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7" r:id="rId4"/>
    <p:sldId id="257" r:id="rId5"/>
    <p:sldId id="263" r:id="rId6"/>
    <p:sldId id="264" r:id="rId7"/>
    <p:sldId id="265" r:id="rId8"/>
    <p:sldId id="266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1CC"/>
    <a:srgbClr val="3D6DC3"/>
    <a:srgbClr val="EE833A"/>
    <a:srgbClr val="E6E6E6"/>
    <a:srgbClr val="E26714"/>
    <a:srgbClr val="595959"/>
    <a:srgbClr val="D9D9D9"/>
    <a:srgbClr val="F4B504"/>
    <a:srgbClr val="EA4136"/>
    <a:srgbClr val="002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085" autoAdjust="0"/>
  </p:normalViewPr>
  <p:slideViewPr>
    <p:cSldViewPr snapToGrid="0">
      <p:cViewPr varScale="1">
        <p:scale>
          <a:sx n="56" d="100"/>
          <a:sy n="56" d="100"/>
        </p:scale>
        <p:origin x="129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3368E-5A68-4483-BD3F-3C5E7B7683DA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71F4-6735-46B5-849E-919BEAEE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</a:t>
            </a:r>
          </a:p>
          <a:p>
            <a:r>
              <a:rPr lang="en-US" dirty="0"/>
              <a:t>Over next 15 min –</a:t>
            </a:r>
          </a:p>
          <a:p>
            <a:r>
              <a:rPr lang="en-US" dirty="0"/>
              <a:t>1) Tell you about platform through slides</a:t>
            </a:r>
          </a:p>
          <a:p>
            <a:r>
              <a:rPr lang="en-US" dirty="0"/>
              <a:t>2)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71F4-6735-46B5-849E-919BEAEEF9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supervised – classification/prediction</a:t>
            </a:r>
          </a:p>
          <a:p>
            <a:r>
              <a:rPr lang="en-US" dirty="0"/>
              <a:t>Not unsupervised – not trying to find patterns in data</a:t>
            </a:r>
          </a:p>
          <a:p>
            <a:r>
              <a:rPr lang="en-US" dirty="0"/>
              <a:t>In fact, there is no data at all.</a:t>
            </a:r>
          </a:p>
          <a:p>
            <a:endParaRPr lang="en-US" dirty="0"/>
          </a:p>
          <a:p>
            <a:r>
              <a:rPr lang="en-US" dirty="0"/>
              <a:t>Reward/Punishment for desired/undesired behaviour – learns eventually – like pets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71F4-6735-46B5-849E-919BEAEEF9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CartPole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71F4-6735-46B5-849E-919BEAEEF9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0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visually appealing</a:t>
            </a:r>
          </a:p>
          <a:p>
            <a:r>
              <a:rPr lang="en-US" dirty="0"/>
              <a:t>Left comments in code to indicate where to 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71F4-6735-46B5-849E-919BEAEEF9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Often known as “BIBLE” of 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71F4-6735-46B5-849E-919BEAEEF9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Needed them to visualize correct concepts</a:t>
            </a:r>
          </a:p>
          <a:p>
            <a:r>
              <a:rPr lang="en-US" dirty="0"/>
              <a:t>2)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71F4-6735-46B5-849E-919BEAEEF9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8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3) Ubuntu compatibility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71F4-6735-46B5-849E-919BEAEEF9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Not Pacman or </a:t>
            </a:r>
            <a:r>
              <a:rPr lang="en-US" dirty="0" err="1"/>
              <a:t>CartPole</a:t>
            </a:r>
            <a:r>
              <a:rPr lang="en-US" dirty="0"/>
              <a:t>, but MDP (i.e. visualization of concept, not application)</a:t>
            </a:r>
          </a:p>
          <a:p>
            <a:r>
              <a:rPr lang="en-US" dirty="0"/>
              <a:t>2) Made Barto Sutton more accessible (complicated for beginners).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71F4-6735-46B5-849E-919BEAEEF9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7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4) Research Community support, lab course UC Berkeley.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71F4-6735-46B5-849E-919BEAEEF9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D820-750D-42B5-BF18-A96C00AAE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6593A-6612-4471-8A59-A23F1A21F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2434-1FC1-4D69-B7E5-31030BF1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2977-2E5F-464B-8408-669B006B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B98B-3A38-4A0E-8BA0-01B7704D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2086-4586-4F84-8E62-73D1114A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C46C-0607-4218-AB7D-52733F94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CC35-929A-413A-A9EE-59E04D13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524C3-D943-477B-8154-3437EB9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77E7-A178-41C3-A909-D0F03024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0709D-8AD8-4D9C-BE0A-C039C3572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5A735-31B1-4A46-A44A-F503DC14C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16B5-AAC0-4946-87E0-7F6AA1E8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2AB9-6E7E-48F8-BF5C-5DE3E142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73A0-BD22-4FBE-856B-2D7568AE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F0A1-9AE3-4B15-ACA3-3DB42C2E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4A7D-2C9B-4713-BD50-9AFC2744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B0C5-C989-4BD4-8549-17F116A0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250B-30C2-4052-8CA7-BB6D2AD7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C389-E03B-481C-B0B2-011911B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8F46-E91B-4C22-97EF-944978D5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16209-8F1B-4E3D-BE1C-CDC0F0D1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4107-7A9C-4794-95B6-AF0FCE4E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9E61-BE72-471C-A476-9C4A10E9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F852-FB9A-483A-A0D2-252249F7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749C-8F48-4B36-AB1E-8301E93E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2E69-B186-43A6-99CE-7030EC2E3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FD6C-5DC7-498D-BA76-18A1841C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127F9-19B1-4B45-A6BE-0F4244A7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8A5C1-B056-45FE-8283-96A10187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D7C4D-5046-4DDD-A95C-A8D22F7A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9392-1AA1-47E2-B440-D63C88DA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ECEE7-1947-478D-8A77-B36A52C65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811F3-0433-43E4-9669-64FB5B797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897DA-BE31-47C4-8B73-0CEE546E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CDDB3-86E7-4E06-BE84-BC607906A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1105D-6CA6-407D-9F0C-E0C4F0D3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72E4D-6DD0-49FA-BF45-3527654E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DD64C-EE13-4BE5-BD53-38619EBD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2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9BCB-3088-4005-B2DD-0F6C9009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8997F-487C-4E07-B8F2-C81A145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7078-1107-4A50-BB4D-7A12E8B6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C7DF1-EA6E-4AAF-966B-A0837D2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B8DAC-4768-4613-A741-0456FDFF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82B4B-DEB8-4511-8B9C-17953BEB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C0AEA-51AD-4042-AE36-E2070243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0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AFE6-9521-4546-A8B9-B6F407ED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D539-C308-436E-AAD7-34D4F84D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6855E-9B78-4E88-95FC-FE3BAAEFD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F5AFE-8E63-46F4-B2E1-20C7CD51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04D49-545E-4148-A747-731DA4C4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344A-913E-4BA2-B5B8-E426E915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01EC-EDD6-4886-BD10-4133CA70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FE2C4-47F4-40C7-A24F-337B3A680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07E96-A11B-4C3E-8AC3-B98CEA3C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13BE-75F2-4483-A1EF-E48FBA41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541F-14F4-481E-A871-0AF8DD22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8D06B-C623-46C7-8FAF-6764DB3B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1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2E650-737A-4F67-BD89-5F1FE4C7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EBE5-9917-403B-AAA9-83F071C5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E1D6-9139-4F44-A116-D32DAC663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4AD8-1FD3-42CF-9493-0D82ACB7BFB9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4B1F-B4A0-4756-9A31-3D416A5A6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FBCB5-4E92-4146-BFEA-0CCBF3294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34C-97F8-41D4-B13C-700C520F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D146-A4F6-46EC-B6AD-4DC7F83C1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9144000" cy="1999215"/>
          </a:xfrm>
        </p:spPr>
        <p:txBody>
          <a:bodyPr>
            <a:normAutofit/>
          </a:bodyPr>
          <a:lstStyle/>
          <a:p>
            <a:r>
              <a:rPr lang="en-US" dirty="0"/>
              <a:t>Reinforcement Learning</a:t>
            </a:r>
            <a:br>
              <a:rPr lang="en-US" dirty="0"/>
            </a:br>
            <a:r>
              <a:rPr lang="en-US" dirty="0"/>
              <a:t>DIY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E11FD-93EB-4FD4-BF91-37D6A417A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5496"/>
            <a:ext cx="9144000" cy="1338468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B.Tech. Project Final Presentation</a:t>
            </a:r>
          </a:p>
          <a:p>
            <a:r>
              <a:rPr lang="en-US" dirty="0">
                <a:latin typeface="+mj-lt"/>
              </a:rPr>
              <a:t>Dhruv Chadha and Shashwat Raghuvanshi</a:t>
            </a:r>
          </a:p>
          <a:p>
            <a:r>
              <a:rPr lang="en-US" dirty="0">
                <a:latin typeface="+mj-lt"/>
              </a:rPr>
              <a:t>Under the guidance of Dr. Aruna Tiwari and Dr. Kapil Ahuja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96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6B2E-E33B-4835-A8CB-F9154818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11AE-7800-471B-8815-CD51394D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the course with more novel research in Reinforcement Learning (actor-critic, policy search, etc.).</a:t>
            </a:r>
          </a:p>
          <a:p>
            <a:r>
              <a:rPr lang="en-US" dirty="0"/>
              <a:t>Continuous improvement of coding assignments and explanations based on community review (issue raising and pull requests).</a:t>
            </a:r>
          </a:p>
          <a:p>
            <a:r>
              <a:rPr lang="en-US" dirty="0"/>
              <a:t>Extension to other areas of Machine Learning like Neural Networks (CNN, RNN etc.), NLP, Fuzzy Clustering etc.</a:t>
            </a:r>
          </a:p>
          <a:p>
            <a:r>
              <a:rPr lang="en-US" dirty="0"/>
              <a:t>Striving to achieve credibility so that it may be adopted as lab course in other institutions to promote more research in RL.</a:t>
            </a:r>
          </a:p>
        </p:txBody>
      </p:sp>
    </p:spTree>
    <p:extLst>
      <p:ext uri="{BB962C8B-B14F-4D97-AF65-F5344CB8AC3E}">
        <p14:creationId xmlns:p14="http://schemas.microsoft.com/office/powerpoint/2010/main" val="31761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701D-49E6-46A7-80F4-356398469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704" y="2696817"/>
            <a:ext cx="3604592" cy="1464366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917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2DAEBD-AE89-4E21-AE3B-FF816BDBC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39" y="592687"/>
            <a:ext cx="5612922" cy="4878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9040E3-0E09-4C0F-BD7F-9CE7FEF54057}"/>
              </a:ext>
            </a:extLst>
          </p:cNvPr>
          <p:cNvSpPr txBox="1"/>
          <p:nvPr/>
        </p:nvSpPr>
        <p:spPr>
          <a:xfrm>
            <a:off x="1044777" y="5900469"/>
            <a:ext cx="1010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Reinforcement Learning – Solving sequential decision making problems using AI</a:t>
            </a:r>
          </a:p>
        </p:txBody>
      </p:sp>
    </p:spTree>
    <p:extLst>
      <p:ext uri="{BB962C8B-B14F-4D97-AF65-F5344CB8AC3E}">
        <p14:creationId xmlns:p14="http://schemas.microsoft.com/office/powerpoint/2010/main" val="243866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0306EF9-2F9F-45B5-85BD-3ED48C33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17" y="746468"/>
            <a:ext cx="7712766" cy="35760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B4E2F2-4CB5-4577-B444-2EB3977AB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17" y="736075"/>
            <a:ext cx="7712766" cy="35703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690CF-6EC9-41E9-8E12-BB9CE8D9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pPr algn="ctr"/>
            <a:r>
              <a:rPr lang="en-US" dirty="0"/>
              <a:t>Target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3ED8-E90C-48D3-872A-9CF7D7CEA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2247"/>
            <a:ext cx="10515600" cy="49350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Lack of good and intuitive Reinforcement Learning tutorials online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4E028F-8425-4EFD-9E81-CE86779C1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3" y="738229"/>
            <a:ext cx="7699514" cy="35751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65A711-638F-4CA1-B4D8-A1ABFD432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96328"/>
              </p:ext>
            </p:extLst>
          </p:nvPr>
        </p:nvGraphicFramePr>
        <p:xfrm>
          <a:off x="1046922" y="4712176"/>
          <a:ext cx="10098156" cy="17946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49078">
                  <a:extLst>
                    <a:ext uri="{9D8B030D-6E8A-4147-A177-3AD203B41FA5}">
                      <a16:colId xmlns:a16="http://schemas.microsoft.com/office/drawing/2014/main" val="2904658493"/>
                    </a:ext>
                  </a:extLst>
                </a:gridCol>
                <a:gridCol w="5049078">
                  <a:extLst>
                    <a:ext uri="{9D8B030D-6E8A-4147-A177-3AD203B41FA5}">
                      <a16:colId xmlns:a16="http://schemas.microsoft.com/office/drawing/2014/main" val="3816700536"/>
                    </a:ext>
                  </a:extLst>
                </a:gridCol>
              </a:tblGrid>
              <a:tr h="454219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OpenAI’s Gym Environment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5700"/>
                  </a:ext>
                </a:extLst>
              </a:tr>
              <a:tr h="4542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Advantage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Disadvantage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209542"/>
                  </a:ext>
                </a:extLst>
              </a:tr>
              <a:tr h="88620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Provides standardization of training environments used in publications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No study material to learn concepts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0165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1E01D0-9A77-42C4-AA42-8A475B56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74837"/>
              </p:ext>
            </p:extLst>
          </p:nvPr>
        </p:nvGraphicFramePr>
        <p:xfrm>
          <a:off x="1046922" y="4718803"/>
          <a:ext cx="10098156" cy="17946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49078">
                  <a:extLst>
                    <a:ext uri="{9D8B030D-6E8A-4147-A177-3AD203B41FA5}">
                      <a16:colId xmlns:a16="http://schemas.microsoft.com/office/drawing/2014/main" val="2904658493"/>
                    </a:ext>
                  </a:extLst>
                </a:gridCol>
                <a:gridCol w="5049078">
                  <a:extLst>
                    <a:ext uri="{9D8B030D-6E8A-4147-A177-3AD203B41FA5}">
                      <a16:colId xmlns:a16="http://schemas.microsoft.com/office/drawing/2014/main" val="3816700536"/>
                    </a:ext>
                  </a:extLst>
                </a:gridCol>
              </a:tblGrid>
              <a:tr h="454219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UC Berkeley’s ‘The Pac-Man Projects’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5700"/>
                  </a:ext>
                </a:extLst>
              </a:tr>
              <a:tr h="4542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Advantage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Disadvantage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209542"/>
                  </a:ext>
                </a:extLst>
              </a:tr>
              <a:tr h="88620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Covers a variety of AI techniques to play Pacman.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Does not go into the depths of Reinforcement Learning concepts, and covers limited algorithms.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0165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C562D7-0F1B-49C3-8753-DCFA88C6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1097"/>
              </p:ext>
            </p:extLst>
          </p:nvPr>
        </p:nvGraphicFramePr>
        <p:xfrm>
          <a:off x="1046922" y="4718802"/>
          <a:ext cx="10098156" cy="17946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49078">
                  <a:extLst>
                    <a:ext uri="{9D8B030D-6E8A-4147-A177-3AD203B41FA5}">
                      <a16:colId xmlns:a16="http://schemas.microsoft.com/office/drawing/2014/main" val="2904658493"/>
                    </a:ext>
                  </a:extLst>
                </a:gridCol>
                <a:gridCol w="5049078">
                  <a:extLst>
                    <a:ext uri="{9D8B030D-6E8A-4147-A177-3AD203B41FA5}">
                      <a16:colId xmlns:a16="http://schemas.microsoft.com/office/drawing/2014/main" val="3816700536"/>
                    </a:ext>
                  </a:extLst>
                </a:gridCol>
              </a:tblGrid>
              <a:tr h="454219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Udacity’s Deep Reinforcement Learning Nanodegree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5700"/>
                  </a:ext>
                </a:extLst>
              </a:tr>
              <a:tr h="4542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Advantage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Disadvantage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209542"/>
                  </a:ext>
                </a:extLst>
              </a:tr>
              <a:tr h="88620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Good course content coverage and qualified instructors.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Costs ~Rs. 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0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444B3-4E45-4D67-BB93-18868CACA2A7}"/>
              </a:ext>
            </a:extLst>
          </p:cNvPr>
          <p:cNvSpPr txBox="1">
            <a:spLocks/>
          </p:cNvSpPr>
          <p:nvPr/>
        </p:nvSpPr>
        <p:spPr>
          <a:xfrm>
            <a:off x="3966959" y="1961322"/>
            <a:ext cx="5936972" cy="293535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P.E.A.R.L.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B9561-475D-4D08-9900-B0C14733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61" y="609999"/>
            <a:ext cx="5324277" cy="5274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3884B-46EE-45E9-9F74-0FC86996865E}"/>
              </a:ext>
            </a:extLst>
          </p:cNvPr>
          <p:cNvSpPr txBox="1"/>
          <p:nvPr/>
        </p:nvSpPr>
        <p:spPr>
          <a:xfrm flipH="1">
            <a:off x="0" y="429370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Platform to Explore Algorithms in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686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20339 3.7037E-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540B3CC-A973-4C50-A00D-7BDD2D10811E}"/>
              </a:ext>
            </a:extLst>
          </p:cNvPr>
          <p:cNvGrpSpPr/>
          <p:nvPr/>
        </p:nvGrpSpPr>
        <p:grpSpPr>
          <a:xfrm>
            <a:off x="3131148" y="464146"/>
            <a:ext cx="5932083" cy="5929706"/>
            <a:chOff x="3131148" y="464146"/>
            <a:chExt cx="5932083" cy="5929706"/>
          </a:xfrm>
        </p:grpSpPr>
        <p:sp>
          <p:nvSpPr>
            <p:cNvPr id="2" name="Chord 1">
              <a:extLst>
                <a:ext uri="{FF2B5EF4-FFF2-40B4-BE49-F238E27FC236}">
                  <a16:creationId xmlns:a16="http://schemas.microsoft.com/office/drawing/2014/main" id="{F12C92B8-782E-4035-970B-27C597B729C4}"/>
                </a:ext>
              </a:extLst>
            </p:cNvPr>
            <p:cNvSpPr/>
            <p:nvPr/>
          </p:nvSpPr>
          <p:spPr>
            <a:xfrm>
              <a:off x="3131148" y="464148"/>
              <a:ext cx="5929704" cy="5929704"/>
            </a:xfrm>
            <a:prstGeom prst="chord">
              <a:avLst>
                <a:gd name="adj1" fmla="val 5396803"/>
                <a:gd name="adj2" fmla="val 1620000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" name="Chord 2">
              <a:extLst>
                <a:ext uri="{FF2B5EF4-FFF2-40B4-BE49-F238E27FC236}">
                  <a16:creationId xmlns:a16="http://schemas.microsoft.com/office/drawing/2014/main" id="{615646F6-8617-409C-BEC8-BBFCED6A2BE9}"/>
                </a:ext>
              </a:extLst>
            </p:cNvPr>
            <p:cNvSpPr/>
            <p:nvPr/>
          </p:nvSpPr>
          <p:spPr>
            <a:xfrm rot="10800000">
              <a:off x="3133527" y="464146"/>
              <a:ext cx="5929704" cy="5929704"/>
            </a:xfrm>
            <a:prstGeom prst="chord">
              <a:avLst>
                <a:gd name="adj1" fmla="val 5396803"/>
                <a:gd name="adj2" fmla="val 1620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C96C079-DEB8-4F4A-B3FC-4581B5719F22}"/>
              </a:ext>
            </a:extLst>
          </p:cNvPr>
          <p:cNvSpPr txBox="1"/>
          <p:nvPr/>
        </p:nvSpPr>
        <p:spPr>
          <a:xfrm>
            <a:off x="3806905" y="3046889"/>
            <a:ext cx="1563057" cy="707886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A7B06-1DC4-4AEB-89AA-F99F401FC5D0}"/>
              </a:ext>
            </a:extLst>
          </p:cNvPr>
          <p:cNvSpPr txBox="1"/>
          <p:nvPr/>
        </p:nvSpPr>
        <p:spPr>
          <a:xfrm>
            <a:off x="6789883" y="3046889"/>
            <a:ext cx="135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CODE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ECD9B0-C0BD-44D3-B5CB-B4386C696EA6}"/>
              </a:ext>
            </a:extLst>
          </p:cNvPr>
          <p:cNvSpPr/>
          <p:nvPr/>
        </p:nvSpPr>
        <p:spPr>
          <a:xfrm>
            <a:off x="3124200" y="457200"/>
            <a:ext cx="5943600" cy="5943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ONLINE PLATFORM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16B2B8-CC02-4DB4-864E-EE7FF25B0786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B62C9B-8499-424B-9B98-6676DAA4BF46}"/>
                </a:ext>
              </a:extLst>
            </p:cNvPr>
            <p:cNvSpPr/>
            <p:nvPr/>
          </p:nvSpPr>
          <p:spPr>
            <a:xfrm>
              <a:off x="6096001" y="0"/>
              <a:ext cx="6096000" cy="685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B0A1BA-223C-4F70-98CB-87FB2A2EFEAF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0104CB-770F-4C51-A12B-7666A3D31E05}"/>
                </a:ext>
              </a:extLst>
            </p:cNvPr>
            <p:cNvSpPr txBox="1"/>
            <p:nvPr/>
          </p:nvSpPr>
          <p:spPr>
            <a:xfrm>
              <a:off x="6096000" y="438150"/>
              <a:ext cx="609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CODE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0DC861-880D-4D31-A62B-D19114ED217D}"/>
                </a:ext>
              </a:extLst>
            </p:cNvPr>
            <p:cNvSpPr txBox="1"/>
            <p:nvPr/>
          </p:nvSpPr>
          <p:spPr>
            <a:xfrm>
              <a:off x="0" y="438150"/>
              <a:ext cx="609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SLIDES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9E6E02-6AA3-4E0E-B1DE-CA87DF5AC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52" y="4413388"/>
              <a:ext cx="2822223" cy="15875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D65DCBC-8CF8-4752-902F-D87BF78BA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25" y="2413000"/>
              <a:ext cx="2822223" cy="15875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C556BE-9FD4-4873-80A1-7C3E616AC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976" y="2413000"/>
              <a:ext cx="2822223" cy="1587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B144DB-B43C-4290-9932-DE7801F2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976" y="4412353"/>
              <a:ext cx="2822223" cy="1587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FE2AF8-A26E-4F1F-8B75-CF36277025C2}"/>
                </a:ext>
              </a:extLst>
            </p:cNvPr>
            <p:cNvSpPr txBox="1"/>
            <p:nvPr/>
          </p:nvSpPr>
          <p:spPr>
            <a:xfrm>
              <a:off x="0" y="1130300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Serve as study material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9C51B8-8660-4B0D-874B-4A0BB9274514}"/>
                </a:ext>
              </a:extLst>
            </p:cNvPr>
            <p:cNvSpPr txBox="1"/>
            <p:nvPr/>
          </p:nvSpPr>
          <p:spPr>
            <a:xfrm>
              <a:off x="6096000" y="1130300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Serves as assignments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A34857-65B6-4933-B491-946F49E1C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4655" y="2628899"/>
              <a:ext cx="5601302" cy="3014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254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CC1AA-1F45-4001-9E58-5E5AC87AFD21}"/>
              </a:ext>
            </a:extLst>
          </p:cNvPr>
          <p:cNvSpPr/>
          <p:nvPr/>
        </p:nvSpPr>
        <p:spPr>
          <a:xfrm>
            <a:off x="551544" y="2408607"/>
            <a:ext cx="2772229" cy="3942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Understanding Reinforcement Learning in depth from the book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i="1" dirty="0">
                <a:solidFill>
                  <a:schemeClr val="tx1"/>
                </a:solidFill>
              </a:rPr>
              <a:t>Reinforcement Learning: An Introduction”,</a:t>
            </a:r>
          </a:p>
          <a:p>
            <a:pPr algn="ctr"/>
            <a:r>
              <a:rPr lang="en-US" sz="2400" i="1" dirty="0">
                <a:solidFill>
                  <a:schemeClr val="tx1"/>
                </a:solidFill>
              </a:rPr>
              <a:t>by A. G. Barto and  R. S. Sutton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D312E-54D7-42AF-A8D0-C271BEA9D2B0}"/>
              </a:ext>
            </a:extLst>
          </p:cNvPr>
          <p:cNvSpPr/>
          <p:nvPr/>
        </p:nvSpPr>
        <p:spPr>
          <a:xfrm>
            <a:off x="3323773" y="2408607"/>
            <a:ext cx="2772229" cy="39421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Developing and filtering content into word documents, to make it more intuitive and easier to understand.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A9153-5A9B-45C3-9A20-ADB301A22FEA}"/>
              </a:ext>
            </a:extLst>
          </p:cNvPr>
          <p:cNvSpPr/>
          <p:nvPr/>
        </p:nvSpPr>
        <p:spPr>
          <a:xfrm>
            <a:off x="6096000" y="2408607"/>
            <a:ext cx="2772229" cy="3942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Creation of slides from word documents.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5E5A5-7FDE-4287-8ED8-37A01E2CA584}"/>
              </a:ext>
            </a:extLst>
          </p:cNvPr>
          <p:cNvSpPr/>
          <p:nvPr/>
        </p:nvSpPr>
        <p:spPr>
          <a:xfrm>
            <a:off x="8868229" y="2408607"/>
            <a:ext cx="2772229" cy="39421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Adding illustrations and making slides more elegant.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5F841-76F0-4917-A546-A87AF2FABB06}"/>
              </a:ext>
            </a:extLst>
          </p:cNvPr>
          <p:cNvSpPr txBox="1"/>
          <p:nvPr/>
        </p:nvSpPr>
        <p:spPr>
          <a:xfrm>
            <a:off x="0" y="156754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Stages of evolution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323E6-D3AE-428C-B438-76EB2FA41EC7}"/>
              </a:ext>
            </a:extLst>
          </p:cNvPr>
          <p:cNvSpPr txBox="1"/>
          <p:nvPr/>
        </p:nvSpPr>
        <p:spPr>
          <a:xfrm>
            <a:off x="0" y="3991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6661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CC1AA-1F45-4001-9E58-5E5AC87AFD21}"/>
              </a:ext>
            </a:extLst>
          </p:cNvPr>
          <p:cNvSpPr/>
          <p:nvPr/>
        </p:nvSpPr>
        <p:spPr>
          <a:xfrm>
            <a:off x="551544" y="2408607"/>
            <a:ext cx="2772229" cy="394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Understanding useful libraries like matplotlib, numpy etc. in python.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D312E-54D7-42AF-A8D0-C271BEA9D2B0}"/>
              </a:ext>
            </a:extLst>
          </p:cNvPr>
          <p:cNvSpPr/>
          <p:nvPr/>
        </p:nvSpPr>
        <p:spPr>
          <a:xfrm>
            <a:off x="3323773" y="2408607"/>
            <a:ext cx="2772229" cy="3942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Designing a code structure to represent an MDP and its various features and functionalities.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A9153-5A9B-45C3-9A20-ADB301A22FEA}"/>
              </a:ext>
            </a:extLst>
          </p:cNvPr>
          <p:cNvSpPr/>
          <p:nvPr/>
        </p:nvSpPr>
        <p:spPr>
          <a:xfrm>
            <a:off x="6096000" y="2408607"/>
            <a:ext cx="2772229" cy="39421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Rapid prototyping of a working code, with essential functionalities and graphics.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(~2000 lines)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5E5A5-7FDE-4287-8ED8-37A01E2CA584}"/>
              </a:ext>
            </a:extLst>
          </p:cNvPr>
          <p:cNvSpPr/>
          <p:nvPr/>
        </p:nvSpPr>
        <p:spPr>
          <a:xfrm>
            <a:off x="8868229" y="2408607"/>
            <a:ext cx="2772229" cy="3942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Optimising code and adding assignments.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(~1100 lines)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5F841-76F0-4917-A546-A87AF2FABB06}"/>
              </a:ext>
            </a:extLst>
          </p:cNvPr>
          <p:cNvSpPr txBox="1"/>
          <p:nvPr/>
        </p:nvSpPr>
        <p:spPr>
          <a:xfrm>
            <a:off x="0" y="156754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Stages of evolution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323E6-D3AE-428C-B438-76EB2FA41EC7}"/>
              </a:ext>
            </a:extLst>
          </p:cNvPr>
          <p:cNvSpPr txBox="1"/>
          <p:nvPr/>
        </p:nvSpPr>
        <p:spPr>
          <a:xfrm>
            <a:off x="0" y="3991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6227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CC1AA-1F45-4001-9E58-5E5AC87AFD21}"/>
              </a:ext>
            </a:extLst>
          </p:cNvPr>
          <p:cNvSpPr/>
          <p:nvPr/>
        </p:nvSpPr>
        <p:spPr>
          <a:xfrm>
            <a:off x="551544" y="2408607"/>
            <a:ext cx="2772229" cy="3942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Studying the design of various similar websites like “ai.berkeley.edu”, “coursera.org”, “slideshare.com”, “gym.openai.com”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D312E-54D7-42AF-A8D0-C271BEA9D2B0}"/>
              </a:ext>
            </a:extLst>
          </p:cNvPr>
          <p:cNvSpPr/>
          <p:nvPr/>
        </p:nvSpPr>
        <p:spPr>
          <a:xfrm>
            <a:off x="3323773" y="2408607"/>
            <a:ext cx="2772229" cy="39421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Developing a basic user interface.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A9153-5A9B-45C3-9A20-ADB301A22FEA}"/>
              </a:ext>
            </a:extLst>
          </p:cNvPr>
          <p:cNvSpPr/>
          <p:nvPr/>
        </p:nvSpPr>
        <p:spPr>
          <a:xfrm>
            <a:off x="6096000" y="2408607"/>
            <a:ext cx="2772229" cy="3942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Incorporating slides on a separate page, and code as a download link.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5E5A5-7FDE-4287-8ED8-37A01E2CA584}"/>
              </a:ext>
            </a:extLst>
          </p:cNvPr>
          <p:cNvSpPr/>
          <p:nvPr/>
        </p:nvSpPr>
        <p:spPr>
          <a:xfrm>
            <a:off x="8868229" y="2408607"/>
            <a:ext cx="2772229" cy="39421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Adding final touches and hosting on GitHub.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5F841-76F0-4917-A546-A87AF2FABB06}"/>
              </a:ext>
            </a:extLst>
          </p:cNvPr>
          <p:cNvSpPr txBox="1"/>
          <p:nvPr/>
        </p:nvSpPr>
        <p:spPr>
          <a:xfrm>
            <a:off x="0" y="156754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Stages of evolution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323E6-D3AE-428C-B438-76EB2FA41EC7}"/>
              </a:ext>
            </a:extLst>
          </p:cNvPr>
          <p:cNvSpPr txBox="1"/>
          <p:nvPr/>
        </p:nvSpPr>
        <p:spPr>
          <a:xfrm>
            <a:off x="0" y="3991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4762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7E0D47-2395-481C-836A-D19EACD7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 of P.E.A.R.L.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E04C63-7440-4D01-A70E-F6E56885A559}"/>
              </a:ext>
            </a:extLst>
          </p:cNvPr>
          <p:cNvGrpSpPr/>
          <p:nvPr/>
        </p:nvGrpSpPr>
        <p:grpSpPr>
          <a:xfrm>
            <a:off x="4637199" y="1507434"/>
            <a:ext cx="2923367" cy="2923367"/>
            <a:chOff x="4637199" y="1507434"/>
            <a:chExt cx="2923367" cy="292336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A059F5-1D97-4971-AC0E-639638F790E6}"/>
                </a:ext>
              </a:extLst>
            </p:cNvPr>
            <p:cNvSpPr/>
            <p:nvPr/>
          </p:nvSpPr>
          <p:spPr>
            <a:xfrm>
              <a:off x="4637199" y="1507434"/>
              <a:ext cx="2923367" cy="2923367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864F19-40C4-43C0-852B-4C279A543C57}"/>
                </a:ext>
              </a:extLst>
            </p:cNvPr>
            <p:cNvSpPr txBox="1"/>
            <p:nvPr/>
          </p:nvSpPr>
          <p:spPr>
            <a:xfrm>
              <a:off x="5224669" y="2133601"/>
              <a:ext cx="1742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Coding Assignments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7BDCF7-A139-4ABC-92DE-600C9E338907}"/>
              </a:ext>
            </a:extLst>
          </p:cNvPr>
          <p:cNvGrpSpPr/>
          <p:nvPr/>
        </p:nvGrpSpPr>
        <p:grpSpPr>
          <a:xfrm>
            <a:off x="5649133" y="3274716"/>
            <a:ext cx="2923367" cy="2923367"/>
            <a:chOff x="5649133" y="3274716"/>
            <a:chExt cx="2923367" cy="292336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416512-95DF-46D3-B83D-8AD0BF8A3D28}"/>
                </a:ext>
              </a:extLst>
            </p:cNvPr>
            <p:cNvSpPr/>
            <p:nvPr/>
          </p:nvSpPr>
          <p:spPr>
            <a:xfrm>
              <a:off x="5649133" y="3274716"/>
              <a:ext cx="2923367" cy="2923367"/>
            </a:xfrm>
            <a:prstGeom prst="ellipse">
              <a:avLst/>
            </a:prstGeom>
            <a:solidFill>
              <a:srgbClr val="92D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C4581F-1122-41FD-935D-67570F684942}"/>
                </a:ext>
              </a:extLst>
            </p:cNvPr>
            <p:cNvSpPr txBox="1"/>
            <p:nvPr/>
          </p:nvSpPr>
          <p:spPr>
            <a:xfrm>
              <a:off x="6771860" y="4631636"/>
              <a:ext cx="1444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and Open Source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460BCB-86B2-4CDC-A58B-C3A38E5256AB}"/>
              </a:ext>
            </a:extLst>
          </p:cNvPr>
          <p:cNvGrpSpPr/>
          <p:nvPr/>
        </p:nvGrpSpPr>
        <p:grpSpPr>
          <a:xfrm>
            <a:off x="3619499" y="3274716"/>
            <a:ext cx="2923367" cy="2923367"/>
            <a:chOff x="3619499" y="3274716"/>
            <a:chExt cx="2923367" cy="292336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35ED7C-AA01-4148-B5BA-71C690B8487C}"/>
                </a:ext>
              </a:extLst>
            </p:cNvPr>
            <p:cNvSpPr/>
            <p:nvPr/>
          </p:nvSpPr>
          <p:spPr>
            <a:xfrm>
              <a:off x="3619499" y="3274716"/>
              <a:ext cx="2923367" cy="2923367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6D4DB5-823F-4298-985F-CA6E9086A465}"/>
                </a:ext>
              </a:extLst>
            </p:cNvPr>
            <p:cNvSpPr txBox="1"/>
            <p:nvPr/>
          </p:nvSpPr>
          <p:spPr>
            <a:xfrm>
              <a:off x="3879574" y="4631636"/>
              <a:ext cx="1514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Complete Theory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B9BAF97-86BD-46EB-AB79-2A7B855E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2" y="3095555"/>
            <a:ext cx="1988295" cy="19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5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594</Words>
  <Application>Microsoft Office PowerPoint</Application>
  <PresentationFormat>Widescreen</PresentationFormat>
  <Paragraphs>91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Reinforcement Learning DIY Platform</vt:lpstr>
      <vt:lpstr>PowerPoint Presentation</vt:lpstr>
      <vt:lpstr>Target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 of P.E.A.R.L.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P.E.A.R.L B.Tech. Project Final Presentation</dc:title>
  <dc:creator>Dhruv Chadha</dc:creator>
  <cp:lastModifiedBy>Dhruv Chadha</cp:lastModifiedBy>
  <cp:revision>109</cp:revision>
  <dcterms:created xsi:type="dcterms:W3CDTF">2018-11-25T12:21:45Z</dcterms:created>
  <dcterms:modified xsi:type="dcterms:W3CDTF">2018-11-27T09:13:06Z</dcterms:modified>
</cp:coreProperties>
</file>