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Libre Franklin"/>
      <p:regular r:id="rId23"/>
      <p:bold r:id="rId24"/>
      <p:italic r:id="rId25"/>
      <p:boldItalic r:id="rId26"/>
    </p:embeddedFont>
    <p:embeddedFont>
      <p:font typeface="Franklin Gothic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vbrHSmBB697+OHWijehItmTrdj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LibreFranklin-bold.fntdata"/><Relationship Id="rId23" Type="http://schemas.openxmlformats.org/officeDocument/2006/relationships/font" Target="fonts/LibreFranklin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LibreFranklin-boldItalic.fntdata"/><Relationship Id="rId25" Type="http://schemas.openxmlformats.org/officeDocument/2006/relationships/font" Target="fonts/LibreFranklin-italic.fntdata"/><Relationship Id="rId28" Type="http://customschemas.google.com/relationships/presentationmetadata" Target="metadata"/><Relationship Id="rId27" Type="http://schemas.openxmlformats.org/officeDocument/2006/relationships/font" Target="fonts/Franklin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0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20"/>
          <p:cNvSpPr txBox="1"/>
          <p:nvPr>
            <p:ph type="ctrTitle"/>
          </p:nvPr>
        </p:nvSpPr>
        <p:spPr>
          <a:xfrm>
            <a:off x="581191" y="1020431"/>
            <a:ext cx="10993549" cy="14750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sz="36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" type="subTitle"/>
          </p:nvPr>
        </p:nvSpPr>
        <p:spPr>
          <a:xfrm>
            <a:off x="581194" y="2495445"/>
            <a:ext cx="10993546" cy="590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196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01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9"/>
          <p:cNvSpPr txBox="1"/>
          <p:nvPr>
            <p:ph type="title"/>
          </p:nvPr>
        </p:nvSpPr>
        <p:spPr>
          <a:xfrm>
            <a:off x="581192" y="702156"/>
            <a:ext cx="11029616" cy="101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" type="body"/>
          </p:nvPr>
        </p:nvSpPr>
        <p:spPr>
          <a:xfrm rot="5400000">
            <a:off x="3809574" y="-1813184"/>
            <a:ext cx="4572852" cy="110296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7914" lvl="0" marL="45720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SzPts val="1564"/>
              <a:buChar char="◼"/>
              <a:defRPr/>
            </a:lvl1pPr>
            <a:lvl2pPr indent="-310387" lvl="1" marL="914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2pPr>
            <a:lvl3pPr indent="-304546" lvl="2" marL="1371600" algn="l">
              <a:spcBef>
                <a:spcPts val="600"/>
              </a:spcBef>
              <a:spcAft>
                <a:spcPts val="0"/>
              </a:spcAft>
              <a:buSzPts val="1196"/>
              <a:buChar char="◼"/>
              <a:defRPr/>
            </a:lvl3pPr>
            <a:lvl4pPr indent="-292861" lvl="3" marL="18288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4pPr>
            <a:lvl5pPr indent="-292861" lvl="4" marL="2286000" algn="l">
              <a:spcBef>
                <a:spcPts val="600"/>
              </a:spcBef>
              <a:spcAft>
                <a:spcPts val="0"/>
              </a:spcAft>
              <a:buSzPts val="1012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9" name="Google Shape;79;p2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81" name="Google Shape;81;p2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0"/>
          <p:cNvSpPr/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30"/>
          <p:cNvSpPr txBox="1"/>
          <p:nvPr>
            <p:ph type="title"/>
          </p:nvPr>
        </p:nvSpPr>
        <p:spPr>
          <a:xfrm rot="5400000">
            <a:off x="7362637" y="1705163"/>
            <a:ext cx="480732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Franklin Gothic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" type="body"/>
          </p:nvPr>
        </p:nvSpPr>
        <p:spPr>
          <a:xfrm rot="5400000">
            <a:off x="1952072" y="-313549"/>
            <a:ext cx="4807326" cy="7161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6" name="Google Shape;86;p30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30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3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0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0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91" name="Google Shape;91;p30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/>
          <p:nvPr>
            <p:ph type="title"/>
          </p:nvPr>
        </p:nvSpPr>
        <p:spPr>
          <a:xfrm>
            <a:off x="575894" y="729658"/>
            <a:ext cx="11029616" cy="592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33" name="Google Shape;33;p22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3"/>
          <p:cNvSpPr/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23"/>
          <p:cNvSpPr txBox="1"/>
          <p:nvPr>
            <p:ph type="title"/>
          </p:nvPr>
        </p:nvSpPr>
        <p:spPr>
          <a:xfrm>
            <a:off x="581193" y="2393950"/>
            <a:ext cx="11029615" cy="214746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Franklin Gothic"/>
              <a:buNone/>
              <a:defRPr b="0" sz="3600" cap="none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581192" y="4541417"/>
            <a:ext cx="11029615" cy="6005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581193" y="729658"/>
            <a:ext cx="11029616" cy="4928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581193" y="1391479"/>
            <a:ext cx="5194767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2" type="body"/>
          </p:nvPr>
        </p:nvSpPr>
        <p:spPr>
          <a:xfrm>
            <a:off x="6416039" y="1391479"/>
            <a:ext cx="5194769" cy="446957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47" name="Google Shape;47;p24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5"/>
          <p:cNvSpPr txBox="1"/>
          <p:nvPr>
            <p:ph type="title"/>
          </p:nvPr>
        </p:nvSpPr>
        <p:spPr>
          <a:xfrm>
            <a:off x="581193" y="729658"/>
            <a:ext cx="11029616" cy="98833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" type="body"/>
          </p:nvPr>
        </p:nvSpPr>
        <p:spPr>
          <a:xfrm>
            <a:off x="581191" y="2250891"/>
            <a:ext cx="5194769" cy="557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1" name="Google Shape;51;p25"/>
          <p:cNvSpPr txBox="1"/>
          <p:nvPr>
            <p:ph idx="2" type="body"/>
          </p:nvPr>
        </p:nvSpPr>
        <p:spPr>
          <a:xfrm>
            <a:off x="581194" y="2926052"/>
            <a:ext cx="5194766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3" type="body"/>
          </p:nvPr>
        </p:nvSpPr>
        <p:spPr>
          <a:xfrm>
            <a:off x="6416039" y="2250892"/>
            <a:ext cx="5194770" cy="5533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53" name="Google Shape;53;p25"/>
          <p:cNvSpPr txBox="1"/>
          <p:nvPr>
            <p:ph idx="4" type="body"/>
          </p:nvPr>
        </p:nvSpPr>
        <p:spPr>
          <a:xfrm>
            <a:off x="6416037" y="2926052"/>
            <a:ext cx="5194771" cy="2934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54" name="Google Shape;54;p25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56" name="Google Shape;56;p25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6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6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0" name="Google Shape;60;p26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/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7"/>
          <p:cNvSpPr txBox="1"/>
          <p:nvPr>
            <p:ph type="title"/>
          </p:nvPr>
        </p:nvSpPr>
        <p:spPr>
          <a:xfrm>
            <a:off x="767857" y="933450"/>
            <a:ext cx="3031852" cy="172241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Franklin Gothic"/>
              <a:buNone/>
              <a:defRPr b="0" sz="2400"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" type="body"/>
          </p:nvPr>
        </p:nvSpPr>
        <p:spPr>
          <a:xfrm>
            <a:off x="4900928" y="1179829"/>
            <a:ext cx="6650991" cy="4658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5" name="Google Shape;65;p27"/>
          <p:cNvSpPr txBox="1"/>
          <p:nvPr>
            <p:ph idx="2" type="body"/>
          </p:nvPr>
        </p:nvSpPr>
        <p:spPr>
          <a:xfrm>
            <a:off x="767857" y="2836654"/>
            <a:ext cx="3031852" cy="3001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66" name="Google Shape;66;p27"/>
          <p:cNvSpPr txBox="1"/>
          <p:nvPr>
            <p:ph idx="10" type="dt"/>
          </p:nvPr>
        </p:nvSpPr>
        <p:spPr>
          <a:xfrm>
            <a:off x="7605951" y="6456916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1" type="ftr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68" name="Google Shape;68;p27"/>
          <p:cNvSpPr txBox="1"/>
          <p:nvPr>
            <p:ph idx="12" type="sldNum"/>
          </p:nvPr>
        </p:nvSpPr>
        <p:spPr>
          <a:xfrm>
            <a:off x="10558300" y="6456916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8"/>
          <p:cNvSpPr txBox="1"/>
          <p:nvPr>
            <p:ph type="title"/>
          </p:nvPr>
        </p:nvSpPr>
        <p:spPr>
          <a:xfrm>
            <a:off x="581193" y="4693389"/>
            <a:ext cx="11029616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Franklin Gothic"/>
              <a:buNone/>
              <a:defRPr b="0" sz="2400">
                <a:solidFill>
                  <a:srgbClr val="3F3F3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/>
          <p:nvPr>
            <p:ph idx="2" type="pic"/>
          </p:nvPr>
        </p:nvSpPr>
        <p:spPr>
          <a:xfrm>
            <a:off x="447817" y="641350"/>
            <a:ext cx="11290859" cy="3651249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8"/>
          <p:cNvSpPr txBox="1"/>
          <p:nvPr>
            <p:ph idx="1" type="body"/>
          </p:nvPr>
        </p:nvSpPr>
        <p:spPr>
          <a:xfrm>
            <a:off x="581192" y="5260127"/>
            <a:ext cx="11029617" cy="99814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73" name="Google Shape;73;p28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1" type="ftr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75" name="Google Shape;75;p28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Franklin Gothic"/>
              <a:buNone/>
              <a:defRPr b="0" i="0" sz="2800" u="none" cap="none" strike="noStrike">
                <a:solidFill>
                  <a:srgbClr val="3F3F3F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27914" lvl="0" marL="457200" marR="0" rtl="0" algn="l">
              <a:lnSpc>
                <a:spcPct val="110000"/>
              </a:lnSpc>
              <a:spcBef>
                <a:spcPts val="340"/>
              </a:spcBef>
              <a:spcAft>
                <a:spcPts val="0"/>
              </a:spcAft>
              <a:buClr>
                <a:schemeClr val="accent1"/>
              </a:buClr>
              <a:buSzPts val="1564"/>
              <a:buFont typeface="Noto Sans Symbols"/>
              <a:buChar char="◼"/>
              <a:defRPr b="0" i="0" sz="17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-310387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-304546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96"/>
              <a:buFont typeface="Noto Sans Symbols"/>
              <a:buChar char="◼"/>
              <a:defRPr b="0" i="0" sz="13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-292861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-292861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12"/>
              <a:buFont typeface="Noto Sans Symbols"/>
              <a:buChar char="◼"/>
              <a:defRPr b="0" i="0" sz="11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2" type="sldNum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" name="Google Shape;14;p19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1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9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Logo&#10;&#10;Description automatically generated" id="17" name="Google Shape;17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85003" y="6437910"/>
            <a:ext cx="1125805" cy="36512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/>
          <p:nvPr>
            <p:ph type="ctrTitle"/>
          </p:nvPr>
        </p:nvSpPr>
        <p:spPr>
          <a:xfrm>
            <a:off x="1359108" y="1832435"/>
            <a:ext cx="9144000" cy="97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AGENTIC AI for Personalized Course Pathways</a:t>
            </a:r>
            <a:endParaRPr/>
          </a:p>
        </p:txBody>
      </p:sp>
      <p:sp>
        <p:nvSpPr>
          <p:cNvPr id="97" name="Google Shape;97;p1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CAPSTONE PROJECT</a:t>
            </a:r>
            <a:endParaRPr b="1" i="0" sz="3200" u="none" cap="none" strike="noStrike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p1"/>
          <p:cNvSpPr txBox="1"/>
          <p:nvPr/>
        </p:nvSpPr>
        <p:spPr>
          <a:xfrm>
            <a:off x="3117529" y="4586365"/>
            <a:ext cx="7980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Presented By: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Student name : Pearl D</a:t>
            </a:r>
            <a:r>
              <a:rPr b="1" lang="en-US" sz="2000">
                <a:solidFill>
                  <a:srgbClr val="1482AB"/>
                </a:solidFill>
              </a:rPr>
              <a:t>’Souza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rgbClr val="1482AB"/>
                </a:solidFill>
                <a:latin typeface="Arial"/>
                <a:ea typeface="Arial"/>
                <a:cs typeface="Arial"/>
                <a:sym typeface="Arial"/>
              </a:rPr>
              <a:t>College Name &amp; Department : CSIBER,Kolhapur  MCA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rgbClr val="1482A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0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52" name="Google Shape;152;p10" title="Screenshot from 2025-08-01 16-50-08.png"/>
          <p:cNvPicPr preferRelativeResize="0"/>
          <p:nvPr/>
        </p:nvPicPr>
        <p:blipFill rotWithShape="1">
          <a:blip r:embed="rId3">
            <a:alphaModFix/>
          </a:blip>
          <a:srcRect b="0" l="26413" r="23380" t="32930"/>
          <a:stretch/>
        </p:blipFill>
        <p:spPr>
          <a:xfrm>
            <a:off x="4380876" y="768025"/>
            <a:ext cx="7293074" cy="550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Deployed AI Agent</a:t>
            </a:r>
            <a:endParaRPr/>
          </a:p>
        </p:txBody>
      </p:sp>
      <p:pic>
        <p:nvPicPr>
          <p:cNvPr id="159" name="Google Shape;159;p11" title="Screenshot from 2025-08-01 16-50-08.png"/>
          <p:cNvPicPr preferRelativeResize="0"/>
          <p:nvPr/>
        </p:nvPicPr>
        <p:blipFill rotWithShape="1">
          <a:blip r:embed="rId3">
            <a:alphaModFix/>
          </a:blip>
          <a:srcRect b="0" l="0" r="0" t="8558"/>
          <a:stretch/>
        </p:blipFill>
        <p:spPr>
          <a:xfrm>
            <a:off x="2348250" y="2520375"/>
            <a:ext cx="7911174" cy="4087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CONCLUSION</a:t>
            </a:r>
            <a:endParaRPr/>
          </a:p>
        </p:txBody>
      </p:sp>
      <p:sp>
        <p:nvSpPr>
          <p:cNvPr id="165" name="Google Shape;165;p12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CareerHelper uses IBM Granite LLM on watsonx.ai to deliver personalized, step-by-step learning pathways based on user interests and skill levels.</a:t>
            </a:r>
            <a:b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It acts as a virtual mentor, helping learners make informed decisions, stay focused, and progress efficiently toward their goals.</a:t>
            </a:r>
            <a:b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64420" lvl="0" marL="306000" rtl="0" algn="l"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solidFill>
                  <a:srgbClr val="404040"/>
                </a:solidFill>
                <a:latin typeface="Calibri"/>
                <a:ea typeface="Calibri"/>
                <a:cs typeface="Calibri"/>
                <a:sym typeface="Calibri"/>
              </a:rPr>
              <a:t>The agent demonstrates how AI can make education more adaptive, accessible, and goal-oriented without manual intervention.</a:t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9658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Clr>
                <a:srgbClr val="404040"/>
              </a:buClr>
              <a:buSzPts val="2800"/>
              <a:buFont typeface="Calibri"/>
              <a:buChar char="◼"/>
            </a:pPr>
            <a:r>
              <a:t/>
            </a:r>
            <a:endParaRPr sz="28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Multilingual Support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Voice-Based Interaction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Progress Tracking &amp; Adaptive Feedback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Career Goal-Based Roadmapping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Gamified Learning Path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Integration with Learning Platforms</a:t>
            </a:r>
            <a:endParaRPr/>
          </a:p>
        </p:txBody>
      </p:sp>
      <p:sp>
        <p:nvSpPr>
          <p:cNvPr id="171" name="Google Shape;171;p13"/>
          <p:cNvSpPr txBox="1"/>
          <p:nvPr/>
        </p:nvSpPr>
        <p:spPr>
          <a:xfrm>
            <a:off x="535670" y="844659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7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CERTIFICATIONS</a:t>
            </a:r>
            <a:endParaRPr/>
          </a:p>
        </p:txBody>
      </p:sp>
      <p:sp>
        <p:nvSpPr>
          <p:cNvPr id="177" name="Google Shape;177;p14"/>
          <p:cNvSpPr txBox="1"/>
          <p:nvPr>
            <p:ph idx="1" type="body"/>
          </p:nvPr>
        </p:nvSpPr>
        <p:spPr>
          <a:xfrm>
            <a:off x="581242" y="1410201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14" title="Screenshot from 2025-08-01 17-17-3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3275" y="1580903"/>
            <a:ext cx="5557450" cy="4162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5"/>
          <p:cNvSpPr/>
          <p:nvPr/>
        </p:nvSpPr>
        <p:spPr>
          <a:xfrm>
            <a:off x="416967" y="3031897"/>
            <a:ext cx="375840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84" name="Google Shape;184;p15" title="Screenshot from 2025-08-01 17-18-07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3428" y="1344413"/>
            <a:ext cx="6645925" cy="416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"/>
          <p:cNvSpPr/>
          <p:nvPr/>
        </p:nvSpPr>
        <p:spPr>
          <a:xfrm>
            <a:off x="416967" y="3031897"/>
            <a:ext cx="631333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Git hub link : https://github.com/pearl148/IBMSkillbuildAIAgent </a:t>
            </a:r>
            <a:endParaRPr sz="1800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7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GITHUB LINK</a:t>
            </a:r>
            <a:endParaRPr/>
          </a:p>
        </p:txBody>
      </p:sp>
      <p:sp>
        <p:nvSpPr>
          <p:cNvPr id="195" name="Google Shape;195;p17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6000" lvl="0" marL="3060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Make sure that there should be readme file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8"/>
          <p:cNvSpPr txBox="1"/>
          <p:nvPr>
            <p:ph type="title"/>
          </p:nvPr>
        </p:nvSpPr>
        <p:spPr>
          <a:xfrm>
            <a:off x="1463041" y="2766218"/>
            <a:ext cx="9298744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"/>
          <p:cNvSpPr txBox="1"/>
          <p:nvPr>
            <p:ph type="title"/>
          </p:nvPr>
        </p:nvSpPr>
        <p:spPr>
          <a:xfrm>
            <a:off x="849573" y="55846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None/>
            </a:pPr>
            <a:r>
              <a:rPr b="1" lang="en-US">
                <a:solidFill>
                  <a:srgbClr val="002060"/>
                </a:solidFill>
                <a:latin typeface="Arial"/>
                <a:ea typeface="Arial"/>
                <a:cs typeface="Arial"/>
                <a:sym typeface="Arial"/>
              </a:rPr>
              <a:t>OUTLINE</a:t>
            </a:r>
            <a:endParaRPr/>
          </a:p>
        </p:txBody>
      </p:sp>
      <p:sp>
        <p:nvSpPr>
          <p:cNvPr id="104" name="Google Shape;104;p2"/>
          <p:cNvSpPr txBox="1"/>
          <p:nvPr>
            <p:ph idx="1" type="body"/>
          </p:nvPr>
        </p:nvSpPr>
        <p:spPr>
          <a:xfrm>
            <a:off x="849573" y="1461920"/>
            <a:ext cx="11019020" cy="5239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40"/>
              <a:buNone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  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Problem Statement 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Technology used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Wow factor 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End users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Result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Git-hub Link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Future scope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Char char="◼"/>
            </a:pPr>
            <a:r>
              <a:rPr b="1" lang="en-US" sz="2000">
                <a:latin typeface="Arial"/>
                <a:ea typeface="Arial"/>
                <a:cs typeface="Arial"/>
                <a:sym typeface="Arial"/>
              </a:rPr>
              <a:t>IBM Certifications</a:t>
            </a:r>
            <a:endParaRPr/>
          </a:p>
          <a:p>
            <a:pPr indent="-188595" lvl="0" marL="305435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Arial"/>
              <a:ea typeface="Arial"/>
              <a:cs typeface="Arial"/>
              <a:sym typeface="Arial"/>
            </a:endParaRPr>
          </a:p>
          <a:p>
            <a:pPr indent="-206121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"/>
          <p:cNvSpPr txBox="1"/>
          <p:nvPr>
            <p:ph type="title"/>
          </p:nvPr>
        </p:nvSpPr>
        <p:spPr>
          <a:xfrm>
            <a:off x="645642" y="7129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PROBLEM STATEMENT</a:t>
            </a:r>
            <a:endParaRPr sz="4400"/>
          </a:p>
        </p:txBody>
      </p:sp>
      <p:sp>
        <p:nvSpPr>
          <p:cNvPr id="110" name="Google Shape;110;p3"/>
          <p:cNvSpPr txBox="1"/>
          <p:nvPr>
            <p:ph idx="1" type="body"/>
          </p:nvPr>
        </p:nvSpPr>
        <p:spPr>
          <a:xfrm>
            <a:off x="516853" y="1248432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Students often struggle to identify the right learning path that aligns with their interests and long-term goals due to the overwhelming number of online courses and a lack of personalized guidance. </a:t>
            </a:r>
            <a:endParaRPr sz="11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118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Proposed Solution:</a:t>
            </a:r>
            <a:br>
              <a:rPr lang="en-US" sz="2800">
                <a:latin typeface="Calibri"/>
                <a:ea typeface="Calibri"/>
                <a:cs typeface="Calibri"/>
                <a:sym typeface="Calibri"/>
              </a:rPr>
            </a:b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 CareerHelper </a:t>
            </a: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aims to solve this by acting as an Agentic AI coach that interacts with students, understands their interests (like Frontend Development, Cybersecurity, UI/UX Design, etc.), assesses their current skill level, and dynamically builds a personalized course roadmap that adapts over time based on progress and preferences.</a:t>
            </a:r>
            <a:endParaRPr sz="1100">
              <a:solidFill>
                <a:srgbClr val="40404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rial"/>
              <a:buNone/>
            </a:pPr>
            <a:r>
              <a:rPr b="1" lang="en-US" sz="44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TECHNOLOGY  USED</a:t>
            </a:r>
            <a:endParaRPr sz="4400"/>
          </a:p>
        </p:txBody>
      </p:sp>
      <p:sp>
        <p:nvSpPr>
          <p:cNvPr id="116" name="Google Shape;116;p4"/>
          <p:cNvSpPr txBox="1"/>
          <p:nvPr>
            <p:ph idx="1" type="body"/>
          </p:nvPr>
        </p:nvSpPr>
        <p:spPr>
          <a:xfrm>
            <a:off x="441671" y="1087378"/>
            <a:ext cx="11613485" cy="55639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IBM cloud lite services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Natural Language Processing (NLP)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Retrieval Augmented Generation (RAG)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None/>
            </a:pP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IBM Granite model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IBM CLOUD SERVICES USED</a:t>
            </a:r>
            <a:endParaRPr/>
          </a:p>
        </p:txBody>
      </p:sp>
      <p:sp>
        <p:nvSpPr>
          <p:cNvPr id="122" name="Google Shape;122;p5"/>
          <p:cNvSpPr txBox="1"/>
          <p:nvPr>
            <p:ph idx="1" type="body"/>
          </p:nvPr>
        </p:nvSpPr>
        <p:spPr>
          <a:xfrm>
            <a:off x="581192" y="1302026"/>
            <a:ext cx="11029615" cy="46733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IBM Cloud Watsonx AI Studio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IBM Cloud Watsonx AI runtime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IBM Cloud Agent Lab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940"/>
              </a:spcBef>
              <a:spcAft>
                <a:spcPts val="0"/>
              </a:spcAft>
              <a:buSzPts val="1564"/>
              <a:buChar char="◼"/>
            </a:pPr>
            <a:r>
              <a:rPr lang="en-US"/>
              <a:t>IBM Granite foundation model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581191" y="771730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Arial"/>
              <a:buNone/>
            </a:pPr>
            <a:r>
              <a:rPr b="1" lang="en-US" sz="32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WOW FACTORS</a:t>
            </a:r>
            <a:endParaRPr sz="3200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6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US" sz="2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This agent will significantly reduce the time and confusion students face while choosing what to learn next. It enhances learning efficiency, improves skill progression, and empowers learners with adaptive, AI-driven guidance. LearnMate acts like a personalized mentor—available anytime—offering a clear, evolving roadmap based on the user’s goals and current abilities.</a:t>
            </a:r>
            <a:endParaRPr sz="2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92000"/>
              <a:buNone/>
            </a:pPr>
            <a:r>
              <a:t/>
            </a:r>
            <a:endParaRPr sz="2800">
              <a:solidFill>
                <a:srgbClr val="0F0F0F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ct val="92000"/>
              <a:buNone/>
            </a:pPr>
            <a:r>
              <a:rPr lang="en-US" sz="2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Unique features: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ct val="92000"/>
              <a:buNone/>
            </a:pPr>
            <a:r>
              <a:rPr lang="en-US" sz="2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Generates dynamic, step-by-step learning paths based on the user's domain of interest and current knowledge.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ct val="92000"/>
              <a:buNone/>
            </a:pPr>
            <a:r>
              <a:rPr lang="en-US" sz="2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Aligns learning paths with potential careers or roles (e.g., “Frontend Developer”, “Data Analyst”)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ct val="92000"/>
              <a:buNone/>
            </a:pPr>
            <a:r>
              <a:rPr lang="en-US" sz="2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Updates recommendations as users progress or change interests, ensuring flexibility and relevance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ct val="92000"/>
              <a:buNone/>
            </a:pPr>
            <a:r>
              <a:rPr lang="en-US" sz="2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Allows users to chat freely (e.g., “I know HTML and CSS, what should I learn next?”), making the experience intuitive.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ct val="92000"/>
              <a:buNone/>
            </a:pPr>
            <a:r>
              <a:rPr lang="en-US" sz="2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Identifies missing foundational topics and integrates them into the roadmap.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34"/>
              </a:spcBef>
              <a:spcAft>
                <a:spcPts val="0"/>
              </a:spcAft>
              <a:buSzPct val="92000"/>
              <a:buNone/>
            </a:pPr>
            <a:r>
              <a:rPr lang="en-US" sz="2800">
                <a:solidFill>
                  <a:srgbClr val="0F0F0F"/>
                </a:solidFill>
                <a:latin typeface="Calibri"/>
                <a:ea typeface="Calibri"/>
                <a:cs typeface="Calibri"/>
                <a:sym typeface="Calibri"/>
              </a:rPr>
              <a:t>Encourages learners with friendly, mentor-like responses to keep them engaged and confident.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>
            <p:ph type="title"/>
          </p:nvPr>
        </p:nvSpPr>
        <p:spPr>
          <a:xfrm>
            <a:off x="581192" y="702156"/>
            <a:ext cx="11029500" cy="530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END USERS</a:t>
            </a:r>
            <a:endParaRPr/>
          </a:p>
        </p:txBody>
      </p:sp>
      <p:sp>
        <p:nvSpPr>
          <p:cNvPr id="134" name="Google Shape;134;p7"/>
          <p:cNvSpPr txBox="1"/>
          <p:nvPr>
            <p:ph idx="1" type="body"/>
          </p:nvPr>
        </p:nvSpPr>
        <p:spPr>
          <a:xfrm>
            <a:off x="581192" y="1302026"/>
            <a:ext cx="11029500" cy="467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05435" lvl="0" marL="305435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Students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Working Professionals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Self-learners</a:t>
            </a:r>
            <a:endParaRPr/>
          </a:p>
          <a:p>
            <a:pPr indent="-305435" lvl="0" marL="305435" rtl="0" algn="l">
              <a:lnSpc>
                <a:spcPct val="110000"/>
              </a:lnSpc>
              <a:spcBef>
                <a:spcPts val="1160"/>
              </a:spcBef>
              <a:spcAft>
                <a:spcPts val="0"/>
              </a:spcAft>
              <a:buSzPts val="2576"/>
              <a:buChar char="◼"/>
            </a:pPr>
            <a:r>
              <a:rPr lang="en-US" sz="2800">
                <a:latin typeface="Calibri"/>
                <a:ea typeface="Calibri"/>
                <a:cs typeface="Calibri"/>
                <a:sym typeface="Calibri"/>
              </a:rPr>
              <a:t>Counselors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8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40" name="Google Shape;140;p8" title="Screenshot from 2025-08-01 16-05-07.png"/>
          <p:cNvPicPr preferRelativeResize="0"/>
          <p:nvPr/>
        </p:nvPicPr>
        <p:blipFill rotWithShape="1">
          <a:blip r:embed="rId3">
            <a:alphaModFix/>
          </a:blip>
          <a:srcRect b="0" l="51571" r="0" t="3651"/>
          <a:stretch/>
        </p:blipFill>
        <p:spPr>
          <a:xfrm>
            <a:off x="6198150" y="948500"/>
            <a:ext cx="5457549" cy="5606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/>
          <p:nvPr>
            <p:ph type="title"/>
          </p:nvPr>
        </p:nvSpPr>
        <p:spPr>
          <a:xfrm>
            <a:off x="581192" y="702156"/>
            <a:ext cx="11029616" cy="53029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Franklin Gothic"/>
              <a:buNone/>
            </a:pPr>
            <a:r>
              <a:rPr lang="en-US">
                <a:solidFill>
                  <a:schemeClr val="accent1"/>
                </a:solidFill>
              </a:rPr>
              <a:t>RESULTS</a:t>
            </a:r>
            <a:endParaRPr/>
          </a:p>
        </p:txBody>
      </p:sp>
      <p:pic>
        <p:nvPicPr>
          <p:cNvPr id="146" name="Google Shape;146;p9" title="Screenshot from 2025-08-01 16-12-03.png"/>
          <p:cNvPicPr preferRelativeResize="0"/>
          <p:nvPr/>
        </p:nvPicPr>
        <p:blipFill rotWithShape="1">
          <a:blip r:embed="rId3">
            <a:alphaModFix/>
          </a:blip>
          <a:srcRect b="0" l="58810" r="0" t="3651"/>
          <a:stretch/>
        </p:blipFill>
        <p:spPr>
          <a:xfrm>
            <a:off x="4961425" y="616575"/>
            <a:ext cx="6649375" cy="5495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ividendVTI">
  <a:themeElements>
    <a:clrScheme name="Blue II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2021-05-26T16:50:10Z</dcterms:created>
  <dc:creator>Vaibhav Ostwal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