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ter Tight Medium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  <p:embeddedFont>
      <p:font typeface="Inter Tight"/>
      <p:regular r:id="rId28"/>
      <p:bold r:id="rId29"/>
      <p:italic r:id="rId30"/>
      <p:boldItalic r:id="rId31"/>
    </p:embeddedFont>
    <p:embeddedFont>
      <p:font typeface="Inter Tight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TightMedium-bold.fntdata"/><Relationship Id="rId21" Type="http://schemas.openxmlformats.org/officeDocument/2006/relationships/font" Target="fonts/InterTightMedium-regular.fntdata"/><Relationship Id="rId24" Type="http://schemas.openxmlformats.org/officeDocument/2006/relationships/font" Target="fonts/InterTightMedium-boldItalic.fntdata"/><Relationship Id="rId23" Type="http://schemas.openxmlformats.org/officeDocument/2006/relationships/font" Target="fonts/InterTigh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8" Type="http://schemas.openxmlformats.org/officeDocument/2006/relationships/font" Target="fonts/InterTigh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-boldItalic.fntdata"/><Relationship Id="rId30" Type="http://schemas.openxmlformats.org/officeDocument/2006/relationships/font" Target="fonts/InterTight-italic.fntdata"/><Relationship Id="rId11" Type="http://schemas.openxmlformats.org/officeDocument/2006/relationships/slide" Target="slides/slide6.xml"/><Relationship Id="rId33" Type="http://schemas.openxmlformats.org/officeDocument/2006/relationships/font" Target="fonts/InterTightSemiBold-bold.fntdata"/><Relationship Id="rId10" Type="http://schemas.openxmlformats.org/officeDocument/2006/relationships/slide" Target="slides/slide5.xml"/><Relationship Id="rId32" Type="http://schemas.openxmlformats.org/officeDocument/2006/relationships/font" Target="fonts/InterTight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InterTight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InterTight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f9c4cb89_2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f9c4cb89_2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bf4a2cb40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bf4a2cb40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bf9c4cb89_2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bf9c4cb89_2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bf9c4cb89_2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bf9c4cb89_2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c916a8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c916a8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c916a81b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c916a81b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bf4a2cb40_1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bf4a2cb40_1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bf4a2cb40_1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bf4a2cb40_1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f4a2cb40_1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f4a2cb40_1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c473e9a86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c473e9a86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bf4a2cb40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bf4a2cb40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f4a2cb40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f4a2cb40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Relationship Between Total Leave Hours and Bonus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The scatter plot shows a weak positive correlation (0.38) between total leave hours (vacation + sick) and bonuses. Key points from the analysis: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Weak Positive Correlation</a:t>
            </a:r>
            <a:r>
              <a:rPr lang="en">
                <a:solidFill>
                  <a:schemeClr val="dk1"/>
                </a:solidFill>
              </a:rPr>
              <a:t>: As leave hours increase, bonuses tend to rise slightly, but the relationship is not strong.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Spread</a:t>
            </a:r>
            <a:r>
              <a:rPr lang="en">
                <a:solidFill>
                  <a:schemeClr val="dk1"/>
                </a:solidFill>
              </a:rPr>
              <a:t>: The data points are scattered, indicating variability, with some points deviating significantly from the trend line.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Outliers</a:t>
            </a:r>
            <a:r>
              <a:rPr lang="en">
                <a:solidFill>
                  <a:schemeClr val="dk1"/>
                </a:solidFill>
              </a:rPr>
              <a:t>: A few outliers show bonuses much higher or lower than expected based on leave hours.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Practical Implications</a:t>
            </a:r>
            <a:r>
              <a:rPr lang="en">
                <a:solidFill>
                  <a:schemeClr val="dk1"/>
                </a:solidFill>
              </a:rPr>
              <a:t>: While leave hours may have some impact on bonuses, other factors like performance, tenure, and role are likely more influential. The data shows correlation, not causation.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bf4a2cb40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bf4a2cb40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37C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f4a2cb40_1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f4a2cb40_1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f9c4cb8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bf9c4cb8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TWO_COLUMNS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61" name="Google Shape;61;p14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72" name="Google Shape;72;p1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74" name="Google Shape;74;p1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_1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>
  <p:cSld name="TITLE_AND_BODY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1" name="Google Shape;101;p18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9" name="Google Shape;109;p19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4" name="Google Shape;114;p19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" name="Google Shape;116;p19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_1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1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27" name="Google Shape;127;p21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28" name="Google Shape;128;p21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9" name="Google Shape;129;p21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30" name="Google Shape;130;p21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linkedin.com/in/dawit-atreso/" TargetMode="External"/><Relationship Id="rId10" Type="http://schemas.openxmlformats.org/officeDocument/2006/relationships/hyperlink" Target="https://www.linkedin.com/in/dawit-atreso/" TargetMode="External"/><Relationship Id="rId13" Type="http://schemas.openxmlformats.org/officeDocument/2006/relationships/image" Target="../media/image9.png"/><Relationship Id="rId12" Type="http://schemas.openxmlformats.org/officeDocument/2006/relationships/hyperlink" Target="https://www.linkedin.com/in/hamza-ibrahim-500220200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atresodawit19@gmail.com" TargetMode="External"/><Relationship Id="rId4" Type="http://schemas.openxmlformats.org/officeDocument/2006/relationships/hyperlink" Target="mailto:pearlasare@gmail.com" TargetMode="External"/><Relationship Id="rId9" Type="http://schemas.openxmlformats.org/officeDocument/2006/relationships/hyperlink" Target="https://www.linkedin.com/in/abdulrahman-rajjoub-a01690238/" TargetMode="External"/><Relationship Id="rId5" Type="http://schemas.openxmlformats.org/officeDocument/2006/relationships/hyperlink" Target="mailto:ibrahimhamza927@gmail.com" TargetMode="External"/><Relationship Id="rId6" Type="http://schemas.openxmlformats.org/officeDocument/2006/relationships/hyperlink" Target="mailto:Rajjoubabdulrahman@gmail.com" TargetMode="External"/><Relationship Id="rId7" Type="http://schemas.openxmlformats.org/officeDocument/2006/relationships/hyperlink" Target="mailto:AliceV@genstudents.org" TargetMode="External"/><Relationship Id="rId8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5692575" y="2652300"/>
            <a:ext cx="2857500" cy="2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Pearl Asare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Elsheikh Ibrahim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Dawit Atreso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Hamza Ibrahim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Abdulrahman Rajjoub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Alice Venables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17175" y="4432950"/>
            <a:ext cx="4023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SUPERVISOR: Randell Maree</a:t>
            </a:r>
            <a:endParaRPr sz="2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0" y="76625"/>
            <a:ext cx="5204475" cy="21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200" y="0"/>
            <a:ext cx="3384401" cy="17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82475" y="2571750"/>
            <a:ext cx="5472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</a:rPr>
              <a:t>DATA ANALYTICS PROGRAM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</a:rPr>
              <a:t>INTERIM PROJECT</a:t>
            </a:r>
            <a:endParaRPr sz="1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950400" y="19162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DA-NAT4 - Group 2</a:t>
            </a:r>
            <a:endParaRPr b="1" sz="2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5600"/>
            <a:ext cx="6375100" cy="45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type="title"/>
          </p:nvPr>
        </p:nvSpPr>
        <p:spPr>
          <a:xfrm>
            <a:off x="0" y="0"/>
            <a:ext cx="92289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6666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 Trading Duration vs Revenue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375100" y="1094250"/>
            <a:ext cx="276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A383D"/>
                </a:solidFill>
                <a:latin typeface="Inter Tight"/>
                <a:ea typeface="Inter Tight"/>
                <a:cs typeface="Inter Tight"/>
                <a:sym typeface="Inter Tight"/>
              </a:rPr>
              <a:t>Newer Stores </a:t>
            </a:r>
            <a:r>
              <a:rPr lang="en" sz="2800">
                <a:solidFill>
                  <a:srgbClr val="3A383D"/>
                </a:solidFill>
                <a:latin typeface="Inter Tight"/>
                <a:ea typeface="Inter Tight"/>
                <a:cs typeface="Inter Tight"/>
                <a:sym typeface="Inter Tight"/>
              </a:rPr>
              <a:t>Are More Profitable!</a:t>
            </a:r>
            <a:endParaRPr sz="2800">
              <a:solidFill>
                <a:srgbClr val="3A383D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322075" y="3856375"/>
            <a:ext cx="27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A383D"/>
                </a:solidFill>
                <a:latin typeface="Inter Tight"/>
                <a:ea typeface="Inter Tight"/>
                <a:cs typeface="Inter Tight"/>
                <a:sym typeface="Inter Tight"/>
              </a:rPr>
              <a:t>Why Are They?</a:t>
            </a:r>
            <a:endParaRPr sz="2800">
              <a:solidFill>
                <a:srgbClr val="3A383D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6927225" y="2571750"/>
            <a:ext cx="1357500" cy="11559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7298125" y="2895400"/>
            <a:ext cx="816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11%</a:t>
            </a:r>
            <a:endParaRPr b="1"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/>
        </p:nvSpPr>
        <p:spPr>
          <a:xfrm>
            <a:off x="334200" y="659600"/>
            <a:ext cx="4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200"/>
            <a:ext cx="4572000" cy="38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5225"/>
            <a:ext cx="4572001" cy="38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4888975" y="659600"/>
            <a:ext cx="39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-69550" y="-32200"/>
            <a:ext cx="93471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Size, Revenue and Number of Employees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2344200" y="659588"/>
            <a:ext cx="44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Is Bigger Always Better?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-93925" y="1116800"/>
            <a:ext cx="25821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Proper Staffing</a:t>
            </a:r>
            <a:br>
              <a:rPr lang="en" sz="2800"/>
            </a:br>
            <a:r>
              <a:rPr lang="en" sz="2800"/>
              <a:t>Means </a:t>
            </a:r>
            <a:br>
              <a:rPr lang="en" sz="2800"/>
            </a:br>
            <a:r>
              <a:rPr lang="en" sz="2800"/>
              <a:t>Proper Profits!</a:t>
            </a:r>
            <a:endParaRPr sz="280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175" y="659600"/>
            <a:ext cx="6655826" cy="4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4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Employee Count vs. Average Revenue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97500" y="3095500"/>
            <a:ext cx="22932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 many staff is bad for business!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Conclusion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36666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25" y="844200"/>
            <a:ext cx="43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 Best Seller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But Not All Equal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4364725" y="844200"/>
            <a:ext cx="477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Leave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Bonuses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25" y="2277038"/>
            <a:ext cx="43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Employees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Means Less Sick Leave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4364725" y="2247688"/>
            <a:ext cx="477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Stores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Profitable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0" y="3727375"/>
            <a:ext cx="43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Bigger Is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Sometimes Better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4506425" y="3651175"/>
            <a:ext cx="477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Proper Staffing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Proper Profits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idx="1" type="subTitle"/>
          </p:nvPr>
        </p:nvSpPr>
        <p:spPr>
          <a:xfrm>
            <a:off x="319100" y="2098150"/>
            <a:ext cx="40452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3"/>
              </a:rPr>
              <a:t>atresodawit19@gmail.com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4"/>
              </a:rPr>
              <a:t>pearlasare@gmail.com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5"/>
              </a:rPr>
              <a:t>ibrahimhamza927@gmail.com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6"/>
              </a:rPr>
              <a:t>Rajjoubabdulrahman@gmail.com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7"/>
              </a:rPr>
              <a:t>AliceV@genstudents.org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eibra3@hotmail.com</a:t>
            </a:r>
            <a:endParaRPr sz="18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2">
                <a:latin typeface="Arial"/>
                <a:ea typeface="Arial"/>
                <a:cs typeface="Arial"/>
                <a:sym typeface="Arial"/>
              </a:rPr>
              <a:t> </a:t>
            </a:r>
            <a:endParaRPr sz="56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562">
                <a:latin typeface="Arial"/>
                <a:ea typeface="Arial"/>
                <a:cs typeface="Arial"/>
                <a:sym typeface="Arial"/>
              </a:rPr>
              <a:t> </a:t>
            </a:r>
            <a:endParaRPr sz="825"/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2549400" y="269375"/>
            <a:ext cx="4045200" cy="9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ENCES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8">
            <a:alphaModFix/>
          </a:blip>
          <a:srcRect b="27440" l="17921" r="19874" t="27181"/>
          <a:stretch/>
        </p:blipFill>
        <p:spPr>
          <a:xfrm>
            <a:off x="1984800" y="1286950"/>
            <a:ext cx="713800" cy="5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4572000" y="2430650"/>
            <a:ext cx="4671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https://www.linkedin.com/in/abdulrahman-rajjoub-a01690238/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300" u="sng">
                <a:solidFill>
                  <a:schemeClr val="lt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https://www.linkedin.com/in/dawit-atreso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FFFCF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linkedin.com/in/hamza-ibrahim-500220200</a:t>
            </a:r>
            <a:endParaRPr sz="1300">
              <a:solidFill>
                <a:srgbClr val="FFFCF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CF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CF5"/>
              </a:solidFill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51050" y="1286950"/>
            <a:ext cx="71380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>
            <a:off x="2013275" y="996950"/>
            <a:ext cx="4769400" cy="2625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34900" y="1091000"/>
            <a:ext cx="3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1855175" y="1457350"/>
            <a:ext cx="50856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chemeClr val="lt1"/>
                </a:solidFill>
              </a:rPr>
              <a:t>THANK YOU !!</a:t>
            </a:r>
            <a:r>
              <a:rPr b="1" lang="en" sz="3800">
                <a:solidFill>
                  <a:schemeClr val="lt1"/>
                </a:solidFill>
              </a:rPr>
              <a:t> </a:t>
            </a:r>
            <a:endParaRPr b="1"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3800">
                <a:solidFill>
                  <a:schemeClr val="lt1"/>
                </a:solidFill>
              </a:rPr>
            </a:br>
            <a:endParaRPr b="1"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659650" y="661750"/>
            <a:ext cx="11955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482750" y="2401000"/>
            <a:ext cx="370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"Why do programmers prefer dark mode? Because light attracts bugs!!"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1388850" y="3703375"/>
            <a:ext cx="5760625" cy="1071350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1000" y="2664000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0938" y="1561125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572050" y="456250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4572050" y="2666275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572038" y="1561113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6" name="Google Shape;156;p23"/>
          <p:cNvSpPr txBox="1"/>
          <p:nvPr>
            <p:ph idx="3" type="subTitle"/>
          </p:nvPr>
        </p:nvSpPr>
        <p:spPr>
          <a:xfrm>
            <a:off x="4425875" y="1485125"/>
            <a:ext cx="45615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Relationship between Total Leave Hours vs Bonus</a:t>
            </a:r>
            <a:endParaRPr sz="2800"/>
          </a:p>
        </p:txBody>
      </p:sp>
      <p:sp>
        <p:nvSpPr>
          <p:cNvPr id="157" name="Google Shape;157;p23"/>
          <p:cNvSpPr txBox="1"/>
          <p:nvPr>
            <p:ph idx="4" type="subTitle"/>
          </p:nvPr>
        </p:nvSpPr>
        <p:spPr>
          <a:xfrm>
            <a:off x="321138" y="1485150"/>
            <a:ext cx="37089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Relationship between sick leave vs Job Title</a:t>
            </a:r>
            <a:endParaRPr sz="2800"/>
          </a:p>
        </p:txBody>
      </p:sp>
      <p:sp>
        <p:nvSpPr>
          <p:cNvPr id="158" name="Google Shape;158;p23"/>
          <p:cNvSpPr txBox="1"/>
          <p:nvPr>
            <p:ph idx="5" type="subTitle"/>
          </p:nvPr>
        </p:nvSpPr>
        <p:spPr>
          <a:xfrm>
            <a:off x="321138" y="2540400"/>
            <a:ext cx="3708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Store Trading Duration vs Revenue</a:t>
            </a:r>
            <a:endParaRPr sz="2800"/>
          </a:p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1388850" y="3771225"/>
            <a:ext cx="60636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2800"/>
              <a:t>Relationship between Size of Stores, Employee Count and Revenue</a:t>
            </a:r>
            <a:endParaRPr sz="2800"/>
          </a:p>
        </p:txBody>
      </p:sp>
      <p:sp>
        <p:nvSpPr>
          <p:cNvPr id="160" name="Google Shape;160;p23"/>
          <p:cNvSpPr txBox="1"/>
          <p:nvPr/>
        </p:nvSpPr>
        <p:spPr>
          <a:xfrm>
            <a:off x="6532950" y="3372750"/>
            <a:ext cx="3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-344875" y="380275"/>
            <a:ext cx="44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Introduction and Topics</a:t>
            </a:r>
            <a:endParaRPr sz="2800"/>
          </a:p>
        </p:txBody>
      </p:sp>
      <p:sp>
        <p:nvSpPr>
          <p:cNvPr id="162" name="Google Shape;162;p23"/>
          <p:cNvSpPr txBox="1"/>
          <p:nvPr>
            <p:ph idx="3" type="subTitle"/>
          </p:nvPr>
        </p:nvSpPr>
        <p:spPr>
          <a:xfrm>
            <a:off x="4460813" y="2551963"/>
            <a:ext cx="44916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Relationship between Country and Revenue</a:t>
            </a:r>
            <a:endParaRPr sz="2800"/>
          </a:p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4769575" y="380263"/>
            <a:ext cx="38742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Regional Sales in Best Performing Country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-1950" y="-4930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Country and Revenue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525" y="762474"/>
            <a:ext cx="4928476" cy="37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100" y="795225"/>
            <a:ext cx="4707900" cy="37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6113" y="4465225"/>
            <a:ext cx="4707874" cy="6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-1950" y="566300"/>
            <a:ext cx="41718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Countries with stronger economic conditions tends to generate more revenue.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Countries contributing low revenue might reflect smaller markets.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-1950" y="-4930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Country and Revenue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50" y="566300"/>
            <a:ext cx="4419600" cy="23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6301"/>
            <a:ext cx="4573949" cy="221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50" y="2928957"/>
            <a:ext cx="4419600" cy="214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0050" y="2880125"/>
            <a:ext cx="4573949" cy="21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00" y="701975"/>
            <a:ext cx="4345000" cy="3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50" y="760275"/>
            <a:ext cx="4201900" cy="33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type="title"/>
          </p:nvPr>
        </p:nvSpPr>
        <p:spPr>
          <a:xfrm>
            <a:off x="-12575" y="-7725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Regional Sales in Best Performing Country 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901300" y="4142600"/>
            <a:ext cx="3721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The </a:t>
            </a:r>
            <a:r>
              <a:rPr b="1"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Southwest </a:t>
            </a: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is the leading region 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02875" y="2585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431400" y="802013"/>
            <a:ext cx="2712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0.38 signifies a </a:t>
            </a:r>
            <a:r>
              <a:rPr b="1" lang="en" sz="2800"/>
              <a:t>weak to moderate</a:t>
            </a:r>
            <a:r>
              <a:rPr lang="en" sz="2800"/>
              <a:t> relationship </a:t>
            </a:r>
            <a:endParaRPr b="1" sz="2800"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3400"/>
            <a:ext cx="6492950" cy="40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type="title"/>
          </p:nvPr>
        </p:nvSpPr>
        <p:spPr>
          <a:xfrm>
            <a:off x="0" y="0"/>
            <a:ext cx="9144000" cy="652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Total Leave Hours and Bonus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6492950" y="2860450"/>
            <a:ext cx="26187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Could other factors be the cause of increase ?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8700"/>
            <a:ext cx="9144000" cy="4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>
            <p:ph type="title"/>
          </p:nvPr>
        </p:nvSpPr>
        <p:spPr>
          <a:xfrm>
            <a:off x="0" y="-1690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Sick Leave and Job Title?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8881750" y="4982700"/>
            <a:ext cx="91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0" y="6200"/>
            <a:ext cx="91611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Sick Leave and PersonType?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62450" y="665975"/>
            <a:ext cx="383820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Key Findings: </a:t>
            </a:r>
            <a:endParaRPr sz="2800" u="sng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Tight"/>
              <a:buChar char="●"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Employees (EM) Tends to Have Higher Sick Leave Hours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Tight"/>
              <a:buChar char="●"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Sales Persons (SP) in other hand have less Sick Leave Hours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5" y="940650"/>
            <a:ext cx="5548326" cy="42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675" y="940650"/>
            <a:ext cx="5548325" cy="42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6075" y="905225"/>
            <a:ext cx="11473251" cy="42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type="title"/>
          </p:nvPr>
        </p:nvSpPr>
        <p:spPr>
          <a:xfrm>
            <a:off x="0" y="-4275"/>
            <a:ext cx="9144000" cy="9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Correlation between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Sick Leave Hours, Average Sick Leave Hours, and Employee Count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560625" y="1197425"/>
            <a:ext cx="159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7337950" y="1538850"/>
            <a:ext cx="182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43975" y="4092300"/>
            <a:ext cx="75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