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8" r:id="rId4"/>
    <p:sldId id="262" r:id="rId5"/>
    <p:sldId id="264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4B031-5140-4908-9A8E-75428694F7E8}">
          <p14:sldIdLst>
            <p14:sldId id="256"/>
            <p14:sldId id="260"/>
            <p14:sldId id="268"/>
            <p14:sldId id="262"/>
            <p14:sldId id="264"/>
            <p14:sldId id="263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281BB-8157-4E3C-8B62-A2CAB4B39B7B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61627-5BEC-4057-92DB-FAEA34C67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75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7CE9-B00B-A444-B4CB-067D840CA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056BA-447D-5F82-5E4F-A4325DC83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C62C-2723-D119-4BF3-F324326A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21FC-E34A-48D7-A796-7D1DBA4F502E}" type="datetime1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E76A3-8AD6-BEA0-A50D-DF782954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5EC1-EB57-E548-04E8-8A1B1D03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51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7FCE-4073-481E-8B10-B3C1F01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E7CAC-DB86-FE56-315D-583D69008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7EB49-CA6B-0D45-9535-E2A7E21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9E06-E50C-4316-99CB-CF009F62E1DF}" type="datetime1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D07C3-C0F6-876F-CF71-A57FB86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8323-FDCF-8846-620C-1E3AF5F7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00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4AB56-D94E-5612-7560-0E7B0C1C1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275AF-811B-7049-4FDC-DDF1A661F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0297-140D-DA08-49A1-7FF28BFD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B57-0E0A-429B-A9C7-05374E94CA9C}" type="datetime1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AA2B-6228-AD92-1BAF-8E86304B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AED22-5362-928E-EA3E-31F23B10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5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B3A0-EA8C-36FA-E53A-18051A58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D4F5-413B-1499-695C-112370B7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F59B-00B0-564B-A54E-B4940B4A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820-E049-43E7-9B13-E1C3D2DDF73E}" type="datetime1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3F066-4AF2-20DC-D08E-928EC19A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A899-D90E-CF76-B6D4-3B1801A9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16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B331-A381-36BE-EF29-95548AD6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3641-5E9A-CDA7-9EEC-1ADD41065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BB1F4-4F27-04F4-FFF1-DD2FDD7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2BCB-DB23-4ABD-A24B-D008E342A832}" type="datetime1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1641-C07A-E4FD-5D10-8698B9D8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4232-290C-3A26-CD1B-374F2AF9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78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EFA-0BB3-91E7-CD2B-B803135F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7110-8850-BC95-5D5B-3219A7F2C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E37BE-7622-45D8-32CD-4FC9FA4AF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54177-B3B0-6BC7-29BE-64AEB888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7980-ED95-42C8-A6FF-AFD48EBE9F8B}" type="datetime1">
              <a:rPr lang="en-CA" smtClean="0"/>
              <a:t>2023-06-29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E6DB7-E01C-F23B-9022-B04EECEA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63EFA-01CD-5613-DC7E-29701745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90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088-A9F6-6C85-1C43-E01F6BA4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77F1-05E1-F1C3-F9F4-B2A1F863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D32E8-2137-4D84-6250-5FBD2E2F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518A8-5472-96F4-A3BA-0BB537BF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647F6-9C7D-CC75-FA97-92BC11DCF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53521-F4DB-65A3-517C-932875E9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BAA-AA5B-400A-9D81-A7C5814344E9}" type="datetime1">
              <a:rPr lang="en-CA" smtClean="0"/>
              <a:t>2023-06-29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83B20-A1CC-77D7-34B3-8B7615C6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E9347-C359-BE0F-54E0-8F8A2683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64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7189-5D35-6C7C-2250-EB9FA2DC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F7BF0-D97D-17FA-F411-D873F620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1094-A281-4055-8991-DB3736C9B728}" type="datetime1">
              <a:rPr lang="en-CA" smtClean="0"/>
              <a:t>2023-06-29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B4BEA-5B2F-77E3-5792-060A5A7F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450C8-0828-BEFB-5BA2-6D9F03A5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48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8390F-8FC7-34FA-8335-5244A985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8B6B-B459-4387-B31F-F08B5D8A671E}" type="datetime1">
              <a:rPr lang="en-CA" smtClean="0"/>
              <a:t>2023-06-29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1152F-C37B-9A30-AD27-86C97824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21E6C-2F30-219B-2B6E-412E8B6A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95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6032-2BD6-DA64-400D-78B28076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3682-6D3E-0AC4-AA85-C9E8DB05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E42B9-E2CE-80DE-54C1-66737E65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0BD3E-0B10-7731-7237-0EA569EC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8411-DAE8-4941-83B0-B8103DE265BA}" type="datetime1">
              <a:rPr lang="en-CA" smtClean="0"/>
              <a:t>2023-06-29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E595-6BAA-5E07-63F0-CD4A4580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FF3EB-F2EC-0158-0230-00403126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74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C9E8-6F19-EF78-1DA6-F662DD2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00459-43C5-109F-AB64-23DFF1ECE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013B0-8B1F-3F61-C18D-C5190F23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80BF3-9713-842E-DDB8-9AA05C34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294D-BE26-4481-A924-73C1452D4722}" type="datetime1">
              <a:rPr lang="en-CA" smtClean="0"/>
              <a:t>2023-06-29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AB14-40AB-55B3-7E49-DC93519C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88168-68C7-76CE-6AE6-AB4D56DC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95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C51AA-4F65-CAE6-D3BA-0A084DBF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7879A-97F0-6530-A47A-56CB8473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65EF-C428-5E22-4155-AFAA53ECA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0EC7-3BE9-49FA-9332-2AE17731F568}" type="datetime1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0CE5-48A0-457D-20FA-53F52ECC2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9D5A-83FE-8412-7E17-AA01B7DC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E7E2-0A56-4FDE-83E6-AB7394F49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51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chandraverma" TargetMode="External"/><Relationship Id="rId2" Type="http://schemas.openxmlformats.org/officeDocument/2006/relationships/hyperlink" Target="mailto:Verma.Chandr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855D1-8FE4-2C3F-4F77-198EDB54B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057" y="1234246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CA" sz="8000" dirty="0">
                <a:solidFill>
                  <a:srgbClr val="FFFFFF"/>
                </a:solidFill>
              </a:rPr>
              <a:t>Smart Contract Auditing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F0F35-FECC-7657-87BB-117656DC0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Autofit/>
          </a:bodyPr>
          <a:lstStyle/>
          <a:p>
            <a:pPr algn="l"/>
            <a:r>
              <a:rPr lang="en-CA" sz="4000" dirty="0">
                <a:solidFill>
                  <a:srgbClr val="FFFFFF"/>
                </a:solidFill>
              </a:rPr>
              <a:t>Chandra Verma </a:t>
            </a:r>
          </a:p>
        </p:txBody>
      </p:sp>
      <p:cxnSp>
        <p:nvCxnSpPr>
          <p:cNvPr id="26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1C383-94BE-4429-4A21-D73AA8CA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9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89F8A-63A0-E130-E37F-C80EDF8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42053"/>
            <a:ext cx="3651101" cy="254485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CA" sz="6000" dirty="0">
                <a:solidFill>
                  <a:srgbClr val="FFFFFF"/>
                </a:solidFill>
              </a:rPr>
              <a:t>What is Smart Contract </a:t>
            </a:r>
            <a:endParaRPr lang="en-CA" sz="5600" dirty="0">
              <a:solidFill>
                <a:srgbClr val="FFFFFF"/>
              </a:solidFill>
            </a:endParaRP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D356-982F-1F7E-8148-A323B295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CA" sz="2400" dirty="0"/>
              <a:t>Smart Contract is a self-executing program stored on Blockchain based platform that automates the actions required in an agreement or a contract.</a:t>
            </a:r>
          </a:p>
          <a:p>
            <a:r>
              <a:rPr lang="en-CA" dirty="0"/>
              <a:t>Examples :</a:t>
            </a:r>
          </a:p>
          <a:p>
            <a:pPr lvl="1"/>
            <a:r>
              <a:rPr lang="en-CA" dirty="0"/>
              <a:t>If exporters goods arrive on time and good condition, then payment is triggered.</a:t>
            </a:r>
          </a:p>
          <a:p>
            <a:pPr lvl="1"/>
            <a:r>
              <a:rPr lang="en-CA" dirty="0"/>
              <a:t>Group of 1000 people buying 20 rental properties and receiving rental yield.  </a:t>
            </a:r>
          </a:p>
          <a:p>
            <a:endParaRPr lang="en-CA" dirty="0"/>
          </a:p>
          <a:p>
            <a:pPr marL="0" indent="0">
              <a:buNone/>
            </a:pPr>
            <a:endParaRPr lang="en-CA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35BEF0A-4D9D-C29F-44A6-4DF8335A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94" y="3795151"/>
            <a:ext cx="3024194" cy="18207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A596A-C1DD-2D53-61E1-BEE90243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40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89F8A-63A0-E130-E37F-C80EDF8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42053"/>
            <a:ext cx="3651101" cy="3890664"/>
          </a:xfrm>
        </p:spPr>
        <p:txBody>
          <a:bodyPr anchor="ctr">
            <a:normAutofit/>
          </a:bodyPr>
          <a:lstStyle/>
          <a:p>
            <a:pPr algn="ctr"/>
            <a:r>
              <a:rPr lang="en-CA" sz="6000" dirty="0">
                <a:solidFill>
                  <a:srgbClr val="FFFFFF"/>
                </a:solidFill>
              </a:rPr>
              <a:t>What is Smart Contract Audit </a:t>
            </a:r>
            <a:endParaRPr lang="en-CA" sz="5600" dirty="0">
              <a:solidFill>
                <a:srgbClr val="FFFFFF"/>
              </a:solidFill>
            </a:endParaRP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D356-982F-1F7E-8148-A323B295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131415"/>
                </a:solidFill>
                <a:effectLst/>
              </a:rPr>
              <a:t>A smart contract audit is the detailed analysis of programmed agreements in a smart contract consisting of </a:t>
            </a:r>
            <a:r>
              <a:rPr lang="en-US" sz="2400" b="0" i="1" dirty="0">
                <a:solidFill>
                  <a:srgbClr val="131415"/>
                </a:solidFill>
                <a:effectLst/>
              </a:rPr>
              <a:t>functions </a:t>
            </a:r>
            <a:r>
              <a:rPr lang="en-US" sz="2400" b="0" i="0" dirty="0">
                <a:solidFill>
                  <a:srgbClr val="131415"/>
                </a:solidFill>
                <a:effectLst/>
              </a:rPr>
              <a:t>and </a:t>
            </a:r>
            <a:r>
              <a:rPr lang="en-US" sz="2400" b="0" i="1" dirty="0">
                <a:solidFill>
                  <a:srgbClr val="131415"/>
                </a:solidFill>
                <a:effectLst/>
              </a:rPr>
              <a:t>data</a:t>
            </a:r>
            <a:r>
              <a:rPr lang="en-US" sz="2400" b="0" i="0" dirty="0">
                <a:solidFill>
                  <a:srgbClr val="131415"/>
                </a:solidFill>
                <a:effectLst/>
              </a:rPr>
              <a:t> that get automatically executed whenever a network tries to access it for a transaction requested by a user and the terms pre-set by both parties are successfully met. </a:t>
            </a:r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A596A-C1DD-2D53-61E1-BEE90243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2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89F8A-63A0-E130-E37F-C80EDF8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42052"/>
            <a:ext cx="3732370" cy="2605328"/>
          </a:xfrm>
        </p:spPr>
        <p:txBody>
          <a:bodyPr anchor="ctr">
            <a:normAutofit/>
          </a:bodyPr>
          <a:lstStyle/>
          <a:p>
            <a:pPr algn="ctr"/>
            <a:r>
              <a:rPr lang="en-CA" sz="5600" dirty="0">
                <a:solidFill>
                  <a:srgbClr val="FFFFFF"/>
                </a:solidFill>
              </a:rPr>
              <a:t>Why Audit Smart Contracts</a:t>
            </a: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00178-E822-8567-F8E0-FB191F71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244" y="732503"/>
            <a:ext cx="5444911" cy="5340493"/>
          </a:xfrm>
        </p:spPr>
        <p:txBody>
          <a:bodyPr>
            <a:normAutofit/>
          </a:bodyPr>
          <a:lstStyle/>
          <a:p>
            <a:r>
              <a:rPr lang="en-CA" dirty="0"/>
              <a:t>Smart contract are public . </a:t>
            </a:r>
          </a:p>
          <a:p>
            <a:r>
              <a:rPr lang="en-CA" dirty="0"/>
              <a:t>Smart contract should be audited in early stage to identify low key issues. </a:t>
            </a:r>
          </a:p>
          <a:p>
            <a:r>
              <a:rPr lang="en-CA" dirty="0"/>
              <a:t>Achieving  regulatory Compliance.</a:t>
            </a:r>
          </a:p>
          <a:p>
            <a:r>
              <a:rPr lang="en-CA" dirty="0"/>
              <a:t>Auditing is must in Web3 because it is immutable.</a:t>
            </a:r>
          </a:p>
          <a:p>
            <a:r>
              <a:rPr lang="en-CA" dirty="0"/>
              <a:t>Protocol level auditing is best practice.</a:t>
            </a:r>
          </a:p>
          <a:p>
            <a:r>
              <a:rPr lang="en-CA" dirty="0"/>
              <a:t>To avoid high cost of failure.</a:t>
            </a:r>
          </a:p>
          <a:p>
            <a:r>
              <a:rPr lang="en-CA" dirty="0"/>
              <a:t>No guarantee</a:t>
            </a:r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FA704A-9795-8C12-BA39-1B343F65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65" y="4058648"/>
            <a:ext cx="3260437" cy="160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4504A-5C7F-EA65-7015-C189AFA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89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89F8A-63A0-E130-E37F-C80EDF8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100062"/>
            <a:ext cx="3317691" cy="1989396"/>
          </a:xfrm>
        </p:spPr>
        <p:txBody>
          <a:bodyPr anchor="ctr">
            <a:normAutofit/>
          </a:bodyPr>
          <a:lstStyle/>
          <a:p>
            <a:pPr algn="ctr"/>
            <a:r>
              <a:rPr lang="en-CA" sz="5600" dirty="0">
                <a:solidFill>
                  <a:srgbClr val="FFFFFF"/>
                </a:solidFill>
              </a:rPr>
              <a:t>How Audit works  </a:t>
            </a: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00178-E822-8567-F8E0-FB191F71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245" y="810883"/>
            <a:ext cx="5212554" cy="5279366"/>
          </a:xfrm>
        </p:spPr>
        <p:txBody>
          <a:bodyPr>
            <a:normAutofit/>
          </a:bodyPr>
          <a:lstStyle/>
          <a:p>
            <a:r>
              <a:rPr lang="en-CA" dirty="0"/>
              <a:t>SWC(Smart Contract Weakness Classification ) Registry offer a complete catalogue of known vulnerabilities and anti-patterns proposed in EIP(Ethereum Improvement Proposal) -1470. </a:t>
            </a:r>
          </a:p>
          <a:p>
            <a:r>
              <a:rPr lang="en-CA" dirty="0"/>
              <a:t>Smart Contract Security Verification Standard ( SCSVS)  </a:t>
            </a:r>
          </a:p>
          <a:p>
            <a:r>
              <a:rPr lang="en-CA" dirty="0"/>
              <a:t>Audit Report generated with vulnerability  details and recorded risk. </a:t>
            </a:r>
          </a:p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3F15B-AC57-F1D4-80A7-7090C3DF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18" y="3089458"/>
            <a:ext cx="3009333" cy="16722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377F-D044-D9CD-5B22-45551066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98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89F8A-63A0-E130-E37F-C80EDF8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100062"/>
            <a:ext cx="3317691" cy="1989396"/>
          </a:xfrm>
        </p:spPr>
        <p:txBody>
          <a:bodyPr anchor="ctr">
            <a:normAutofit/>
          </a:bodyPr>
          <a:lstStyle/>
          <a:p>
            <a:pPr algn="ctr"/>
            <a:r>
              <a:rPr lang="en-CA" sz="5600" dirty="0">
                <a:solidFill>
                  <a:srgbClr val="FFFFFF"/>
                </a:solidFill>
              </a:rPr>
              <a:t>Auditing Tools  </a:t>
            </a: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00178-E822-8567-F8E0-FB191F71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716" y="1100063"/>
            <a:ext cx="5412083" cy="537462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Automatic tools can usually be integrated with development environment.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Some task specific tools- </a:t>
            </a:r>
          </a:p>
          <a:p>
            <a:pPr lvl="1"/>
            <a:r>
              <a:rPr lang="en-CA" dirty="0" err="1"/>
              <a:t>Ethlint</a:t>
            </a:r>
            <a:r>
              <a:rPr lang="en-CA" dirty="0"/>
              <a:t>-Style and security </a:t>
            </a:r>
          </a:p>
          <a:p>
            <a:pPr lvl="1"/>
            <a:r>
              <a:rPr lang="en-CA" dirty="0" err="1"/>
              <a:t>MythX</a:t>
            </a:r>
            <a:r>
              <a:rPr lang="en-CA" dirty="0"/>
              <a:t>- Static &amp; Dynamic Analysis </a:t>
            </a:r>
          </a:p>
          <a:p>
            <a:pPr lvl="1"/>
            <a:r>
              <a:rPr lang="en-CA" dirty="0"/>
              <a:t>Slither-Static Analysis tool </a:t>
            </a:r>
          </a:p>
          <a:p>
            <a:pPr lvl="1"/>
            <a:r>
              <a:rPr lang="en-CA" dirty="0" err="1"/>
              <a:t>SafeScan</a:t>
            </a:r>
            <a:r>
              <a:rPr lang="en-CA" dirty="0"/>
              <a:t>- AML &amp; KYC verification tool for wallets.  </a:t>
            </a:r>
          </a:p>
          <a:p>
            <a:pPr lvl="1"/>
            <a:r>
              <a:rPr lang="en-CA" dirty="0"/>
              <a:t>CyberScan –Cryptocurrency token verification </a:t>
            </a:r>
          </a:p>
          <a:p>
            <a:pPr lvl="1"/>
            <a:r>
              <a:rPr lang="en-CA" dirty="0"/>
              <a:t>ZeppelinOS - </a:t>
            </a:r>
            <a:r>
              <a:rPr lang="en-CA" sz="2300" dirty="0"/>
              <a:t>Comprehensive platform for Manage, Develop, Audit &amp; Deploy SC on Ethereum blockchain. </a:t>
            </a:r>
          </a:p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3F15B-AC57-F1D4-80A7-7090C3DF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18" y="3089458"/>
            <a:ext cx="3009333" cy="16722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44080-0236-B2EE-85DD-B3E24DDD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3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89F8A-63A0-E130-E37F-C80EDF8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013" y="2369112"/>
            <a:ext cx="3317691" cy="19893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CA" sz="5600" dirty="0">
                <a:solidFill>
                  <a:srgbClr val="FFFFFF"/>
                </a:solidFill>
              </a:rPr>
              <a:t>ChatGPT and smart Contract Audit</a:t>
            </a: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00178-E822-8567-F8E0-FB191F71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716" y="1100063"/>
            <a:ext cx="5412083" cy="537462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ChatGPT can do parts of audit like</a:t>
            </a:r>
          </a:p>
          <a:p>
            <a:pPr lvl="1"/>
            <a:r>
              <a:rPr lang="en-CA" dirty="0" err="1"/>
              <a:t>Reentrancy</a:t>
            </a:r>
            <a:r>
              <a:rPr lang="en-CA" dirty="0"/>
              <a:t> attack </a:t>
            </a:r>
          </a:p>
          <a:p>
            <a:pPr lvl="1"/>
            <a:r>
              <a:rPr lang="en-CA" dirty="0"/>
              <a:t>Integer Overflows/ underflows</a:t>
            </a:r>
          </a:p>
          <a:p>
            <a:pPr lvl="1"/>
            <a:r>
              <a:rPr lang="en-CA" dirty="0"/>
              <a:t>Unchecked return values</a:t>
            </a:r>
          </a:p>
          <a:p>
            <a:pPr lvl="1"/>
            <a:r>
              <a:rPr lang="en-CA" dirty="0"/>
              <a:t>Unprotected functions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But misses</a:t>
            </a:r>
          </a:p>
          <a:p>
            <a:pPr lvl="1"/>
            <a:r>
              <a:rPr lang="en-CA" dirty="0"/>
              <a:t>Project specific logic</a:t>
            </a:r>
          </a:p>
          <a:p>
            <a:pPr lvl="1"/>
            <a:r>
              <a:rPr lang="en-CA" dirty="0"/>
              <a:t>Inaccurate math logic and statistical models</a:t>
            </a:r>
          </a:p>
          <a:p>
            <a:pPr lvl="1"/>
            <a:r>
              <a:rPr lang="en-CA" dirty="0"/>
              <a:t>Irregularities in intended design and implementation</a:t>
            </a:r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796D81A-8133-1307-0CC9-1E4A4FB75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4808976"/>
            <a:ext cx="1369768" cy="9115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1B36-A2C4-8427-6468-85A65E54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69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89F8A-63A0-E130-E37F-C80EDF8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013" y="2369112"/>
            <a:ext cx="3317691" cy="1989396"/>
          </a:xfrm>
        </p:spPr>
        <p:txBody>
          <a:bodyPr anchor="ctr">
            <a:normAutofit/>
          </a:bodyPr>
          <a:lstStyle/>
          <a:p>
            <a:pPr algn="ctr"/>
            <a:r>
              <a:rPr lang="en-CA" sz="5600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5D98-7B4D-B199-846D-68ED1FF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E7E2-0A56-4FDE-83E6-AB7394F49ACD}" type="slidenum">
              <a:rPr lang="en-CA" smtClean="0"/>
              <a:t>8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85DF8-E207-B72E-8E2F-B24908323643}"/>
              </a:ext>
            </a:extLst>
          </p:cNvPr>
          <p:cNvSpPr txBox="1"/>
          <p:nvPr/>
        </p:nvSpPr>
        <p:spPr>
          <a:xfrm>
            <a:off x="6652901" y="2456915"/>
            <a:ext cx="4546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Chandra’s contact:</a:t>
            </a:r>
          </a:p>
          <a:p>
            <a:endParaRPr lang="en-CA" sz="1600" dirty="0"/>
          </a:p>
          <a:p>
            <a:r>
              <a:rPr lang="en-CA" sz="1600" dirty="0"/>
              <a:t>Email: </a:t>
            </a:r>
            <a:r>
              <a:rPr lang="en-CA" sz="1600" dirty="0">
                <a:hlinkClick r:id="rId2"/>
              </a:rPr>
              <a:t>Verma.Chandra@gmail.com</a:t>
            </a:r>
            <a:endParaRPr lang="en-CA" sz="1600" dirty="0"/>
          </a:p>
          <a:p>
            <a:endParaRPr lang="en-CA" sz="1600" dirty="0"/>
          </a:p>
          <a:p>
            <a:r>
              <a:rPr lang="en-CA" sz="1600" dirty="0"/>
              <a:t>LinkedIn: </a:t>
            </a:r>
            <a:r>
              <a:rPr lang="en-CA" sz="1600" dirty="0">
                <a:hlinkClick r:id="rId3"/>
              </a:rPr>
              <a:t>www.linkedin.com/in/chandraverma</a:t>
            </a:r>
            <a:endParaRPr lang="en-CA" sz="16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62453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443</TotalTime>
  <Words>350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Smart Contract Auditing </vt:lpstr>
      <vt:lpstr>What is Smart Contract </vt:lpstr>
      <vt:lpstr>What is Smart Contract Audit </vt:lpstr>
      <vt:lpstr>Why Audit Smart Contracts</vt:lpstr>
      <vt:lpstr>How Audit works  </vt:lpstr>
      <vt:lpstr>Auditing Tools  </vt:lpstr>
      <vt:lpstr>ChatGPT and smart Contract Audit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Auditing</dc:title>
  <dc:creator>Chandraprabha Verma</dc:creator>
  <cp:lastModifiedBy>chandra verma</cp:lastModifiedBy>
  <cp:revision>17</cp:revision>
  <dcterms:created xsi:type="dcterms:W3CDTF">2023-06-27T22:48:23Z</dcterms:created>
  <dcterms:modified xsi:type="dcterms:W3CDTF">2023-06-29T18:22:37Z</dcterms:modified>
</cp:coreProperties>
</file>