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524" r:id="rId2"/>
    <p:sldId id="532" r:id="rId3"/>
    <p:sldId id="597" r:id="rId4"/>
    <p:sldId id="608" r:id="rId5"/>
    <p:sldId id="598" r:id="rId6"/>
    <p:sldId id="578" r:id="rId7"/>
    <p:sldId id="583" r:id="rId8"/>
    <p:sldId id="584" r:id="rId9"/>
    <p:sldId id="585" r:id="rId10"/>
    <p:sldId id="586" r:id="rId11"/>
    <p:sldId id="587" r:id="rId12"/>
    <p:sldId id="588" r:id="rId13"/>
    <p:sldId id="589" r:id="rId14"/>
    <p:sldId id="590" r:id="rId15"/>
    <p:sldId id="591" r:id="rId16"/>
    <p:sldId id="592" r:id="rId17"/>
    <p:sldId id="593" r:id="rId18"/>
    <p:sldId id="543" r:id="rId19"/>
    <p:sldId id="594" r:id="rId20"/>
    <p:sldId id="595" r:id="rId21"/>
    <p:sldId id="537" r:id="rId22"/>
    <p:sldId id="538" r:id="rId23"/>
    <p:sldId id="596" r:id="rId24"/>
    <p:sldId id="539" r:id="rId25"/>
    <p:sldId id="551" r:id="rId26"/>
    <p:sldId id="542" r:id="rId27"/>
    <p:sldId id="540" r:id="rId28"/>
    <p:sldId id="541" r:id="rId29"/>
    <p:sldId id="544" r:id="rId30"/>
    <p:sldId id="545" r:id="rId31"/>
    <p:sldId id="546" r:id="rId32"/>
    <p:sldId id="547" r:id="rId33"/>
    <p:sldId id="550" r:id="rId34"/>
    <p:sldId id="548" r:id="rId35"/>
    <p:sldId id="549" r:id="rId36"/>
    <p:sldId id="552" r:id="rId37"/>
    <p:sldId id="553" r:id="rId38"/>
    <p:sldId id="554" r:id="rId39"/>
    <p:sldId id="555" r:id="rId40"/>
    <p:sldId id="556" r:id="rId41"/>
    <p:sldId id="557" r:id="rId42"/>
    <p:sldId id="558" r:id="rId43"/>
    <p:sldId id="560" r:id="rId44"/>
    <p:sldId id="570" r:id="rId45"/>
    <p:sldId id="561" r:id="rId46"/>
    <p:sldId id="571" r:id="rId47"/>
    <p:sldId id="572" r:id="rId48"/>
    <p:sldId id="573" r:id="rId49"/>
    <p:sldId id="563" r:id="rId50"/>
    <p:sldId id="576" r:id="rId51"/>
    <p:sldId id="564" r:id="rId52"/>
    <p:sldId id="565" r:id="rId53"/>
    <p:sldId id="575" r:id="rId54"/>
    <p:sldId id="566" r:id="rId55"/>
    <p:sldId id="567" r:id="rId56"/>
    <p:sldId id="568" r:id="rId57"/>
    <p:sldId id="569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44" autoAdjust="0"/>
  </p:normalViewPr>
  <p:slideViewPr>
    <p:cSldViewPr>
      <p:cViewPr varScale="1">
        <p:scale>
          <a:sx n="65" d="100"/>
          <a:sy n="65" d="100"/>
        </p:scale>
        <p:origin x="153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9DCC3-0F23-4E9D-BCA1-9F0AAF44AA76}" type="datetimeFigureOut">
              <a:rPr lang="en-IN" smtClean="0"/>
              <a:pPr/>
              <a:t>17-12-2017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65EF5-F892-47FD-836A-7C2FFED3BC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253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5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5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4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1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0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5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0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8E3BA-4492-4FD6-92BB-D0327B6537A8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D41F1-931E-4AC8-91A5-9983268F84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2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yent/node/wiki/FAQ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keymetrics.io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tech/pm2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32766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3020291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3020291"/>
            <a:ext cx="8257308" cy="484909"/>
          </a:xfrm>
          <a:solidFill>
            <a:srgbClr val="FFC000"/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Clustering for Scaling Applications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30892" y="4953000"/>
            <a:ext cx="52822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https://nodejs.org/api/cluster.html</a:t>
            </a:r>
          </a:p>
        </p:txBody>
      </p:sp>
    </p:spTree>
    <p:extLst>
      <p:ext uri="{BB962C8B-B14F-4D97-AF65-F5344CB8AC3E}">
        <p14:creationId xmlns:p14="http://schemas.microsoft.com/office/powerpoint/2010/main" val="369294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0"/>
            <a:ext cx="8257308" cy="484909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Deployment - 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Challenges in Node 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484909"/>
            <a:ext cx="8991600" cy="618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 smtClean="0"/>
              <a:t>Now List </a:t>
            </a:r>
            <a:r>
              <a:rPr lang="en-US" sz="2800" dirty="0"/>
              <a:t>of servers </a:t>
            </a:r>
            <a:r>
              <a:rPr lang="en-US" sz="2800" dirty="0" smtClean="0"/>
              <a:t>is</a:t>
            </a:r>
          </a:p>
          <a:p>
            <a:pPr marL="800100" lvl="2" indent="0">
              <a:buNone/>
            </a:pPr>
            <a:r>
              <a:rPr lang="en-US" sz="2700" dirty="0">
                <a:solidFill>
                  <a:srgbClr val="FF0000"/>
                </a:solidFill>
              </a:rPr>
              <a:t>{ "servers": [ {</a:t>
            </a:r>
          </a:p>
          <a:p>
            <a:pPr marL="1257300" lvl="3" indent="0">
              <a:buNone/>
            </a:pPr>
            <a:r>
              <a:rPr lang="en-US" sz="2700" dirty="0">
                <a:solidFill>
                  <a:srgbClr val="FF0000"/>
                </a:solidFill>
              </a:rPr>
              <a:t>"host": "</a:t>
            </a:r>
            <a:r>
              <a:rPr lang="en-US" sz="2700" dirty="0" err="1">
                <a:solidFill>
                  <a:srgbClr val="FF0000"/>
                </a:solidFill>
              </a:rPr>
              <a:t>localhost</a:t>
            </a:r>
            <a:r>
              <a:rPr lang="en-US" sz="2700" dirty="0">
                <a:solidFill>
                  <a:srgbClr val="FF0000"/>
                </a:solidFill>
              </a:rPr>
              <a:t>",</a:t>
            </a:r>
          </a:p>
          <a:p>
            <a:pPr marL="1257300" lvl="3" indent="0">
              <a:buNone/>
            </a:pPr>
            <a:r>
              <a:rPr lang="en-US" sz="2700" dirty="0">
                <a:solidFill>
                  <a:srgbClr val="FF0000"/>
                </a:solidFill>
              </a:rPr>
              <a:t>"port": "8081"</a:t>
            </a:r>
          </a:p>
          <a:p>
            <a:pPr marL="800100" lvl="2" indent="0">
              <a:buNone/>
            </a:pPr>
            <a:r>
              <a:rPr lang="en-US" sz="2700" dirty="0">
                <a:solidFill>
                  <a:srgbClr val="FF0000"/>
                </a:solidFill>
              </a:rPr>
              <a:t>}, {</a:t>
            </a:r>
          </a:p>
          <a:p>
            <a:pPr marL="1257300" lvl="3" indent="0">
              <a:buNone/>
            </a:pPr>
            <a:r>
              <a:rPr lang="en-US" sz="2700" dirty="0">
                <a:solidFill>
                  <a:srgbClr val="FF0000"/>
                </a:solidFill>
              </a:rPr>
              <a:t>"host": "</a:t>
            </a:r>
            <a:r>
              <a:rPr lang="en-US" sz="2700" dirty="0" err="1">
                <a:solidFill>
                  <a:srgbClr val="FF0000"/>
                </a:solidFill>
              </a:rPr>
              <a:t>localhost</a:t>
            </a:r>
            <a:r>
              <a:rPr lang="en-US" sz="2700" dirty="0">
                <a:solidFill>
                  <a:srgbClr val="FF0000"/>
                </a:solidFill>
              </a:rPr>
              <a:t>",</a:t>
            </a:r>
          </a:p>
          <a:p>
            <a:pPr marL="1257300" lvl="3" indent="0">
              <a:buNone/>
            </a:pPr>
            <a:r>
              <a:rPr lang="en-US" sz="2700" dirty="0">
                <a:solidFill>
                  <a:srgbClr val="FF0000"/>
                </a:solidFill>
              </a:rPr>
              <a:t>"port": "8082"</a:t>
            </a:r>
          </a:p>
          <a:p>
            <a:pPr marL="800100" lvl="2" indent="0">
              <a:buNone/>
            </a:pPr>
            <a:r>
              <a:rPr lang="en-US" sz="2700" dirty="0">
                <a:solidFill>
                  <a:srgbClr val="FF0000"/>
                </a:solidFill>
              </a:rPr>
              <a:t>}, {</a:t>
            </a:r>
          </a:p>
          <a:p>
            <a:pPr marL="1257300" lvl="3" indent="0">
              <a:buNone/>
            </a:pPr>
            <a:r>
              <a:rPr lang="en-US" sz="2700" dirty="0">
                <a:solidFill>
                  <a:srgbClr val="FF0000"/>
                </a:solidFill>
              </a:rPr>
              <a:t>"host": "</a:t>
            </a:r>
            <a:r>
              <a:rPr lang="en-US" sz="2700" dirty="0" err="1">
                <a:solidFill>
                  <a:srgbClr val="FF0000"/>
                </a:solidFill>
              </a:rPr>
              <a:t>localhost</a:t>
            </a:r>
            <a:r>
              <a:rPr lang="en-US" sz="2700" dirty="0">
                <a:solidFill>
                  <a:srgbClr val="FF0000"/>
                </a:solidFill>
              </a:rPr>
              <a:t>",</a:t>
            </a:r>
          </a:p>
          <a:p>
            <a:pPr marL="1257300" lvl="3" indent="0">
              <a:buNone/>
            </a:pPr>
            <a:r>
              <a:rPr lang="en-US" sz="2700" dirty="0">
                <a:solidFill>
                  <a:srgbClr val="FF0000"/>
                </a:solidFill>
              </a:rPr>
              <a:t>"port": "8083"</a:t>
            </a:r>
          </a:p>
          <a:p>
            <a:pPr marL="800100" lvl="2" indent="0">
              <a:buNone/>
            </a:pPr>
            <a:r>
              <a:rPr lang="en-US" sz="2700" dirty="0">
                <a:solidFill>
                  <a:srgbClr val="FF0000"/>
                </a:solidFill>
              </a:rPr>
              <a:t>} ] }</a:t>
            </a:r>
            <a:endParaRPr lang="en-US" sz="270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5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0"/>
            <a:ext cx="8257308" cy="484909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Deployment - 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Challenges in Node 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484909"/>
            <a:ext cx="8991600" cy="618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 smtClean="0">
                <a:solidFill>
                  <a:srgbClr val="FF0000"/>
                </a:solidFill>
              </a:rPr>
              <a:t>Http server now:</a:t>
            </a:r>
          </a:p>
          <a:p>
            <a:endParaRPr lang="en-US" sz="2800" dirty="0" smtClean="0"/>
          </a:p>
          <a:p>
            <a:pPr marL="400050" lvl="1" indent="0">
              <a:buNone/>
            </a:pPr>
            <a:r>
              <a:rPr lang="en-US" dirty="0" err="1"/>
              <a:t>var</a:t>
            </a:r>
            <a:r>
              <a:rPr lang="en-US" dirty="0"/>
              <a:t> http = require('http');</a:t>
            </a:r>
          </a:p>
          <a:p>
            <a:pPr marL="400050" lvl="1" indent="0">
              <a:buNone/>
            </a:pPr>
            <a:r>
              <a:rPr lang="en-US" dirty="0"/>
              <a:t>if (</a:t>
            </a:r>
            <a:r>
              <a:rPr lang="en-US" dirty="0" err="1"/>
              <a:t>process.argv.length</a:t>
            </a:r>
            <a:r>
              <a:rPr lang="en-US" dirty="0"/>
              <a:t> != 3) {</a:t>
            </a:r>
          </a:p>
          <a:p>
            <a:pPr marL="400050" lvl="1" indent="0">
              <a:buNone/>
            </a:pPr>
            <a:r>
              <a:rPr lang="en-US" dirty="0" smtClean="0"/>
              <a:t>	console.log</a:t>
            </a:r>
            <a:r>
              <a:rPr lang="en-US" dirty="0"/>
              <a:t>("Need a port number");</a:t>
            </a:r>
          </a:p>
          <a:p>
            <a:pPr marL="400050" lvl="1" indent="0">
              <a:buNone/>
            </a:pPr>
            <a:r>
              <a:rPr lang="en-US" dirty="0" err="1"/>
              <a:t>process.exit</a:t>
            </a:r>
            <a:r>
              <a:rPr lang="en-US" dirty="0"/>
              <a:t>(-1);</a:t>
            </a:r>
          </a:p>
          <a:p>
            <a:pPr marL="400050" lvl="1" indent="0">
              <a:buNone/>
            </a:pPr>
            <a:r>
              <a:rPr lang="en-US" dirty="0"/>
              <a:t>}</a:t>
            </a:r>
          </a:p>
          <a:p>
            <a:pPr marL="400050" lvl="1" indent="0">
              <a:buNone/>
            </a:pPr>
            <a:r>
              <a:rPr lang="en-US" dirty="0" err="1"/>
              <a:t>var</a:t>
            </a:r>
            <a:r>
              <a:rPr lang="en-US" dirty="0"/>
              <a:t> s = </a:t>
            </a:r>
            <a:r>
              <a:rPr lang="en-US" dirty="0" err="1"/>
              <a:t>http.createServer</a:t>
            </a:r>
            <a:r>
              <a:rPr lang="en-US" dirty="0"/>
              <a:t>( </a:t>
            </a:r>
            <a:r>
              <a:rPr lang="en-US" b="1" dirty="0"/>
              <a:t>function </a:t>
            </a:r>
            <a:r>
              <a:rPr lang="en-US" dirty="0"/>
              <a:t>(</a:t>
            </a:r>
            <a:r>
              <a:rPr lang="en-US" dirty="0" err="1"/>
              <a:t>req</a:t>
            </a:r>
            <a:r>
              <a:rPr lang="en-US" dirty="0"/>
              <a:t>, res) {</a:t>
            </a:r>
          </a:p>
          <a:p>
            <a:pPr marL="40005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res.end</a:t>
            </a:r>
            <a:r>
              <a:rPr lang="en-US" dirty="0"/>
              <a:t>("I listened on port " + </a:t>
            </a:r>
            <a:r>
              <a:rPr lang="en-US" dirty="0" err="1"/>
              <a:t>process.argv</a:t>
            </a:r>
            <a:r>
              <a:rPr lang="en-US" dirty="0"/>
              <a:t>[2]);</a:t>
            </a:r>
          </a:p>
          <a:p>
            <a:pPr marL="400050" lvl="1" indent="0">
              <a:buNone/>
            </a:pPr>
            <a:r>
              <a:rPr lang="en-US" dirty="0"/>
              <a:t>});</a:t>
            </a:r>
          </a:p>
          <a:p>
            <a:pPr marL="400050" lvl="1" indent="0">
              <a:buNone/>
            </a:pPr>
            <a:r>
              <a:rPr lang="en-US" dirty="0" err="1"/>
              <a:t>s.listen</a:t>
            </a:r>
            <a:r>
              <a:rPr lang="en-US" dirty="0"/>
              <a:t>(</a:t>
            </a:r>
            <a:r>
              <a:rPr lang="en-US" dirty="0" err="1"/>
              <a:t>process.argv</a:t>
            </a:r>
            <a:r>
              <a:rPr lang="en-US" dirty="0"/>
              <a:t>[2]);</a:t>
            </a:r>
            <a:endParaRPr lang="en-US" sz="920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50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0"/>
            <a:ext cx="8257308" cy="484909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Deployment - 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Challenges in Node 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484909"/>
            <a:ext cx="8991600" cy="618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/>
              <a:t>L</a:t>
            </a:r>
            <a:r>
              <a:rPr lang="en-US" sz="2800" dirty="0" smtClean="0"/>
              <a:t>aunch three </a:t>
            </a:r>
            <a:r>
              <a:rPr lang="en-US" sz="2800" dirty="0"/>
              <a:t>servers </a:t>
            </a:r>
            <a:r>
              <a:rPr lang="en-US" sz="2800" dirty="0" smtClean="0"/>
              <a:t>on UNIX/Mac platforms by typing</a:t>
            </a:r>
          </a:p>
          <a:p>
            <a:pPr marL="857250" lvl="2" indent="0">
              <a:buNone/>
            </a:pPr>
            <a:r>
              <a:rPr lang="en-US" sz="2800" dirty="0" smtClean="0"/>
              <a:t>$ node app.js  8081 &amp;</a:t>
            </a:r>
          </a:p>
          <a:p>
            <a:pPr marL="857250" lvl="2" indent="0">
              <a:buNone/>
            </a:pPr>
            <a:r>
              <a:rPr lang="en-US" sz="2800" dirty="0" smtClean="0"/>
              <a:t>$ </a:t>
            </a:r>
            <a:r>
              <a:rPr lang="en-US" sz="2800" dirty="0"/>
              <a:t>node </a:t>
            </a:r>
            <a:r>
              <a:rPr lang="en-US" sz="2800" dirty="0" smtClean="0"/>
              <a:t>app.js  8082 </a:t>
            </a:r>
            <a:r>
              <a:rPr lang="en-US" sz="2800" dirty="0"/>
              <a:t>&amp;</a:t>
            </a:r>
          </a:p>
          <a:p>
            <a:pPr marL="857250" lvl="2" indent="0">
              <a:buNone/>
            </a:pPr>
            <a:r>
              <a:rPr lang="en-US" sz="2800" dirty="0"/>
              <a:t>$ node </a:t>
            </a:r>
            <a:r>
              <a:rPr lang="en-US" sz="2800" dirty="0" smtClean="0"/>
              <a:t>app.js  8083 &amp;</a:t>
            </a:r>
          </a:p>
          <a:p>
            <a:pPr marL="857250" lvl="2" indent="0">
              <a:buNone/>
            </a:pPr>
            <a:endParaRPr lang="en-US" sz="270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700" dirty="0"/>
              <a:t>On Windows platforms, </a:t>
            </a:r>
            <a:r>
              <a:rPr lang="en-US" sz="2700" dirty="0" smtClean="0"/>
              <a:t> </a:t>
            </a:r>
            <a:r>
              <a:rPr lang="en-US" sz="2700" dirty="0"/>
              <a:t>launch them </a:t>
            </a:r>
            <a:r>
              <a:rPr lang="en-US" sz="2700" dirty="0" smtClean="0"/>
              <a:t>by  </a:t>
            </a:r>
            <a:r>
              <a:rPr lang="en-US" sz="2700" dirty="0"/>
              <a:t>running the following </a:t>
            </a:r>
            <a:r>
              <a:rPr lang="en-US" sz="2700" dirty="0" smtClean="0"/>
              <a:t>three commands </a:t>
            </a:r>
            <a:r>
              <a:rPr lang="en-US" sz="2700" dirty="0"/>
              <a:t>in different command prompts:</a:t>
            </a:r>
          </a:p>
          <a:p>
            <a:pPr marL="800100" lvl="2" indent="0">
              <a:buNone/>
            </a:pPr>
            <a:endParaRPr lang="en-US" sz="2800" dirty="0" smtClean="0"/>
          </a:p>
          <a:p>
            <a:pPr marL="800100" lvl="2" indent="0">
              <a:buNone/>
            </a:pPr>
            <a:r>
              <a:rPr lang="en-US" sz="2800" dirty="0" smtClean="0"/>
              <a:t>node  app.js </a:t>
            </a:r>
            <a:r>
              <a:rPr lang="en-US" sz="2800" dirty="0"/>
              <a:t>8081</a:t>
            </a:r>
          </a:p>
          <a:p>
            <a:pPr marL="800100" lvl="2" indent="0">
              <a:buNone/>
            </a:pPr>
            <a:r>
              <a:rPr lang="en-US" sz="2800" dirty="0"/>
              <a:t>node </a:t>
            </a:r>
            <a:r>
              <a:rPr lang="en-US" sz="2800" dirty="0" smtClean="0"/>
              <a:t>app.js  8082</a:t>
            </a:r>
            <a:endParaRPr lang="en-US" sz="2800" dirty="0"/>
          </a:p>
          <a:p>
            <a:pPr marL="800100" lvl="2" indent="0">
              <a:buNone/>
            </a:pPr>
            <a:r>
              <a:rPr lang="en-US" sz="2800" dirty="0"/>
              <a:t>node </a:t>
            </a:r>
            <a:r>
              <a:rPr lang="en-US" sz="2800" dirty="0" smtClean="0"/>
              <a:t>app.js  8083</a:t>
            </a:r>
            <a:endParaRPr lang="en-US" sz="280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6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0"/>
            <a:ext cx="8257308" cy="484909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Deployment - 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Challenges in Node 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484909"/>
            <a:ext cx="8991600" cy="618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/>
              <a:t>now build </a:t>
            </a:r>
            <a:r>
              <a:rPr lang="en-US" sz="2800" dirty="0" smtClean="0"/>
              <a:t>proxy </a:t>
            </a:r>
            <a:r>
              <a:rPr lang="en-US" sz="2800" dirty="0"/>
              <a:t>server using the </a:t>
            </a:r>
            <a:r>
              <a:rPr lang="en-US" sz="2800" dirty="0" err="1" smtClean="0"/>
              <a:t>npm</a:t>
            </a:r>
            <a:r>
              <a:rPr lang="en-US" sz="2800" dirty="0" smtClean="0"/>
              <a:t> </a:t>
            </a:r>
            <a:r>
              <a:rPr lang="en-US" sz="2800" dirty="0"/>
              <a:t>module </a:t>
            </a:r>
            <a:r>
              <a:rPr lang="en-US" sz="2800" i="1" dirty="0"/>
              <a:t>http-proxy </a:t>
            </a:r>
            <a:r>
              <a:rPr lang="en-US" sz="2800" dirty="0"/>
              <a:t>. The </a:t>
            </a:r>
            <a:r>
              <a:rPr lang="en-US" sz="2800" dirty="0" err="1"/>
              <a:t>package.json</a:t>
            </a:r>
            <a:r>
              <a:rPr lang="en-US" sz="2800" dirty="0"/>
              <a:t> looks</a:t>
            </a:r>
          </a:p>
          <a:p>
            <a:pPr marL="0" indent="0">
              <a:buNone/>
            </a:pPr>
            <a:r>
              <a:rPr lang="en-US" sz="2800" dirty="0" smtClean="0"/>
              <a:t>{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"name": "Round-Robin-Demo",</a:t>
            </a:r>
          </a:p>
          <a:p>
            <a:pPr marL="0" indent="0">
              <a:buNone/>
            </a:pPr>
            <a:r>
              <a:rPr lang="en-US" sz="2800" dirty="0"/>
              <a:t>"description": "A little proxy server to round-robin requests",</a:t>
            </a:r>
          </a:p>
          <a:p>
            <a:pPr marL="0" indent="0">
              <a:buNone/>
            </a:pPr>
            <a:r>
              <a:rPr lang="en-US" sz="2800" dirty="0"/>
              <a:t>"version": "0.0.1",</a:t>
            </a:r>
          </a:p>
          <a:p>
            <a:pPr marL="0" indent="0">
              <a:buNone/>
            </a:pPr>
            <a:r>
              <a:rPr lang="en-US" sz="2800" dirty="0"/>
              <a:t>"private": true,</a:t>
            </a:r>
          </a:p>
          <a:p>
            <a:pPr marL="0" indent="0">
              <a:buNone/>
            </a:pPr>
            <a:r>
              <a:rPr lang="en-US" sz="2800" dirty="0"/>
              <a:t>"dependencies": {</a:t>
            </a:r>
          </a:p>
          <a:p>
            <a:pPr marL="0" indent="0">
              <a:buNone/>
            </a:pPr>
            <a:r>
              <a:rPr lang="en-US" sz="2800" b="1" dirty="0"/>
              <a:t>"http-proxy": "0.8.x"</a:t>
            </a:r>
          </a:p>
          <a:p>
            <a:pPr marL="0" indent="0">
              <a:buNone/>
            </a:pPr>
            <a:r>
              <a:rPr lang="en-US" sz="2800" dirty="0" smtClean="0"/>
              <a:t>} }</a:t>
            </a:r>
            <a:endParaRPr lang="en-US" sz="280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656" y="5486400"/>
            <a:ext cx="876300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Proxy maintains </a:t>
            </a:r>
            <a:r>
              <a:rPr lang="en-US" sz="2800" dirty="0"/>
              <a:t>an </a:t>
            </a:r>
            <a:r>
              <a:rPr lang="en-US" sz="2800" dirty="0" smtClean="0"/>
              <a:t>array  of </a:t>
            </a:r>
            <a:r>
              <a:rPr lang="en-US" sz="2800" dirty="0"/>
              <a:t>available </a:t>
            </a:r>
            <a:r>
              <a:rPr lang="en-US" sz="2800" dirty="0" smtClean="0"/>
              <a:t>servers and </a:t>
            </a:r>
            <a:r>
              <a:rPr lang="en-US" sz="2800" dirty="0"/>
              <a:t>then for each request coming to the </a:t>
            </a:r>
            <a:r>
              <a:rPr lang="en-US" sz="2800" dirty="0" smtClean="0"/>
              <a:t>service, cycles </a:t>
            </a:r>
            <a:r>
              <a:rPr lang="en-US" sz="2800" dirty="0"/>
              <a:t>through those available servers and forwards on the requests to them.</a:t>
            </a:r>
          </a:p>
        </p:txBody>
      </p:sp>
    </p:spTree>
    <p:extLst>
      <p:ext uri="{BB962C8B-B14F-4D97-AF65-F5344CB8AC3E}">
        <p14:creationId xmlns:p14="http://schemas.microsoft.com/office/powerpoint/2010/main" val="412628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0"/>
            <a:ext cx="8257308" cy="484909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Deployment - 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Challenges in Node 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484909"/>
            <a:ext cx="8991600" cy="618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err="1"/>
              <a:t>httpProxy</a:t>
            </a:r>
            <a:r>
              <a:rPr lang="en-US" sz="2800" dirty="0"/>
              <a:t> = require('http-proxy'),</a:t>
            </a:r>
          </a:p>
          <a:p>
            <a:pPr marL="0" indent="0">
              <a:buNone/>
            </a:pPr>
            <a:r>
              <a:rPr lang="en-US" sz="2800" dirty="0" err="1"/>
              <a:t>fs</a:t>
            </a:r>
            <a:r>
              <a:rPr lang="en-US" sz="2800" dirty="0"/>
              <a:t> = require('</a:t>
            </a:r>
            <a:r>
              <a:rPr lang="en-US" sz="2800" dirty="0" err="1"/>
              <a:t>fs</a:t>
            </a:r>
            <a:r>
              <a:rPr lang="en-US" sz="2800" dirty="0"/>
              <a:t>');</a:t>
            </a:r>
          </a:p>
          <a:p>
            <a:pPr marL="0" indent="0">
              <a:buNone/>
            </a:pPr>
            <a:r>
              <a:rPr lang="en-US" sz="2800" dirty="0" err="1"/>
              <a:t>var</a:t>
            </a:r>
            <a:r>
              <a:rPr lang="en-US" sz="2800" dirty="0"/>
              <a:t> servers = </a:t>
            </a:r>
            <a:r>
              <a:rPr lang="en-US" sz="2800" dirty="0" err="1"/>
              <a:t>JSON.parse</a:t>
            </a:r>
            <a:r>
              <a:rPr lang="en-US" sz="2800" dirty="0"/>
              <a:t>(</a:t>
            </a:r>
            <a:r>
              <a:rPr lang="en-US" sz="2800" dirty="0" err="1"/>
              <a:t>fs.readFileSync</a:t>
            </a:r>
            <a:r>
              <a:rPr lang="en-US" sz="2800" dirty="0"/>
              <a:t>('</a:t>
            </a:r>
            <a:r>
              <a:rPr lang="en-US" sz="2800" dirty="0" err="1"/>
              <a:t>server_list.json</a:t>
            </a:r>
            <a:r>
              <a:rPr lang="en-US" sz="2800" dirty="0"/>
              <a:t>')).servers;</a:t>
            </a:r>
          </a:p>
          <a:p>
            <a:pPr marL="0" indent="0">
              <a:buNone/>
            </a:pPr>
            <a:r>
              <a:rPr lang="en-US" sz="2800" dirty="0" err="1"/>
              <a:t>var</a:t>
            </a:r>
            <a:r>
              <a:rPr lang="en-US" sz="2800" dirty="0"/>
              <a:t> s = </a:t>
            </a:r>
            <a:r>
              <a:rPr lang="en-US" sz="2800" dirty="0" err="1"/>
              <a:t>httpProxy.createServer</a:t>
            </a:r>
            <a:r>
              <a:rPr lang="en-US" sz="2800" dirty="0"/>
              <a:t>( </a:t>
            </a:r>
            <a:r>
              <a:rPr lang="en-US" sz="2800" b="1" dirty="0"/>
              <a:t>function </a:t>
            </a:r>
            <a:r>
              <a:rPr lang="en-US" sz="2800" dirty="0"/>
              <a:t>(</a:t>
            </a:r>
            <a:r>
              <a:rPr lang="en-US" sz="2800" dirty="0" err="1"/>
              <a:t>req</a:t>
            </a:r>
            <a:r>
              <a:rPr lang="en-US" sz="2800" dirty="0"/>
              <a:t>, res, proxy) </a:t>
            </a:r>
            <a:r>
              <a:rPr lang="en-US" sz="2800" dirty="0" smtClean="0"/>
              <a:t>{ 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/>
              <a:t>target = </a:t>
            </a:r>
            <a:r>
              <a:rPr lang="en-US" sz="2800" dirty="0" err="1"/>
              <a:t>servers.shift</a:t>
            </a:r>
            <a:r>
              <a:rPr lang="en-US" sz="2800" dirty="0"/>
              <a:t>(); // </a:t>
            </a:r>
            <a:r>
              <a:rPr lang="en-US" sz="2800" b="1" dirty="0"/>
              <a:t>1. </a:t>
            </a:r>
            <a:r>
              <a:rPr lang="en-US" sz="2800" dirty="0"/>
              <a:t>Remove first server</a:t>
            </a:r>
          </a:p>
          <a:p>
            <a:pPr marL="0" indent="0">
              <a:buNone/>
            </a:pPr>
            <a:r>
              <a:rPr lang="en-US" sz="2800" dirty="0" smtClean="0"/>
              <a:t>   </a:t>
            </a:r>
            <a:r>
              <a:rPr lang="en-US" sz="2800" dirty="0" err="1" smtClean="0"/>
              <a:t>proxy.proxyRequest</a:t>
            </a:r>
            <a:r>
              <a:rPr lang="en-US" sz="2800" dirty="0" smtClean="0"/>
              <a:t>(</a:t>
            </a:r>
            <a:r>
              <a:rPr lang="en-US" sz="2800" dirty="0" err="1" smtClean="0"/>
              <a:t>req</a:t>
            </a:r>
            <a:r>
              <a:rPr lang="en-US" sz="2800" dirty="0"/>
              <a:t>, res, target);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// </a:t>
            </a:r>
            <a:r>
              <a:rPr lang="en-US" sz="2800" b="1" dirty="0"/>
              <a:t>2. </a:t>
            </a:r>
            <a:r>
              <a:rPr lang="en-US" sz="2800" dirty="0"/>
              <a:t>Re-route to that server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</a:t>
            </a:r>
            <a:r>
              <a:rPr lang="en-US" sz="2800" dirty="0" err="1" smtClean="0"/>
              <a:t>servers.push</a:t>
            </a:r>
            <a:r>
              <a:rPr lang="en-US" sz="2800" dirty="0" smtClean="0"/>
              <a:t>(target</a:t>
            </a:r>
            <a:r>
              <a:rPr lang="en-US" sz="2800" dirty="0"/>
              <a:t>); // </a:t>
            </a:r>
            <a:r>
              <a:rPr lang="en-US" sz="2800" b="1" dirty="0"/>
              <a:t>3. </a:t>
            </a:r>
            <a:r>
              <a:rPr lang="en-US" sz="2800" dirty="0"/>
              <a:t>Add back to end of list</a:t>
            </a:r>
          </a:p>
          <a:p>
            <a:pPr marL="0" indent="0">
              <a:buNone/>
            </a:pPr>
            <a:r>
              <a:rPr lang="en-US" sz="2800" dirty="0"/>
              <a:t>});</a:t>
            </a:r>
          </a:p>
          <a:p>
            <a:pPr marL="0" indent="0">
              <a:buNone/>
            </a:pPr>
            <a:r>
              <a:rPr lang="en-US" sz="2800" dirty="0" err="1"/>
              <a:t>s.listen</a:t>
            </a:r>
            <a:r>
              <a:rPr lang="en-US" sz="2800" dirty="0"/>
              <a:t>(8080</a:t>
            </a:r>
            <a:r>
              <a:rPr lang="en-US" sz="2800" dirty="0" smtClean="0"/>
              <a:t>);  </a:t>
            </a:r>
            <a:endParaRPr lang="en-US" sz="280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00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0"/>
            <a:ext cx="8257308" cy="484909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Deployment - 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Challenges in Node 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484909"/>
            <a:ext cx="8991600" cy="618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Multiple instances of server and session data </a:t>
            </a:r>
            <a:endParaRPr lang="en-US" sz="280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14" y="1366072"/>
            <a:ext cx="766762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44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0"/>
            <a:ext cx="8257308" cy="484909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Deployment - 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Challenges in Node 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484909"/>
            <a:ext cx="8991600" cy="618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2058570"/>
            <a:ext cx="8991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Solution : </a:t>
            </a:r>
            <a:r>
              <a:rPr lang="en-US" sz="2800" b="1" dirty="0" err="1" smtClean="0">
                <a:solidFill>
                  <a:srgbClr val="FF0000"/>
                </a:solidFill>
              </a:rPr>
              <a:t>memcached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2800" dirty="0" smtClean="0"/>
              <a:t>To </a:t>
            </a:r>
            <a:r>
              <a:rPr lang="en-US" sz="2800" dirty="0"/>
              <a:t>install it as a service, you then run</a:t>
            </a:r>
          </a:p>
          <a:p>
            <a:r>
              <a:rPr lang="en-US" sz="2800" dirty="0">
                <a:solidFill>
                  <a:srgbClr val="FF0000"/>
                </a:solidFill>
              </a:rPr>
              <a:t>c:\</a:t>
            </a:r>
            <a:r>
              <a:rPr lang="en-US" sz="2800" dirty="0" smtClean="0">
                <a:solidFill>
                  <a:srgbClr val="FF0000"/>
                </a:solidFill>
              </a:rPr>
              <a:t>memcached\memcached  </a:t>
            </a:r>
            <a:r>
              <a:rPr lang="en-US" sz="2800" dirty="0">
                <a:solidFill>
                  <a:srgbClr val="FF0000"/>
                </a:solidFill>
              </a:rPr>
              <a:t>-d </a:t>
            </a:r>
            <a:r>
              <a:rPr lang="en-US" sz="2800" dirty="0" smtClean="0">
                <a:solidFill>
                  <a:srgbClr val="FF0000"/>
                </a:solidFill>
              </a:rPr>
              <a:t>install</a:t>
            </a:r>
          </a:p>
          <a:p>
            <a:endParaRPr lang="en-US" sz="2800" dirty="0"/>
          </a:p>
          <a:p>
            <a:r>
              <a:rPr lang="en-US" sz="2800" dirty="0"/>
              <a:t>You can then run the </a:t>
            </a:r>
            <a:r>
              <a:rPr lang="en-US" sz="2800" dirty="0" err="1"/>
              <a:t>memcached</a:t>
            </a:r>
            <a:r>
              <a:rPr lang="en-US" sz="2800" dirty="0"/>
              <a:t> </a:t>
            </a:r>
            <a:r>
              <a:rPr lang="en-US" sz="2800" dirty="0" smtClean="0"/>
              <a:t> service </a:t>
            </a:r>
            <a:r>
              <a:rPr lang="en-US" sz="2800" dirty="0"/>
              <a:t>by typing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&gt;net </a:t>
            </a:r>
            <a:r>
              <a:rPr lang="en-US" sz="2800" dirty="0">
                <a:solidFill>
                  <a:srgbClr val="FF0000"/>
                </a:solidFill>
              </a:rPr>
              <a:t>start </a:t>
            </a:r>
            <a:r>
              <a:rPr lang="en-US" sz="2800" dirty="0" err="1" smtClean="0">
                <a:solidFill>
                  <a:srgbClr val="FF0000"/>
                </a:solidFill>
              </a:rPr>
              <a:t>memcached</a:t>
            </a:r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15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0"/>
            <a:ext cx="8257308" cy="484909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Deployment - 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Challenges in Node 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484909"/>
            <a:ext cx="8991600" cy="618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181805"/>
            <a:ext cx="8257309" cy="5295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86200" y="5638800"/>
            <a:ext cx="1219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murthysri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8700" y="5177135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It listens on port 11211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5221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0"/>
            <a:ext cx="8257308" cy="484909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memcache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with express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48652" y="484909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in </a:t>
            </a:r>
            <a:r>
              <a:rPr lang="en-US" sz="2400" dirty="0" err="1"/>
              <a:t>package.json</a:t>
            </a:r>
            <a:r>
              <a:rPr lang="en-US" sz="2400" b="1" dirty="0" smtClean="0">
                <a:solidFill>
                  <a:srgbClr val="FF0000"/>
                </a:solidFill>
              </a:rPr>
              <a:t>: "</a:t>
            </a:r>
            <a:r>
              <a:rPr lang="en-US" sz="2400" b="1" dirty="0">
                <a:solidFill>
                  <a:srgbClr val="FF0000"/>
                </a:solidFill>
              </a:rPr>
              <a:t>connect-</a:t>
            </a:r>
            <a:r>
              <a:rPr lang="en-US" sz="2400" b="1" dirty="0" err="1">
                <a:solidFill>
                  <a:srgbClr val="FF0000"/>
                </a:solidFill>
              </a:rPr>
              <a:t>memcached</a:t>
            </a:r>
            <a:r>
              <a:rPr lang="en-US" sz="2400" b="1" dirty="0">
                <a:solidFill>
                  <a:srgbClr val="FF0000"/>
                </a:solidFill>
              </a:rPr>
              <a:t>": </a:t>
            </a:r>
            <a:r>
              <a:rPr lang="en-US" sz="2400" b="1" dirty="0" smtClean="0">
                <a:solidFill>
                  <a:srgbClr val="FF0000"/>
                </a:solidFill>
              </a:rPr>
              <a:t>“latest“ and install</a:t>
            </a:r>
            <a:endParaRPr lang="en-US" sz="24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express = require('express');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 smtClean="0"/>
              <a:t>var</a:t>
            </a:r>
            <a:r>
              <a:rPr lang="en-US" sz="2400" b="1" dirty="0" smtClean="0"/>
              <a:t> </a:t>
            </a:r>
            <a:r>
              <a:rPr lang="en-US" sz="2400" b="1" dirty="0" err="1"/>
              <a:t>MemcachedStore</a:t>
            </a:r>
            <a:r>
              <a:rPr lang="en-US" sz="2400" b="1" dirty="0"/>
              <a:t> = require('connect-</a:t>
            </a:r>
            <a:r>
              <a:rPr lang="en-US" sz="2400" b="1" dirty="0" err="1"/>
              <a:t>memcached</a:t>
            </a:r>
            <a:r>
              <a:rPr lang="en-US" sz="2400" b="1" dirty="0"/>
              <a:t>')( </a:t>
            </a:r>
            <a:r>
              <a:rPr lang="en-US" sz="2400" b="1" i="1" dirty="0"/>
              <a:t>express </a:t>
            </a:r>
            <a:r>
              <a:rPr lang="en-US" sz="2400" b="1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/>
              <a:t>var</a:t>
            </a:r>
            <a:r>
              <a:rPr lang="en-US" sz="2400" b="1" dirty="0"/>
              <a:t> </a:t>
            </a:r>
            <a:r>
              <a:rPr lang="en-US" sz="2400" b="1" dirty="0" err="1"/>
              <a:t>mcds</a:t>
            </a:r>
            <a:r>
              <a:rPr lang="en-US" sz="2400" b="1" dirty="0"/>
              <a:t> = new </a:t>
            </a:r>
            <a:r>
              <a:rPr lang="en-US" sz="2400" b="1" dirty="0" err="1"/>
              <a:t>MemcachedStore</a:t>
            </a:r>
            <a:r>
              <a:rPr lang="en-US" sz="2400" b="1" dirty="0"/>
              <a:t>({ hosts: "localhost:11211" 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var</a:t>
            </a:r>
            <a:r>
              <a:rPr lang="en-US" sz="2400" dirty="0"/>
              <a:t> app = express()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400" dirty="0"/>
              <a:t>.use(</a:t>
            </a:r>
            <a:r>
              <a:rPr lang="en-US" sz="2400" dirty="0" err="1"/>
              <a:t>express.logger</a:t>
            </a:r>
            <a:r>
              <a:rPr lang="en-US" sz="2400" dirty="0"/>
              <a:t>('</a:t>
            </a:r>
            <a:r>
              <a:rPr lang="en-US" sz="2400" dirty="0" err="1"/>
              <a:t>dev</a:t>
            </a:r>
            <a:r>
              <a:rPr lang="en-US" sz="2400" dirty="0"/>
              <a:t>'))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400" dirty="0"/>
              <a:t>.use(</a:t>
            </a:r>
            <a:r>
              <a:rPr lang="en-US" sz="2400" dirty="0" err="1"/>
              <a:t>express.cookieParser</a:t>
            </a:r>
            <a:r>
              <a:rPr lang="en-US" sz="2400" dirty="0"/>
              <a:t>())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400" dirty="0"/>
              <a:t>.use(</a:t>
            </a:r>
            <a:r>
              <a:rPr lang="en-US" sz="2400" dirty="0" err="1"/>
              <a:t>express.session</a:t>
            </a:r>
            <a:r>
              <a:rPr lang="en-US" sz="2400" dirty="0"/>
              <a:t>({ secret: "cat on keyboard",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400" dirty="0"/>
              <a:t>cookie: { </a:t>
            </a:r>
            <a:r>
              <a:rPr lang="en-US" sz="2400" dirty="0" err="1"/>
              <a:t>maxAge</a:t>
            </a:r>
            <a:r>
              <a:rPr lang="en-US" sz="2400" dirty="0"/>
              <a:t>: 1800000 },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400" dirty="0"/>
              <a:t>store: </a:t>
            </a:r>
            <a:r>
              <a:rPr lang="en-US" sz="2400" b="1" dirty="0" err="1"/>
              <a:t>mcds</a:t>
            </a:r>
            <a:r>
              <a:rPr lang="en-US" sz="2400" b="1" dirty="0"/>
              <a:t> </a:t>
            </a:r>
            <a:r>
              <a:rPr lang="en-US" sz="2000" dirty="0"/>
              <a:t>}))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.</a:t>
            </a:r>
            <a:r>
              <a:rPr lang="en-US" sz="2400" dirty="0"/>
              <a:t>use(function(</a:t>
            </a:r>
            <a:r>
              <a:rPr lang="en-US" sz="2400" dirty="0" err="1"/>
              <a:t>req</a:t>
            </a:r>
            <a:r>
              <a:rPr lang="en-US" sz="2400" dirty="0"/>
              <a:t>, res){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 err="1"/>
              <a:t>var</a:t>
            </a:r>
            <a:r>
              <a:rPr lang="en-US" dirty="0"/>
              <a:t> x = </a:t>
            </a:r>
            <a:r>
              <a:rPr lang="en-US" dirty="0" err="1"/>
              <a:t>req.session.last_access</a:t>
            </a:r>
            <a:r>
              <a:rPr lang="en-US" dirty="0"/>
              <a:t>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 err="1"/>
              <a:t>req.session.last_access</a:t>
            </a:r>
            <a:r>
              <a:rPr lang="en-US" dirty="0"/>
              <a:t> = new Date();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 err="1"/>
              <a:t>res.end</a:t>
            </a:r>
            <a:r>
              <a:rPr lang="en-US" sz="1800" dirty="0"/>
              <a:t>("</a:t>
            </a:r>
            <a:r>
              <a:rPr lang="en-US" sz="2000" dirty="0"/>
              <a:t>You last asked for this page at: " + x);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400" dirty="0"/>
              <a:t>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.listen(8080);</a:t>
            </a:r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61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3581400"/>
            <a:ext cx="9144000" cy="228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3325091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3325091"/>
            <a:ext cx="8257308" cy="484909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87673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0"/>
            <a:ext cx="8257308" cy="484909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Deployment - 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Challenges in Node 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 smtClean="0"/>
              <a:t>How to handle crashing of application server to provide reliability and availability?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How to make application scalable?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How to give maximum performance 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inspite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of single thread model?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How to add security layer and provide authentication, authorization, integrity and confidentiality?</a:t>
            </a:r>
          </a:p>
          <a:p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95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0"/>
            <a:ext cx="8257308" cy="484909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Clustering</a:t>
            </a: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/>
              <a:t>Each Node.js process runs in a single thread and by default it has a memory limit of 512MB on 32-bit systems and 1GB on 64-bit systems.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Although</a:t>
            </a:r>
            <a:r>
              <a:rPr lang="en-US" sz="2800" dirty="0"/>
              <a:t> </a:t>
            </a:r>
            <a:r>
              <a:rPr lang="en-US" sz="2800" u="sng" dirty="0">
                <a:hlinkClick r:id="rId3"/>
              </a:rPr>
              <a:t>the memory limit can be bumped to </a:t>
            </a:r>
            <a:r>
              <a:rPr lang="en-US" sz="2800" u="sng" dirty="0" smtClean="0">
                <a:hlinkClick r:id="rId3"/>
              </a:rPr>
              <a:t> 1GB </a:t>
            </a:r>
            <a:r>
              <a:rPr lang="en-US" sz="2800" u="sng" dirty="0">
                <a:hlinkClick r:id="rId3"/>
              </a:rPr>
              <a:t>on 32-bit systems and </a:t>
            </a:r>
            <a:r>
              <a:rPr lang="en-US" sz="2800" u="sng" dirty="0" smtClean="0">
                <a:hlinkClick r:id="rId3"/>
              </a:rPr>
              <a:t> 1.7GB </a:t>
            </a:r>
            <a:r>
              <a:rPr lang="en-US" sz="2800" u="sng" dirty="0">
                <a:hlinkClick r:id="rId3"/>
              </a:rPr>
              <a:t>on 64-bit systems</a:t>
            </a:r>
            <a:r>
              <a:rPr lang="en-US" sz="2800" dirty="0"/>
              <a:t>, both memory and processing power can still become bottlenecks for various processes.</a:t>
            </a:r>
          </a:p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03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0"/>
            <a:ext cx="8257308" cy="484909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Clustering</a:t>
            </a: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/>
              <a:t>The </a:t>
            </a:r>
            <a:r>
              <a:rPr lang="en-US" sz="2800" dirty="0" smtClean="0"/>
              <a:t>solution </a:t>
            </a:r>
            <a:r>
              <a:rPr lang="en-US" sz="2800" dirty="0"/>
              <a:t>Node.js provides for scaling up the applications is to split a single process into multiple processes or </a:t>
            </a:r>
            <a:r>
              <a:rPr lang="en-US" sz="2800" i="1" dirty="0" smtClean="0"/>
              <a:t>workers.</a:t>
            </a:r>
          </a:p>
          <a:p>
            <a:endParaRPr lang="en-US" sz="2800" i="1" dirty="0"/>
          </a:p>
          <a:p>
            <a:r>
              <a:rPr lang="en-US" sz="2800" dirty="0" smtClean="0"/>
              <a:t>This </a:t>
            </a:r>
            <a:r>
              <a:rPr lang="en-US" sz="2800" dirty="0"/>
              <a:t>can be achieved through a </a:t>
            </a:r>
            <a:r>
              <a:rPr lang="en-US" sz="2800" b="1" dirty="0">
                <a:solidFill>
                  <a:srgbClr val="FF0000"/>
                </a:solidFill>
              </a:rPr>
              <a:t>cluster</a:t>
            </a:r>
            <a:r>
              <a:rPr lang="en-US" sz="2800" dirty="0"/>
              <a:t> module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 </a:t>
            </a:r>
            <a:r>
              <a:rPr lang="en-US" sz="2800" dirty="0"/>
              <a:t>The cluster module allows </a:t>
            </a:r>
            <a:r>
              <a:rPr lang="en-US" sz="2800" dirty="0" smtClean="0"/>
              <a:t> </a:t>
            </a:r>
            <a:r>
              <a:rPr lang="en-US" sz="2800" dirty="0"/>
              <a:t>to create child processes (workers), which share all the server ports with the main Node process (master).</a:t>
            </a:r>
          </a:p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72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0"/>
            <a:ext cx="8257308" cy="484909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Clustering</a:t>
            </a: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Node.js Cluster Module: what it is and how it works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A cluster is a pool of similar workers running under a parent </a:t>
            </a:r>
            <a:r>
              <a:rPr lang="en-US" dirty="0" smtClean="0"/>
              <a:t> (Master) Node </a:t>
            </a:r>
            <a:r>
              <a:rPr lang="en-US" dirty="0"/>
              <a:t>process.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Workers </a:t>
            </a:r>
            <a:r>
              <a:rPr lang="en-US" dirty="0"/>
              <a:t>are spawned using the fork() method of the </a:t>
            </a:r>
            <a:r>
              <a:rPr lang="en-US" dirty="0" err="1"/>
              <a:t>child_processes</a:t>
            </a:r>
            <a:r>
              <a:rPr lang="en-US" dirty="0"/>
              <a:t> module.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means workers can share server handles and use IPC (Inter-process communication) to communicate with the parent Node process.</a:t>
            </a:r>
          </a:p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44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0"/>
            <a:ext cx="8257308" cy="484909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Clustering</a:t>
            </a: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4909"/>
            <a:ext cx="8898269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6174" y="4953000"/>
            <a:ext cx="90278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cluster </a:t>
            </a:r>
            <a:r>
              <a:rPr lang="en-US" sz="2800" dirty="0" smtClean="0"/>
              <a:t>API </a:t>
            </a:r>
            <a:r>
              <a:rPr lang="en-US" sz="2800" dirty="0"/>
              <a:t>makes it easy for </a:t>
            </a:r>
            <a:r>
              <a:rPr lang="en-US" sz="2800" dirty="0" smtClean="0"/>
              <a:t> </a:t>
            </a:r>
            <a:r>
              <a:rPr lang="en-US" sz="2800" dirty="0"/>
              <a:t>application to simultaneously run </a:t>
            </a:r>
            <a:r>
              <a:rPr lang="en-US" sz="2800" dirty="0" smtClean="0"/>
              <a:t>multiple  “</a:t>
            </a:r>
            <a:r>
              <a:rPr lang="en-US" sz="2800" dirty="0"/>
              <a:t>workers” on different cores that each do the same thing and respond to </a:t>
            </a:r>
            <a:r>
              <a:rPr lang="en-US" sz="2800" dirty="0" smtClean="0"/>
              <a:t>the  same </a:t>
            </a:r>
            <a:r>
              <a:rPr lang="en-US" sz="2800" dirty="0"/>
              <a:t>TCP/IP </a:t>
            </a:r>
            <a:r>
              <a:rPr lang="en-US" sz="2800" dirty="0" smtClean="0"/>
              <a:t>port.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838200"/>
            <a:ext cx="304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A master </a:t>
            </a:r>
            <a:r>
              <a:rPr lang="en-US" sz="2000" b="1" dirty="0">
                <a:solidFill>
                  <a:srgbClr val="FF0000"/>
                </a:solidFill>
              </a:rPr>
              <a:t>spawning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three workers on a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four-core processor</a:t>
            </a:r>
          </a:p>
        </p:txBody>
      </p:sp>
    </p:spTree>
    <p:extLst>
      <p:ext uri="{BB962C8B-B14F-4D97-AF65-F5344CB8AC3E}">
        <p14:creationId xmlns:p14="http://schemas.microsoft.com/office/powerpoint/2010/main" val="213456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0"/>
            <a:ext cx="8257308" cy="484909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Clustering</a:t>
            </a: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The </a:t>
            </a:r>
            <a:r>
              <a:rPr lang="en-US" dirty="0"/>
              <a:t>master process is in charge of initiating workers and controlling them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We can </a:t>
            </a:r>
            <a:r>
              <a:rPr lang="en-US" dirty="0"/>
              <a:t>create an arbitrary number of workers in </a:t>
            </a:r>
            <a:r>
              <a:rPr lang="en-US" dirty="0" smtClean="0"/>
              <a:t> </a:t>
            </a:r>
            <a:r>
              <a:rPr lang="en-US" dirty="0"/>
              <a:t>master process.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By </a:t>
            </a:r>
            <a:r>
              <a:rPr lang="en-US" dirty="0"/>
              <a:t>default incoming connections are distributed in a round-robin approach among workers </a:t>
            </a:r>
            <a:r>
              <a:rPr lang="en-US" dirty="0" smtClean="0"/>
              <a:t>.</a:t>
            </a:r>
          </a:p>
          <a:p>
            <a:endParaRPr lang="en-US" sz="2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86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6" name="Picture 2" descr="F:\Training\NodeJS 2015\trainer\Mastering Node.js\appendix_B\images\6320OS_B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-153378"/>
            <a:ext cx="7266709" cy="702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20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0"/>
            <a:ext cx="8257308" cy="484909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Clustering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480"/>
            <a:ext cx="9144000" cy="7117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776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0"/>
            <a:ext cx="8257308" cy="484909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Clustering</a:t>
            </a: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800" dirty="0" err="1" smtClean="0">
                <a:solidFill>
                  <a:srgbClr val="FF0000"/>
                </a:solidFill>
              </a:rPr>
              <a:t>var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cluster = require('cluster</a:t>
            </a:r>
            <a:r>
              <a:rPr lang="en-US" sz="2800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sz="2800" dirty="0" smtClean="0"/>
              <a:t>A </a:t>
            </a:r>
            <a:r>
              <a:rPr lang="en-US" sz="2800" dirty="0"/>
              <a:t>cluster module executes the same Node.js process multiple </a:t>
            </a:r>
            <a:r>
              <a:rPr lang="en-US" sz="2800" dirty="0" smtClean="0"/>
              <a:t>times.</a:t>
            </a:r>
          </a:p>
          <a:p>
            <a:endParaRPr lang="en-US" sz="2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identify which is master, use below code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rgbClr val="FF0000"/>
                </a:solidFill>
              </a:rPr>
              <a:t>if(</a:t>
            </a:r>
            <a:r>
              <a:rPr lang="en-US" sz="2800" dirty="0" err="1">
                <a:solidFill>
                  <a:srgbClr val="FF0000"/>
                </a:solidFill>
              </a:rPr>
              <a:t>cluster.isMaster</a:t>
            </a:r>
            <a:r>
              <a:rPr lang="en-US" sz="2800" dirty="0">
                <a:solidFill>
                  <a:srgbClr val="FF0000"/>
                </a:solidFill>
              </a:rPr>
              <a:t>) { ... </a:t>
            </a:r>
            <a:r>
              <a:rPr lang="en-US" sz="2800" dirty="0" smtClean="0">
                <a:solidFill>
                  <a:srgbClr val="FF0000"/>
                </a:solidFill>
              </a:rPr>
              <a:t>}</a:t>
            </a:r>
          </a:p>
          <a:p>
            <a:pPr marL="0" indent="0" algn="ctr">
              <a:buNone/>
            </a:pPr>
            <a:endParaRPr lang="en-US" sz="2800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800" dirty="0"/>
              <a:t>The master process is the process </a:t>
            </a:r>
            <a:r>
              <a:rPr lang="en-US" sz="2800" dirty="0" smtClean="0"/>
              <a:t>we </a:t>
            </a:r>
            <a:r>
              <a:rPr lang="en-US" sz="2800" dirty="0"/>
              <a:t>initiate, which in turn initialize the workers. </a:t>
            </a:r>
            <a:endParaRPr lang="en-US" sz="2800" dirty="0" smtClean="0"/>
          </a:p>
          <a:p>
            <a:r>
              <a:rPr lang="en-US" sz="2800" dirty="0" smtClean="0"/>
              <a:t>To </a:t>
            </a:r>
            <a:r>
              <a:rPr lang="en-US" sz="2800" dirty="0"/>
              <a:t>start a worker process inside a master process, </a:t>
            </a:r>
            <a:r>
              <a:rPr lang="en-US" sz="2800" dirty="0" smtClean="0"/>
              <a:t> </a:t>
            </a:r>
            <a:r>
              <a:rPr lang="en-US" sz="2800" dirty="0"/>
              <a:t>use the fork() method:</a:t>
            </a:r>
          </a:p>
          <a:p>
            <a:pPr marL="0" indent="0" algn="ctr">
              <a:buNone/>
            </a:pPr>
            <a:r>
              <a:rPr lang="en-US" sz="2800" dirty="0" err="1" smtClean="0">
                <a:solidFill>
                  <a:srgbClr val="FF0000"/>
                </a:solidFill>
              </a:rPr>
              <a:t>cluster.fork</a:t>
            </a:r>
            <a:r>
              <a:rPr lang="en-US" sz="2800" dirty="0">
                <a:solidFill>
                  <a:srgbClr val="FF0000"/>
                </a:solidFill>
              </a:rPr>
              <a:t>();</a:t>
            </a:r>
            <a:endParaRPr lang="en-US" sz="2500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99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0"/>
            <a:ext cx="8257308" cy="484909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Clustering</a:t>
            </a: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/>
              <a:t>A cluster module contains several events.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Two </a:t>
            </a:r>
            <a:r>
              <a:rPr lang="en-US" sz="2800" dirty="0"/>
              <a:t>common events related to the moments of start and termination of workers are the </a:t>
            </a:r>
            <a:r>
              <a:rPr lang="en-US" sz="2800" dirty="0">
                <a:solidFill>
                  <a:srgbClr val="FF0000"/>
                </a:solidFill>
              </a:rPr>
              <a:t>online</a:t>
            </a:r>
            <a:r>
              <a:rPr lang="en-US" sz="2800" dirty="0"/>
              <a:t> and the </a:t>
            </a:r>
            <a:r>
              <a:rPr lang="en-US" sz="2800" dirty="0">
                <a:solidFill>
                  <a:srgbClr val="FF0000"/>
                </a:solidFill>
              </a:rPr>
              <a:t>exit</a:t>
            </a:r>
            <a:r>
              <a:rPr lang="en-US" sz="2800" dirty="0"/>
              <a:t> events. 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>
                <a:solidFill>
                  <a:srgbClr val="FF0000"/>
                </a:solidFill>
              </a:rPr>
              <a:t>online</a:t>
            </a:r>
            <a:r>
              <a:rPr lang="en-US" sz="2800" dirty="0">
                <a:solidFill>
                  <a:srgbClr val="FF0000"/>
                </a:solidFill>
              </a:rPr>
              <a:t> </a:t>
            </a:r>
            <a:r>
              <a:rPr lang="en-US" sz="2800" dirty="0"/>
              <a:t>is emitted when the worker is forked and sends the online message. 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>
                <a:solidFill>
                  <a:srgbClr val="FF0000"/>
                </a:solidFill>
              </a:rPr>
              <a:t>exit</a:t>
            </a:r>
            <a:r>
              <a:rPr lang="en-US" sz="2800" dirty="0"/>
              <a:t> is emitted when a worker process dies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66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0"/>
            <a:ext cx="8257308" cy="484909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Clustering</a:t>
            </a: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 smtClean="0"/>
              <a:t>Steps :</a:t>
            </a:r>
          </a:p>
          <a:p>
            <a:endParaRPr lang="en-US" sz="2800" dirty="0"/>
          </a:p>
          <a:p>
            <a:r>
              <a:rPr lang="en-US" sz="2800" dirty="0" smtClean="0"/>
              <a:t>Create a </a:t>
            </a:r>
            <a:r>
              <a:rPr lang="en-US" sz="2800" dirty="0" err="1" smtClean="0"/>
              <a:t>package.json</a:t>
            </a:r>
            <a:r>
              <a:rPr lang="en-US" sz="2800" dirty="0" smtClean="0"/>
              <a:t> and run  </a:t>
            </a:r>
            <a:r>
              <a:rPr lang="en-US" sz="2800" dirty="0" err="1" smtClean="0">
                <a:solidFill>
                  <a:srgbClr val="FF0000"/>
                </a:solidFill>
              </a:rPr>
              <a:t>npm</a:t>
            </a:r>
            <a:r>
              <a:rPr lang="en-US" sz="2800" dirty="0" smtClean="0">
                <a:solidFill>
                  <a:srgbClr val="FF0000"/>
                </a:solidFill>
              </a:rPr>
              <a:t> install</a:t>
            </a:r>
          </a:p>
          <a:p>
            <a:endParaRPr lang="en-US" sz="2800" dirty="0"/>
          </a:p>
          <a:p>
            <a:pPr marL="40005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"name": </a:t>
            </a:r>
            <a:r>
              <a:rPr lang="en-US" dirty="0" smtClean="0">
                <a:solidFill>
                  <a:srgbClr val="FF0000"/>
                </a:solidFill>
              </a:rPr>
              <a:t>"express-cluster</a:t>
            </a:r>
            <a:r>
              <a:rPr lang="en-US" dirty="0">
                <a:solidFill>
                  <a:srgbClr val="FF0000"/>
                </a:solidFill>
              </a:rPr>
              <a:t>",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    "version": "1.0.0",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    "dependencies": {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        "express": "^4"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    }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endParaRPr lang="en-US" sz="2800" dirty="0" smtClean="0"/>
          </a:p>
          <a:p>
            <a:endParaRPr lang="en-US" sz="2800" dirty="0"/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62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0"/>
            <a:ext cx="8257308" cy="484909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Scaling applications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/>
              <a:t>As Node.js runs in a single thread mode but it uses an event-driven paradigm to handle concurrency.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It </a:t>
            </a:r>
            <a:r>
              <a:rPr lang="en-US" sz="2800" dirty="0"/>
              <a:t>also facilitates creation of child processes to leverage parallel processing on multi-core </a:t>
            </a:r>
            <a:r>
              <a:rPr lang="en-US" sz="2800" dirty="0" smtClean="0"/>
              <a:t>CPU based </a:t>
            </a:r>
            <a:r>
              <a:rPr lang="en-US" sz="2800" dirty="0"/>
              <a:t>systems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Server listens on port 3000 shared by  4 node processes on Quadra core machine with node clustering so that even one process is faulted, others will take care with internal load balancing (Code which does this magic).</a:t>
            </a:r>
          </a:p>
          <a:p>
            <a:endParaRPr lang="en-US" sz="2800" dirty="0" smtClean="0"/>
          </a:p>
          <a:p>
            <a:r>
              <a:rPr lang="en-US" sz="2800" dirty="0" smtClean="0"/>
              <a:t>This offers scalability (Solve C10K/C1M/C5M problems)</a:t>
            </a:r>
          </a:p>
          <a:p>
            <a:endParaRPr lang="en-US" sz="2800" dirty="0" smtClean="0"/>
          </a:p>
          <a:p>
            <a:pPr>
              <a:buNone/>
            </a:pP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86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0"/>
            <a:ext cx="8257308" cy="484909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Clustering</a:t>
            </a: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 smtClean="0"/>
              <a:t>Create app.js and write code , (run now ,   node app.js)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sz="2800" dirty="0" smtClean="0"/>
          </a:p>
          <a:p>
            <a:endParaRPr lang="en-US" sz="2800" dirty="0"/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7298" y="1219200"/>
            <a:ext cx="88392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// Include Express</a:t>
            </a:r>
          </a:p>
          <a:p>
            <a:r>
              <a:rPr lang="en-US" sz="2600" dirty="0" err="1"/>
              <a:t>var</a:t>
            </a:r>
            <a:r>
              <a:rPr lang="en-US" sz="2600" dirty="0"/>
              <a:t> express = require('express');</a:t>
            </a:r>
          </a:p>
          <a:p>
            <a:r>
              <a:rPr lang="en-US" sz="2600" dirty="0"/>
              <a:t> </a:t>
            </a:r>
          </a:p>
          <a:p>
            <a:r>
              <a:rPr lang="en-US" sz="2600" dirty="0"/>
              <a:t>// Create a new Express application</a:t>
            </a:r>
          </a:p>
          <a:p>
            <a:r>
              <a:rPr lang="en-US" sz="2600" dirty="0" err="1"/>
              <a:t>var</a:t>
            </a:r>
            <a:r>
              <a:rPr lang="en-US" sz="2600" dirty="0"/>
              <a:t> app = express();</a:t>
            </a:r>
          </a:p>
          <a:p>
            <a:r>
              <a:rPr lang="en-US" sz="2600" dirty="0"/>
              <a:t> </a:t>
            </a:r>
          </a:p>
          <a:p>
            <a:r>
              <a:rPr lang="en-US" sz="2600" dirty="0"/>
              <a:t>// Add a basic route – index page</a:t>
            </a:r>
          </a:p>
          <a:p>
            <a:r>
              <a:rPr lang="en-US" sz="2600" dirty="0" err="1"/>
              <a:t>app.get</a:t>
            </a:r>
            <a:r>
              <a:rPr lang="en-US" sz="2600" dirty="0"/>
              <a:t>('/', function (</a:t>
            </a:r>
            <a:r>
              <a:rPr lang="en-US" sz="2600" dirty="0" err="1"/>
              <a:t>req</a:t>
            </a:r>
            <a:r>
              <a:rPr lang="en-US" sz="2600" dirty="0"/>
              <a:t>, res) {</a:t>
            </a:r>
          </a:p>
          <a:p>
            <a:r>
              <a:rPr lang="en-US" sz="2600" dirty="0"/>
              <a:t>    </a:t>
            </a:r>
            <a:r>
              <a:rPr lang="en-US" sz="2600" dirty="0" err="1"/>
              <a:t>res.send</a:t>
            </a:r>
            <a:r>
              <a:rPr lang="en-US" sz="2600" dirty="0"/>
              <a:t>('Hello </a:t>
            </a:r>
            <a:r>
              <a:rPr lang="en-US" sz="2600" dirty="0" smtClean="0"/>
              <a:t>Cluster world!');   </a:t>
            </a:r>
            <a:endParaRPr lang="en-US" sz="2600" dirty="0"/>
          </a:p>
          <a:p>
            <a:r>
              <a:rPr lang="en-US" sz="2600" dirty="0" smtClean="0"/>
              <a:t>});</a:t>
            </a:r>
            <a:r>
              <a:rPr lang="en-US" sz="2600" dirty="0"/>
              <a:t> </a:t>
            </a:r>
          </a:p>
          <a:p>
            <a:r>
              <a:rPr lang="en-US" sz="2600" dirty="0"/>
              <a:t>// Bind to a port</a:t>
            </a:r>
          </a:p>
          <a:p>
            <a:r>
              <a:rPr lang="en-US" sz="2600" dirty="0" err="1"/>
              <a:t>app.listen</a:t>
            </a:r>
            <a:r>
              <a:rPr lang="en-US" sz="2600" dirty="0"/>
              <a:t>(3000);</a:t>
            </a:r>
          </a:p>
          <a:p>
            <a:r>
              <a:rPr lang="en-US" sz="2600" dirty="0"/>
              <a:t>console.log('Application </a:t>
            </a:r>
            <a:r>
              <a:rPr lang="en-US" sz="2600" dirty="0" smtClean="0"/>
              <a:t>running</a:t>
            </a:r>
            <a:r>
              <a:rPr lang="en-US" sz="2600" dirty="0"/>
              <a:t> </a:t>
            </a:r>
            <a:r>
              <a:rPr lang="en-US" sz="2600" dirty="0" smtClean="0"/>
              <a:t>on port 3000!');</a:t>
            </a:r>
          </a:p>
          <a:p>
            <a:r>
              <a:rPr lang="en-US" sz="2800" dirty="0"/>
              <a:t>console.log(</a:t>
            </a:r>
            <a:r>
              <a:rPr lang="en-US" sz="2800"/>
              <a:t>'Worker </a:t>
            </a:r>
            <a:r>
              <a:rPr lang="en-US" sz="2800" smtClean="0"/>
              <a:t> </a:t>
            </a:r>
            <a:r>
              <a:rPr lang="en-US" sz="2800"/>
              <a:t>running</a:t>
            </a:r>
            <a:r>
              <a:rPr lang="en-US" sz="2800" smtClean="0"/>
              <a:t>!')</a:t>
            </a:r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2017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0"/>
            <a:ext cx="8257308" cy="484909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Clustering</a:t>
            </a: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 smtClean="0">
                <a:solidFill>
                  <a:srgbClr val="FF0000"/>
                </a:solidFill>
              </a:rPr>
              <a:t>Now add cluster</a:t>
            </a:r>
            <a:endParaRPr lang="en-US" dirty="0">
              <a:solidFill>
                <a:srgbClr val="FF0000"/>
              </a:solidFill>
            </a:endParaRPr>
          </a:p>
          <a:p>
            <a:endParaRPr lang="en-US" sz="2800" dirty="0" smtClean="0"/>
          </a:p>
          <a:p>
            <a:endParaRPr lang="en-US" sz="2800" dirty="0"/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376065"/>
            <a:ext cx="88392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// Include the cluster module</a:t>
            </a:r>
          </a:p>
          <a:p>
            <a:r>
              <a:rPr lang="en-US" sz="2700" dirty="0" err="1"/>
              <a:t>var</a:t>
            </a:r>
            <a:r>
              <a:rPr lang="en-US" sz="2700" dirty="0"/>
              <a:t> cluster = require('cluster</a:t>
            </a:r>
            <a:r>
              <a:rPr lang="en-US" sz="2700" dirty="0" smtClean="0"/>
              <a:t>');</a:t>
            </a:r>
            <a:r>
              <a:rPr lang="en-US" sz="2700" dirty="0"/>
              <a:t> </a:t>
            </a:r>
          </a:p>
          <a:p>
            <a:r>
              <a:rPr lang="en-US" sz="2700" dirty="0"/>
              <a:t>// Code to run if we're in the master process</a:t>
            </a:r>
          </a:p>
          <a:p>
            <a:r>
              <a:rPr lang="en-US" sz="2700" dirty="0"/>
              <a:t>if (</a:t>
            </a:r>
            <a:r>
              <a:rPr lang="en-US" sz="2700" dirty="0" err="1"/>
              <a:t>cluster.isMaster</a:t>
            </a:r>
            <a:r>
              <a:rPr lang="en-US" sz="2700" dirty="0"/>
              <a:t>) </a:t>
            </a:r>
            <a:r>
              <a:rPr lang="en-US" sz="2700" dirty="0" smtClean="0"/>
              <a:t>{</a:t>
            </a:r>
            <a:r>
              <a:rPr lang="en-US" sz="2700" dirty="0"/>
              <a:t> </a:t>
            </a:r>
          </a:p>
          <a:p>
            <a:r>
              <a:rPr lang="en-US" sz="2700" dirty="0"/>
              <a:t>    </a:t>
            </a:r>
            <a:r>
              <a:rPr lang="en-US" sz="2700" dirty="0" smtClean="0"/>
              <a:t>...</a:t>
            </a:r>
            <a:r>
              <a:rPr lang="en-US" sz="2700" dirty="0"/>
              <a:t> </a:t>
            </a:r>
          </a:p>
          <a:p>
            <a:r>
              <a:rPr lang="en-US" sz="2700" dirty="0"/>
              <a:t>// Code to run if we're in a worker process</a:t>
            </a:r>
          </a:p>
          <a:p>
            <a:r>
              <a:rPr lang="en-US" sz="2700" dirty="0"/>
              <a:t>} else </a:t>
            </a:r>
            <a:r>
              <a:rPr lang="en-US" sz="2700" dirty="0" smtClean="0"/>
              <a:t>{</a:t>
            </a:r>
          </a:p>
          <a:p>
            <a:r>
              <a:rPr lang="en-US" sz="2700" dirty="0" smtClean="0"/>
              <a:t>// </a:t>
            </a:r>
            <a:r>
              <a:rPr lang="en-US" sz="2700" dirty="0"/>
              <a:t>Include Express</a:t>
            </a:r>
          </a:p>
          <a:p>
            <a:r>
              <a:rPr lang="en-US" sz="2700" dirty="0" err="1"/>
              <a:t>var</a:t>
            </a:r>
            <a:r>
              <a:rPr lang="en-US" sz="2700" dirty="0"/>
              <a:t> express = require('express</a:t>
            </a:r>
            <a:r>
              <a:rPr lang="en-US" sz="2700" dirty="0" smtClean="0"/>
              <a:t>');</a:t>
            </a:r>
          </a:p>
          <a:p>
            <a:r>
              <a:rPr lang="en-US" sz="2700" dirty="0" smtClean="0"/>
              <a:t>….</a:t>
            </a:r>
          </a:p>
          <a:p>
            <a:r>
              <a:rPr lang="en-US" sz="2700" dirty="0" smtClean="0"/>
              <a:t>….</a:t>
            </a:r>
          </a:p>
          <a:p>
            <a:r>
              <a:rPr lang="en-US" sz="2700" dirty="0"/>
              <a:t>}</a:t>
            </a:r>
          </a:p>
          <a:p>
            <a:r>
              <a:rPr lang="en-US" sz="25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0121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0"/>
            <a:ext cx="8257308" cy="484909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Clustering</a:t>
            </a: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 smtClean="0">
                <a:solidFill>
                  <a:srgbClr val="FF0000"/>
                </a:solidFill>
              </a:rPr>
              <a:t>Now add cluster</a:t>
            </a:r>
            <a:endParaRPr lang="en-US" dirty="0">
              <a:solidFill>
                <a:srgbClr val="FF0000"/>
              </a:solidFill>
            </a:endParaRPr>
          </a:p>
          <a:p>
            <a:endParaRPr lang="en-US" sz="2800" dirty="0" smtClean="0"/>
          </a:p>
          <a:p>
            <a:endParaRPr lang="en-US" sz="2800" dirty="0"/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376065"/>
            <a:ext cx="8839200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// Code to run if we're in the master process</a:t>
            </a:r>
          </a:p>
          <a:p>
            <a:r>
              <a:rPr lang="en-US" sz="2800" dirty="0"/>
              <a:t>if (</a:t>
            </a:r>
            <a:r>
              <a:rPr lang="en-US" sz="2800" dirty="0" err="1"/>
              <a:t>cluster.isMaster</a:t>
            </a:r>
            <a:r>
              <a:rPr lang="en-US" sz="2800" dirty="0"/>
              <a:t>) </a:t>
            </a:r>
            <a:r>
              <a:rPr lang="en-US" sz="2800" dirty="0" smtClean="0"/>
              <a:t>{</a:t>
            </a:r>
            <a:r>
              <a:rPr lang="en-US" sz="2800" dirty="0"/>
              <a:t> </a:t>
            </a:r>
          </a:p>
          <a:p>
            <a:r>
              <a:rPr lang="en-US" sz="2800" dirty="0"/>
              <a:t>    // Count the machine's CPUs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err="1"/>
              <a:t>cpuCount</a:t>
            </a:r>
            <a:r>
              <a:rPr lang="en-US" sz="2800" dirty="0"/>
              <a:t> = require('</a:t>
            </a:r>
            <a:r>
              <a:rPr lang="en-US" sz="2800" dirty="0" err="1"/>
              <a:t>os</a:t>
            </a:r>
            <a:r>
              <a:rPr lang="en-US" sz="2800" dirty="0"/>
              <a:t>').</a:t>
            </a:r>
            <a:r>
              <a:rPr lang="en-US" sz="2800" dirty="0" err="1"/>
              <a:t>cpus</a:t>
            </a:r>
            <a:r>
              <a:rPr lang="en-US" sz="2800" dirty="0"/>
              <a:t>().length;</a:t>
            </a:r>
          </a:p>
          <a:p>
            <a:r>
              <a:rPr lang="en-US" sz="2800" dirty="0"/>
              <a:t> </a:t>
            </a:r>
          </a:p>
          <a:p>
            <a:r>
              <a:rPr lang="en-US" sz="2800" dirty="0"/>
              <a:t>    // Create a worker for each CPU</a:t>
            </a:r>
          </a:p>
          <a:p>
            <a:r>
              <a:rPr lang="en-US" sz="2800" dirty="0"/>
              <a:t>    for (</a:t>
            </a:r>
            <a:r>
              <a:rPr lang="en-US" sz="2800" dirty="0" err="1"/>
              <a:t>var</a:t>
            </a:r>
            <a:r>
              <a:rPr lang="en-US" sz="2800" dirty="0"/>
              <a:t> i = 0; i &lt; </a:t>
            </a:r>
            <a:r>
              <a:rPr lang="en-US" sz="2800" dirty="0" err="1"/>
              <a:t>cpuCount</a:t>
            </a:r>
            <a:r>
              <a:rPr lang="en-US" sz="2800" dirty="0"/>
              <a:t>; i += 1) {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cluster.fork</a:t>
            </a:r>
            <a:r>
              <a:rPr lang="en-US" sz="2800" dirty="0"/>
              <a:t>();</a:t>
            </a:r>
          </a:p>
          <a:p>
            <a:r>
              <a:rPr lang="en-US" sz="2800" dirty="0"/>
              <a:t>    </a:t>
            </a:r>
            <a:r>
              <a:rPr lang="en-US" sz="2800" dirty="0" smtClean="0"/>
              <a:t>}</a:t>
            </a:r>
            <a:r>
              <a:rPr lang="en-US" sz="2800" dirty="0"/>
              <a:t> </a:t>
            </a:r>
          </a:p>
          <a:p>
            <a:r>
              <a:rPr lang="en-US" sz="2800" dirty="0"/>
              <a:t>// Code to run if we're in a worker process</a:t>
            </a:r>
          </a:p>
          <a:p>
            <a:r>
              <a:rPr lang="en-US" sz="2800" dirty="0"/>
              <a:t>} else </a:t>
            </a:r>
            <a:r>
              <a:rPr lang="en-US" sz="2800" dirty="0" smtClean="0"/>
              <a:t>{</a:t>
            </a:r>
            <a:r>
              <a:rPr lang="en-US" sz="2800" dirty="0"/>
              <a:t> </a:t>
            </a:r>
          </a:p>
          <a:p>
            <a:r>
              <a:rPr lang="en-US" sz="2800" dirty="0" smtClean="0"/>
              <a:t>...}</a:t>
            </a:r>
            <a:endParaRPr lang="en-US" sz="2800" dirty="0"/>
          </a:p>
          <a:p>
            <a:r>
              <a:rPr lang="en-US" sz="2500" dirty="0"/>
              <a:t>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0" y="5855175"/>
            <a:ext cx="6858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If your machine has four CPUs then </a:t>
            </a:r>
            <a:r>
              <a:rPr lang="en-US" sz="2400" dirty="0" err="1"/>
              <a:t>cluster.fork</a:t>
            </a:r>
            <a:r>
              <a:rPr lang="en-US" sz="2400" dirty="0"/>
              <a:t> will be called four times, creating four new processes.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386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0"/>
            <a:ext cx="8257308" cy="484909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Clustering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675542"/>
            <a:ext cx="88392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</a:t>
            </a:r>
            <a:r>
              <a:rPr lang="en-US" sz="2800" dirty="0" smtClean="0"/>
              <a:t>case  </a:t>
            </a:r>
            <a:r>
              <a:rPr lang="en-US" sz="2800" dirty="0"/>
              <a:t>one of our worker processes dies, we’ll want to make sure we spawn another; otherwise we could eventually end up just running an empty master process and losing all our requests</a:t>
            </a:r>
            <a:r>
              <a:rPr lang="en-US" sz="2800" dirty="0" smtClean="0"/>
              <a:t>!</a:t>
            </a:r>
          </a:p>
          <a:p>
            <a:endParaRPr lang="en-US" sz="2800" dirty="0"/>
          </a:p>
          <a:p>
            <a:r>
              <a:rPr lang="en-US" sz="2500" dirty="0"/>
              <a:t>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590800"/>
            <a:ext cx="63246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...</a:t>
            </a:r>
            <a:r>
              <a:rPr lang="en-US" sz="2600" dirty="0"/>
              <a:t> </a:t>
            </a:r>
          </a:p>
          <a:p>
            <a:r>
              <a:rPr lang="en-US" sz="2600" dirty="0"/>
              <a:t>// Listen for dying workers</a:t>
            </a:r>
          </a:p>
          <a:p>
            <a:r>
              <a:rPr lang="en-US" sz="2600" dirty="0" err="1"/>
              <a:t>cluster.on</a:t>
            </a:r>
            <a:r>
              <a:rPr lang="en-US" sz="2600" dirty="0"/>
              <a:t>('exit', function (worker) {</a:t>
            </a:r>
          </a:p>
          <a:p>
            <a:r>
              <a:rPr lang="en-US" sz="2600" dirty="0"/>
              <a:t> </a:t>
            </a:r>
          </a:p>
          <a:p>
            <a:r>
              <a:rPr lang="en-US" sz="2600" dirty="0"/>
              <a:t>    // Replace the dead worker,</a:t>
            </a:r>
          </a:p>
          <a:p>
            <a:r>
              <a:rPr lang="en-US" sz="2600" dirty="0">
                <a:solidFill>
                  <a:srgbClr val="FF0000"/>
                </a:solidFill>
              </a:rPr>
              <a:t>    // we're not sentimental</a:t>
            </a:r>
          </a:p>
          <a:p>
            <a:r>
              <a:rPr lang="en-US" sz="2600" dirty="0"/>
              <a:t>    console.log('Worker %d died :(', worker.id);</a:t>
            </a:r>
          </a:p>
          <a:p>
            <a:r>
              <a:rPr lang="en-US" sz="2600" dirty="0"/>
              <a:t>    </a:t>
            </a:r>
            <a:r>
              <a:rPr lang="en-US" sz="2600" dirty="0" err="1"/>
              <a:t>cluster.fork</a:t>
            </a:r>
            <a:r>
              <a:rPr lang="en-US" sz="2600" dirty="0" smtClean="0"/>
              <a:t>();</a:t>
            </a:r>
            <a:r>
              <a:rPr lang="en-US" sz="2600" dirty="0"/>
              <a:t> </a:t>
            </a:r>
          </a:p>
          <a:p>
            <a:r>
              <a:rPr lang="en-US" sz="2600" dirty="0" smtClean="0"/>
              <a:t>});</a:t>
            </a:r>
            <a:endParaRPr lang="en-US" sz="2600" dirty="0"/>
          </a:p>
          <a:p>
            <a:r>
              <a:rPr lang="en-US" sz="2600" dirty="0"/>
              <a:t>...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334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0"/>
            <a:ext cx="8257308" cy="484909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Clustering</a:t>
            </a: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 smtClean="0">
                <a:solidFill>
                  <a:srgbClr val="FF0000"/>
                </a:solidFill>
              </a:rPr>
              <a:t>Benchmark testing with siege (Download it)</a:t>
            </a:r>
            <a:endParaRPr lang="en-US" dirty="0">
              <a:solidFill>
                <a:srgbClr val="FF0000"/>
              </a:solidFill>
            </a:endParaRPr>
          </a:p>
          <a:p>
            <a:endParaRPr lang="en-US" sz="2800" dirty="0" smtClean="0"/>
          </a:p>
          <a:p>
            <a:endParaRPr lang="en-US" sz="2800" dirty="0"/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376065"/>
            <a:ext cx="8839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Without Clustering: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$ </a:t>
            </a:r>
            <a:r>
              <a:rPr lang="en-US" sz="2400" dirty="0">
                <a:solidFill>
                  <a:srgbClr val="FF0000"/>
                </a:solidFill>
              </a:rPr>
              <a:t>siege -c100 -t1M http://localhost:3000/</a:t>
            </a:r>
          </a:p>
          <a:p>
            <a:r>
              <a:rPr lang="en-US" sz="2400" dirty="0"/>
              <a:t>#&gt; Transactions:                263 hits</a:t>
            </a:r>
          </a:p>
          <a:p>
            <a:r>
              <a:rPr lang="en-US" sz="2400" dirty="0"/>
              <a:t>#&gt; Availability:                100.00 %</a:t>
            </a:r>
          </a:p>
          <a:p>
            <a:r>
              <a:rPr lang="en-US" sz="2400" dirty="0"/>
              <a:t>#&gt; Elapsed time:                59.50 </a:t>
            </a:r>
            <a:r>
              <a:rPr lang="en-US" sz="2400" dirty="0" err="1"/>
              <a:t>secs</a:t>
            </a:r>
            <a:endParaRPr lang="en-US" sz="2400" dirty="0"/>
          </a:p>
          <a:p>
            <a:r>
              <a:rPr lang="en-US" sz="2400" dirty="0"/>
              <a:t>#&gt; Data transferred:            849.99 MB</a:t>
            </a:r>
          </a:p>
          <a:p>
            <a:r>
              <a:rPr lang="en-US" sz="2400" dirty="0"/>
              <a:t>#&gt; Response time:               19.41 </a:t>
            </a:r>
            <a:r>
              <a:rPr lang="en-US" sz="2400" dirty="0" err="1"/>
              <a:t>secs</a:t>
            </a:r>
            <a:endParaRPr lang="en-US" sz="2400" dirty="0"/>
          </a:p>
          <a:p>
            <a:r>
              <a:rPr lang="en-US" sz="2400" dirty="0"/>
              <a:t>#&gt; Transaction rate:            4.42 trans/sec</a:t>
            </a:r>
          </a:p>
          <a:p>
            <a:r>
              <a:rPr lang="en-US" sz="2400" dirty="0"/>
              <a:t>#&gt; Throughput:                  14.29 MB/sec</a:t>
            </a:r>
          </a:p>
          <a:p>
            <a:r>
              <a:rPr lang="en-US" sz="2400" dirty="0"/>
              <a:t>#&gt; Concurrency:                 85.79</a:t>
            </a:r>
          </a:p>
          <a:p>
            <a:r>
              <a:rPr lang="en-US" sz="2400" dirty="0"/>
              <a:t>#&gt; Successful transactions:     263</a:t>
            </a:r>
          </a:p>
          <a:p>
            <a:r>
              <a:rPr lang="en-US" sz="2400" dirty="0"/>
              <a:t>#&gt; Failed transactions:         0</a:t>
            </a:r>
          </a:p>
          <a:p>
            <a:r>
              <a:rPr lang="en-US" sz="2400" dirty="0"/>
              <a:t>#&gt; Longest transaction:         34.57</a:t>
            </a:r>
          </a:p>
          <a:p>
            <a:r>
              <a:rPr lang="en-US" sz="2400" dirty="0"/>
              <a:t>#&gt; Shortest transaction:        10.07</a:t>
            </a:r>
          </a:p>
          <a:p>
            <a:endParaRPr lang="en-US" sz="2400" dirty="0"/>
          </a:p>
          <a:p>
            <a:r>
              <a:rPr lang="en-US" sz="2400" dirty="0"/>
              <a:t> </a:t>
            </a:r>
          </a:p>
        </p:txBody>
      </p:sp>
      <p:sp>
        <p:nvSpPr>
          <p:cNvPr id="9" name="Right Arrow 8"/>
          <p:cNvSpPr/>
          <p:nvPr/>
        </p:nvSpPr>
        <p:spPr>
          <a:xfrm rot="10800000">
            <a:off x="5562600" y="3657600"/>
            <a:ext cx="1600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5486400" y="2209800"/>
            <a:ext cx="1600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9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0"/>
            <a:ext cx="8257308" cy="484909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Clustering</a:t>
            </a: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 smtClean="0">
                <a:solidFill>
                  <a:srgbClr val="FF0000"/>
                </a:solidFill>
              </a:rPr>
              <a:t>Benchmark testing with siege (Download it)</a:t>
            </a:r>
            <a:endParaRPr lang="en-US" dirty="0">
              <a:solidFill>
                <a:srgbClr val="FF0000"/>
              </a:solidFill>
            </a:endParaRPr>
          </a:p>
          <a:p>
            <a:endParaRPr lang="en-US" sz="2800" dirty="0" smtClean="0"/>
          </a:p>
          <a:p>
            <a:endParaRPr lang="en-US" sz="2800" dirty="0"/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376065"/>
            <a:ext cx="8839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With Clustering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$ </a:t>
            </a:r>
            <a:r>
              <a:rPr lang="en-US" sz="2400" dirty="0">
                <a:solidFill>
                  <a:srgbClr val="FF0000"/>
                </a:solidFill>
              </a:rPr>
              <a:t>siege -c100 -t1M http://localhost:3000/</a:t>
            </a:r>
          </a:p>
          <a:p>
            <a:r>
              <a:rPr lang="en-US" sz="2400" dirty="0"/>
              <a:t>#&gt; Transactions:                811 hits</a:t>
            </a:r>
          </a:p>
          <a:p>
            <a:r>
              <a:rPr lang="en-US" sz="2400" dirty="0"/>
              <a:t>#&gt; Availability:                100.00 %</a:t>
            </a:r>
          </a:p>
          <a:p>
            <a:r>
              <a:rPr lang="en-US" sz="2400" dirty="0"/>
              <a:t>#&gt; Elapsed time:                59.25 </a:t>
            </a:r>
            <a:r>
              <a:rPr lang="en-US" sz="2400" dirty="0" err="1"/>
              <a:t>secs</a:t>
            </a:r>
            <a:endParaRPr lang="en-US" sz="2400" dirty="0"/>
          </a:p>
          <a:p>
            <a:r>
              <a:rPr lang="en-US" sz="2400" dirty="0"/>
              <a:t>#&gt; Data transferred:            2621.08 MB</a:t>
            </a:r>
          </a:p>
          <a:p>
            <a:r>
              <a:rPr lang="en-US" sz="2400" dirty="0"/>
              <a:t>#&gt; Response time:               6.50 </a:t>
            </a:r>
            <a:r>
              <a:rPr lang="en-US" sz="2400" dirty="0" err="1"/>
              <a:t>secs</a:t>
            </a:r>
            <a:endParaRPr lang="en-US" sz="2400" dirty="0"/>
          </a:p>
          <a:p>
            <a:r>
              <a:rPr lang="en-US" sz="2400" dirty="0"/>
              <a:t>#&gt; Transaction rate:            13.69 trans/sec</a:t>
            </a:r>
          </a:p>
          <a:p>
            <a:r>
              <a:rPr lang="en-US" sz="2400" dirty="0"/>
              <a:t>#&gt; Throughput:                  44.24 MB/sec</a:t>
            </a:r>
          </a:p>
          <a:p>
            <a:r>
              <a:rPr lang="en-US" sz="2400" dirty="0"/>
              <a:t>#&gt; Concurrency:                 88.96</a:t>
            </a:r>
          </a:p>
          <a:p>
            <a:r>
              <a:rPr lang="en-US" sz="2400" dirty="0"/>
              <a:t>#&gt; Successful transactions:     811</a:t>
            </a:r>
          </a:p>
          <a:p>
            <a:r>
              <a:rPr lang="en-US" sz="2400" dirty="0"/>
              <a:t>#&gt; Failed transactions:         0</a:t>
            </a:r>
          </a:p>
          <a:p>
            <a:r>
              <a:rPr lang="en-US" sz="2400" dirty="0"/>
              <a:t>#&gt; Longest transaction:         16.47</a:t>
            </a:r>
          </a:p>
          <a:p>
            <a:r>
              <a:rPr lang="en-US" sz="2400" dirty="0"/>
              <a:t>#&gt; Shortest transaction:        0.54</a:t>
            </a:r>
          </a:p>
          <a:p>
            <a:endParaRPr lang="en-US" sz="2400" dirty="0"/>
          </a:p>
          <a:p>
            <a:r>
              <a:rPr lang="en-US" sz="2400" dirty="0"/>
              <a:t> </a:t>
            </a:r>
          </a:p>
        </p:txBody>
      </p:sp>
      <p:sp>
        <p:nvSpPr>
          <p:cNvPr id="9" name="Right Arrow 8"/>
          <p:cNvSpPr/>
          <p:nvPr/>
        </p:nvSpPr>
        <p:spPr>
          <a:xfrm rot="10800000">
            <a:off x="5562600" y="3657600"/>
            <a:ext cx="1600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5486400" y="2209800"/>
            <a:ext cx="1600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8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dejs monitor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38400"/>
            <a:ext cx="6096000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55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27708" y="0"/>
            <a:ext cx="9116291" cy="484909"/>
          </a:xfr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err="1">
                <a:solidFill>
                  <a:srgbClr val="FFFF00"/>
                </a:solidFill>
              </a:rPr>
              <a:t>Nodejs</a:t>
            </a:r>
            <a:r>
              <a:rPr lang="en-US" b="1" dirty="0">
                <a:solidFill>
                  <a:srgbClr val="FFFF00"/>
                </a:solidFill>
              </a:rPr>
              <a:t> monitoring using PM2</a:t>
            </a: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/>
              <a:t>PM2 is a process manager for </a:t>
            </a:r>
            <a:r>
              <a:rPr lang="en-US" sz="2800" dirty="0" err="1"/>
              <a:t>Nodejs</a:t>
            </a:r>
            <a:r>
              <a:rPr lang="en-US" sz="2800" dirty="0"/>
              <a:t> application. </a:t>
            </a:r>
            <a:endParaRPr lang="en-US" sz="2800" dirty="0" smtClean="0"/>
          </a:p>
          <a:p>
            <a:r>
              <a:rPr lang="en-US" sz="2800" dirty="0" smtClean="0"/>
              <a:t>It </a:t>
            </a:r>
            <a:r>
              <a:rPr lang="en-US" sz="2800" dirty="0"/>
              <a:t>comes up with its own load balancer. </a:t>
            </a:r>
            <a:endParaRPr lang="en-US" sz="2800" dirty="0" smtClean="0"/>
          </a:p>
          <a:p>
            <a:r>
              <a:rPr lang="en-US" sz="2800" dirty="0" smtClean="0"/>
              <a:t>It </a:t>
            </a:r>
            <a:r>
              <a:rPr lang="en-US" sz="2800" dirty="0"/>
              <a:t>make sure that </a:t>
            </a:r>
            <a:r>
              <a:rPr lang="en-US" sz="2800" dirty="0" smtClean="0"/>
              <a:t> </a:t>
            </a:r>
            <a:r>
              <a:rPr lang="en-US" sz="2800" dirty="0" err="1"/>
              <a:t>Nodejs</a:t>
            </a:r>
            <a:r>
              <a:rPr lang="en-US" sz="2800" dirty="0"/>
              <a:t> application is fully available to end-user by reloading them in case of </a:t>
            </a:r>
            <a:r>
              <a:rPr lang="en-US" sz="2800" dirty="0" smtClean="0"/>
              <a:t>exception.</a:t>
            </a:r>
          </a:p>
          <a:p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Steps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:</a:t>
            </a:r>
          </a:p>
          <a:p>
            <a:r>
              <a:rPr lang="en-US" sz="2800" dirty="0" err="1" smtClean="0"/>
              <a:t>npm</a:t>
            </a:r>
            <a:r>
              <a:rPr lang="en-US" sz="2800" dirty="0" smtClean="0"/>
              <a:t> </a:t>
            </a:r>
            <a:r>
              <a:rPr lang="en-US" sz="2800" dirty="0"/>
              <a:t>install -</a:t>
            </a:r>
            <a:r>
              <a:rPr lang="en-US" sz="2800"/>
              <a:t>g </a:t>
            </a:r>
            <a:r>
              <a:rPr lang="en-US" sz="2800" smtClean="0"/>
              <a:t>pm2</a:t>
            </a:r>
            <a:endParaRPr lang="en-US" sz="2800" dirty="0" smtClean="0"/>
          </a:p>
          <a:p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package.json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(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npm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init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–y)</a:t>
            </a:r>
          </a:p>
          <a:p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/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23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27708" y="0"/>
            <a:ext cx="9116291" cy="484909"/>
          </a:xfr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err="1">
                <a:solidFill>
                  <a:srgbClr val="FFFF00"/>
                </a:solidFill>
              </a:rPr>
              <a:t>Nodejs</a:t>
            </a:r>
            <a:r>
              <a:rPr lang="en-US" b="1" dirty="0">
                <a:solidFill>
                  <a:srgbClr val="FFFF00"/>
                </a:solidFill>
              </a:rPr>
              <a:t> monitoring using PM2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990600"/>
            <a:ext cx="8382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{</a:t>
            </a:r>
            <a:br>
              <a:rPr lang="en-US" sz="2800" dirty="0"/>
            </a:br>
            <a:r>
              <a:rPr lang="en-US" sz="2800" dirty="0"/>
              <a:t>  "name": "pm2demo",</a:t>
            </a:r>
            <a:br>
              <a:rPr lang="en-US" sz="2800" dirty="0"/>
            </a:br>
            <a:r>
              <a:rPr lang="en-US" sz="2800" dirty="0"/>
              <a:t>  "version": "1.0.0",</a:t>
            </a:r>
            <a:br>
              <a:rPr lang="en-US" sz="2800" dirty="0"/>
            </a:br>
            <a:r>
              <a:rPr lang="en-US" sz="2800" dirty="0"/>
              <a:t>  "description": "",</a:t>
            </a:r>
            <a:br>
              <a:rPr lang="en-US" sz="2800" dirty="0"/>
            </a:br>
            <a:r>
              <a:rPr lang="en-US" sz="2800" dirty="0"/>
              <a:t>  "main": "app.js",</a:t>
            </a:r>
            <a:br>
              <a:rPr lang="en-US" sz="2800" dirty="0"/>
            </a:br>
            <a:r>
              <a:rPr lang="en-US" sz="2800" dirty="0"/>
              <a:t>  "scripts": {</a:t>
            </a:r>
            <a:br>
              <a:rPr lang="en-US" sz="2800" dirty="0"/>
            </a:br>
            <a:r>
              <a:rPr lang="en-US" sz="2800" dirty="0"/>
              <a:t>    "test": "echo \"Error: no test specified\" &amp;&amp; exit 1"</a:t>
            </a:r>
            <a:br>
              <a:rPr lang="en-US" sz="2800" dirty="0"/>
            </a:br>
            <a:r>
              <a:rPr lang="en-US" sz="2800" dirty="0"/>
              <a:t>  },</a:t>
            </a:r>
            <a:br>
              <a:rPr lang="en-US" sz="2800" dirty="0"/>
            </a:br>
            <a:r>
              <a:rPr lang="en-US" sz="2800" dirty="0"/>
              <a:t>  "author": </a:t>
            </a:r>
            <a:r>
              <a:rPr lang="en-US" sz="2800" dirty="0" smtClean="0"/>
              <a:t>“Murthy",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  "license": </a:t>
            </a:r>
            <a:r>
              <a:rPr lang="en-US" sz="2800" dirty="0" smtClean="0"/>
              <a:t>""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334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27708" y="0"/>
            <a:ext cx="9116291" cy="484909"/>
          </a:xfr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err="1">
                <a:solidFill>
                  <a:srgbClr val="FFFF00"/>
                </a:solidFill>
              </a:rPr>
              <a:t>Nodejs</a:t>
            </a:r>
            <a:r>
              <a:rPr lang="en-US" b="1" dirty="0">
                <a:solidFill>
                  <a:srgbClr val="FFFF00"/>
                </a:solidFill>
              </a:rPr>
              <a:t> monitoring using PM2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990600"/>
            <a:ext cx="838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Next   - install express: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err="1">
                <a:solidFill>
                  <a:srgbClr val="FF0000"/>
                </a:solidFill>
              </a:rPr>
              <a:t>npm</a:t>
            </a:r>
            <a:r>
              <a:rPr lang="en-US" sz="2800" dirty="0">
                <a:solidFill>
                  <a:srgbClr val="FF0000"/>
                </a:solidFill>
              </a:rPr>
              <a:t> install --save </a:t>
            </a:r>
            <a:r>
              <a:rPr lang="en-US" sz="2800" dirty="0" smtClean="0">
                <a:solidFill>
                  <a:srgbClr val="FF0000"/>
                </a:solidFill>
              </a:rPr>
              <a:t>express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Create app.js:</a:t>
            </a:r>
          </a:p>
          <a:p>
            <a:pPr lvl="1"/>
            <a:r>
              <a:rPr lang="en-US" sz="2800" dirty="0" err="1"/>
              <a:t>var</a:t>
            </a:r>
            <a:r>
              <a:rPr lang="en-US" sz="2800" dirty="0"/>
              <a:t> express = require('express');</a:t>
            </a:r>
            <a:br>
              <a:rPr lang="en-US" sz="2800" dirty="0"/>
            </a:br>
            <a:r>
              <a:rPr lang="en-US" sz="2800" dirty="0" err="1"/>
              <a:t>var</a:t>
            </a:r>
            <a:r>
              <a:rPr lang="en-US" sz="2800" dirty="0"/>
              <a:t> app = express();</a:t>
            </a:r>
            <a:br>
              <a:rPr lang="en-US" sz="2800" dirty="0"/>
            </a:br>
            <a:r>
              <a:rPr lang="en-US" sz="2800" dirty="0" err="1"/>
              <a:t>var</a:t>
            </a:r>
            <a:r>
              <a:rPr lang="en-US" sz="2800" dirty="0"/>
              <a:t> router = </a:t>
            </a:r>
            <a:r>
              <a:rPr lang="en-US" sz="2800" dirty="0" err="1"/>
              <a:t>express.Router</a:t>
            </a:r>
            <a:r>
              <a:rPr lang="en-US" sz="2800" dirty="0" smtClean="0"/>
              <a:t>();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err="1"/>
              <a:t>router.get</a:t>
            </a:r>
            <a:r>
              <a:rPr lang="en-US" sz="2800" dirty="0"/>
              <a:t>('/',function(</a:t>
            </a:r>
            <a:r>
              <a:rPr lang="en-US" sz="2800" dirty="0" err="1"/>
              <a:t>req,res</a:t>
            </a:r>
            <a:r>
              <a:rPr lang="en-US" sz="2800" dirty="0"/>
              <a:t>) {</a:t>
            </a:r>
            <a:br>
              <a:rPr lang="en-US" sz="2800" dirty="0"/>
            </a:br>
            <a:r>
              <a:rPr lang="en-US" sz="2800" dirty="0"/>
              <a:t>    </a:t>
            </a:r>
            <a:r>
              <a:rPr lang="en-US" sz="2800" dirty="0" err="1"/>
              <a:t>res.send</a:t>
            </a:r>
            <a:r>
              <a:rPr lang="en-US" sz="2800" dirty="0"/>
              <a:t>("Hello </a:t>
            </a:r>
            <a:r>
              <a:rPr lang="en-US" sz="2800" dirty="0" smtClean="0"/>
              <a:t>Cluster world");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});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err="1"/>
              <a:t>app.use</a:t>
            </a:r>
            <a:r>
              <a:rPr lang="en-US" sz="2800" dirty="0"/>
              <a:t>('/',router</a:t>
            </a:r>
            <a:r>
              <a:rPr lang="en-US" sz="2800" dirty="0" smtClean="0"/>
              <a:t>);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err="1"/>
              <a:t>app.listen</a:t>
            </a:r>
            <a:r>
              <a:rPr lang="en-US" sz="2800" dirty="0"/>
              <a:t>(3000);</a:t>
            </a:r>
            <a:endParaRPr lang="en-US" sz="2800" dirty="0" smtClean="0">
              <a:solidFill>
                <a:srgbClr val="FF0000"/>
              </a:solidFill>
            </a:endParaRPr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311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0"/>
            <a:ext cx="8257308" cy="484909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Scaling applications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 smtClean="0">
                <a:solidFill>
                  <a:srgbClr val="FF0000"/>
                </a:solidFill>
              </a:rPr>
              <a:t>Different </a:t>
            </a:r>
            <a:r>
              <a:rPr lang="en-US" sz="2800" smtClean="0">
                <a:solidFill>
                  <a:srgbClr val="FF0000"/>
                </a:solidFill>
              </a:rPr>
              <a:t>Load balancers</a:t>
            </a:r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 smtClean="0"/>
          </a:p>
          <a:p>
            <a:pPr marL="914400" lvl="1" indent="-457200">
              <a:lnSpc>
                <a:spcPct val="200000"/>
              </a:lnSpc>
              <a:buAutoNum type="arabicPeriod"/>
            </a:pPr>
            <a:r>
              <a:rPr lang="en-US" dirty="0" smtClean="0"/>
              <a:t>Clustering  (Built-in load balancer in Node )</a:t>
            </a:r>
          </a:p>
          <a:p>
            <a:pPr marL="914400" lvl="1" indent="-457200">
              <a:lnSpc>
                <a:spcPct val="200000"/>
              </a:lnSpc>
              <a:buAutoNum type="arabicPeriod"/>
            </a:pPr>
            <a:r>
              <a:rPr lang="en-US" dirty="0" err="1" smtClean="0"/>
              <a:t>Nginix</a:t>
            </a:r>
            <a:r>
              <a:rPr lang="en-US" dirty="0" smtClean="0"/>
              <a:t> (Load balancer – good for static files)</a:t>
            </a:r>
          </a:p>
          <a:p>
            <a:pPr marL="914400" lvl="1" indent="-457200">
              <a:lnSpc>
                <a:spcPct val="200000"/>
              </a:lnSpc>
              <a:buAutoNum type="arabicPeriod"/>
            </a:pPr>
            <a:r>
              <a:rPr lang="en-US" dirty="0" err="1" smtClean="0"/>
              <a:t>HAProxy</a:t>
            </a:r>
            <a:r>
              <a:rPr lang="en-US" dirty="0" smtClean="0"/>
              <a:t> (High Availability Proxy) – Load balancer</a:t>
            </a:r>
          </a:p>
          <a:p>
            <a:pPr marL="914400" lvl="1" indent="-457200">
              <a:lnSpc>
                <a:spcPct val="200000"/>
              </a:lnSpc>
              <a:buAutoNum type="arabicPeriod"/>
            </a:pPr>
            <a:r>
              <a:rPr lang="en-US" dirty="0" smtClean="0"/>
              <a:t>Varnish (Caching proxy)</a:t>
            </a:r>
          </a:p>
          <a:p>
            <a:pPr marL="914400" lvl="1" indent="-457200">
              <a:buAutoNum type="arabicPeriod"/>
            </a:pPr>
            <a:endParaRPr lang="en-US" sz="2400" dirty="0" smtClean="0"/>
          </a:p>
          <a:p>
            <a:pPr marL="914400" lvl="1" indent="-457200">
              <a:buAutoNum type="arabicPeriod"/>
            </a:pPr>
            <a:endParaRPr lang="en-US" sz="24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86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27708" y="0"/>
            <a:ext cx="9116291" cy="484909"/>
          </a:xfr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err="1">
                <a:solidFill>
                  <a:srgbClr val="FFFF00"/>
                </a:solidFill>
              </a:rPr>
              <a:t>Nodejs</a:t>
            </a:r>
            <a:r>
              <a:rPr lang="en-US" b="1" dirty="0">
                <a:solidFill>
                  <a:srgbClr val="FFFF00"/>
                </a:solidFill>
              </a:rPr>
              <a:t> monitoring using PM2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0108" y="659834"/>
            <a:ext cx="89638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Pm2:\&gt;pm2 </a:t>
            </a:r>
            <a:r>
              <a:rPr lang="en-US" sz="2800" dirty="0"/>
              <a:t>start app.js</a:t>
            </a:r>
          </a:p>
          <a:p>
            <a:pPr lvl="1"/>
            <a:endParaRPr lang="en-US" sz="2800" dirty="0"/>
          </a:p>
        </p:txBody>
      </p:sp>
      <p:pic>
        <p:nvPicPr>
          <p:cNvPr id="7" name="Picture 6" descr="PM2 application server monitori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6887"/>
            <a:ext cx="9372600" cy="5949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308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27708" y="0"/>
            <a:ext cx="9116291" cy="484909"/>
          </a:xfr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err="1">
                <a:solidFill>
                  <a:srgbClr val="FFFF00"/>
                </a:solidFill>
              </a:rPr>
              <a:t>Nodejs</a:t>
            </a:r>
            <a:r>
              <a:rPr lang="en-US" b="1" dirty="0">
                <a:solidFill>
                  <a:srgbClr val="FFFF00"/>
                </a:solidFill>
              </a:rPr>
              <a:t> monitoring using PM2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0108" y="659834"/>
            <a:ext cx="896389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check the status of the app every </a:t>
            </a:r>
            <a:r>
              <a:rPr lang="en-US" sz="2800" dirty="0" smtClean="0"/>
              <a:t>time: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pm2:\&gt; </a:t>
            </a:r>
            <a:r>
              <a:rPr lang="en-US" sz="2800" dirty="0" smtClean="0">
                <a:solidFill>
                  <a:srgbClr val="FF0000"/>
                </a:solidFill>
              </a:rPr>
              <a:t>pm2 status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Visit </a:t>
            </a:r>
            <a:r>
              <a:rPr lang="en-US" sz="2800" dirty="0" smtClean="0">
                <a:solidFill>
                  <a:srgbClr val="FF0000"/>
                </a:solidFill>
              </a:rPr>
              <a:t>localhost:3000</a:t>
            </a:r>
            <a:r>
              <a:rPr lang="en-US" sz="2800" dirty="0" smtClean="0"/>
              <a:t>   to </a:t>
            </a:r>
            <a:r>
              <a:rPr lang="en-US" sz="2800" dirty="0"/>
              <a:t>view the app</a:t>
            </a:r>
            <a:r>
              <a:rPr lang="en-US" sz="2800" dirty="0" smtClean="0"/>
              <a:t>.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Now if your app crashes due to any issue, PM2 will restart it automatically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 </a:t>
            </a:r>
            <a:r>
              <a:rPr lang="en-US" sz="2800" dirty="0"/>
              <a:t>In order to stop the app you can run following command</a:t>
            </a:r>
            <a:r>
              <a:rPr lang="en-US" sz="2800" dirty="0" smtClean="0"/>
              <a:t>.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smtClean="0"/>
              <a:t>pm2:/&gt; </a:t>
            </a:r>
            <a:r>
              <a:rPr lang="en-US" sz="2800" dirty="0" smtClean="0">
                <a:solidFill>
                  <a:srgbClr val="FF0000"/>
                </a:solidFill>
              </a:rPr>
              <a:t>pm2  </a:t>
            </a:r>
            <a:r>
              <a:rPr lang="en-US" sz="2800" dirty="0">
                <a:solidFill>
                  <a:srgbClr val="FF0000"/>
                </a:solidFill>
              </a:rPr>
              <a:t>stop &lt;app name</a:t>
            </a:r>
            <a:r>
              <a:rPr lang="en-US" sz="2800" dirty="0" smtClean="0">
                <a:solidFill>
                  <a:srgbClr val="FF0000"/>
                </a:solidFill>
              </a:rPr>
              <a:t>&gt;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smtClean="0"/>
              <a:t>pm2:\&gt; </a:t>
            </a:r>
            <a:r>
              <a:rPr lang="en-US" sz="2800" dirty="0" smtClean="0">
                <a:solidFill>
                  <a:srgbClr val="FF0000"/>
                </a:solidFill>
              </a:rPr>
              <a:t>pm2 stop all      </a:t>
            </a:r>
            <a:r>
              <a:rPr lang="en-US" sz="2800" dirty="0" smtClean="0"/>
              <a:t>(to stop all processes)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pm2:\&gt; </a:t>
            </a:r>
            <a:r>
              <a:rPr lang="en-US" sz="2800" dirty="0" smtClean="0">
                <a:solidFill>
                  <a:srgbClr val="FF0000"/>
                </a:solidFill>
              </a:rPr>
              <a:t>pm2 kill             </a:t>
            </a:r>
            <a:r>
              <a:rPr lang="en-US" sz="2800" dirty="0" smtClean="0"/>
              <a:t>(to stop pm2 </a:t>
            </a:r>
            <a:r>
              <a:rPr lang="en-US" sz="2800" dirty="0" err="1" smtClean="0"/>
              <a:t>iteself</a:t>
            </a:r>
            <a:r>
              <a:rPr lang="en-US" sz="2800" dirty="0" smtClean="0"/>
              <a:t>)</a:t>
            </a:r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965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27708" y="0"/>
            <a:ext cx="9116291" cy="484909"/>
          </a:xfr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err="1">
                <a:solidFill>
                  <a:srgbClr val="FFFF00"/>
                </a:solidFill>
              </a:rPr>
              <a:t>Nodejs</a:t>
            </a:r>
            <a:r>
              <a:rPr lang="en-US" b="1" dirty="0">
                <a:solidFill>
                  <a:srgbClr val="FFFF00"/>
                </a:solidFill>
              </a:rPr>
              <a:t> monitoring using PM2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0108" y="659834"/>
            <a:ext cx="89638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To monitor the process live : 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smtClean="0"/>
              <a:t>pm2:/&gt; </a:t>
            </a:r>
            <a:r>
              <a:rPr lang="en-US" sz="2800" dirty="0" smtClean="0">
                <a:solidFill>
                  <a:srgbClr val="FF0000"/>
                </a:solidFill>
              </a:rPr>
              <a:t>pm2  </a:t>
            </a:r>
            <a:r>
              <a:rPr lang="en-US" sz="2800" dirty="0" err="1" smtClean="0">
                <a:solidFill>
                  <a:srgbClr val="FF0000"/>
                </a:solidFill>
              </a:rPr>
              <a:t>monit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2800" dirty="0" smtClean="0"/>
              <a:t>This </a:t>
            </a:r>
            <a:r>
              <a:rPr lang="en-US" sz="2800" dirty="0"/>
              <a:t>feed will update live as </a:t>
            </a:r>
            <a:r>
              <a:rPr lang="en-US" sz="2800" dirty="0" smtClean="0"/>
              <a:t> </a:t>
            </a:r>
            <a:r>
              <a:rPr lang="en-US" sz="2800" dirty="0"/>
              <a:t>application keeps running and </a:t>
            </a:r>
            <a:r>
              <a:rPr lang="en-US" sz="2800" dirty="0" smtClean="0"/>
              <a:t>used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437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27708" y="0"/>
            <a:ext cx="9116291" cy="484909"/>
          </a:xfr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Keymetrics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0108" y="659834"/>
            <a:ext cx="89638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Integrating PM2 with </a:t>
            </a:r>
            <a:r>
              <a:rPr lang="en-US" sz="2800" dirty="0" err="1">
                <a:solidFill>
                  <a:srgbClr val="FF0000"/>
                </a:solidFill>
              </a:rPr>
              <a:t>Keymetrics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err="1"/>
              <a:t>Keymetrics</a:t>
            </a:r>
            <a:r>
              <a:rPr lang="en-US" sz="2800" dirty="0"/>
              <a:t> is a web platform to monitor </a:t>
            </a:r>
            <a:r>
              <a:rPr lang="en-US" sz="2800" dirty="0" smtClean="0"/>
              <a:t>  node application </a:t>
            </a:r>
            <a:r>
              <a:rPr lang="en-US" sz="2800" dirty="0"/>
              <a:t>using </a:t>
            </a:r>
            <a:r>
              <a:rPr lang="en-US" sz="2800" dirty="0" smtClean="0"/>
              <a:t>PM2.</a:t>
            </a:r>
          </a:p>
          <a:p>
            <a:endParaRPr lang="en-US" sz="2800" dirty="0"/>
          </a:p>
          <a:p>
            <a:r>
              <a:rPr lang="en-US" sz="2800" dirty="0" smtClean="0"/>
              <a:t>Visit below site  and signup  for new account:</a:t>
            </a:r>
            <a:endParaRPr lang="en-US" sz="2800" dirty="0"/>
          </a:p>
          <a:p>
            <a:r>
              <a:rPr lang="en-US" sz="2800" dirty="0">
                <a:hlinkClick r:id="rId3"/>
              </a:rPr>
              <a:t>https://keymetrics.io</a:t>
            </a:r>
            <a:r>
              <a:rPr lang="en-US" sz="2800" dirty="0" smtClean="0">
                <a:hlinkClick r:id="rId3"/>
              </a:rPr>
              <a:t>/</a:t>
            </a:r>
            <a:endParaRPr lang="en-US" sz="2800" dirty="0" smtClean="0"/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Once you sign </a:t>
            </a:r>
            <a:r>
              <a:rPr lang="en-US" sz="2800" dirty="0" smtClean="0"/>
              <a:t>up,  create </a:t>
            </a:r>
            <a:r>
              <a:rPr lang="en-US" sz="2800" dirty="0"/>
              <a:t>a new </a:t>
            </a:r>
            <a:r>
              <a:rPr lang="en-US" sz="2800" b="1" dirty="0"/>
              <a:t>Bucket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488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27708" y="0"/>
            <a:ext cx="9116291" cy="484909"/>
          </a:xfr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Keymetrics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0108" y="659834"/>
            <a:ext cx="8963891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 </a:t>
            </a:r>
            <a:r>
              <a:rPr lang="en-US" sz="2800" b="1" dirty="0"/>
              <a:t>Bucket</a:t>
            </a:r>
            <a:r>
              <a:rPr lang="en-US" sz="2800" dirty="0"/>
              <a:t> is like a container on which multiple servers and multiple apps can be attached to.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It's </a:t>
            </a:r>
            <a:r>
              <a:rPr lang="en-US" sz="2800" dirty="0"/>
              <a:t>very convenient when you need to monitor a bunch of apps that belongs to the same companies or environment 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>Each </a:t>
            </a:r>
            <a:r>
              <a:rPr lang="en-US" sz="2800" b="1" dirty="0"/>
              <a:t>Bucket</a:t>
            </a:r>
            <a:r>
              <a:rPr lang="en-US" sz="2800" dirty="0"/>
              <a:t> has a  public and  private key. This will allow PM2 to interact with a determined Bucket and most importantly, to communicate in a fully secured manner (with AES256</a:t>
            </a:r>
            <a:r>
              <a:rPr lang="en-US" sz="2800" dirty="0" smtClean="0"/>
              <a:t>).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After this, </a:t>
            </a:r>
            <a:r>
              <a:rPr lang="en-US" sz="2800" dirty="0" err="1">
                <a:solidFill>
                  <a:srgbClr val="FF0000"/>
                </a:solidFill>
              </a:rPr>
              <a:t>Keymetrics</a:t>
            </a:r>
            <a:r>
              <a:rPr lang="en-US" sz="2800" dirty="0">
                <a:solidFill>
                  <a:srgbClr val="FF0000"/>
                </a:solidFill>
              </a:rPr>
              <a:t> will provide  the URL by which we can link  app to </a:t>
            </a:r>
            <a:r>
              <a:rPr lang="en-US" sz="2800" dirty="0" err="1">
                <a:solidFill>
                  <a:srgbClr val="FF0000"/>
                </a:solidFill>
              </a:rPr>
              <a:t>Keymetrics</a:t>
            </a:r>
            <a:r>
              <a:rPr lang="en-US" sz="2800" dirty="0">
                <a:solidFill>
                  <a:srgbClr val="FF0000"/>
                </a:solidFill>
              </a:rPr>
              <a:t>.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253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27708" y="0"/>
            <a:ext cx="9116291" cy="484909"/>
          </a:xfr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Keymetrics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7" name="Picture 6" descr="Node.js monitori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381000"/>
            <a:ext cx="9296400" cy="670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78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27708" y="0"/>
            <a:ext cx="9116291" cy="484909"/>
          </a:xfr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Keymetrics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533400"/>
            <a:ext cx="9116291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070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27708" y="0"/>
            <a:ext cx="9116291" cy="484909"/>
          </a:xfr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Keymetrics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" y="533400"/>
            <a:ext cx="9113519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62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27708" y="0"/>
            <a:ext cx="9116291" cy="484909"/>
          </a:xfr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Keymetrics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838200"/>
            <a:ext cx="89154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Already have PM2? Just link it</a:t>
            </a:r>
          </a:p>
          <a:p>
            <a:r>
              <a:rPr lang="en-US" sz="2800" dirty="0">
                <a:solidFill>
                  <a:srgbClr val="FF0000"/>
                </a:solidFill>
              </a:rPr>
              <a:t>$ pm2 link 3hho4ubgnzmdgsi 8mq25nqrlaqbm05 [</a:t>
            </a:r>
            <a:r>
              <a:rPr lang="en-US" sz="2800" dirty="0" err="1">
                <a:solidFill>
                  <a:srgbClr val="FF0000"/>
                </a:solidFill>
              </a:rPr>
              <a:t>server_name</a:t>
            </a:r>
            <a:r>
              <a:rPr lang="en-US" sz="2800" dirty="0" smtClean="0">
                <a:solidFill>
                  <a:srgbClr val="FF0000"/>
                </a:solidFill>
              </a:rPr>
              <a:t>]</a:t>
            </a:r>
          </a:p>
          <a:p>
            <a:endParaRPr lang="en-US" sz="2800" dirty="0"/>
          </a:p>
          <a:p>
            <a:r>
              <a:rPr lang="en-US" sz="2800" dirty="0"/>
              <a:t>J</a:t>
            </a:r>
            <a:r>
              <a:rPr lang="en-US" sz="2800" dirty="0" smtClean="0"/>
              <a:t>ust </a:t>
            </a:r>
            <a:r>
              <a:rPr lang="en-US" sz="2800" dirty="0"/>
              <a:t>type this line and </a:t>
            </a:r>
            <a:r>
              <a:rPr lang="en-US" sz="2800" dirty="0">
                <a:hlinkClick r:id="rId3"/>
              </a:rPr>
              <a:t>PM2</a:t>
            </a:r>
            <a:r>
              <a:rPr lang="en-US" sz="2800" dirty="0"/>
              <a:t> will push monitoring data to </a:t>
            </a:r>
            <a:r>
              <a:rPr lang="en-US" sz="2800" dirty="0" err="1"/>
              <a:t>Keymetrics</a:t>
            </a:r>
            <a:r>
              <a:rPr lang="en-US" sz="2800" dirty="0"/>
              <a:t> (memory, </a:t>
            </a:r>
            <a:r>
              <a:rPr lang="en-US" sz="2800" dirty="0" err="1"/>
              <a:t>cpu</a:t>
            </a:r>
            <a:r>
              <a:rPr lang="en-US" sz="2800" dirty="0"/>
              <a:t>, process list</a:t>
            </a:r>
            <a:r>
              <a:rPr lang="en-US" sz="2800" dirty="0" smtClean="0"/>
              <a:t>...)</a:t>
            </a:r>
          </a:p>
          <a:p>
            <a:endParaRPr lang="en-US" sz="2800" dirty="0"/>
          </a:p>
          <a:p>
            <a:r>
              <a:rPr lang="en-US" sz="2800" b="1" dirty="0"/>
              <a:t>Or to install everything and start monitoring your server just type</a:t>
            </a:r>
            <a:r>
              <a:rPr lang="en-US" sz="2800" b="1" dirty="0" smtClean="0"/>
              <a:t>:</a:t>
            </a:r>
          </a:p>
          <a:p>
            <a:endParaRPr lang="en-US" sz="2800" b="1" dirty="0"/>
          </a:p>
          <a:p>
            <a:r>
              <a:rPr lang="en-US" sz="2800" dirty="0">
                <a:solidFill>
                  <a:srgbClr val="FF0000"/>
                </a:solidFill>
              </a:rPr>
              <a:t>$ </a:t>
            </a:r>
            <a:r>
              <a:rPr lang="en-US" sz="2800" dirty="0" err="1">
                <a:solidFill>
                  <a:srgbClr val="FF0000"/>
                </a:solidFill>
              </a:rPr>
              <a:t>wget</a:t>
            </a:r>
            <a:r>
              <a:rPr lang="en-US" sz="2800" dirty="0">
                <a:solidFill>
                  <a:srgbClr val="FF0000"/>
                </a:solidFill>
              </a:rPr>
              <a:t> -</a:t>
            </a:r>
            <a:r>
              <a:rPr lang="en-US" sz="2800" dirty="0" err="1">
                <a:solidFill>
                  <a:srgbClr val="FF0000"/>
                </a:solidFill>
              </a:rPr>
              <a:t>qO</a:t>
            </a:r>
            <a:r>
              <a:rPr lang="en-US" sz="2800" dirty="0">
                <a:solidFill>
                  <a:srgbClr val="FF0000"/>
                </a:solidFill>
              </a:rPr>
              <a:t>- http://install.keymetrics.io/install.sh | SECRET_ID=3hho4ubgnzmdgsi PUBLIC_ID=8mq25nqrlaqbm05 bash </a:t>
            </a:r>
          </a:p>
        </p:txBody>
      </p:sp>
    </p:spTree>
    <p:extLst>
      <p:ext uri="{BB962C8B-B14F-4D97-AF65-F5344CB8AC3E}">
        <p14:creationId xmlns:p14="http://schemas.microsoft.com/office/powerpoint/2010/main" val="92250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27708" y="0"/>
            <a:ext cx="9116291" cy="484909"/>
          </a:xfr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Keymetrics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199" y="5943600"/>
            <a:ext cx="82573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Just copy the command and paste it in your terminal.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457200"/>
            <a:ext cx="10058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936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0"/>
            <a:ext cx="8257308" cy="484909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Scaling applications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 smtClean="0"/>
              <a:t>Node </a:t>
            </a:r>
            <a:r>
              <a:rPr lang="en-US" sz="2800" dirty="0"/>
              <a:t>provides </a:t>
            </a:r>
            <a:r>
              <a:rPr lang="en-US" sz="2800" b="1" dirty="0" err="1"/>
              <a:t>child_process</a:t>
            </a:r>
            <a:r>
              <a:rPr lang="en-US" sz="2800" dirty="0"/>
              <a:t> module which has following three </a:t>
            </a:r>
            <a:r>
              <a:rPr lang="en-US" sz="2800" dirty="0" smtClean="0"/>
              <a:t>ways </a:t>
            </a:r>
            <a:r>
              <a:rPr lang="en-US" sz="2800" dirty="0"/>
              <a:t>to create child process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FF0000"/>
                </a:solidFill>
              </a:rPr>
              <a:t>exec</a:t>
            </a:r>
            <a:r>
              <a:rPr lang="en-US" sz="2800" dirty="0"/>
              <a:t> - </a:t>
            </a:r>
            <a:r>
              <a:rPr lang="en-US" sz="2800" dirty="0" err="1">
                <a:solidFill>
                  <a:srgbClr val="FF0000"/>
                </a:solidFill>
              </a:rPr>
              <a:t>child_process.exec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method runs a command in a shell/console and buffers the output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FF0000"/>
                </a:solidFill>
              </a:rPr>
              <a:t>spawn</a:t>
            </a:r>
            <a:r>
              <a:rPr lang="en-US" sz="2800" dirty="0"/>
              <a:t> </a:t>
            </a:r>
            <a:r>
              <a:rPr lang="en-US" sz="2800" dirty="0">
                <a:solidFill>
                  <a:srgbClr val="FF0000"/>
                </a:solidFill>
              </a:rPr>
              <a:t>- </a:t>
            </a:r>
            <a:r>
              <a:rPr lang="en-US" sz="2800" dirty="0" err="1">
                <a:solidFill>
                  <a:srgbClr val="FF0000"/>
                </a:solidFill>
              </a:rPr>
              <a:t>child_process.spawn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launches a new process with a given </a:t>
            </a:r>
            <a:r>
              <a:rPr lang="en-US" sz="2800" dirty="0" smtClean="0"/>
              <a:t>command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FF0000"/>
                </a:solidFill>
              </a:rPr>
              <a:t>fork</a:t>
            </a:r>
            <a:r>
              <a:rPr lang="en-US" sz="2800" dirty="0">
                <a:solidFill>
                  <a:srgbClr val="FF0000"/>
                </a:solidFill>
              </a:rPr>
              <a:t> </a:t>
            </a:r>
            <a:r>
              <a:rPr lang="en-US" sz="2800" dirty="0"/>
              <a:t>- The </a:t>
            </a:r>
            <a:r>
              <a:rPr lang="en-US" sz="2800" dirty="0" err="1">
                <a:solidFill>
                  <a:srgbClr val="FF0000"/>
                </a:solidFill>
              </a:rPr>
              <a:t>child_process.fork</a:t>
            </a:r>
            <a:r>
              <a:rPr lang="en-US" sz="2800" dirty="0"/>
              <a:t> method is a special case of the spawn() to create child processes.</a:t>
            </a:r>
          </a:p>
          <a:p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29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89916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27708" y="0"/>
            <a:ext cx="9116291" cy="484909"/>
          </a:xfr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Keymetrics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17987" y="4092315"/>
            <a:ext cx="3429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Click here to monitor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 rot="10800000">
            <a:off x="6477000" y="2971800"/>
            <a:ext cx="457200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5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27708" y="0"/>
            <a:ext cx="9116291" cy="484909"/>
          </a:xfr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Keymetrics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411964"/>
            <a:ext cx="9144001" cy="6750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11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27708" y="0"/>
            <a:ext cx="9116291" cy="484909"/>
          </a:xfr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Keymetrics</a:t>
            </a:r>
            <a:r>
              <a:rPr lang="en-US" b="1" dirty="0" smtClean="0">
                <a:solidFill>
                  <a:srgbClr val="FFFF00"/>
                </a:solidFill>
              </a:rPr>
              <a:t> provides 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054" y="572631"/>
            <a:ext cx="890154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CPU and Memory usage</a:t>
            </a:r>
          </a:p>
          <a:p>
            <a:r>
              <a:rPr lang="en-US" sz="2800" dirty="0"/>
              <a:t>In the main dashboard </a:t>
            </a:r>
            <a:r>
              <a:rPr lang="en-US" sz="2800" dirty="0" smtClean="0"/>
              <a:t> to </a:t>
            </a:r>
            <a:r>
              <a:rPr lang="en-US" sz="2800" dirty="0"/>
              <a:t>visualize the amount of memory and CPU </a:t>
            </a:r>
            <a:r>
              <a:rPr lang="en-US" sz="2800" dirty="0" smtClean="0"/>
              <a:t>our </a:t>
            </a:r>
            <a:r>
              <a:rPr lang="en-US" sz="2800" dirty="0"/>
              <a:t>app is consuming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This data is also live and </a:t>
            </a:r>
            <a:r>
              <a:rPr lang="en-US" sz="2800" dirty="0" smtClean="0"/>
              <a:t> </a:t>
            </a:r>
            <a:r>
              <a:rPr lang="en-US" sz="2800" dirty="0"/>
              <a:t>can see the comparative graph as well.</a:t>
            </a:r>
          </a:p>
        </p:txBody>
      </p:sp>
      <p:pic>
        <p:nvPicPr>
          <p:cNvPr id="7" name="Picture 6" descr="Nodejs monitoring using PM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6" y="2590800"/>
            <a:ext cx="8928914" cy="426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035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27708" y="0"/>
            <a:ext cx="9116291" cy="484909"/>
          </a:xfr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Keymetrics</a:t>
            </a:r>
            <a:r>
              <a:rPr lang="en-US" b="1" dirty="0" smtClean="0">
                <a:solidFill>
                  <a:srgbClr val="FFFF00"/>
                </a:solidFill>
              </a:rPr>
              <a:t> provides 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054" y="572631"/>
            <a:ext cx="90539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Open browser and type $ pm2 link https://app.keymetrics.io</a:t>
            </a:r>
            <a:endParaRPr 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" y="1095850"/>
            <a:ext cx="8945166" cy="5685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277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27708" y="0"/>
            <a:ext cx="9116291" cy="484909"/>
          </a:xfr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Keymetrics</a:t>
            </a:r>
            <a:r>
              <a:rPr lang="en-US" b="1" dirty="0" smtClean="0">
                <a:solidFill>
                  <a:srgbClr val="FFFF00"/>
                </a:solidFill>
              </a:rPr>
              <a:t> provides 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054" y="572631"/>
            <a:ext cx="890154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rgbClr val="FF0000"/>
                </a:solidFill>
              </a:rPr>
              <a:t>Exception reporting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/>
              <a:t>In </a:t>
            </a:r>
            <a:r>
              <a:rPr lang="en-US" sz="2800" dirty="0"/>
              <a:t>case your application crashes due to some exception, PM2 will report it to </a:t>
            </a:r>
            <a:r>
              <a:rPr lang="en-US" sz="2800" dirty="0" err="1"/>
              <a:t>keymetrics</a:t>
            </a:r>
            <a:r>
              <a:rPr lang="en-US" sz="2800" dirty="0"/>
              <a:t> and </a:t>
            </a:r>
            <a:r>
              <a:rPr lang="en-US" sz="2800" dirty="0" err="1"/>
              <a:t>keymetrics</a:t>
            </a:r>
            <a:r>
              <a:rPr lang="en-US" sz="2800" dirty="0"/>
              <a:t> will immediately send email to your account and will show the exception detail in dashboard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57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27708" y="0"/>
            <a:ext cx="9116291" cy="484909"/>
          </a:xfr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Keymetrics</a:t>
            </a:r>
            <a:r>
              <a:rPr lang="en-US" b="1" dirty="0" smtClean="0">
                <a:solidFill>
                  <a:srgbClr val="FFFF00"/>
                </a:solidFill>
              </a:rPr>
              <a:t> provides 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054" y="572631"/>
            <a:ext cx="89015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 smtClean="0">
                <a:solidFill>
                  <a:srgbClr val="FF0000"/>
                </a:solidFill>
              </a:rPr>
              <a:t>Do syntax error in app.js and </a:t>
            </a:r>
            <a:r>
              <a:rPr lang="en-US" sz="2800" u="sng" dirty="0" err="1" smtClean="0">
                <a:solidFill>
                  <a:srgbClr val="FF0000"/>
                </a:solidFill>
              </a:rPr>
              <a:t>obsever</a:t>
            </a:r>
            <a:r>
              <a:rPr lang="en-US" sz="2800" u="sng" dirty="0" smtClean="0">
                <a:solidFill>
                  <a:srgbClr val="FF0000"/>
                </a:solidFill>
              </a:rPr>
              <a:t> below screen: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80" y="1056936"/>
            <a:ext cx="8338279" cy="633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07270" y="1945266"/>
            <a:ext cx="4468091" cy="298543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 err="1">
                <a:solidFill>
                  <a:srgbClr val="FFFF00"/>
                </a:solidFill>
              </a:rPr>
              <a:t>router.get</a:t>
            </a:r>
            <a:r>
              <a:rPr lang="en-US" sz="2400" b="1" u="sng" dirty="0">
                <a:solidFill>
                  <a:srgbClr val="FFFF00"/>
                </a:solidFill>
              </a:rPr>
              <a:t>('/',,function(</a:t>
            </a:r>
            <a:r>
              <a:rPr lang="en-US" sz="2400" b="1" u="sng" dirty="0" err="1">
                <a:solidFill>
                  <a:srgbClr val="FFFF00"/>
                </a:solidFill>
              </a:rPr>
              <a:t>req,res</a:t>
            </a:r>
            <a:r>
              <a:rPr lang="en-US" sz="2400" b="1" u="sng" dirty="0">
                <a:solidFill>
                  <a:srgbClr val="FFFF00"/>
                </a:solidFill>
              </a:rPr>
              <a:t>) {</a:t>
            </a:r>
            <a:br>
              <a:rPr lang="en-US" sz="2400" b="1" u="sng" dirty="0">
                <a:solidFill>
                  <a:srgbClr val="FFFF00"/>
                </a:solidFill>
              </a:rPr>
            </a:br>
            <a:r>
              <a:rPr lang="en-US" sz="2400" b="1" u="sng" dirty="0">
                <a:solidFill>
                  <a:srgbClr val="FFFF00"/>
                </a:solidFill>
              </a:rPr>
              <a:t>    </a:t>
            </a:r>
            <a:r>
              <a:rPr lang="en-US" sz="2400" b="1" u="sng" dirty="0" err="1">
                <a:solidFill>
                  <a:srgbClr val="FFFF00"/>
                </a:solidFill>
              </a:rPr>
              <a:t>res.send</a:t>
            </a:r>
            <a:r>
              <a:rPr lang="en-US" sz="2400" b="1" u="sng" dirty="0">
                <a:solidFill>
                  <a:srgbClr val="FFFF00"/>
                </a:solidFill>
              </a:rPr>
              <a:t>("Hello World");</a:t>
            </a:r>
            <a:br>
              <a:rPr lang="en-US" sz="2400" b="1" u="sng" dirty="0">
                <a:solidFill>
                  <a:srgbClr val="FFFF00"/>
                </a:solidFill>
              </a:rPr>
            </a:br>
            <a:r>
              <a:rPr lang="en-US" sz="2400" b="1" u="sng" dirty="0" smtClean="0">
                <a:solidFill>
                  <a:srgbClr val="FFFF00"/>
                </a:solidFill>
              </a:rPr>
              <a:t>});</a:t>
            </a:r>
          </a:p>
          <a:p>
            <a:r>
              <a:rPr lang="en-US" sz="2400" b="1" u="sng" dirty="0" smtClean="0">
                <a:solidFill>
                  <a:srgbClr val="FFFF00"/>
                </a:solidFill>
              </a:rPr>
              <a:t>// put extra comma in route</a:t>
            </a:r>
          </a:p>
          <a:p>
            <a:endParaRPr lang="en-US" sz="2400" b="1" u="sng" dirty="0" smtClean="0">
              <a:solidFill>
                <a:srgbClr val="FFFF00"/>
              </a:solidFill>
            </a:endParaRPr>
          </a:p>
          <a:p>
            <a:r>
              <a:rPr lang="en-US" sz="2400" b="1" u="sng" dirty="0" smtClean="0">
                <a:solidFill>
                  <a:srgbClr val="FFFF00"/>
                </a:solidFill>
              </a:rPr>
              <a:t>&gt;pm2 restart app.js</a:t>
            </a:r>
          </a:p>
          <a:p>
            <a:r>
              <a:rPr lang="en-US" sz="2400" dirty="0"/>
              <a:t>pm2 restart app.js</a:t>
            </a:r>
            <a:endParaRPr lang="en-US" sz="2400" b="1" dirty="0">
              <a:solidFill>
                <a:srgbClr val="FFFF00"/>
              </a:solidFill>
            </a:endParaRPr>
          </a:p>
          <a:p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8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27708" y="0"/>
            <a:ext cx="9116291" cy="484909"/>
          </a:xfr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Keymetrics</a:t>
            </a:r>
            <a:r>
              <a:rPr lang="en-US" b="1" dirty="0" smtClean="0">
                <a:solidFill>
                  <a:srgbClr val="FFFF00"/>
                </a:solidFill>
              </a:rPr>
              <a:t> provides 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054" y="572631"/>
            <a:ext cx="89015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675909" y="1392597"/>
            <a:ext cx="4468091" cy="249299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Hit the route using by visiting </a:t>
            </a:r>
            <a:r>
              <a:rPr lang="en-US" sz="2800" b="1" dirty="0">
                <a:solidFill>
                  <a:srgbClr val="FFFF00"/>
                </a:solidFill>
              </a:rPr>
              <a:t>localhost:3000</a:t>
            </a:r>
            <a:r>
              <a:rPr lang="en-US" sz="2800" dirty="0">
                <a:solidFill>
                  <a:srgbClr val="FFFF00"/>
                </a:solidFill>
              </a:rPr>
              <a:t> and you should receive an email immediately like this.</a:t>
            </a:r>
            <a:r>
              <a:rPr lang="en-US" sz="2800" dirty="0" smtClean="0">
                <a:solidFill>
                  <a:srgbClr val="FFFF00"/>
                </a:solidFill>
              </a:rPr>
              <a:t>pm2 </a:t>
            </a:r>
            <a:r>
              <a:rPr lang="en-US" sz="2400" dirty="0"/>
              <a:t>restart app.js</a:t>
            </a:r>
            <a:endParaRPr lang="en-US" sz="2400" b="1" dirty="0">
              <a:solidFill>
                <a:srgbClr val="FFFF00"/>
              </a:solidFill>
            </a:endParaRPr>
          </a:p>
          <a:p>
            <a:endParaRPr lang="en-US" sz="2000" b="1" dirty="0">
              <a:solidFill>
                <a:srgbClr val="FFFF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57" y="0"/>
            <a:ext cx="4419600" cy="761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503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27708" y="0"/>
            <a:ext cx="9116291" cy="484909"/>
          </a:xfr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Keymetrics</a:t>
            </a:r>
            <a:r>
              <a:rPr lang="en-US" b="1" dirty="0" smtClean="0">
                <a:solidFill>
                  <a:srgbClr val="FFFF00"/>
                </a:solidFill>
              </a:rPr>
              <a:t>- Also see exception in dashboard 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054" y="572631"/>
            <a:ext cx="89015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5122" name="Picture 2" descr="Nodejs monitoring using PM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19" y="838200"/>
            <a:ext cx="8890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34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3733800"/>
            <a:ext cx="9144000" cy="228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3477491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3477491"/>
            <a:ext cx="8257308" cy="484909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Scaling node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66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0"/>
            <a:ext cx="8257308" cy="484909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Deployment - 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Challenges in Node 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484909"/>
            <a:ext cx="8991600" cy="618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Level 3 : Multiprocessor Deployment :Using the Proxy</a:t>
            </a:r>
          </a:p>
          <a:p>
            <a:r>
              <a:rPr lang="en-US" sz="2800" dirty="0" smtClean="0"/>
              <a:t>run </a:t>
            </a:r>
            <a:r>
              <a:rPr lang="en-US" sz="2800" dirty="0"/>
              <a:t>one node process per core </a:t>
            </a:r>
            <a:endParaRPr lang="en-US" sz="2800" dirty="0" smtClean="0"/>
          </a:p>
          <a:p>
            <a:pPr marL="0" indent="0">
              <a:buNone/>
            </a:pP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00708"/>
            <a:ext cx="8077200" cy="4371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61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0"/>
            <a:ext cx="8257308" cy="484909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Deployment - 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Challenges in Node 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484909"/>
            <a:ext cx="8991600" cy="618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/>
              <a:t>The problem </a:t>
            </a:r>
            <a:r>
              <a:rPr lang="en-US" sz="2800" dirty="0" smtClean="0"/>
              <a:t> </a:t>
            </a:r>
            <a:r>
              <a:rPr lang="en-US" sz="2800" dirty="0"/>
              <a:t>now faced with is that </a:t>
            </a:r>
            <a:r>
              <a:rPr lang="en-US" sz="2800" i="1" dirty="0" smtClean="0">
                <a:solidFill>
                  <a:srgbClr val="FF0000"/>
                </a:solidFill>
              </a:rPr>
              <a:t>n</a:t>
            </a:r>
            <a:r>
              <a:rPr lang="en-US" sz="2800" i="1" dirty="0" smtClean="0"/>
              <a:t> </a:t>
            </a:r>
            <a:r>
              <a:rPr lang="en-US" sz="2800" dirty="0"/>
              <a:t>Node processes </a:t>
            </a:r>
            <a:r>
              <a:rPr lang="en-US" sz="2800" dirty="0" smtClean="0"/>
              <a:t>running, all </a:t>
            </a:r>
            <a:r>
              <a:rPr lang="en-US" sz="2800" dirty="0"/>
              <a:t>of which must listen on a different port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dirty="0" smtClean="0"/>
              <a:t> </a:t>
            </a:r>
            <a:r>
              <a:rPr lang="en-US" sz="2800" dirty="0"/>
              <a:t>(You can’t have multiple people listening on </a:t>
            </a:r>
            <a:r>
              <a:rPr lang="en-US" sz="2800" dirty="0" smtClean="0"/>
              <a:t>the same </a:t>
            </a:r>
            <a:r>
              <a:rPr lang="en-US" sz="2800" dirty="0"/>
              <a:t>port number.)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How </a:t>
            </a:r>
            <a:r>
              <a:rPr lang="en-US" sz="2800" dirty="0"/>
              <a:t>do you get traffic to </a:t>
            </a:r>
            <a:r>
              <a:rPr lang="en-US" sz="2800" i="1" dirty="0">
                <a:solidFill>
                  <a:srgbClr val="FF0000"/>
                </a:solidFill>
              </a:rPr>
              <a:t>mydomain:80</a:t>
            </a:r>
            <a:r>
              <a:rPr lang="en-US" sz="2800" i="1" dirty="0"/>
              <a:t> </a:t>
            </a:r>
            <a:r>
              <a:rPr lang="en-US" sz="2800" dirty="0"/>
              <a:t>to these servers</a:t>
            </a:r>
            <a:r>
              <a:rPr lang="en-US" sz="2800" dirty="0" smtClean="0"/>
              <a:t>?</a:t>
            </a:r>
          </a:p>
          <a:p>
            <a:endParaRPr lang="en-US" sz="2800" dirty="0" smtClean="0"/>
          </a:p>
          <a:p>
            <a:r>
              <a:rPr lang="en-US" sz="2800" dirty="0" smtClean="0"/>
              <a:t>solve </a:t>
            </a:r>
            <a:r>
              <a:rPr lang="en-US" sz="2800" dirty="0"/>
              <a:t>this problem by implementing a simple </a:t>
            </a:r>
            <a:r>
              <a:rPr lang="en-US" sz="2800" dirty="0">
                <a:solidFill>
                  <a:srgbClr val="FF0000"/>
                </a:solidFill>
              </a:rPr>
              <a:t>round-robin </a:t>
            </a:r>
            <a:r>
              <a:rPr lang="en-US" sz="2800" i="1" dirty="0">
                <a:solidFill>
                  <a:srgbClr val="FF0000"/>
                </a:solidFill>
              </a:rPr>
              <a:t>load balancer</a:t>
            </a:r>
            <a:r>
              <a:rPr lang="en-US" sz="2800" i="1" dirty="0"/>
              <a:t> </a:t>
            </a:r>
            <a:r>
              <a:rPr lang="en-US" sz="2800" dirty="0"/>
              <a:t>that is </a:t>
            </a:r>
            <a:r>
              <a:rPr lang="en-US" sz="2800" dirty="0" smtClean="0"/>
              <a:t>given a </a:t>
            </a:r>
            <a:r>
              <a:rPr lang="en-US" sz="2800" dirty="0"/>
              <a:t>list of node servers running </a:t>
            </a:r>
            <a:r>
              <a:rPr lang="en-US" sz="2800" dirty="0" smtClean="0"/>
              <a:t> </a:t>
            </a:r>
            <a:r>
              <a:rPr lang="en-US" sz="2800" dirty="0"/>
              <a:t>particular web application.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Redirect incoming requests </a:t>
            </a:r>
            <a:r>
              <a:rPr lang="en-US" sz="2800" dirty="0"/>
              <a:t>to </a:t>
            </a:r>
            <a:r>
              <a:rPr lang="en-US" sz="2800" dirty="0" smtClean="0"/>
              <a:t> </a:t>
            </a:r>
            <a:r>
              <a:rPr lang="en-US" sz="2800" dirty="0"/>
              <a:t>domain to these other servers, one at a time. 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43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457201" y="0"/>
            <a:ext cx="8257308" cy="484909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Deployment - 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Challenges in Node 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484909"/>
            <a:ext cx="8991600" cy="618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/>
              <a:t>To implement the load balancer, </a:t>
            </a:r>
            <a:r>
              <a:rPr lang="en-US" sz="2800" dirty="0" smtClean="0"/>
              <a:t>first </a:t>
            </a:r>
            <a:r>
              <a:rPr lang="en-US" sz="2800" dirty="0"/>
              <a:t>compile a list of </a:t>
            </a:r>
            <a:r>
              <a:rPr lang="en-US" sz="2800" dirty="0" smtClean="0"/>
              <a:t>servers. 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 </a:t>
            </a:r>
            <a:r>
              <a:rPr lang="en-US" sz="2800" dirty="0"/>
              <a:t>server with four </a:t>
            </a:r>
            <a:r>
              <a:rPr lang="en-US" sz="2800" dirty="0" smtClean="0"/>
              <a:t>cores-  give </a:t>
            </a:r>
            <a:r>
              <a:rPr lang="en-US" sz="2800" dirty="0"/>
              <a:t>three of them over to the app (and leave the </a:t>
            </a:r>
            <a:r>
              <a:rPr lang="en-US" sz="2800" dirty="0" smtClean="0"/>
              <a:t>fourth for </a:t>
            </a:r>
            <a:r>
              <a:rPr lang="en-US" sz="2800" dirty="0"/>
              <a:t>running other system services). </a:t>
            </a:r>
            <a:endParaRPr lang="en-US" sz="2800" dirty="0" smtClean="0"/>
          </a:p>
          <a:p>
            <a:r>
              <a:rPr lang="en-US" sz="2800" dirty="0"/>
              <a:t>R</a:t>
            </a:r>
            <a:r>
              <a:rPr lang="en-US" sz="2800" dirty="0" smtClean="0"/>
              <a:t>un </a:t>
            </a:r>
            <a:r>
              <a:rPr lang="en-US" sz="2800" dirty="0"/>
              <a:t>these app servers on ports 8081, 8082, and 8083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860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3309</TotalTime>
  <Words>1791</Words>
  <Application>Microsoft Office PowerPoint</Application>
  <PresentationFormat>On-screen Show (4:3)</PresentationFormat>
  <Paragraphs>541</Paragraphs>
  <Slides>57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</dc:title>
  <dc:creator>User</dc:creator>
  <cp:lastModifiedBy>DSR Murthy</cp:lastModifiedBy>
  <cp:revision>1414</cp:revision>
  <dcterms:created xsi:type="dcterms:W3CDTF">2011-02-15T15:40:35Z</dcterms:created>
  <dcterms:modified xsi:type="dcterms:W3CDTF">2017-12-17T07:46:53Z</dcterms:modified>
</cp:coreProperties>
</file>