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0" r:id="rId2"/>
    <p:sldId id="288" r:id="rId3"/>
    <p:sldId id="289" r:id="rId4"/>
    <p:sldId id="290" r:id="rId5"/>
    <p:sldId id="291" r:id="rId6"/>
    <p:sldId id="292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9DCC3-0F23-4E9D-BCA1-9F0AAF44AA76}" type="datetimeFigureOut">
              <a:rPr lang="en-IN" smtClean="0"/>
              <a:t>16-03-2016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5EF5-F892-47FD-836A-7C2FFED3B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25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5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5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4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1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0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5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0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E3BA-4492-4FD6-92BB-D0327B6537A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2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nuwin32.sourceforge.net/packages/openssl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8443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895600"/>
            <a:ext cx="9144000" cy="228600"/>
          </a:xfrm>
          <a:prstGeom prst="round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2639291"/>
            <a:ext cx="9144000" cy="228600"/>
          </a:xfrm>
          <a:prstGeom prst="round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2639291"/>
            <a:ext cx="8257308" cy="484909"/>
          </a:xfrm>
          <a:solidFill>
            <a:srgbClr val="FF0000"/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SECURITY in Node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7200" y="20796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1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7200" y="2994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52400" y="747256"/>
            <a:ext cx="879070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Verifying File Integrity with Hashes</a:t>
            </a:r>
          </a:p>
          <a:p>
            <a:r>
              <a:rPr lang="en-US" sz="2800" dirty="0" smtClean="0"/>
              <a:t>Utilize </a:t>
            </a:r>
            <a:r>
              <a:rPr lang="en-US" sz="2800" dirty="0"/>
              <a:t>a cryptographic hash algorithm to validate the integrity of </a:t>
            </a:r>
            <a:r>
              <a:rPr lang="en-US" sz="2800" dirty="0" smtClean="0"/>
              <a:t>files.</a:t>
            </a:r>
          </a:p>
          <a:p>
            <a:endParaRPr lang="en-US" sz="2800" dirty="0"/>
          </a:p>
          <a:p>
            <a:r>
              <a:rPr lang="en-US" sz="2800" dirty="0"/>
              <a:t>check whether the content of your file or files that you </a:t>
            </a:r>
            <a:r>
              <a:rPr lang="en-US" sz="2800" dirty="0" smtClean="0"/>
              <a:t>access in  </a:t>
            </a:r>
            <a:r>
              <a:rPr lang="en-US" sz="2800" dirty="0"/>
              <a:t>Node.js application has changed from a previous version.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Do </a:t>
            </a:r>
            <a:r>
              <a:rPr lang="en-US" sz="2800" dirty="0"/>
              <a:t>this with the Node.js crypto module by</a:t>
            </a:r>
          </a:p>
          <a:p>
            <a:r>
              <a:rPr lang="en-US" sz="2800" dirty="0"/>
              <a:t>generating a hash of the file’s content.</a:t>
            </a:r>
            <a:endParaRPr lang="en-US" sz="2800" dirty="0" smtClean="0"/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Demo : security/hashfile.js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FF00"/>
                </a:solidFill>
              </a:rPr>
              <a:t>SECURITY 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6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7200" y="2994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52400" y="747256"/>
            <a:ext cx="879070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Reviewing </a:t>
            </a:r>
            <a:r>
              <a:rPr lang="en-US" sz="2800" dirty="0" err="1">
                <a:solidFill>
                  <a:srgbClr val="FF0000"/>
                </a:solidFill>
              </a:rPr>
              <a:t>OpenSSL</a:t>
            </a:r>
            <a:r>
              <a:rPr lang="en-US" sz="2800" dirty="0">
                <a:solidFill>
                  <a:srgbClr val="FF0000"/>
                </a:solidFill>
              </a:rPr>
              <a:t> Ciphers and </a:t>
            </a:r>
            <a:r>
              <a:rPr lang="en-US" sz="2800" dirty="0" smtClean="0">
                <a:solidFill>
                  <a:srgbClr val="FF0000"/>
                </a:solidFill>
              </a:rPr>
              <a:t>Security</a:t>
            </a:r>
            <a:endParaRPr lang="en-US" sz="2800" dirty="0"/>
          </a:p>
          <a:p>
            <a:r>
              <a:rPr lang="en-US" sz="2800" dirty="0"/>
              <a:t>Node.js provides a wrapper for the </a:t>
            </a:r>
            <a:r>
              <a:rPr lang="en-US" sz="2800" dirty="0" err="1"/>
              <a:t>OpenSSL</a:t>
            </a:r>
            <a:r>
              <a:rPr lang="en-US" sz="2800" dirty="0"/>
              <a:t> ciphers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/>
              <a:t>Ciphers are a way to encrypt and decrypt data by using a set </a:t>
            </a:r>
            <a:r>
              <a:rPr lang="en-US" sz="2800" dirty="0" smtClean="0"/>
              <a:t>algorithm. </a:t>
            </a:r>
            <a:r>
              <a:rPr lang="en-US" sz="2800" dirty="0" smtClean="0">
                <a:solidFill>
                  <a:srgbClr val="FF0000"/>
                </a:solidFill>
              </a:rPr>
              <a:t>(Demo : security/encrypt.js)</a:t>
            </a:r>
          </a:p>
          <a:p>
            <a:endParaRPr lang="en-US" sz="2800" dirty="0" smtClean="0"/>
          </a:p>
          <a:p>
            <a:r>
              <a:rPr lang="en-US" sz="2800" dirty="0" smtClean="0"/>
              <a:t>To </a:t>
            </a:r>
            <a:r>
              <a:rPr lang="en-US" sz="2800" dirty="0"/>
              <a:t>view these available </a:t>
            </a:r>
            <a:r>
              <a:rPr lang="en-US" sz="2800" dirty="0" smtClean="0"/>
              <a:t>ciphers</a:t>
            </a:r>
            <a:r>
              <a:rPr lang="en-US" sz="2800" dirty="0"/>
              <a:t>: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FF00"/>
                </a:solidFill>
              </a:rPr>
              <a:t>SECURITY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3455" y="3733800"/>
            <a:ext cx="7924800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/**</a:t>
            </a:r>
          </a:p>
          <a:p>
            <a:r>
              <a:rPr lang="en-US" sz="2800" dirty="0"/>
              <a:t>* Reviewing ciphers</a:t>
            </a:r>
          </a:p>
          <a:p>
            <a:r>
              <a:rPr lang="en-US" sz="2800" dirty="0"/>
              <a:t>*/</a:t>
            </a:r>
          </a:p>
          <a:p>
            <a:r>
              <a:rPr lang="en-US" sz="2800" dirty="0" err="1"/>
              <a:t>var</a:t>
            </a:r>
            <a:r>
              <a:rPr lang="en-US" sz="2800" dirty="0"/>
              <a:t> crypto = require('crypto');</a:t>
            </a:r>
          </a:p>
          <a:p>
            <a:r>
              <a:rPr lang="en-US" sz="2800" dirty="0" err="1"/>
              <a:t>var</a:t>
            </a:r>
            <a:r>
              <a:rPr lang="en-US" sz="2800" dirty="0"/>
              <a:t> ciphers = </a:t>
            </a:r>
            <a:r>
              <a:rPr lang="en-US" sz="2800" dirty="0" err="1"/>
              <a:t>crypto.getCiphers</a:t>
            </a:r>
            <a:r>
              <a:rPr lang="en-US" sz="2800" dirty="0"/>
              <a:t>();</a:t>
            </a:r>
          </a:p>
          <a:p>
            <a:r>
              <a:rPr lang="en-US" sz="2800" dirty="0"/>
              <a:t>console.log(</a:t>
            </a:r>
            <a:r>
              <a:rPr lang="en-US" sz="2800" dirty="0" err="1"/>
              <a:t>ciphers.join</a:t>
            </a:r>
            <a:r>
              <a:rPr lang="en-US" sz="2800" dirty="0"/>
              <a:t>(', '));</a:t>
            </a:r>
          </a:p>
        </p:txBody>
      </p:sp>
    </p:spTree>
    <p:extLst>
      <p:ext uri="{BB962C8B-B14F-4D97-AF65-F5344CB8AC3E}">
        <p14:creationId xmlns:p14="http://schemas.microsoft.com/office/powerpoint/2010/main" val="27441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7200" y="2994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52400" y="747256"/>
            <a:ext cx="87907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Reviewing </a:t>
            </a:r>
            <a:r>
              <a:rPr lang="en-US" sz="2800" dirty="0" err="1">
                <a:solidFill>
                  <a:srgbClr val="FF0000"/>
                </a:solidFill>
              </a:rPr>
              <a:t>OpenSSL</a:t>
            </a:r>
            <a:r>
              <a:rPr lang="en-US" sz="2800" dirty="0">
                <a:solidFill>
                  <a:srgbClr val="FF0000"/>
                </a:solidFill>
              </a:rPr>
              <a:t> Ciphers and </a:t>
            </a:r>
            <a:r>
              <a:rPr lang="en-US" sz="2800" dirty="0" smtClean="0">
                <a:solidFill>
                  <a:srgbClr val="FF0000"/>
                </a:solidFill>
              </a:rPr>
              <a:t>Security</a:t>
            </a:r>
            <a:endParaRPr lang="en-US" sz="2800" dirty="0"/>
          </a:p>
          <a:p>
            <a:r>
              <a:rPr lang="en-US" sz="2800" dirty="0"/>
              <a:t>Node.js provides a wrapper for the </a:t>
            </a:r>
            <a:r>
              <a:rPr lang="en-US" sz="2800" dirty="0" err="1"/>
              <a:t>OpenSSL</a:t>
            </a:r>
            <a:r>
              <a:rPr lang="en-US" sz="2800" dirty="0"/>
              <a:t> ciphers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. </a:t>
            </a:r>
            <a:r>
              <a:rPr lang="en-US" sz="2800" dirty="0"/>
              <a:t>To view these available </a:t>
            </a:r>
            <a:r>
              <a:rPr lang="en-US" sz="2800" dirty="0" smtClean="0"/>
              <a:t>ciphers</a:t>
            </a:r>
            <a:r>
              <a:rPr lang="en-US" sz="2800" dirty="0"/>
              <a:t>: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FF00"/>
                </a:solidFill>
              </a:rPr>
              <a:t>SECURITY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909" y="2132251"/>
            <a:ext cx="8963891" cy="4062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[ 'CAST-</a:t>
            </a:r>
            <a:r>
              <a:rPr lang="en-US" sz="1600" dirty="0" err="1"/>
              <a:t>cbc</a:t>
            </a:r>
            <a:r>
              <a:rPr lang="en-US" sz="1600" dirty="0"/>
              <a:t>', 'aes-128-cbc', 'aes-128-cbc-hmac-sha1', 'aes-128-cfb', 'aes-128-cfb1', 'aes-128-cfb8',</a:t>
            </a:r>
          </a:p>
          <a:p>
            <a:r>
              <a:rPr lang="en-US" sz="1600" dirty="0"/>
              <a:t>'aes-128-ctr', 'aes-128-ecb', 'aes-128-gcm', 'aes-128-ofb', 'aes-128-xts', 'aes-192-cbc', 'aes-192-cfb',</a:t>
            </a:r>
          </a:p>
          <a:p>
            <a:r>
              <a:rPr lang="en-US" sz="1600" dirty="0"/>
              <a:t>'aes-192-cfb1', 'aes-192-cfb8', 'aes-192-ctr', 'aes-192-ecb', 'aes-192-gcm', 'aes-192-ofb', 'aes-256-</a:t>
            </a:r>
          </a:p>
          <a:p>
            <a:r>
              <a:rPr lang="en-US" sz="1600" dirty="0" err="1"/>
              <a:t>cbc</a:t>
            </a:r>
            <a:r>
              <a:rPr lang="en-US" sz="1600" dirty="0"/>
              <a:t>', 'aes-256-cbc-hmac-sha1', 'aes-256-cfb', 'aes-256-cfb1', 'aes-256-cfb8', 'aes-256-ctr', 'aes-256-</a:t>
            </a:r>
          </a:p>
          <a:p>
            <a:r>
              <a:rPr lang="en-US" sz="1600" dirty="0" err="1"/>
              <a:t>ecb</a:t>
            </a:r>
            <a:r>
              <a:rPr lang="en-US" sz="1600" dirty="0"/>
              <a:t>', 'aes-256-gcm', 'aes-256-ofb', 'aes-256-xts', 'aes128', 'aes192', 'aes256', 'bf', 'bf-</a:t>
            </a:r>
            <a:r>
              <a:rPr lang="en-US" sz="1600" dirty="0" err="1"/>
              <a:t>cbc</a:t>
            </a:r>
            <a:r>
              <a:rPr lang="en-US" sz="1600" dirty="0"/>
              <a:t>', '</a:t>
            </a:r>
            <a:r>
              <a:rPr lang="en-US" sz="1600" dirty="0" err="1"/>
              <a:t>bfcfb</a:t>
            </a:r>
            <a:r>
              <a:rPr lang="en-US" sz="1600" dirty="0"/>
              <a:t>',</a:t>
            </a:r>
          </a:p>
          <a:p>
            <a:r>
              <a:rPr lang="en-US" sz="1600" dirty="0"/>
              <a:t>'bf-</a:t>
            </a:r>
            <a:r>
              <a:rPr lang="en-US" sz="1600" dirty="0" err="1"/>
              <a:t>ecb</a:t>
            </a:r>
            <a:r>
              <a:rPr lang="en-US" sz="1600" dirty="0"/>
              <a:t>', 'bf-</a:t>
            </a:r>
            <a:r>
              <a:rPr lang="en-US" sz="1600" dirty="0" err="1"/>
              <a:t>ofb</a:t>
            </a:r>
            <a:r>
              <a:rPr lang="en-US" sz="1600" dirty="0"/>
              <a:t>', 'blowfish', 'camellia-128-cbc', 'camellia-128-cfb', 'camellia-128-cfb1',</a:t>
            </a:r>
          </a:p>
          <a:p>
            <a:r>
              <a:rPr lang="en-US" sz="1600" dirty="0"/>
              <a:t>'camellia-128-cfb8', 'camellia-128-ecb', 'camellia-128-ofb', 'camellia-192-cbc', 'camellia-192-cfb',</a:t>
            </a:r>
          </a:p>
          <a:p>
            <a:r>
              <a:rPr lang="en-US" sz="1600" dirty="0"/>
              <a:t>'camellia-192-cfb1', 'camellia-192-cfb8', 'camellia-192-ecb', 'camellia-192-ofb', 'camellia-256-cbc',</a:t>
            </a:r>
          </a:p>
          <a:p>
            <a:r>
              <a:rPr lang="en-US" sz="1600" dirty="0"/>
              <a:t>'camellia-256-cfb', 'camellia-256-cfb1', 'camellia-256-cfb8', 'camellia-256-ecb', 'camellia-256-ofb',</a:t>
            </a:r>
          </a:p>
          <a:p>
            <a:r>
              <a:rPr lang="en-US" sz="1600" dirty="0"/>
              <a:t>'camellia128', 'camellia192', 'camellia256', 'cast', 'cast-</a:t>
            </a:r>
            <a:r>
              <a:rPr lang="en-US" sz="1600" dirty="0" err="1"/>
              <a:t>cbc</a:t>
            </a:r>
            <a:r>
              <a:rPr lang="en-US" sz="1600" dirty="0"/>
              <a:t>', 'cast5-cbc', 'cast5-cfb', 'cast5-ecb',</a:t>
            </a:r>
          </a:p>
          <a:p>
            <a:r>
              <a:rPr lang="en-US" sz="1600" dirty="0"/>
              <a:t>'cast5-ofb', 'des', 'des-</a:t>
            </a:r>
            <a:r>
              <a:rPr lang="en-US" sz="1600" dirty="0" err="1"/>
              <a:t>cbc</a:t>
            </a:r>
            <a:r>
              <a:rPr lang="en-US" sz="1600" dirty="0"/>
              <a:t>', 'des-</a:t>
            </a:r>
            <a:r>
              <a:rPr lang="en-US" sz="1600" dirty="0" err="1"/>
              <a:t>cfb</a:t>
            </a:r>
            <a:r>
              <a:rPr lang="en-US" sz="1600" dirty="0"/>
              <a:t>', 'des-cfb1', 'des-cfb8', 'des-</a:t>
            </a:r>
            <a:r>
              <a:rPr lang="en-US" sz="1600" dirty="0" err="1"/>
              <a:t>ecb</a:t>
            </a:r>
            <a:r>
              <a:rPr lang="en-US" sz="1600" dirty="0"/>
              <a:t>', 'des-</a:t>
            </a:r>
            <a:r>
              <a:rPr lang="en-US" sz="1600" dirty="0" err="1"/>
              <a:t>ede</a:t>
            </a:r>
            <a:r>
              <a:rPr lang="en-US" sz="1600" dirty="0"/>
              <a:t>', 'des-</a:t>
            </a:r>
            <a:r>
              <a:rPr lang="en-US" sz="1600" dirty="0" err="1"/>
              <a:t>ede</a:t>
            </a:r>
            <a:r>
              <a:rPr lang="en-US" sz="1600" dirty="0"/>
              <a:t>-</a:t>
            </a:r>
            <a:r>
              <a:rPr lang="en-US" sz="1600" dirty="0" err="1"/>
              <a:t>cbc</a:t>
            </a:r>
            <a:r>
              <a:rPr lang="en-US" sz="1600" dirty="0"/>
              <a:t>',</a:t>
            </a:r>
          </a:p>
          <a:p>
            <a:r>
              <a:rPr lang="en-US" sz="1600" dirty="0"/>
              <a:t>'des-</a:t>
            </a:r>
            <a:r>
              <a:rPr lang="en-US" sz="1600" dirty="0" err="1"/>
              <a:t>ede</a:t>
            </a:r>
            <a:r>
              <a:rPr lang="en-US" sz="1600" dirty="0"/>
              <a:t>-</a:t>
            </a:r>
            <a:r>
              <a:rPr lang="en-US" sz="1600" dirty="0" err="1"/>
              <a:t>cfb</a:t>
            </a:r>
            <a:r>
              <a:rPr lang="en-US" sz="1600" dirty="0"/>
              <a:t>', 'des-</a:t>
            </a:r>
            <a:r>
              <a:rPr lang="en-US" sz="1600" dirty="0" err="1"/>
              <a:t>ede</a:t>
            </a:r>
            <a:r>
              <a:rPr lang="en-US" sz="1600" dirty="0"/>
              <a:t>-</a:t>
            </a:r>
            <a:r>
              <a:rPr lang="en-US" sz="1600" dirty="0" err="1"/>
              <a:t>ofb</a:t>
            </a:r>
            <a:r>
              <a:rPr lang="en-US" sz="1600" dirty="0"/>
              <a:t>', 'des-ede3', 'des-ede3-cbc', 'des-ede3-cfb', 'des-ede3-cfb1', 'des-ede3-</a:t>
            </a:r>
          </a:p>
          <a:p>
            <a:r>
              <a:rPr lang="en-US" sz="1600" dirty="0"/>
              <a:t>cfb8', 'des-ede3-ofb', 'des-</a:t>
            </a:r>
            <a:r>
              <a:rPr lang="en-US" sz="1600" dirty="0" err="1"/>
              <a:t>ofb</a:t>
            </a:r>
            <a:r>
              <a:rPr lang="en-US" sz="1600" dirty="0"/>
              <a:t>', 'des3', '</a:t>
            </a:r>
            <a:r>
              <a:rPr lang="en-US" sz="1600" dirty="0" err="1"/>
              <a:t>desx</a:t>
            </a:r>
            <a:r>
              <a:rPr lang="en-US" sz="1600" dirty="0"/>
              <a:t>', '</a:t>
            </a:r>
            <a:r>
              <a:rPr lang="en-US" sz="1600" dirty="0" err="1"/>
              <a:t>desx-cbc</a:t>
            </a:r>
            <a:r>
              <a:rPr lang="en-US" sz="1600" dirty="0"/>
              <a:t>', 'id-aes128-GCM', 'id-aes192-GCM', 'idaes256-</a:t>
            </a:r>
          </a:p>
          <a:p>
            <a:r>
              <a:rPr lang="en-US" sz="1600" dirty="0"/>
              <a:t>GCM', 'idea', 'idea-</a:t>
            </a:r>
            <a:r>
              <a:rPr lang="en-US" sz="1600" dirty="0" err="1"/>
              <a:t>cbc</a:t>
            </a:r>
            <a:r>
              <a:rPr lang="en-US" sz="1600" dirty="0"/>
              <a:t>', 'idea-</a:t>
            </a:r>
            <a:r>
              <a:rPr lang="en-US" sz="1600" dirty="0" err="1"/>
              <a:t>cfb</a:t>
            </a:r>
            <a:r>
              <a:rPr lang="en-US" sz="1600" dirty="0"/>
              <a:t>', 'idea-</a:t>
            </a:r>
            <a:r>
              <a:rPr lang="en-US" sz="1600" dirty="0" err="1"/>
              <a:t>ecb</a:t>
            </a:r>
            <a:r>
              <a:rPr lang="en-US" sz="1600" dirty="0"/>
              <a:t>', 'idea-</a:t>
            </a:r>
            <a:r>
              <a:rPr lang="en-US" sz="1600" dirty="0" err="1"/>
              <a:t>ofb</a:t>
            </a:r>
            <a:r>
              <a:rPr lang="en-US" sz="1600" dirty="0"/>
              <a:t>', 'rc2', 'rc2-40-cbc', 'rc2-64-cbc',</a:t>
            </a:r>
          </a:p>
          <a:p>
            <a:r>
              <a:rPr lang="en-US" sz="1600" dirty="0"/>
              <a:t>'rc2-cbc', 'rc2-cfb', 'rc2-ecb', 'rc2-ofb', 'rc4', 'rc4-40', 'rc4-hmac-md5', 'seed', 'seed-</a:t>
            </a:r>
            <a:r>
              <a:rPr lang="en-US" sz="1600" dirty="0" err="1"/>
              <a:t>cbc</a:t>
            </a:r>
            <a:r>
              <a:rPr lang="en-US" sz="1600" dirty="0"/>
              <a:t>', '</a:t>
            </a:r>
            <a:r>
              <a:rPr lang="en-US" sz="1600" dirty="0" err="1"/>
              <a:t>seedcfb</a:t>
            </a:r>
            <a:r>
              <a:rPr lang="en-US" sz="1600" dirty="0"/>
              <a:t>',</a:t>
            </a:r>
          </a:p>
          <a:p>
            <a:r>
              <a:rPr lang="en-US" sz="1600" dirty="0"/>
              <a:t>'seed-</a:t>
            </a:r>
            <a:r>
              <a:rPr lang="en-US" sz="1600" dirty="0" err="1"/>
              <a:t>ecb</a:t>
            </a:r>
            <a:r>
              <a:rPr lang="en-US" sz="1600" dirty="0"/>
              <a:t>', 'seed-</a:t>
            </a:r>
            <a:r>
              <a:rPr lang="en-US" sz="1600" dirty="0" err="1"/>
              <a:t>ofb</a:t>
            </a:r>
            <a:r>
              <a:rPr lang="en-US" sz="1600" dirty="0"/>
              <a:t>' ]</a:t>
            </a:r>
          </a:p>
        </p:txBody>
      </p:sp>
    </p:spTree>
    <p:extLst>
      <p:ext uri="{BB962C8B-B14F-4D97-AF65-F5344CB8AC3E}">
        <p14:creationId xmlns:p14="http://schemas.microsoft.com/office/powerpoint/2010/main" val="336532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7200" y="2994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52400" y="747256"/>
            <a:ext cx="8790709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Using </a:t>
            </a:r>
            <a:r>
              <a:rPr lang="en-US" sz="2800" dirty="0" err="1">
                <a:solidFill>
                  <a:srgbClr val="FF0000"/>
                </a:solidFill>
              </a:rPr>
              <a:t>Node.js’s</a:t>
            </a:r>
            <a:r>
              <a:rPr lang="en-US" sz="2800" dirty="0">
                <a:solidFill>
                  <a:srgbClr val="FF0000"/>
                </a:solidFill>
              </a:rPr>
              <a:t> TLS Module for Securing Your </a:t>
            </a:r>
            <a:r>
              <a:rPr lang="en-US" sz="2800" dirty="0" smtClean="0">
                <a:solidFill>
                  <a:srgbClr val="FF0000"/>
                </a:solidFill>
              </a:rPr>
              <a:t>Server</a:t>
            </a:r>
            <a:endParaRPr lang="en-US" sz="2800" dirty="0" smtClean="0"/>
          </a:p>
          <a:p>
            <a:r>
              <a:rPr lang="en-US" sz="2800" dirty="0" smtClean="0"/>
              <a:t>Node.js </a:t>
            </a:r>
            <a:r>
              <a:rPr lang="en-US" sz="2800" dirty="0"/>
              <a:t>server that is transmitting information </a:t>
            </a:r>
            <a:r>
              <a:rPr lang="en-US" sz="2800" dirty="0" smtClean="0"/>
              <a:t>must be  secured. U </a:t>
            </a:r>
            <a:r>
              <a:rPr lang="en-US" sz="2800" dirty="0" err="1" smtClean="0"/>
              <a:t>tilizing</a:t>
            </a:r>
            <a:r>
              <a:rPr lang="en-US" sz="2800" dirty="0" smtClean="0"/>
              <a:t> </a:t>
            </a:r>
            <a:r>
              <a:rPr lang="en-US" sz="2800" dirty="0" err="1"/>
              <a:t>Node.js’s</a:t>
            </a:r>
            <a:r>
              <a:rPr lang="en-US" sz="2800" dirty="0"/>
              <a:t> TLS module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TLS is a way to encrypt data that are sent to and from a </a:t>
            </a:r>
            <a:r>
              <a:rPr lang="en-US" sz="2800" dirty="0" smtClean="0"/>
              <a:t>server:</a:t>
            </a:r>
          </a:p>
          <a:p>
            <a:r>
              <a:rPr lang="en-US" sz="2800" b="1" i="1" dirty="0" smtClean="0"/>
              <a:t> </a:t>
            </a:r>
            <a:r>
              <a:rPr lang="en-US" sz="2800" dirty="0">
                <a:solidFill>
                  <a:srgbClr val="FF0000"/>
                </a:solidFill>
              </a:rPr>
              <a:t>Generating </a:t>
            </a:r>
            <a:r>
              <a:rPr lang="en-US" sz="2800" dirty="0" err="1">
                <a:solidFill>
                  <a:srgbClr val="FF0000"/>
                </a:solidFill>
              </a:rPr>
              <a:t>OpenSSL</a:t>
            </a:r>
            <a:r>
              <a:rPr lang="en-US" sz="2800" dirty="0">
                <a:solidFill>
                  <a:srgbClr val="FF0000"/>
                </a:solidFill>
              </a:rPr>
              <a:t> Keys</a:t>
            </a:r>
          </a:p>
          <a:p>
            <a:r>
              <a:rPr lang="en-US" sz="2400" dirty="0"/>
              <a:t>$ </a:t>
            </a:r>
            <a:r>
              <a:rPr lang="en-US" sz="2400" dirty="0" err="1"/>
              <a:t>openssl</a:t>
            </a:r>
            <a:r>
              <a:rPr lang="en-US" sz="2400" dirty="0"/>
              <a:t> </a:t>
            </a:r>
            <a:r>
              <a:rPr lang="en-US" sz="2400" dirty="0" err="1"/>
              <a:t>genrsa</a:t>
            </a:r>
            <a:r>
              <a:rPr lang="en-US" sz="2400" dirty="0"/>
              <a:t> -out </a:t>
            </a:r>
            <a:r>
              <a:rPr lang="en-US" sz="2400" dirty="0" err="1"/>
              <a:t>srv-key.pem</a:t>
            </a:r>
            <a:r>
              <a:rPr lang="en-US" sz="2400" dirty="0"/>
              <a:t> 1024</a:t>
            </a:r>
          </a:p>
          <a:p>
            <a:r>
              <a:rPr lang="en-US" sz="2400" dirty="0"/>
              <a:t>$ </a:t>
            </a:r>
            <a:r>
              <a:rPr lang="en-US" sz="2400" dirty="0" err="1"/>
              <a:t>openssl</a:t>
            </a:r>
            <a:r>
              <a:rPr lang="en-US" sz="2400" dirty="0"/>
              <a:t> </a:t>
            </a:r>
            <a:r>
              <a:rPr lang="en-US" sz="2400" dirty="0" err="1"/>
              <a:t>req</a:t>
            </a:r>
            <a:r>
              <a:rPr lang="en-US" sz="2400" dirty="0"/>
              <a:t> -new –key </a:t>
            </a:r>
            <a:r>
              <a:rPr lang="en-US" sz="2400" dirty="0" err="1"/>
              <a:t>srv-key.pem</a:t>
            </a:r>
            <a:r>
              <a:rPr lang="en-US" sz="2400" dirty="0"/>
              <a:t> -out </a:t>
            </a:r>
            <a:r>
              <a:rPr lang="en-US" sz="2400" dirty="0" err="1"/>
              <a:t>src-crt-request.csr</a:t>
            </a:r>
            <a:endParaRPr lang="en-US" sz="2400" dirty="0"/>
          </a:p>
          <a:p>
            <a:r>
              <a:rPr lang="en-US" sz="2400" dirty="0"/>
              <a:t>$ </a:t>
            </a:r>
            <a:r>
              <a:rPr lang="en-US" sz="2400" dirty="0" err="1"/>
              <a:t>openssl</a:t>
            </a:r>
            <a:r>
              <a:rPr lang="en-US" sz="2400" dirty="0"/>
              <a:t> x509 -</a:t>
            </a:r>
            <a:r>
              <a:rPr lang="en-US" sz="2400" dirty="0" err="1"/>
              <a:t>req</a:t>
            </a:r>
            <a:r>
              <a:rPr lang="en-US" sz="2400" dirty="0"/>
              <a:t> -in </a:t>
            </a:r>
            <a:r>
              <a:rPr lang="en-US" sz="2400" dirty="0" err="1"/>
              <a:t>srv-crt-request.csr</a:t>
            </a:r>
            <a:r>
              <a:rPr lang="en-US" sz="2400" dirty="0"/>
              <a:t> -</a:t>
            </a:r>
            <a:r>
              <a:rPr lang="en-US" sz="2400" dirty="0" err="1"/>
              <a:t>signkey</a:t>
            </a:r>
            <a:r>
              <a:rPr lang="en-US" sz="2400" dirty="0"/>
              <a:t> </a:t>
            </a:r>
            <a:r>
              <a:rPr lang="en-US" sz="2400" dirty="0" err="1"/>
              <a:t>srv-key.pem</a:t>
            </a:r>
            <a:r>
              <a:rPr lang="en-US" sz="2400" dirty="0"/>
              <a:t> -out </a:t>
            </a:r>
            <a:r>
              <a:rPr lang="en-US" sz="2400" dirty="0" err="1"/>
              <a:t>srv-cert.pem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IN" sz="2800" dirty="0" smtClean="0">
                <a:solidFill>
                  <a:srgbClr val="FF0000"/>
                </a:solidFill>
              </a:rPr>
              <a:t>Demo : security/tlsclient.js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</a:t>
            </a:r>
            <a:r>
              <a:rPr lang="en-IN" sz="2800" dirty="0" smtClean="0">
                <a:solidFill>
                  <a:srgbClr val="FF0000"/>
                </a:solidFill>
              </a:rPr>
              <a:t>             security/tlsserver.js</a:t>
            </a:r>
            <a:endParaRPr lang="en-US" sz="2800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FF00"/>
                </a:solidFill>
              </a:rPr>
              <a:t>SECURITY 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58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7200" y="2994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52399" y="672686"/>
            <a:ext cx="8790709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To work with encrypted traffic on </a:t>
            </a:r>
            <a:r>
              <a:rPr lang="en-US" sz="2800" dirty="0" smtClean="0"/>
              <a:t>development </a:t>
            </a:r>
            <a:r>
              <a:rPr lang="en-US" sz="2800" dirty="0"/>
              <a:t>machines, </a:t>
            </a:r>
            <a:r>
              <a:rPr lang="en-US" sz="2800" dirty="0" smtClean="0"/>
              <a:t>generate </a:t>
            </a:r>
            <a:r>
              <a:rPr lang="en-US" sz="2800" dirty="0"/>
              <a:t>some </a:t>
            </a:r>
            <a:r>
              <a:rPr lang="en-US" sz="2800" dirty="0" smtClean="0"/>
              <a:t>test certificates</a:t>
            </a:r>
            <a:r>
              <a:rPr lang="en-US" sz="2800" dirty="0"/>
              <a:t>. </a:t>
            </a:r>
            <a:r>
              <a:rPr lang="en-US" sz="2800" dirty="0" smtClean="0"/>
              <a:t>—</a:t>
            </a:r>
            <a:r>
              <a:rPr lang="en-US" sz="2800" dirty="0" err="1" smtClean="0">
                <a:solidFill>
                  <a:srgbClr val="FF0000"/>
                </a:solidFill>
              </a:rPr>
              <a:t>privkey.pem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err="1">
                <a:solidFill>
                  <a:srgbClr val="FF0000"/>
                </a:solidFill>
              </a:rPr>
              <a:t>newcert.pem</a:t>
            </a:r>
            <a:r>
              <a:rPr lang="en-US" sz="2800" dirty="0"/>
              <a:t>—the private key </a:t>
            </a:r>
            <a:r>
              <a:rPr lang="en-US" sz="2800" dirty="0" smtClean="0"/>
              <a:t>and certificate.</a:t>
            </a:r>
          </a:p>
          <a:p>
            <a:endParaRPr lang="en-US" sz="2800" dirty="0"/>
          </a:p>
          <a:p>
            <a:r>
              <a:rPr lang="en-US" sz="2800" dirty="0" smtClean="0"/>
              <a:t>Visit this site and download binaries   (zip file)</a:t>
            </a:r>
          </a:p>
          <a:p>
            <a:endParaRPr lang="en-US" sz="2800" dirty="0"/>
          </a:p>
          <a:p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gnuwin32.sourceforge.net/packages/openssl.htm</a:t>
            </a:r>
            <a:endParaRPr lang="en-US" sz="2800" dirty="0" smtClean="0"/>
          </a:p>
          <a:p>
            <a:r>
              <a:rPr lang="en-US" sz="2800" dirty="0" err="1" smtClean="0"/>
              <a:t>Goto</a:t>
            </a:r>
            <a:r>
              <a:rPr lang="en-US" sz="2800" dirty="0" smtClean="0"/>
              <a:t> bin folder of openss.-0.9.8h-1-bin/bin&gt;</a:t>
            </a:r>
          </a:p>
          <a:p>
            <a:r>
              <a:rPr lang="en-US" sz="2800" dirty="0" smtClean="0"/>
              <a:t>Type following commands:</a:t>
            </a:r>
          </a:p>
          <a:p>
            <a:endParaRPr lang="en-US" sz="2800" dirty="0" smtClean="0"/>
          </a:p>
          <a:p>
            <a:r>
              <a:rPr lang="en-US" sz="2800" dirty="0" smtClean="0"/>
              <a:t>&gt;</a:t>
            </a:r>
            <a:r>
              <a:rPr lang="en-US" sz="2800" dirty="0" err="1" smtClean="0"/>
              <a:t>openssl</a:t>
            </a:r>
            <a:r>
              <a:rPr lang="en-US" sz="2800" dirty="0" smtClean="0"/>
              <a:t> </a:t>
            </a:r>
            <a:r>
              <a:rPr lang="en-US" sz="2800" dirty="0" err="1"/>
              <a:t>genrsa</a:t>
            </a:r>
            <a:r>
              <a:rPr lang="en-US" sz="2800" dirty="0"/>
              <a:t> -out </a:t>
            </a:r>
            <a:r>
              <a:rPr lang="en-US" sz="2800" b="1" dirty="0" err="1"/>
              <a:t>privkey.pem</a:t>
            </a:r>
            <a:r>
              <a:rPr lang="en-US" sz="2800" b="1" dirty="0"/>
              <a:t> </a:t>
            </a:r>
            <a:r>
              <a:rPr lang="en-US" sz="2800" dirty="0"/>
              <a:t>1024</a:t>
            </a:r>
          </a:p>
          <a:p>
            <a:r>
              <a:rPr lang="en-US" sz="2800" dirty="0" smtClean="0"/>
              <a:t>&gt;</a:t>
            </a:r>
            <a:r>
              <a:rPr lang="en-US" sz="2800" dirty="0" err="1" smtClean="0"/>
              <a:t>openssl</a:t>
            </a:r>
            <a:r>
              <a:rPr lang="en-US" sz="2800" dirty="0" smtClean="0"/>
              <a:t> </a:t>
            </a:r>
            <a:r>
              <a:rPr lang="en-US" sz="2800" dirty="0" err="1"/>
              <a:t>req</a:t>
            </a:r>
            <a:r>
              <a:rPr lang="en-US" sz="2800" dirty="0"/>
              <a:t> </a:t>
            </a:r>
            <a:r>
              <a:rPr lang="en-US" sz="2800" dirty="0" smtClean="0"/>
              <a:t> -new  </a:t>
            </a:r>
            <a:r>
              <a:rPr lang="en-US" sz="2800" dirty="0"/>
              <a:t>-key </a:t>
            </a:r>
            <a:r>
              <a:rPr lang="en-US" sz="2800" dirty="0" err="1"/>
              <a:t>privkey.pem</a:t>
            </a:r>
            <a:r>
              <a:rPr lang="en-US" sz="2800" dirty="0"/>
              <a:t> </a:t>
            </a:r>
            <a:r>
              <a:rPr lang="en-US" sz="2800" dirty="0" smtClean="0"/>
              <a:t> -</a:t>
            </a:r>
            <a:r>
              <a:rPr lang="en-US" sz="2800" dirty="0"/>
              <a:t>out </a:t>
            </a:r>
            <a:r>
              <a:rPr lang="en-US" sz="2800" dirty="0" smtClean="0"/>
              <a:t> </a:t>
            </a:r>
            <a:r>
              <a:rPr lang="en-US" sz="2800" dirty="0" err="1" smtClean="0"/>
              <a:t>certreq.csr</a:t>
            </a:r>
            <a:endParaRPr lang="en-US" sz="2800" dirty="0"/>
          </a:p>
          <a:p>
            <a:r>
              <a:rPr lang="en-US" sz="2800" dirty="0" smtClean="0"/>
              <a:t>&gt;</a:t>
            </a:r>
            <a:r>
              <a:rPr lang="en-US" sz="2800" dirty="0" err="1" smtClean="0"/>
              <a:t>openssl</a:t>
            </a:r>
            <a:r>
              <a:rPr lang="en-US" sz="2800" dirty="0" smtClean="0"/>
              <a:t> x509  </a:t>
            </a:r>
            <a:r>
              <a:rPr lang="en-US" sz="2800" dirty="0"/>
              <a:t>-</a:t>
            </a:r>
            <a:r>
              <a:rPr lang="en-US" sz="2800" dirty="0" err="1"/>
              <a:t>req</a:t>
            </a:r>
            <a:r>
              <a:rPr lang="en-US" sz="2800" dirty="0"/>
              <a:t> </a:t>
            </a:r>
            <a:r>
              <a:rPr lang="en-US" sz="2800" dirty="0" smtClean="0"/>
              <a:t> -</a:t>
            </a:r>
            <a:r>
              <a:rPr lang="en-US" sz="2800" dirty="0"/>
              <a:t>days 3650 </a:t>
            </a:r>
            <a:r>
              <a:rPr lang="en-US" sz="2800" dirty="0" smtClean="0"/>
              <a:t> -in  </a:t>
            </a:r>
            <a:r>
              <a:rPr lang="en-US" sz="2800" dirty="0" err="1" smtClean="0"/>
              <a:t>certreq.csr</a:t>
            </a:r>
            <a:r>
              <a:rPr lang="en-US" sz="2800" dirty="0" smtClean="0"/>
              <a:t>  </a:t>
            </a:r>
            <a:r>
              <a:rPr lang="en-US" sz="2800" dirty="0"/>
              <a:t>-</a:t>
            </a:r>
            <a:r>
              <a:rPr lang="en-US" sz="2800" dirty="0" err="1"/>
              <a:t>signkey</a:t>
            </a:r>
            <a:r>
              <a:rPr lang="en-US" sz="2800" dirty="0"/>
              <a:t> </a:t>
            </a:r>
            <a:r>
              <a:rPr lang="en-US" sz="2800" dirty="0" smtClean="0"/>
              <a:t>  	</a:t>
            </a:r>
            <a:r>
              <a:rPr lang="en-US" sz="2800" dirty="0" err="1" smtClean="0"/>
              <a:t>privkey.pem</a:t>
            </a:r>
            <a:r>
              <a:rPr lang="en-US" sz="2800" dirty="0" smtClean="0"/>
              <a:t>  </a:t>
            </a:r>
            <a:r>
              <a:rPr lang="en-US" sz="2800" dirty="0"/>
              <a:t>-out </a:t>
            </a:r>
            <a:r>
              <a:rPr lang="en-US" sz="2800" dirty="0" smtClean="0"/>
              <a:t> </a:t>
            </a:r>
            <a:r>
              <a:rPr lang="en-US" sz="2800" b="1" dirty="0" err="1" smtClean="0"/>
              <a:t>newcert.pem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FF00"/>
                </a:solidFill>
              </a:rPr>
              <a:t>SECURITY 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94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7200" y="2994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52399" y="672686"/>
            <a:ext cx="879070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var</a:t>
            </a:r>
            <a:r>
              <a:rPr lang="en-US" sz="2800" dirty="0"/>
              <a:t> express = require('express'),</a:t>
            </a:r>
          </a:p>
          <a:p>
            <a:r>
              <a:rPr lang="en-US" sz="2800" dirty="0"/>
              <a:t>https = require('https'),</a:t>
            </a:r>
          </a:p>
          <a:p>
            <a:r>
              <a:rPr lang="en-US" sz="2800" dirty="0" err="1"/>
              <a:t>fs</a:t>
            </a:r>
            <a:r>
              <a:rPr lang="en-US" sz="2800" dirty="0"/>
              <a:t> = require('</a:t>
            </a:r>
            <a:r>
              <a:rPr lang="en-US" sz="2800" dirty="0" err="1"/>
              <a:t>fs</a:t>
            </a:r>
            <a:r>
              <a:rPr lang="en-US" sz="2800" dirty="0" smtClean="0"/>
              <a:t>');</a:t>
            </a:r>
          </a:p>
          <a:p>
            <a:endParaRPr lang="en-US" sz="2800" dirty="0"/>
          </a:p>
          <a:p>
            <a:r>
              <a:rPr lang="en-US" sz="2800" dirty="0"/>
              <a:t>// </a:t>
            </a:r>
            <a:r>
              <a:rPr lang="en-US" sz="2800" b="1" dirty="0"/>
              <a:t>1. </a:t>
            </a:r>
            <a:r>
              <a:rPr lang="en-US" sz="2800" dirty="0"/>
              <a:t>Load certificates and create options</a:t>
            </a:r>
          </a:p>
          <a:p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privateKey</a:t>
            </a:r>
            <a:r>
              <a:rPr lang="en-US" sz="2800" dirty="0"/>
              <a:t> = </a:t>
            </a:r>
            <a:r>
              <a:rPr lang="en-US" sz="2800" dirty="0" err="1"/>
              <a:t>fs.readFileSync</a:t>
            </a:r>
            <a:r>
              <a:rPr lang="en-US" sz="2800" dirty="0"/>
              <a:t>('</a:t>
            </a:r>
            <a:r>
              <a:rPr lang="en-US" sz="2800" dirty="0" err="1"/>
              <a:t>privkey.pem</a:t>
            </a:r>
            <a:r>
              <a:rPr lang="en-US" sz="2800" dirty="0"/>
              <a:t>').</a:t>
            </a:r>
            <a:r>
              <a:rPr lang="en-US" sz="2800" dirty="0" err="1"/>
              <a:t>toString</a:t>
            </a:r>
            <a:r>
              <a:rPr lang="en-US" sz="2800" dirty="0"/>
              <a:t>();</a:t>
            </a:r>
          </a:p>
          <a:p>
            <a:r>
              <a:rPr lang="en-US" sz="2800" dirty="0" err="1"/>
              <a:t>var</a:t>
            </a:r>
            <a:r>
              <a:rPr lang="en-US" sz="2800" dirty="0"/>
              <a:t> certificate = </a:t>
            </a:r>
            <a:r>
              <a:rPr lang="en-US" sz="2800" dirty="0" err="1"/>
              <a:t>fs.readFileSync</a:t>
            </a:r>
            <a:r>
              <a:rPr lang="en-US" sz="2800" dirty="0"/>
              <a:t>('</a:t>
            </a:r>
            <a:r>
              <a:rPr lang="en-US" sz="2800" dirty="0" err="1"/>
              <a:t>newcert.pem</a:t>
            </a:r>
            <a:r>
              <a:rPr lang="en-US" sz="2800" dirty="0"/>
              <a:t>').</a:t>
            </a:r>
            <a:r>
              <a:rPr lang="en-US" sz="2800" dirty="0" err="1"/>
              <a:t>toString</a:t>
            </a:r>
            <a:r>
              <a:rPr lang="en-US" sz="2800" dirty="0"/>
              <a:t>();</a:t>
            </a:r>
          </a:p>
          <a:p>
            <a:r>
              <a:rPr lang="en-US" sz="2800" dirty="0" err="1"/>
              <a:t>var</a:t>
            </a:r>
            <a:r>
              <a:rPr lang="en-US" sz="2800" dirty="0"/>
              <a:t> options = {</a:t>
            </a:r>
          </a:p>
          <a:p>
            <a:r>
              <a:rPr lang="en-US" sz="2800" dirty="0" smtClean="0"/>
              <a:t>	key </a:t>
            </a:r>
            <a:r>
              <a:rPr lang="en-US" sz="2800" dirty="0"/>
              <a:t>: </a:t>
            </a:r>
            <a:r>
              <a:rPr lang="en-US" sz="2800" dirty="0" err="1"/>
              <a:t>privateKey</a:t>
            </a:r>
            <a:r>
              <a:rPr lang="en-US" sz="2800" dirty="0"/>
              <a:t>,</a:t>
            </a:r>
          </a:p>
          <a:p>
            <a:r>
              <a:rPr lang="en-US" sz="2800" dirty="0" smtClean="0"/>
              <a:t>	cert </a:t>
            </a:r>
            <a:r>
              <a:rPr lang="en-US" sz="2800" dirty="0"/>
              <a:t>: certificate</a:t>
            </a:r>
          </a:p>
          <a:p>
            <a:r>
              <a:rPr lang="en-US" sz="2800" dirty="0" smtClean="0"/>
              <a:t>  }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FF00"/>
                </a:solidFill>
              </a:rPr>
              <a:t>SECURITY 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3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7200" y="2994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52399" y="672686"/>
            <a:ext cx="879070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// </a:t>
            </a:r>
            <a:r>
              <a:rPr lang="en-US" sz="2800" b="1" dirty="0"/>
              <a:t>2. </a:t>
            </a:r>
            <a:r>
              <a:rPr lang="en-US" sz="2800" dirty="0"/>
              <a:t>Create express app and set up routing, etc.</a:t>
            </a:r>
          </a:p>
          <a:p>
            <a:r>
              <a:rPr lang="en-US" sz="2800" dirty="0" err="1"/>
              <a:t>var</a:t>
            </a:r>
            <a:r>
              <a:rPr lang="en-US" sz="2800" dirty="0"/>
              <a:t> app = express();</a:t>
            </a:r>
          </a:p>
          <a:p>
            <a:r>
              <a:rPr lang="en-US" sz="2800" dirty="0" err="1"/>
              <a:t>app.get</a:t>
            </a:r>
            <a:r>
              <a:rPr lang="en-US" sz="2800" dirty="0"/>
              <a:t>("*", </a:t>
            </a:r>
            <a:r>
              <a:rPr lang="en-US" sz="2800" b="1" dirty="0"/>
              <a:t>function </a:t>
            </a:r>
            <a:r>
              <a:rPr lang="en-US" sz="2800" dirty="0"/>
              <a:t>(</a:t>
            </a:r>
            <a:r>
              <a:rPr lang="en-US" sz="2800" dirty="0" err="1"/>
              <a:t>req</a:t>
            </a:r>
            <a:r>
              <a:rPr lang="en-US" sz="2800" dirty="0"/>
              <a:t>, res) {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res.end</a:t>
            </a:r>
            <a:r>
              <a:rPr lang="en-US" sz="2800" dirty="0"/>
              <a:t>("Thanks for calling securely!\n");</a:t>
            </a:r>
          </a:p>
          <a:p>
            <a:r>
              <a:rPr lang="en-US" sz="2800" dirty="0" smtClean="0"/>
              <a:t>});</a:t>
            </a:r>
          </a:p>
          <a:p>
            <a:endParaRPr lang="en-US" sz="2800" dirty="0"/>
          </a:p>
          <a:p>
            <a:r>
              <a:rPr lang="en-US" sz="2800" dirty="0"/>
              <a:t>// </a:t>
            </a:r>
            <a:r>
              <a:rPr lang="en-US" sz="2800" b="1" dirty="0"/>
              <a:t>3. </a:t>
            </a:r>
            <a:r>
              <a:rPr lang="en-US" sz="2800" dirty="0"/>
              <a:t>start https server with options and express app.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https.createServer</a:t>
            </a:r>
            <a:r>
              <a:rPr lang="en-US" sz="2800" dirty="0" smtClean="0"/>
              <a:t>(options</a:t>
            </a:r>
            <a:r>
              <a:rPr lang="en-US" sz="2800" dirty="0"/>
              <a:t>, app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.</a:t>
            </a:r>
            <a:r>
              <a:rPr lang="en-US" sz="2800" dirty="0"/>
              <a:t>listen(8443, </a:t>
            </a:r>
            <a:r>
              <a:rPr lang="en-US" sz="2800" b="1" dirty="0"/>
              <a:t>function </a:t>
            </a:r>
            <a:r>
              <a:rPr lang="en-US" sz="2800" dirty="0"/>
              <a:t>(){</a:t>
            </a:r>
          </a:p>
          <a:p>
            <a:r>
              <a:rPr lang="fr-FR" sz="2800" dirty="0" smtClean="0"/>
              <a:t>	console.log</a:t>
            </a:r>
            <a:r>
              <a:rPr lang="fr-FR" sz="2800" dirty="0"/>
              <a:t>("Express server </a:t>
            </a:r>
            <a:r>
              <a:rPr lang="fr-FR" sz="2800" dirty="0" err="1"/>
              <a:t>listening</a:t>
            </a:r>
            <a:r>
              <a:rPr lang="fr-FR" sz="2800" dirty="0"/>
              <a:t> on port 8443");</a:t>
            </a:r>
          </a:p>
          <a:p>
            <a:r>
              <a:rPr lang="en-US" sz="2800" dirty="0" smtClean="0"/>
              <a:t>       });</a:t>
            </a:r>
            <a:endParaRPr lang="en-IN" sz="2800" dirty="0">
              <a:solidFill>
                <a:srgbClr val="FF0000"/>
              </a:solidFill>
            </a:endParaRPr>
          </a:p>
          <a:p>
            <a:r>
              <a:rPr lang="en-US" sz="2800" dirty="0"/>
              <a:t>view these encrypted pages in a web browser by entering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localhost:8443</a:t>
            </a:r>
            <a:r>
              <a:rPr lang="en-US" sz="2800" dirty="0" smtClean="0"/>
              <a:t>  in </a:t>
            </a:r>
            <a:r>
              <a:rPr lang="en-US" sz="2800" dirty="0"/>
              <a:t>the address bar</a:t>
            </a:r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FF00"/>
                </a:solidFill>
              </a:rPr>
              <a:t>SECURITY 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34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7200" y="2994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52399" y="672686"/>
            <a:ext cx="879070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http-proxy security: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/>
              <a:t>fs</a:t>
            </a:r>
            <a:r>
              <a:rPr lang="en-US" sz="2800" dirty="0"/>
              <a:t> = require('</a:t>
            </a:r>
            <a:r>
              <a:rPr lang="en-US" sz="2800" dirty="0" err="1"/>
              <a:t>fs</a:t>
            </a:r>
            <a:r>
              <a:rPr lang="en-US" sz="2800" dirty="0"/>
              <a:t>'),</a:t>
            </a:r>
          </a:p>
          <a:p>
            <a:r>
              <a:rPr lang="en-US" sz="2800" dirty="0"/>
              <a:t>http = require('http'),</a:t>
            </a:r>
          </a:p>
          <a:p>
            <a:r>
              <a:rPr lang="en-US" sz="2800" dirty="0"/>
              <a:t>https = require('https'),</a:t>
            </a:r>
          </a:p>
          <a:p>
            <a:r>
              <a:rPr lang="en-US" sz="2800" dirty="0" err="1"/>
              <a:t>httpProxy</a:t>
            </a:r>
            <a:r>
              <a:rPr lang="en-US" sz="2800" dirty="0"/>
              <a:t> = require('http-proxy</a:t>
            </a:r>
            <a:r>
              <a:rPr lang="en-US" sz="2800" dirty="0" smtClean="0"/>
              <a:t>');</a:t>
            </a:r>
          </a:p>
          <a:p>
            <a:endParaRPr lang="en-US" sz="2800" dirty="0"/>
          </a:p>
          <a:p>
            <a:r>
              <a:rPr lang="en-US" sz="2800" dirty="0"/>
              <a:t>// </a:t>
            </a:r>
            <a:r>
              <a:rPr lang="en-US" sz="2800" b="1" dirty="0"/>
              <a:t>1. </a:t>
            </a:r>
            <a:r>
              <a:rPr lang="en-US" sz="2800" dirty="0"/>
              <a:t>Get certificates ready.</a:t>
            </a:r>
          </a:p>
          <a:p>
            <a:r>
              <a:rPr lang="en-US" sz="2800" dirty="0" err="1"/>
              <a:t>var</a:t>
            </a:r>
            <a:r>
              <a:rPr lang="en-US" sz="2800" dirty="0"/>
              <a:t> options = {</a:t>
            </a:r>
          </a:p>
          <a:p>
            <a:r>
              <a:rPr lang="en-US" sz="2800" dirty="0"/>
              <a:t>https: {</a:t>
            </a:r>
          </a:p>
          <a:p>
            <a:pPr lvl="1"/>
            <a:r>
              <a:rPr lang="en-US" sz="2800" dirty="0"/>
              <a:t>key: </a:t>
            </a:r>
            <a:r>
              <a:rPr lang="en-US" sz="2800" dirty="0" err="1"/>
              <a:t>fs.readFileSync</a:t>
            </a:r>
            <a:r>
              <a:rPr lang="en-US" sz="2800" dirty="0"/>
              <a:t>('</a:t>
            </a:r>
            <a:r>
              <a:rPr lang="en-US" sz="2800" dirty="0" err="1"/>
              <a:t>privkey.pem</a:t>
            </a:r>
            <a:r>
              <a:rPr lang="en-US" sz="2800" dirty="0"/>
              <a:t>', 'utf8'),</a:t>
            </a:r>
          </a:p>
          <a:p>
            <a:pPr lvl="1"/>
            <a:r>
              <a:rPr lang="en-US" sz="2800" dirty="0"/>
              <a:t>cert: </a:t>
            </a:r>
            <a:r>
              <a:rPr lang="en-US" sz="2800" dirty="0" err="1"/>
              <a:t>fs.readFileSync</a:t>
            </a:r>
            <a:r>
              <a:rPr lang="en-US" sz="2800" dirty="0"/>
              <a:t>('</a:t>
            </a:r>
            <a:r>
              <a:rPr lang="en-US" sz="2800" dirty="0" err="1"/>
              <a:t>newcert.pem</a:t>
            </a:r>
            <a:r>
              <a:rPr lang="en-US" sz="2800" dirty="0"/>
              <a:t>', 'utf8</a:t>
            </a:r>
            <a:r>
              <a:rPr lang="en-US" sz="2800" dirty="0" smtClean="0"/>
              <a:t>')</a:t>
            </a:r>
          </a:p>
          <a:p>
            <a:r>
              <a:rPr lang="en-US" sz="2800" dirty="0" smtClean="0"/>
              <a:t>     }</a:t>
            </a:r>
            <a:endParaRPr lang="en-US" sz="2800" dirty="0"/>
          </a:p>
          <a:p>
            <a:r>
              <a:rPr lang="en-US" sz="2800" dirty="0"/>
              <a:t>};</a:t>
            </a:r>
            <a:endParaRPr lang="en-IN" sz="88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FF00"/>
                </a:solidFill>
              </a:rPr>
              <a:t>SECURITY 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73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7200" y="2994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52399" y="672686"/>
            <a:ext cx="879070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// </a:t>
            </a:r>
            <a:r>
              <a:rPr lang="en-US" sz="2800" b="1" dirty="0"/>
              <a:t>2. </a:t>
            </a:r>
            <a:r>
              <a:rPr lang="en-US" sz="2800" dirty="0"/>
              <a:t>Create an instance of </a:t>
            </a:r>
            <a:r>
              <a:rPr lang="en-US" sz="2800" dirty="0" err="1"/>
              <a:t>HttpProxy</a:t>
            </a:r>
            <a:r>
              <a:rPr lang="en-US" sz="2800" dirty="0"/>
              <a:t> to use with another server</a:t>
            </a:r>
          </a:p>
          <a:p>
            <a:r>
              <a:rPr lang="en-US" sz="2800" dirty="0" err="1"/>
              <a:t>var</a:t>
            </a:r>
            <a:r>
              <a:rPr lang="en-US" sz="2800" dirty="0"/>
              <a:t> proxy = new </a:t>
            </a:r>
            <a:r>
              <a:rPr lang="en-US" sz="2800" dirty="0" err="1"/>
              <a:t>httpProxy.HttpProxy</a:t>
            </a:r>
            <a:r>
              <a:rPr lang="en-US" sz="2800" dirty="0"/>
              <a:t>({</a:t>
            </a:r>
          </a:p>
          <a:p>
            <a:r>
              <a:rPr lang="en-US" sz="2800" dirty="0"/>
              <a:t>target: {</a:t>
            </a:r>
          </a:p>
          <a:p>
            <a:r>
              <a:rPr lang="en-US" sz="2800" dirty="0" smtClean="0"/>
              <a:t>	host</a:t>
            </a:r>
            <a:r>
              <a:rPr lang="en-US" sz="2800" dirty="0"/>
              <a:t>: '</a:t>
            </a:r>
            <a:r>
              <a:rPr lang="en-US" sz="2800" dirty="0" err="1"/>
              <a:t>localhost</a:t>
            </a:r>
            <a:r>
              <a:rPr lang="en-US" sz="2800" dirty="0"/>
              <a:t>',</a:t>
            </a:r>
          </a:p>
          <a:p>
            <a:r>
              <a:rPr lang="en-US" sz="2800" dirty="0" smtClean="0"/>
              <a:t>	port</a:t>
            </a:r>
            <a:r>
              <a:rPr lang="en-US" sz="2800" dirty="0"/>
              <a:t>: 8081</a:t>
            </a:r>
          </a:p>
          <a:p>
            <a:r>
              <a:rPr lang="en-US" sz="2800" dirty="0" smtClean="0"/>
              <a:t>    }</a:t>
            </a:r>
            <a:endParaRPr lang="en-US" sz="2800" dirty="0"/>
          </a:p>
          <a:p>
            <a:r>
              <a:rPr lang="en-US" sz="2800" dirty="0" smtClean="0"/>
              <a:t>});</a:t>
            </a:r>
          </a:p>
          <a:p>
            <a:endParaRPr lang="en-US" sz="2800" dirty="0"/>
          </a:p>
          <a:p>
            <a:r>
              <a:rPr lang="en-US" sz="2800" dirty="0"/>
              <a:t>// </a:t>
            </a:r>
            <a:r>
              <a:rPr lang="en-US" sz="2800" b="1" dirty="0"/>
              <a:t>3. </a:t>
            </a:r>
            <a:r>
              <a:rPr lang="en-US" sz="2800" dirty="0"/>
              <a:t>Create https server and start accepting connections.</a:t>
            </a:r>
          </a:p>
          <a:p>
            <a:r>
              <a:rPr lang="en-US" sz="2800" dirty="0" err="1"/>
              <a:t>https.createServer</a:t>
            </a:r>
            <a:r>
              <a:rPr lang="en-US" sz="2800" dirty="0"/>
              <a:t>(</a:t>
            </a:r>
            <a:r>
              <a:rPr lang="en-US" sz="2800" dirty="0" err="1"/>
              <a:t>options.https</a:t>
            </a:r>
            <a:r>
              <a:rPr lang="en-US" sz="2800" dirty="0"/>
              <a:t>, </a:t>
            </a:r>
            <a:r>
              <a:rPr lang="en-US" sz="2800" b="1" dirty="0"/>
              <a:t>function </a:t>
            </a:r>
            <a:r>
              <a:rPr lang="en-US" sz="2800" dirty="0"/>
              <a:t>(</a:t>
            </a:r>
            <a:r>
              <a:rPr lang="en-US" sz="2800" dirty="0" err="1"/>
              <a:t>req</a:t>
            </a:r>
            <a:r>
              <a:rPr lang="en-US" sz="2800" dirty="0"/>
              <a:t>, res) {</a:t>
            </a:r>
          </a:p>
          <a:p>
            <a:r>
              <a:rPr lang="en-US" sz="2800" dirty="0" smtClean="0"/>
              <a:t>      </a:t>
            </a:r>
            <a:r>
              <a:rPr lang="en-US" sz="2800" dirty="0" err="1" smtClean="0"/>
              <a:t>proxy.proxyRequest</a:t>
            </a:r>
            <a:r>
              <a:rPr lang="en-US" sz="2800" dirty="0" smtClean="0"/>
              <a:t>(</a:t>
            </a:r>
            <a:r>
              <a:rPr lang="en-US" sz="2800" dirty="0" err="1" smtClean="0"/>
              <a:t>req</a:t>
            </a:r>
            <a:r>
              <a:rPr lang="en-US" sz="2800" dirty="0"/>
              <a:t>, res)</a:t>
            </a:r>
          </a:p>
          <a:p>
            <a:r>
              <a:rPr lang="en-US" sz="2800" dirty="0"/>
              <a:t>}).listen(8443);</a:t>
            </a:r>
            <a:endParaRPr lang="en-IN" sz="88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FF00"/>
                </a:solidFill>
              </a:rPr>
              <a:t>SECURITY 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15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7200" y="2994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52400" y="747256"/>
            <a:ext cx="879070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Node.js handles security and cryptography within its </a:t>
            </a:r>
            <a:r>
              <a:rPr lang="en-US" sz="2800" dirty="0" smtClean="0"/>
              <a:t>core </a:t>
            </a:r>
            <a:r>
              <a:rPr lang="en-US" sz="2800" dirty="0" smtClean="0">
                <a:solidFill>
                  <a:srgbClr val="FF0000"/>
                </a:solidFill>
              </a:rPr>
              <a:t>(crypto)  </a:t>
            </a:r>
            <a:r>
              <a:rPr lang="en-US" sz="2800" dirty="0"/>
              <a:t>and </a:t>
            </a:r>
            <a:r>
              <a:rPr lang="en-US" sz="2800" dirty="0" smtClean="0"/>
              <a:t>through third-party implementations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(bcrypt.js)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/>
              <a:t>- Various </a:t>
            </a:r>
            <a:r>
              <a:rPr lang="en-US" sz="2800" dirty="0"/>
              <a:t>types of hashing algorithms </a:t>
            </a:r>
            <a:r>
              <a:rPr lang="en-US" sz="2800" dirty="0" smtClean="0"/>
              <a:t> are </a:t>
            </a:r>
            <a:r>
              <a:rPr lang="en-US" sz="2800" dirty="0"/>
              <a:t>available in </a:t>
            </a:r>
            <a:r>
              <a:rPr lang="en-US" sz="2800" dirty="0" smtClean="0"/>
              <a:t>Node.js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Supports </a:t>
            </a:r>
            <a:r>
              <a:rPr lang="en-US" sz="2800" dirty="0" smtClean="0">
                <a:solidFill>
                  <a:srgbClr val="FF0000"/>
                </a:solidFill>
              </a:rPr>
              <a:t>cryptography</a:t>
            </a:r>
            <a:r>
              <a:rPr lang="en-US" sz="2800" dirty="0" smtClean="0"/>
              <a:t> at core level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Supports </a:t>
            </a:r>
            <a:r>
              <a:rPr lang="en-US" sz="2800" dirty="0" smtClean="0">
                <a:solidFill>
                  <a:srgbClr val="FF0000"/>
                </a:solidFill>
              </a:rPr>
              <a:t>digital certificates </a:t>
            </a:r>
            <a:r>
              <a:rPr lang="en-US" sz="2800" dirty="0" smtClean="0"/>
              <a:t>with </a:t>
            </a:r>
            <a:r>
              <a:rPr lang="en-US" sz="2800" dirty="0" smtClean="0">
                <a:solidFill>
                  <a:srgbClr val="FF0000"/>
                </a:solidFill>
              </a:rPr>
              <a:t>https</a:t>
            </a:r>
            <a:r>
              <a:rPr lang="en-US" sz="2800" dirty="0" smtClean="0"/>
              <a:t> protocol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Supports  </a:t>
            </a:r>
            <a:r>
              <a:rPr lang="en-US" sz="2800" dirty="0" smtClean="0">
                <a:solidFill>
                  <a:srgbClr val="FF0000"/>
                </a:solidFill>
              </a:rPr>
              <a:t>Transport </a:t>
            </a:r>
            <a:r>
              <a:rPr lang="en-US" sz="2800" dirty="0">
                <a:solidFill>
                  <a:srgbClr val="FF0000"/>
                </a:solidFill>
              </a:rPr>
              <a:t>Layer Security (TLS) </a:t>
            </a:r>
            <a:r>
              <a:rPr lang="en-US" sz="2800" dirty="0"/>
              <a:t>module to </a:t>
            </a:r>
            <a:r>
              <a:rPr lang="en-US" sz="2800" dirty="0" smtClean="0"/>
              <a:t>secure servers</a:t>
            </a:r>
            <a:r>
              <a:rPr lang="en-US" sz="2800" dirty="0"/>
              <a:t>. 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FF00"/>
                </a:solidFill>
              </a:rPr>
              <a:t>SECURITY 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90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7200" y="2994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52400" y="747256"/>
            <a:ext cx="879070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/**</a:t>
            </a:r>
          </a:p>
          <a:p>
            <a:r>
              <a:rPr lang="en-US" sz="2800" dirty="0"/>
              <a:t>* Hashes</a:t>
            </a:r>
          </a:p>
          <a:p>
            <a:r>
              <a:rPr lang="en-US" sz="2800" dirty="0"/>
              <a:t>*/</a:t>
            </a:r>
          </a:p>
          <a:p>
            <a:r>
              <a:rPr lang="en-US" sz="2800" dirty="0" err="1"/>
              <a:t>var</a:t>
            </a:r>
            <a:r>
              <a:rPr lang="en-US" sz="2800" dirty="0"/>
              <a:t> crypto = require('crypto'),</a:t>
            </a:r>
          </a:p>
          <a:p>
            <a:r>
              <a:rPr lang="en-US" sz="2800" dirty="0"/>
              <a:t>hashes = </a:t>
            </a:r>
            <a:r>
              <a:rPr lang="en-US" sz="2800" dirty="0" err="1"/>
              <a:t>crypto.getHashes</a:t>
            </a:r>
            <a:r>
              <a:rPr lang="en-US" sz="2800" dirty="0"/>
              <a:t>();</a:t>
            </a:r>
          </a:p>
          <a:p>
            <a:r>
              <a:rPr lang="en-US" sz="2800" dirty="0"/>
              <a:t>console.log(</a:t>
            </a:r>
            <a:r>
              <a:rPr lang="en-US" sz="2800" dirty="0" err="1"/>
              <a:t>hashes.join</a:t>
            </a:r>
            <a:r>
              <a:rPr lang="en-US" sz="2800" dirty="0"/>
              <a:t>(', </a:t>
            </a:r>
            <a:r>
              <a:rPr lang="en-US" sz="2800" dirty="0" smtClean="0"/>
              <a:t>'));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You now run this code to get the full list of available hashes for Node.js.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FF00"/>
                </a:solidFill>
              </a:rPr>
              <a:t>SECURITY 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2" y="4240583"/>
            <a:ext cx="8281988" cy="322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85855" y="838200"/>
            <a:ext cx="4558145" cy="156966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Digital Signature Algorithm</a:t>
            </a:r>
          </a:p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(DSA), Message Digest (MD4, MD5, etc.), Secure Hash Algorithm (SHA), and WHIRLPOOL hash functions</a:t>
            </a:r>
          </a:p>
        </p:txBody>
      </p:sp>
    </p:spTree>
    <p:extLst>
      <p:ext uri="{BB962C8B-B14F-4D97-AF65-F5344CB8AC3E}">
        <p14:creationId xmlns:p14="http://schemas.microsoft.com/office/powerpoint/2010/main" val="69560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7200" y="2994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52400" y="747256"/>
            <a:ext cx="879070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Hashing Data with </a:t>
            </a:r>
            <a:r>
              <a:rPr lang="en-US" sz="2800" dirty="0" err="1">
                <a:solidFill>
                  <a:srgbClr val="FF0000"/>
                </a:solidFill>
              </a:rPr>
              <a:t>createHash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r>
              <a:rPr lang="en-US" sz="2800" dirty="0" smtClean="0"/>
              <a:t>To implement </a:t>
            </a:r>
            <a:r>
              <a:rPr lang="en-US" sz="2800" dirty="0"/>
              <a:t>a hash </a:t>
            </a:r>
            <a:r>
              <a:rPr lang="en-US" sz="2800" dirty="0" smtClean="0"/>
              <a:t>in </a:t>
            </a:r>
            <a:r>
              <a:rPr lang="en-US" sz="2800" dirty="0"/>
              <a:t> </a:t>
            </a:r>
            <a:r>
              <a:rPr lang="en-US" sz="2800" dirty="0" smtClean="0"/>
              <a:t>order </a:t>
            </a:r>
            <a:r>
              <a:rPr lang="en-US" sz="2800" dirty="0"/>
              <a:t>to secure a message.</a:t>
            </a:r>
          </a:p>
          <a:p>
            <a:endParaRPr lang="en-US" sz="2800" dirty="0" smtClean="0"/>
          </a:p>
          <a:p>
            <a:r>
              <a:rPr lang="en-US" sz="2800" dirty="0" smtClean="0"/>
              <a:t>Demo shows an example </a:t>
            </a:r>
            <a:r>
              <a:rPr lang="en-US" sz="2800" dirty="0"/>
              <a:t>of the SHA-1 and MD5 hashing algorithms with their different encodings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Demo : security/Createhash.js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  <a:r>
              <a:rPr lang="en-US" sz="2800" dirty="0" smtClean="0"/>
              <a:t>            :security/digest.js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IN" sz="2800" dirty="0" smtClean="0">
                <a:solidFill>
                  <a:srgbClr val="FF0000"/>
                </a:solidFill>
              </a:rPr>
              <a:t> </a:t>
            </a:r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FF00"/>
                </a:solidFill>
              </a:rPr>
              <a:t>SECURITY 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1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843</Words>
  <Application>Microsoft Office PowerPoint</Application>
  <PresentationFormat>On-screen Show (4:3)</PresentationFormat>
  <Paragraphs>172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Administrator</cp:lastModifiedBy>
  <cp:revision>1032</cp:revision>
  <dcterms:created xsi:type="dcterms:W3CDTF">2011-02-15T15:40:35Z</dcterms:created>
  <dcterms:modified xsi:type="dcterms:W3CDTF">2016-03-16T15:37:53Z</dcterms:modified>
</cp:coreProperties>
</file>