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owsjs.org/" TargetMode="External"/><Relationship Id="rId2" Type="http://schemas.openxmlformats.org/officeDocument/2006/relationships/hyperlink" Target="http://pivotal.github.com/jasmin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895600"/>
            <a:ext cx="91440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2639291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2639291"/>
            <a:ext cx="8257308" cy="484909"/>
          </a:xfrm>
          <a:solidFill>
            <a:srgbClr val="92D050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TDD with Mocha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079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6645" y="555603"/>
            <a:ext cx="87907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Test-driven development (TDD) </a:t>
            </a:r>
            <a:r>
              <a:rPr lang="en-US" sz="2800" dirty="0" smtClean="0"/>
              <a:t>is agile </a:t>
            </a:r>
            <a:r>
              <a:rPr lang="en-US" sz="2800" dirty="0"/>
              <a:t>development techniques.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TDD for quality </a:t>
            </a:r>
            <a:r>
              <a:rPr lang="en-US" sz="2800" dirty="0"/>
              <a:t>of code, faster development resulting from greater programmer confidence, and improved bug </a:t>
            </a:r>
            <a:r>
              <a:rPr lang="en-US" sz="2800" dirty="0" smtClean="0"/>
              <a:t>detection.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/>
              <a:t>The behavior-driven development (BDD) concept is based on </a:t>
            </a:r>
            <a:r>
              <a:rPr lang="en-US" sz="2800" dirty="0" smtClean="0"/>
              <a:t>TDD which </a:t>
            </a:r>
            <a:r>
              <a:rPr lang="en-US" sz="2800" dirty="0"/>
              <a:t>encourages collaboration between product owners and programmers.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TDD 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6645" y="555603"/>
            <a:ext cx="879070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Other TDD unit testing Frameworks 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800" dirty="0" err="1"/>
              <a:t>NodeUnit</a:t>
            </a:r>
            <a:r>
              <a:rPr lang="en-US" sz="2800" dirty="0"/>
              <a:t> (</a:t>
            </a:r>
            <a:r>
              <a:rPr lang="en-US" sz="2800" dirty="0">
                <a:hlinkClick r:id="rId2"/>
              </a:rPr>
              <a:t>http://pivotal.github.com/jasmine</a:t>
            </a:r>
            <a:r>
              <a:rPr lang="en-US" sz="28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sz="2800" dirty="0"/>
              <a:t>Jasmine (</a:t>
            </a:r>
            <a:r>
              <a:rPr lang="en-US" sz="2800" dirty="0">
                <a:hlinkClick r:id="rId2"/>
              </a:rPr>
              <a:t>http://pivotal.github.com/jasmine</a:t>
            </a:r>
            <a:r>
              <a:rPr lang="en-US" sz="28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sz="2800" dirty="0"/>
              <a:t>Vows (</a:t>
            </a:r>
            <a:r>
              <a:rPr lang="en-US" sz="2800" dirty="0">
                <a:hlinkClick r:id="rId3"/>
              </a:rPr>
              <a:t>http://vowsjs.org</a:t>
            </a:r>
            <a:r>
              <a:rPr lang="en-US" sz="2800" dirty="0"/>
              <a:t>)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TDD 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6645" y="555603"/>
            <a:ext cx="879070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800" b="1" dirty="0"/>
          </a:p>
          <a:p>
            <a:pPr fontAlgn="base"/>
            <a:r>
              <a:rPr lang="en-US" sz="2800" dirty="0"/>
              <a:t>Mocha is a mature and powerful testing framework for Node.js. </a:t>
            </a:r>
            <a:endParaRPr lang="en-US" sz="2800" dirty="0" smtClean="0"/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npm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install –g </a:t>
            </a:r>
            <a:r>
              <a:rPr lang="en-US" sz="2800" dirty="0" smtClean="0">
                <a:solidFill>
                  <a:srgbClr val="FF0000"/>
                </a:solidFill>
              </a:rPr>
              <a:t>mocha</a:t>
            </a:r>
          </a:p>
          <a:p>
            <a:pPr fontAlgn="base"/>
            <a:endParaRPr lang="en-US" sz="2800" dirty="0">
              <a:solidFill>
                <a:srgbClr val="FF0000"/>
              </a:solidFill>
            </a:endParaRPr>
          </a:p>
          <a:p>
            <a:pPr fontAlgn="base"/>
            <a:r>
              <a:rPr lang="en-US" sz="2800" dirty="0" smtClean="0">
                <a:solidFill>
                  <a:srgbClr val="FF0000"/>
                </a:solidFill>
              </a:rPr>
              <a:t>	 </a:t>
            </a:r>
            <a:r>
              <a:rPr lang="en-US" sz="2800" smtClean="0">
                <a:solidFill>
                  <a:srgbClr val="FF0000"/>
                </a:solidFill>
              </a:rPr>
              <a:t>mocha  </a:t>
            </a:r>
            <a:r>
              <a:rPr lang="en-US" sz="2800" smtClean="0">
                <a:solidFill>
                  <a:srgbClr val="FF0000"/>
                </a:solidFill>
              </a:rPr>
              <a:t>–Version                    </a:t>
            </a:r>
            <a:r>
              <a:rPr lang="en-US" sz="2800" dirty="0" smtClean="0">
                <a:solidFill>
                  <a:srgbClr val="FF0000"/>
                </a:solidFill>
              </a:rPr>
              <a:t>(check – 2.3.2)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pPr fontAlgn="base"/>
            <a:r>
              <a:rPr lang="en-US" sz="2800" dirty="0" smtClean="0">
                <a:solidFill>
                  <a:srgbClr val="FF0000"/>
                </a:solidFill>
              </a:rPr>
              <a:t>TDD Steps : </a:t>
            </a:r>
            <a:endParaRPr lang="en-US" sz="2800" dirty="0">
              <a:solidFill>
                <a:srgbClr val="FF0000"/>
              </a:solidFill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/>
              <a:t>Define a unit test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/>
              <a:t>Implement the unit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/>
              <a:t>Verify that the test passes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TDD with Mocha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6645" y="555603"/>
            <a:ext cx="879070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FF0000"/>
                </a:solidFill>
              </a:rPr>
              <a:t> $ mocha [options]command takes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pPr fontAlgn="base"/>
            <a:endParaRPr lang="en-US" sz="2500" dirty="0">
              <a:solidFill>
                <a:srgbClr val="FF0000"/>
              </a:solidFill>
            </a:endParaRPr>
          </a:p>
          <a:p>
            <a:pPr fontAlgn="base"/>
            <a:r>
              <a:rPr lang="en-US" sz="2500" dirty="0"/>
              <a:t>-h or --help: print help information for the Mocha </a:t>
            </a:r>
            <a:r>
              <a:rPr lang="en-US" sz="2500" dirty="0" smtClean="0"/>
              <a:t>command</a:t>
            </a:r>
          </a:p>
          <a:p>
            <a:pPr fontAlgn="base"/>
            <a:endParaRPr lang="en-US" sz="2500" dirty="0"/>
          </a:p>
          <a:p>
            <a:pPr fontAlgn="base"/>
            <a:r>
              <a:rPr lang="en-US" sz="2500" dirty="0"/>
              <a:t>-V or --version: print the version number that’s being </a:t>
            </a:r>
            <a:r>
              <a:rPr lang="en-US" sz="2500" dirty="0" smtClean="0"/>
              <a:t>used</a:t>
            </a:r>
          </a:p>
          <a:p>
            <a:pPr fontAlgn="base"/>
            <a:endParaRPr lang="en-US" sz="2500" dirty="0"/>
          </a:p>
          <a:p>
            <a:pPr fontAlgn="base"/>
            <a:r>
              <a:rPr lang="en-US" sz="2500" dirty="0"/>
              <a:t>-r or --require &lt;name&gt;: require a module with the name </a:t>
            </a:r>
            <a:r>
              <a:rPr lang="en-US" sz="2500" dirty="0" smtClean="0"/>
              <a:t>provided</a:t>
            </a:r>
          </a:p>
          <a:p>
            <a:pPr fontAlgn="base"/>
            <a:endParaRPr lang="en-US" sz="2500" dirty="0"/>
          </a:p>
          <a:p>
            <a:pPr fontAlgn="base"/>
            <a:r>
              <a:rPr lang="en-US" sz="2500" dirty="0"/>
              <a:t>-R or --reporter &lt;name&gt;: use a reporter with the name </a:t>
            </a:r>
            <a:r>
              <a:rPr lang="en-US" sz="2500" dirty="0" smtClean="0"/>
              <a:t>provided</a:t>
            </a:r>
          </a:p>
          <a:p>
            <a:pPr fontAlgn="base"/>
            <a:endParaRPr lang="en-US" sz="2500" dirty="0"/>
          </a:p>
          <a:p>
            <a:pPr fontAlgn="base"/>
            <a:r>
              <a:rPr lang="en-US" sz="2500" dirty="0" smtClean="0"/>
              <a:t>-</a:t>
            </a:r>
            <a:r>
              <a:rPr lang="en-US" sz="2500" dirty="0"/>
              <a:t>t or --timeout &lt;</a:t>
            </a:r>
            <a:r>
              <a:rPr lang="en-US" sz="2500" dirty="0" err="1"/>
              <a:t>ms</a:t>
            </a:r>
            <a:r>
              <a:rPr lang="en-US" sz="2500" dirty="0"/>
              <a:t>&gt;: set the test case time out in </a:t>
            </a:r>
            <a:r>
              <a:rPr lang="en-US" sz="2500" dirty="0" smtClean="0"/>
              <a:t>milliseconds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TDD with Mocha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6645" y="555603"/>
            <a:ext cx="8790709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FF0000"/>
                </a:solidFill>
              </a:rPr>
              <a:t> $ mocha [options]command takes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pPr fontAlgn="base"/>
            <a:endParaRPr lang="en-US" sz="2500" dirty="0"/>
          </a:p>
          <a:p>
            <a:pPr fontAlgn="base">
              <a:lnSpc>
                <a:spcPct val="150000"/>
              </a:lnSpc>
            </a:pPr>
            <a:r>
              <a:rPr lang="en-US" sz="2500" dirty="0" smtClean="0"/>
              <a:t>-</a:t>
            </a:r>
            <a:r>
              <a:rPr lang="en-US" sz="2500" dirty="0"/>
              <a:t>w or --watch: watch test files for </a:t>
            </a:r>
            <a:r>
              <a:rPr lang="en-US" sz="2500" dirty="0" smtClean="0"/>
              <a:t>changes on </a:t>
            </a:r>
            <a:r>
              <a:rPr lang="en-US" sz="2500" dirty="0"/>
              <a:t>terminal</a:t>
            </a:r>
          </a:p>
          <a:p>
            <a:pPr fontAlgn="base">
              <a:lnSpc>
                <a:spcPct val="150000"/>
              </a:lnSpc>
            </a:pPr>
            <a:r>
              <a:rPr lang="en-US" sz="2500" dirty="0"/>
              <a:t>-c or --colors: enable </a:t>
            </a:r>
            <a:r>
              <a:rPr lang="en-US" sz="2500" dirty="0" smtClean="0"/>
              <a:t>colors  (-C – no colors)</a:t>
            </a:r>
            <a:endParaRPr lang="en-US" sz="2500" dirty="0"/>
          </a:p>
          <a:p>
            <a:pPr fontAlgn="base">
              <a:lnSpc>
                <a:spcPct val="150000"/>
              </a:lnSpc>
            </a:pPr>
            <a:r>
              <a:rPr lang="en-US" sz="2500" dirty="0" smtClean="0"/>
              <a:t>--</a:t>
            </a:r>
            <a:r>
              <a:rPr lang="en-US" sz="2500" dirty="0"/>
              <a:t>debug-</a:t>
            </a:r>
            <a:r>
              <a:rPr lang="en-US" sz="2500" dirty="0" err="1"/>
              <a:t>brk</a:t>
            </a:r>
            <a:r>
              <a:rPr lang="en-US" sz="2500" dirty="0"/>
              <a:t>: enable the Node.js debugger breaking </a:t>
            </a:r>
          </a:p>
          <a:p>
            <a:pPr fontAlgn="base">
              <a:lnSpc>
                <a:spcPct val="150000"/>
              </a:lnSpc>
            </a:pPr>
            <a:r>
              <a:rPr lang="en-US" sz="2500" dirty="0" smtClean="0"/>
              <a:t>-</a:t>
            </a:r>
            <a:r>
              <a:rPr lang="en-US" sz="2500" dirty="0"/>
              <a:t>b or --bail: exit after the first test failure</a:t>
            </a:r>
          </a:p>
          <a:p>
            <a:pPr fontAlgn="base">
              <a:lnSpc>
                <a:spcPct val="150000"/>
              </a:lnSpc>
            </a:pPr>
            <a:r>
              <a:rPr lang="en-US" sz="2500" dirty="0"/>
              <a:t>-A or --</a:t>
            </a:r>
            <a:r>
              <a:rPr lang="en-US" sz="2500" dirty="0" err="1"/>
              <a:t>async</a:t>
            </a:r>
            <a:r>
              <a:rPr lang="en-US" sz="2500" dirty="0"/>
              <a:t>-only: set all tests in asynchronous mode</a:t>
            </a:r>
          </a:p>
          <a:p>
            <a:pPr fontAlgn="base">
              <a:lnSpc>
                <a:spcPct val="150000"/>
              </a:lnSpc>
            </a:pPr>
            <a:r>
              <a:rPr lang="en-US" sz="2500" dirty="0"/>
              <a:t>--recursive: use tests in subfolders</a:t>
            </a:r>
          </a:p>
          <a:p>
            <a:pPr fontAlgn="base">
              <a:lnSpc>
                <a:spcPct val="150000"/>
              </a:lnSpc>
            </a:pPr>
            <a:r>
              <a:rPr lang="en-US" sz="2500" dirty="0"/>
              <a:t>--</a:t>
            </a:r>
            <a:r>
              <a:rPr lang="en-US" sz="2500" dirty="0" err="1"/>
              <a:t>globals</a:t>
            </a:r>
            <a:r>
              <a:rPr lang="en-US" sz="2500" dirty="0"/>
              <a:t> &lt;names&gt;: provide comma-delimited global names</a:t>
            </a:r>
          </a:p>
          <a:p>
            <a:pPr fontAlgn="base">
              <a:lnSpc>
                <a:spcPct val="150000"/>
              </a:lnSpc>
            </a:pPr>
            <a:r>
              <a:rPr lang="en-US" sz="2500" dirty="0" smtClean="0"/>
              <a:t>--</a:t>
            </a:r>
            <a:r>
              <a:rPr lang="en-US" sz="2500" dirty="0"/>
              <a:t>reporters: print available reporters</a:t>
            </a:r>
          </a:p>
          <a:p>
            <a:endParaRPr lang="en-IN" sz="2500" dirty="0">
              <a:solidFill>
                <a:srgbClr val="FF0000"/>
              </a:solidFill>
            </a:endParaRPr>
          </a:p>
          <a:p>
            <a:pPr fontAlgn="base"/>
            <a:endParaRPr lang="en-US" sz="25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TDD with Mocha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6645" y="555603"/>
            <a:ext cx="8790709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500" dirty="0"/>
          </a:p>
          <a:p>
            <a:pPr fontAlgn="base"/>
            <a:r>
              <a:rPr lang="en-US" sz="2800" dirty="0">
                <a:solidFill>
                  <a:srgbClr val="FF0000"/>
                </a:solidFill>
              </a:rPr>
              <a:t>Mocha supports more traditional TDD interfaces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pPr fontAlgn="base"/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suite: </a:t>
            </a:r>
            <a:r>
              <a:rPr lang="en-US" sz="2800" dirty="0"/>
              <a:t>analogous to describe</a:t>
            </a:r>
          </a:p>
          <a:p>
            <a:pPr marL="914400" lvl="1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test: </a:t>
            </a:r>
            <a:r>
              <a:rPr lang="en-US" sz="2800" dirty="0"/>
              <a:t>analogous to it</a:t>
            </a:r>
          </a:p>
          <a:p>
            <a:pPr marL="914400" lvl="1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setup: </a:t>
            </a:r>
            <a:r>
              <a:rPr lang="en-US" sz="2800" dirty="0"/>
              <a:t>analogous to before</a:t>
            </a:r>
          </a:p>
          <a:p>
            <a:pPr marL="914400" lvl="1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teardown: </a:t>
            </a:r>
            <a:r>
              <a:rPr lang="en-US" sz="2800" dirty="0"/>
              <a:t>analogous to after</a:t>
            </a:r>
          </a:p>
          <a:p>
            <a:pPr marL="914400" lvl="1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suiteSetup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analogous to </a:t>
            </a:r>
            <a:r>
              <a:rPr lang="en-US" sz="2800" dirty="0" err="1"/>
              <a:t>beforeEach</a:t>
            </a:r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suiteTeardown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analogous to </a:t>
            </a:r>
            <a:r>
              <a:rPr lang="en-US" sz="2800" dirty="0" err="1"/>
              <a:t>afterEach</a:t>
            </a:r>
            <a:endParaRPr lang="en-US" sz="2800" dirty="0"/>
          </a:p>
          <a:p>
            <a:endParaRPr lang="en-IN" sz="2500" dirty="0">
              <a:solidFill>
                <a:srgbClr val="FF0000"/>
              </a:solidFill>
            </a:endParaRPr>
          </a:p>
          <a:p>
            <a:pPr fontAlgn="base"/>
            <a:endParaRPr lang="en-US" sz="25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TDD with Mocha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6645" y="555603"/>
            <a:ext cx="879070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500" dirty="0"/>
              <a:t>//assert module is built-in </a:t>
            </a:r>
            <a:r>
              <a:rPr lang="en-US" sz="2500" dirty="0" smtClean="0"/>
              <a:t>node                  mocha\</a:t>
            </a:r>
            <a:r>
              <a:rPr lang="en-US" sz="2500" dirty="0" smtClean="0">
                <a:solidFill>
                  <a:srgbClr val="FF0000"/>
                </a:solidFill>
              </a:rPr>
              <a:t>test.js</a:t>
            </a:r>
            <a:endParaRPr lang="en-US" sz="2500" dirty="0">
              <a:solidFill>
                <a:srgbClr val="FF0000"/>
              </a:solidFill>
            </a:endParaRPr>
          </a:p>
          <a:p>
            <a:pPr fontAlgn="base"/>
            <a:endParaRPr lang="en-US" sz="2500" dirty="0"/>
          </a:p>
          <a:p>
            <a:pPr fontAlgn="base"/>
            <a:r>
              <a:rPr lang="en-US" sz="2500" dirty="0" err="1"/>
              <a:t>var</a:t>
            </a:r>
            <a:r>
              <a:rPr lang="en-US" sz="2500" dirty="0"/>
              <a:t> assert = require('assert');</a:t>
            </a:r>
          </a:p>
          <a:p>
            <a:pPr fontAlgn="base"/>
            <a:r>
              <a:rPr lang="en-US" sz="2500" dirty="0"/>
              <a:t>describe('</a:t>
            </a:r>
            <a:r>
              <a:rPr lang="en-US" sz="2500" dirty="0" err="1"/>
              <a:t>String#split</a:t>
            </a:r>
            <a:r>
              <a:rPr lang="en-US" sz="2500" dirty="0"/>
              <a:t>', function(){</a:t>
            </a:r>
          </a:p>
          <a:p>
            <a:pPr fontAlgn="base"/>
            <a:r>
              <a:rPr lang="en-US" sz="2500" dirty="0"/>
              <a:t>  it('should return an array', function(){</a:t>
            </a:r>
          </a:p>
          <a:p>
            <a:pPr fontAlgn="base"/>
            <a:r>
              <a:rPr lang="en-US" sz="2500" dirty="0"/>
              <a:t>    assert(</a:t>
            </a:r>
            <a:r>
              <a:rPr lang="en-US" sz="2500" dirty="0" err="1"/>
              <a:t>Array.isArray</a:t>
            </a:r>
            <a:r>
              <a:rPr lang="en-US" sz="2500" dirty="0"/>
              <a:t>('</a:t>
            </a:r>
            <a:r>
              <a:rPr lang="en-US" sz="2500" dirty="0" err="1"/>
              <a:t>a,b,c'.split</a:t>
            </a:r>
            <a:r>
              <a:rPr lang="en-US" sz="2500" dirty="0"/>
              <a:t>(',')));</a:t>
            </a:r>
          </a:p>
          <a:p>
            <a:pPr fontAlgn="base"/>
            <a:r>
              <a:rPr lang="en-US" sz="2500" dirty="0"/>
              <a:t>  });</a:t>
            </a:r>
          </a:p>
          <a:p>
            <a:pPr fontAlgn="base"/>
            <a:r>
              <a:rPr lang="en-US" sz="2500" dirty="0" smtClean="0"/>
              <a:t>})</a:t>
            </a:r>
          </a:p>
          <a:p>
            <a:pPr fontAlgn="base"/>
            <a:endParaRPr lang="en-US" sz="2500" dirty="0">
              <a:solidFill>
                <a:srgbClr val="FF0000"/>
              </a:solidFill>
            </a:endParaRPr>
          </a:p>
          <a:p>
            <a:pPr fontAlgn="base"/>
            <a:endParaRPr lang="en-IN" sz="2500" dirty="0" smtClean="0">
              <a:solidFill>
                <a:srgbClr val="FF0000"/>
              </a:solidFill>
            </a:endParaRPr>
          </a:p>
          <a:p>
            <a:pPr fontAlgn="base"/>
            <a:r>
              <a:rPr lang="en-IN" sz="2500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$ mocha </a:t>
            </a:r>
            <a:r>
              <a:rPr lang="en-US" sz="2800" dirty="0" smtClean="0">
                <a:solidFill>
                  <a:srgbClr val="FF0000"/>
                </a:solidFill>
              </a:rPr>
              <a:t>test</a:t>
            </a:r>
          </a:p>
          <a:p>
            <a:pPr fontAlgn="base"/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….</a:t>
            </a:r>
          </a:p>
          <a:p>
            <a:pPr fontAlgn="base"/>
            <a:r>
              <a:rPr lang="en-US" sz="2800" b="1" dirty="0">
                <a:solidFill>
                  <a:srgbClr val="00B050"/>
                </a:solidFill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1 passing  (16ms)</a:t>
            </a:r>
            <a:endParaRPr lang="en-IN" sz="2500" b="1" dirty="0">
              <a:solidFill>
                <a:srgbClr val="00B050"/>
              </a:solidFill>
            </a:endParaRPr>
          </a:p>
          <a:p>
            <a:pPr fontAlgn="base"/>
            <a:endParaRPr lang="en-US" sz="25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TDD with Mocha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23" y="3048000"/>
            <a:ext cx="480785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8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118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1026</cp:revision>
  <dcterms:created xsi:type="dcterms:W3CDTF">2011-02-15T15:40:35Z</dcterms:created>
  <dcterms:modified xsi:type="dcterms:W3CDTF">2015-10-30T06:32:07Z</dcterms:modified>
</cp:coreProperties>
</file>