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60" r:id="rId3"/>
    <p:sldId id="384" r:id="rId4"/>
    <p:sldId id="383" r:id="rId5"/>
    <p:sldId id="260" r:id="rId6"/>
    <p:sldId id="361" r:id="rId7"/>
    <p:sldId id="363" r:id="rId8"/>
    <p:sldId id="257" r:id="rId9"/>
    <p:sldId id="258" r:id="rId10"/>
    <p:sldId id="359" r:id="rId11"/>
    <p:sldId id="369" r:id="rId12"/>
    <p:sldId id="261" r:id="rId13"/>
    <p:sldId id="262" r:id="rId14"/>
    <p:sldId id="366" r:id="rId15"/>
    <p:sldId id="364" r:id="rId16"/>
    <p:sldId id="373" r:id="rId17"/>
    <p:sldId id="378" r:id="rId18"/>
    <p:sldId id="379" r:id="rId19"/>
    <p:sldId id="380" r:id="rId20"/>
    <p:sldId id="381" r:id="rId21"/>
    <p:sldId id="377" r:id="rId22"/>
    <p:sldId id="368" r:id="rId23"/>
    <p:sldId id="374" r:id="rId24"/>
    <p:sldId id="375" r:id="rId25"/>
    <p:sldId id="354" r:id="rId26"/>
    <p:sldId id="355" r:id="rId27"/>
    <p:sldId id="365" r:id="rId28"/>
    <p:sldId id="259" r:id="rId29"/>
    <p:sldId id="264" r:id="rId30"/>
    <p:sldId id="263" r:id="rId31"/>
    <p:sldId id="265" r:id="rId32"/>
    <p:sldId id="278" r:id="rId33"/>
    <p:sldId id="279" r:id="rId34"/>
    <p:sldId id="280" r:id="rId35"/>
    <p:sldId id="281" r:id="rId36"/>
    <p:sldId id="341" r:id="rId37"/>
    <p:sldId id="342" r:id="rId38"/>
    <p:sldId id="343" r:id="rId39"/>
    <p:sldId id="344" r:id="rId40"/>
    <p:sldId id="345" r:id="rId41"/>
    <p:sldId id="346" r:id="rId42"/>
    <p:sldId id="348" r:id="rId43"/>
    <p:sldId id="349" r:id="rId44"/>
    <p:sldId id="347" r:id="rId45"/>
    <p:sldId id="266" r:id="rId46"/>
    <p:sldId id="382" r:id="rId47"/>
    <p:sldId id="370" r:id="rId48"/>
    <p:sldId id="274" r:id="rId49"/>
    <p:sldId id="267" r:id="rId50"/>
    <p:sldId id="372" r:id="rId51"/>
    <p:sldId id="371" r:id="rId52"/>
    <p:sldId id="276" r:id="rId53"/>
    <p:sldId id="350" r:id="rId54"/>
    <p:sldId id="268" r:id="rId55"/>
    <p:sldId id="351" r:id="rId56"/>
    <p:sldId id="270" r:id="rId57"/>
    <p:sldId id="277" r:id="rId58"/>
    <p:sldId id="282" r:id="rId59"/>
    <p:sldId id="283" r:id="rId60"/>
    <p:sldId id="284" r:id="rId61"/>
    <p:sldId id="285" r:id="rId62"/>
    <p:sldId id="286" r:id="rId63"/>
    <p:sldId id="287" r:id="rId64"/>
    <p:sldId id="376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311" r:id="rId74"/>
    <p:sldId id="306" r:id="rId75"/>
    <p:sldId id="298" r:id="rId76"/>
    <p:sldId id="299" r:id="rId77"/>
    <p:sldId id="300" r:id="rId78"/>
    <p:sldId id="301" r:id="rId79"/>
    <p:sldId id="302" r:id="rId80"/>
    <p:sldId id="303" r:id="rId81"/>
    <p:sldId id="305" r:id="rId82"/>
    <p:sldId id="310" r:id="rId83"/>
    <p:sldId id="314" r:id="rId84"/>
    <p:sldId id="312" r:id="rId85"/>
    <p:sldId id="313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2" r:id="rId104"/>
    <p:sldId id="333" r:id="rId105"/>
    <p:sldId id="334" r:id="rId106"/>
    <p:sldId id="33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2E9E-A672-4977-8719-AC8CF509ADCE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C4F2-ED7F-45EE-8837-687288FB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9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5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0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09B5-B187-4EB1-A1CD-7075B3F04703}" type="datetimeFigureOut">
              <a:rPr lang="en-IN" smtClean="0"/>
              <a:t>02-07-2019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wiredtiger/#storage-wiredtiger-checkpoint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#term-prefix-compression" TargetMode="External"/><Relationship Id="rId2" Type="http://schemas.openxmlformats.org/officeDocument/2006/relationships/hyperlink" Target="https://docs.mongodb.com/manual/reference/glossary/#term-snap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ongodb.org/about/production-deployments/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885399" y="4774443"/>
            <a:ext cx="5618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0000"/>
                </a:solidFill>
              </a:rPr>
              <a:t>D.S.R.Murthy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M.Tech</a:t>
            </a:r>
            <a:r>
              <a:rPr lang="en-US" dirty="0">
                <a:solidFill>
                  <a:srgbClr val="FF00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Experience : </a:t>
            </a:r>
            <a:r>
              <a:rPr lang="en-US" dirty="0" smtClean="0">
                <a:solidFill>
                  <a:srgbClr val="002060"/>
                </a:solidFill>
              </a:rPr>
              <a:t>28 </a:t>
            </a:r>
            <a:r>
              <a:rPr lang="en-US" dirty="0">
                <a:solidFill>
                  <a:srgbClr val="002060"/>
                </a:solidFill>
              </a:rPr>
              <a:t>years</a:t>
            </a:r>
          </a:p>
          <a:p>
            <a:pPr algn="ctr" eaLnBrk="1" hangingPunct="1"/>
            <a:endParaRPr lang="en-US" dirty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Director – </a:t>
            </a:r>
            <a:r>
              <a:rPr lang="en-US" sz="2000" dirty="0" err="1">
                <a:solidFill>
                  <a:srgbClr val="FF0000"/>
                </a:solidFill>
              </a:rPr>
              <a:t>Pratibhaa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Infotek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>
          <a:xfrm>
            <a:off x="7206019" y="0"/>
            <a:ext cx="4985982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600" b="1" u="sng" dirty="0">
                <a:solidFill>
                  <a:srgbClr val="FFFF00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.Net</a:t>
            </a:r>
            <a:r>
              <a:rPr lang="en-US" sz="1900" dirty="0">
                <a:solidFill>
                  <a:schemeClr val="bg1"/>
                </a:solidFill>
              </a:rPr>
              <a:t>  Core, CLR Internals, VS 2017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C# 6.0,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Core,  </a:t>
            </a: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MVC 6.0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Linq</a:t>
            </a:r>
            <a:r>
              <a:rPr lang="en-US" sz="1900" dirty="0">
                <a:solidFill>
                  <a:schemeClr val="bg1"/>
                </a:solidFill>
              </a:rPr>
              <a:t> 4  &amp; </a:t>
            </a:r>
            <a:r>
              <a:rPr lang="en-US" sz="1900" dirty="0" err="1">
                <a:solidFill>
                  <a:schemeClr val="bg1"/>
                </a:solidFill>
              </a:rPr>
              <a:t>ADO.Net</a:t>
            </a:r>
            <a:r>
              <a:rPr lang="en-US" sz="1900" dirty="0">
                <a:solidFill>
                  <a:schemeClr val="bg1"/>
                </a:solidFill>
              </a:rPr>
              <a:t> EF 7.0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rgbClr val="FFFF00"/>
                </a:solidFill>
              </a:rPr>
              <a:t>RPA with Blue PRISM</a:t>
            </a:r>
            <a:endParaRPr lang="en-US" sz="1900" dirty="0">
              <a:solidFill>
                <a:srgbClr val="FFFF00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Cloud Computing (Azure)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HTML 5, CSS 3, SASS/LESS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65  Design  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Adv. JavaScript, </a:t>
            </a:r>
            <a:r>
              <a:rPr lang="en-US" sz="1900" dirty="0" err="1">
                <a:solidFill>
                  <a:schemeClr val="bg1"/>
                </a:solidFill>
              </a:rPr>
              <a:t>Jquery</a:t>
            </a:r>
            <a:r>
              <a:rPr lang="en-US" sz="1900" dirty="0">
                <a:solidFill>
                  <a:schemeClr val="bg1"/>
                </a:solidFill>
              </a:rPr>
              <a:t> 2.x , Bootstrap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ES6,Typescript, </a:t>
            </a:r>
            <a:r>
              <a:rPr lang="en-US" sz="1900">
                <a:solidFill>
                  <a:schemeClr val="bg1"/>
                </a:solidFill>
              </a:rPr>
              <a:t>Angular </a:t>
            </a:r>
            <a:r>
              <a:rPr lang="en-US" sz="1900" smtClean="0">
                <a:solidFill>
                  <a:schemeClr val="bg1"/>
                </a:solidFill>
              </a:rPr>
              <a:t>8.0 </a:t>
            </a:r>
            <a:r>
              <a:rPr lang="en-US" sz="1900" dirty="0">
                <a:solidFill>
                  <a:schemeClr val="bg1"/>
                </a:solidFill>
              </a:rPr>
              <a:t>/</a:t>
            </a:r>
            <a:r>
              <a:rPr lang="en-US" sz="1900" dirty="0" err="1">
                <a:solidFill>
                  <a:schemeClr val="bg1"/>
                </a:solidFill>
              </a:rPr>
              <a:t>AoT</a:t>
            </a:r>
            <a:r>
              <a:rPr lang="en-US" sz="1900" dirty="0">
                <a:solidFill>
                  <a:schemeClr val="bg1"/>
                </a:solidFill>
              </a:rPr>
              <a:t>,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ng-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, Immutable, React with 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Backbone, Kendo UI, Ext </a:t>
            </a:r>
            <a:r>
              <a:rPr lang="en-US" sz="1900" dirty="0" err="1">
                <a:solidFill>
                  <a:schemeClr val="bg1"/>
                </a:solidFill>
              </a:rPr>
              <a:t>js</a:t>
            </a:r>
            <a:r>
              <a:rPr lang="en-US" sz="1900" dirty="0">
                <a:solidFill>
                  <a:schemeClr val="bg1"/>
                </a:solidFill>
              </a:rPr>
              <a:t> 6.x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 Node.js,hapi.js, </a:t>
            </a:r>
            <a:r>
              <a:rPr lang="en-US" sz="1900" dirty="0" err="1">
                <a:solidFill>
                  <a:schemeClr val="bg1"/>
                </a:solidFill>
              </a:rPr>
              <a:t>Mongo,node</a:t>
            </a:r>
            <a:r>
              <a:rPr lang="en-US" sz="1900" dirty="0">
                <a:solidFill>
                  <a:schemeClr val="bg1"/>
                </a:solidFill>
              </a:rPr>
              <a:t>-gyp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 Node &amp;  Angular  </a:t>
            </a:r>
            <a:r>
              <a:rPr lang="en-US" sz="2000" dirty="0" err="1" smtClean="0">
                <a:solidFill>
                  <a:schemeClr val="bg1"/>
                </a:solidFill>
              </a:rPr>
              <a:t>Microservices</a:t>
            </a:r>
            <a:r>
              <a:rPr lang="en-US" sz="2000" dirty="0" smtClean="0">
                <a:solidFill>
                  <a:schemeClr val="bg1"/>
                </a:solidFill>
              </a:rPr>
              <a:t> with </a:t>
            </a:r>
            <a:r>
              <a:rPr lang="en-US" sz="2000" dirty="0" err="1" smtClean="0">
                <a:solidFill>
                  <a:schemeClr val="bg1"/>
                </a:solidFill>
              </a:rPr>
              <a:t>Docker</a:t>
            </a:r>
            <a:endParaRPr lang="en-US" sz="20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Mocha,  </a:t>
            </a:r>
            <a:r>
              <a:rPr lang="en-US" sz="1900" dirty="0" err="1">
                <a:solidFill>
                  <a:schemeClr val="bg1"/>
                </a:solidFill>
              </a:rPr>
              <a:t>QUnit</a:t>
            </a:r>
            <a:r>
              <a:rPr lang="en-US" sz="1900" dirty="0">
                <a:solidFill>
                  <a:schemeClr val="bg1"/>
                </a:solidFill>
              </a:rPr>
              <a:t>, Jasmine, Karma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Docker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Webpack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Grunt,Gulp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600"/>
              </a:spcBef>
              <a:defRPr/>
            </a:pP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214" y="187683"/>
            <a:ext cx="1752600" cy="309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8" y="3429000"/>
            <a:ext cx="4848946" cy="13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9" y="750640"/>
            <a:ext cx="7590907" cy="5516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2382" y="1473958"/>
            <a:ext cx="556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No joins and complex transactions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42" y="2088106"/>
            <a:ext cx="3952727" cy="15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Representations</a:t>
            </a:r>
          </a:p>
          <a:p>
            <a:r>
              <a:rPr lang="en-IN" sz="2800" dirty="0"/>
              <a:t>Suppose we are storing information about students and the classes that they are taking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One way to represent this would be to have a </a:t>
            </a:r>
            <a:r>
              <a:rPr lang="en-IN" sz="2800" i="1" dirty="0">
                <a:solidFill>
                  <a:srgbClr val="FF0000"/>
                </a:solidFill>
              </a:rPr>
              <a:t>students </a:t>
            </a:r>
            <a:r>
              <a:rPr lang="en-IN" sz="2800" dirty="0"/>
              <a:t>collection (each student is </a:t>
            </a:r>
            <a:r>
              <a:rPr lang="en-IN" sz="2800" dirty="0" smtClean="0"/>
              <a:t>one document</a:t>
            </a:r>
            <a:r>
              <a:rPr lang="en-IN" sz="2800" dirty="0"/>
              <a:t>) and a </a:t>
            </a:r>
            <a:r>
              <a:rPr lang="en-IN" sz="2800" i="1" dirty="0">
                <a:solidFill>
                  <a:srgbClr val="FF0000"/>
                </a:solidFill>
              </a:rPr>
              <a:t>classes</a:t>
            </a:r>
            <a:r>
              <a:rPr lang="en-IN" sz="2800" i="1" dirty="0"/>
              <a:t> </a:t>
            </a:r>
            <a:r>
              <a:rPr lang="en-IN" sz="2800" dirty="0"/>
              <a:t>collection (each class is one document).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Then have a third </a:t>
            </a:r>
            <a:r>
              <a:rPr lang="en-IN" sz="2800" dirty="0"/>
              <a:t>collection (</a:t>
            </a:r>
            <a:r>
              <a:rPr lang="en-IN" sz="2800" i="1" dirty="0" err="1"/>
              <a:t>studentClasses</a:t>
            </a:r>
            <a:r>
              <a:rPr lang="en-IN" sz="2800" dirty="0"/>
              <a:t>) that contains references to the student and classes </a:t>
            </a:r>
            <a:r>
              <a:rPr lang="en-IN" sz="2800" dirty="0" smtClean="0"/>
              <a:t>he is </a:t>
            </a:r>
            <a:r>
              <a:rPr lang="en-IN" sz="2800" dirty="0"/>
              <a:t>taking</a:t>
            </a:r>
            <a:r>
              <a:rPr lang="en-IN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20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reference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db.studentClasses.findOne</a:t>
            </a:r>
            <a:r>
              <a:rPr lang="en-IN" sz="2800" dirty="0"/>
              <a:t>({"</a:t>
            </a:r>
            <a:r>
              <a:rPr lang="en-IN" sz="2800" dirty="0" err="1"/>
              <a:t>studentId</a:t>
            </a:r>
            <a:r>
              <a:rPr lang="en-IN" sz="2800" dirty="0"/>
              <a:t>" : id})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("512512c1d86041c7dca81915"),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studentId</a:t>
            </a:r>
            <a:r>
              <a:rPr lang="en-IN" sz="2800" dirty="0"/>
              <a:t>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("512512ced86041c7dca81916"),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("512512dcd86041c7dca81917"),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("512512e6d86041c7dca81918"),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("512512f0d86041c7dca81919")</a:t>
            </a:r>
          </a:p>
          <a:p>
            <a:r>
              <a:rPr lang="en-IN" sz="2800" dirty="0"/>
              <a:t>]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2513" y="1188802"/>
            <a:ext cx="3739487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F</a:t>
            </a:r>
            <a:r>
              <a:rPr lang="en-IN" sz="2800" dirty="0" smtClean="0"/>
              <a:t>inding information would take </a:t>
            </a:r>
            <a:r>
              <a:rPr lang="en-IN" sz="2800" dirty="0"/>
              <a:t>three trips to the server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This is generally </a:t>
            </a:r>
            <a:r>
              <a:rPr lang="en-IN" sz="2800" i="1" dirty="0"/>
              <a:t>not </a:t>
            </a:r>
            <a:r>
              <a:rPr lang="en-IN" sz="2800" dirty="0"/>
              <a:t>the way </a:t>
            </a:r>
            <a:r>
              <a:rPr lang="en-IN" sz="2800" dirty="0" smtClean="0"/>
              <a:t>to </a:t>
            </a:r>
            <a:r>
              <a:rPr lang="en-IN" sz="2800" dirty="0"/>
              <a:t>structure data </a:t>
            </a:r>
            <a:r>
              <a:rPr lang="en-IN" sz="2800" dirty="0" smtClean="0"/>
              <a:t>in MongoDB</a:t>
            </a:r>
            <a:r>
              <a:rPr lang="en-IN" sz="2800" dirty="0"/>
              <a:t>, unless the classes and students are changing constantly and reading the </a:t>
            </a:r>
            <a:r>
              <a:rPr lang="en-IN" sz="2800" dirty="0" smtClean="0"/>
              <a:t>data does </a:t>
            </a:r>
            <a:r>
              <a:rPr lang="en-IN" sz="2800" dirty="0"/>
              <a:t>not need to be done quickly.</a:t>
            </a:r>
          </a:p>
        </p:txBody>
      </p:sp>
    </p:spTree>
    <p:extLst>
      <p:ext uri="{BB962C8B-B14F-4D97-AF65-F5344CB8AC3E}">
        <p14:creationId xmlns:p14="http://schemas.microsoft.com/office/powerpoint/2010/main" val="23253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embedding 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"name" : </a:t>
            </a:r>
            <a:r>
              <a:rPr lang="en-IN" sz="2800" dirty="0" smtClean="0"/>
              <a:t>“Murthy",</a:t>
            </a:r>
            <a:endParaRPr lang="en-IN" sz="2800" dirty="0"/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"Trigonometry",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"204"</a:t>
            </a:r>
          </a:p>
          <a:p>
            <a:pPr lvl="1"/>
            <a:r>
              <a:rPr lang="en-IN" sz="2800" dirty="0"/>
              <a:t>},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"Physics",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</a:t>
            </a:r>
            <a:r>
              <a:rPr lang="en-IN" sz="2800" dirty="0" smtClean="0"/>
              <a:t>159“ }}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45206" y="2756848"/>
            <a:ext cx="635985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The upside of this is that it only takes one query to get the information.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 downsides are </a:t>
            </a:r>
            <a:r>
              <a:rPr lang="en-IN" sz="2800" dirty="0"/>
              <a:t>that it takes up more space and is more difficult to keep in sync</a:t>
            </a:r>
          </a:p>
        </p:txBody>
      </p:sp>
    </p:spTree>
    <p:extLst>
      <p:ext uri="{BB962C8B-B14F-4D97-AF65-F5344CB8AC3E}">
        <p14:creationId xmlns:p14="http://schemas.microsoft.com/office/powerpoint/2010/main" val="25811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hybrid embedding and referencing: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create </a:t>
            </a:r>
            <a:r>
              <a:rPr lang="en-IN" sz="2800" dirty="0"/>
              <a:t>an array of </a:t>
            </a:r>
            <a:r>
              <a:rPr lang="en-IN" sz="2800" dirty="0" smtClean="0"/>
              <a:t>subdocuments with </a:t>
            </a:r>
            <a:r>
              <a:rPr lang="en-IN" sz="2800" dirty="0"/>
              <a:t>the frequently used information, but with a reference to the actual </a:t>
            </a:r>
            <a:r>
              <a:rPr lang="en-IN" sz="2800" dirty="0" smtClean="0"/>
              <a:t>document for </a:t>
            </a:r>
            <a:r>
              <a:rPr lang="en-IN" sz="2800" dirty="0"/>
              <a:t>more information</a:t>
            </a:r>
            <a:r>
              <a:rPr lang="en-IN" sz="2800" dirty="0" smtClean="0"/>
              <a:t>:</a:t>
            </a:r>
          </a:p>
          <a:p>
            <a:endParaRPr lang="en-IN" sz="2800" dirty="0" smtClean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("512512a5d86041c7dca81914"),</a:t>
            </a:r>
          </a:p>
          <a:p>
            <a:r>
              <a:rPr lang="en-IN" sz="2400" dirty="0"/>
              <a:t>"name" : "John Doe",</a:t>
            </a:r>
          </a:p>
          <a:p>
            <a:r>
              <a:rPr lang="en-IN" sz="2400" dirty="0"/>
              <a:t>"classes" : [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("512512ced86041c7dca81916"),</a:t>
            </a:r>
          </a:p>
          <a:p>
            <a:pPr lvl="1"/>
            <a:r>
              <a:rPr lang="en-IN" sz="2400" dirty="0"/>
              <a:t>"class" : "</a:t>
            </a:r>
            <a:r>
              <a:rPr lang="en-IN" sz="2400" dirty="0" smtClean="0"/>
              <a:t>Trigonometry“</a:t>
            </a:r>
          </a:p>
          <a:p>
            <a:pPr lvl="1"/>
            <a:r>
              <a:rPr lang="en-IN" sz="2400" dirty="0"/>
              <a:t>},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("512512dcd86041c7dca81917"),</a:t>
            </a:r>
          </a:p>
          <a:p>
            <a:r>
              <a:rPr lang="en-IN" sz="2400" dirty="0" smtClean="0"/>
              <a:t>	"</a:t>
            </a:r>
            <a:r>
              <a:rPr lang="en-IN" sz="2400" dirty="0"/>
              <a:t>class" : "</a:t>
            </a:r>
            <a:r>
              <a:rPr lang="en-IN" sz="2400" dirty="0" smtClean="0"/>
              <a:t>Physics“ },…..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0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" y="1205932"/>
            <a:ext cx="11083103" cy="45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Cardinality</a:t>
            </a:r>
          </a:p>
          <a:p>
            <a:r>
              <a:rPr lang="en-IN" sz="2800" i="1" dirty="0"/>
              <a:t>Cardinality </a:t>
            </a:r>
            <a:r>
              <a:rPr lang="en-IN" sz="2800" dirty="0"/>
              <a:t>is how many references a collection has to another collection. </a:t>
            </a:r>
            <a:r>
              <a:rPr lang="en-IN" sz="2800" dirty="0" smtClean="0"/>
              <a:t>Common relationships </a:t>
            </a:r>
            <a:r>
              <a:rPr lang="en-IN" sz="2800" dirty="0"/>
              <a:t>are one-to-one, one-to-many, or many-to-many. 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For </a:t>
            </a:r>
            <a:r>
              <a:rPr lang="en-IN" sz="2800" dirty="0">
                <a:solidFill>
                  <a:srgbClr val="FF0000"/>
                </a:solidFill>
              </a:rPr>
              <a:t>example, </a:t>
            </a:r>
            <a:r>
              <a:rPr lang="en-IN" sz="2800" dirty="0" smtClean="0">
                <a:solidFill>
                  <a:srgbClr val="FF0000"/>
                </a:solidFill>
              </a:rPr>
              <a:t>in blog </a:t>
            </a:r>
            <a:r>
              <a:rPr lang="en-IN" sz="2800" dirty="0">
                <a:solidFill>
                  <a:srgbClr val="FF0000"/>
                </a:solidFill>
              </a:rPr>
              <a:t>application.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 smtClean="0"/>
              <a:t>Each </a:t>
            </a:r>
            <a:r>
              <a:rPr lang="en-IN" sz="2800" i="1" dirty="0"/>
              <a:t>post </a:t>
            </a:r>
            <a:r>
              <a:rPr lang="en-IN" sz="2800" dirty="0"/>
              <a:t>has a </a:t>
            </a:r>
            <a:r>
              <a:rPr lang="en-IN" sz="2800" i="1" dirty="0"/>
              <a:t>title</a:t>
            </a:r>
            <a:r>
              <a:rPr lang="en-IN" sz="2800" dirty="0"/>
              <a:t>, so that’s a one-to-one relationship.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i="1" dirty="0" smtClean="0"/>
              <a:t>author </a:t>
            </a:r>
            <a:r>
              <a:rPr lang="en-IN" sz="2800" dirty="0"/>
              <a:t>has many </a:t>
            </a:r>
            <a:r>
              <a:rPr lang="en-IN" sz="2800" i="1" dirty="0"/>
              <a:t>posts</a:t>
            </a:r>
            <a:r>
              <a:rPr lang="en-IN" sz="2800" dirty="0"/>
              <a:t>, so that’s a one-to-many relationship.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And </a:t>
            </a:r>
            <a:r>
              <a:rPr lang="en-IN" sz="2800" i="1" dirty="0"/>
              <a:t>posts </a:t>
            </a:r>
            <a:r>
              <a:rPr lang="en-IN" sz="2800" dirty="0"/>
              <a:t>have many </a:t>
            </a:r>
            <a:r>
              <a:rPr lang="en-IN" sz="2800" i="1" dirty="0" smtClean="0"/>
              <a:t>tags </a:t>
            </a:r>
            <a:r>
              <a:rPr lang="en-IN" sz="2800" dirty="0" smtClean="0"/>
              <a:t>and </a:t>
            </a:r>
            <a:r>
              <a:rPr lang="en-IN" sz="2800" i="1" dirty="0"/>
              <a:t>tags </a:t>
            </a:r>
            <a:r>
              <a:rPr lang="en-IN" sz="2800" dirty="0"/>
              <a:t>refer to many </a:t>
            </a:r>
            <a:r>
              <a:rPr lang="en-IN" sz="2800" i="1" dirty="0"/>
              <a:t>posts</a:t>
            </a:r>
            <a:r>
              <a:rPr lang="en-IN" sz="2800" dirty="0"/>
              <a:t>, so that’s a many-to-many relationship.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5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When designing database in Mongo: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Study </a:t>
            </a:r>
            <a:endParaRPr lang="en-IN" sz="2800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consistency of data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No. of read and write operations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Replication of data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Number  of read and write operations on database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Transactions (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does not support transactions)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MongoDB does not support joins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Connection Pooling</a:t>
            </a:r>
          </a:p>
          <a:p>
            <a:pPr marL="514350" indent="-514350">
              <a:buAutoNum type="arabicPeriod"/>
            </a:pP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8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497" y="982640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548878" y="2348742"/>
            <a:ext cx="8340063" cy="3740032"/>
            <a:chOff x="685800" y="2404533"/>
            <a:chExt cx="7620000" cy="33528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5800" y="2404533"/>
              <a:ext cx="7620000" cy="3352800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r="2962"/>
            <a:stretch>
              <a:fillRect/>
            </a:stretch>
          </p:blipFill>
          <p:spPr bwMode="auto">
            <a:xfrm>
              <a:off x="1219200" y="5257800"/>
              <a:ext cx="1107941" cy="39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1004033" y="2657840"/>
              <a:ext cx="5416386" cy="2609124"/>
              <a:chOff x="-1949160" y="1594116"/>
              <a:chExt cx="5051137" cy="1524000"/>
            </a:xfrm>
          </p:grpSpPr>
          <p:sp>
            <p:nvSpPr>
              <p:cNvPr id="26" name="Document 60"/>
              <p:cNvSpPr/>
              <p:nvPr/>
            </p:nvSpPr>
            <p:spPr bwMode="auto">
              <a:xfrm>
                <a:off x="-1949844" y="1594521"/>
                <a:ext cx="1905338" cy="1523497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chemeClr val="tx2">
                        <a:lumMod val="10000"/>
                      </a:schemeClr>
                    </a:solidFill>
                  </a:ln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latin typeface="+mn-lt"/>
                  <a:cs typeface="+mn-cs"/>
                </a:endParaRPr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3160713" y="2658534"/>
              <a:ext cx="2590433" cy="1516063"/>
              <a:chOff x="3200685" y="2895003"/>
              <a:chExt cx="2011324" cy="1434262"/>
            </a:xfrm>
          </p:grpSpPr>
          <p:sp>
            <p:nvSpPr>
              <p:cNvPr id="24" name="Document 58"/>
              <p:cNvSpPr/>
              <p:nvPr/>
            </p:nvSpPr>
            <p:spPr bwMode="auto">
              <a:xfrm>
                <a:off x="3200685" y="2895003"/>
                <a:ext cx="190560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276604" y="2971800"/>
                <a:ext cx="1935405" cy="1229663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4F0F7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ravi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  <a:cs typeface="+mn-cs"/>
                  </a:rPr>
                  <a:t>eyes: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3F75"/>
                    </a:solidFill>
                    <a:latin typeface="+mn-lt"/>
                    <a:cs typeface="+mn-cs"/>
                  </a:rPr>
                  <a:t> 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[40.7, 73.4],</a:t>
                </a:r>
                <a:endParaRPr lang="en-US" dirty="0">
                  <a:solidFill>
                    <a:srgbClr val="191918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boss: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sriram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5746752" y="2658531"/>
              <a:ext cx="2406650" cy="1017588"/>
              <a:chOff x="5333723" y="2895109"/>
              <a:chExt cx="1968971" cy="787950"/>
            </a:xfrm>
          </p:grpSpPr>
          <p:sp>
            <p:nvSpPr>
              <p:cNvPr id="22" name="Document 56"/>
              <p:cNvSpPr/>
              <p:nvPr/>
            </p:nvSpPr>
            <p:spPr bwMode="auto">
              <a:xfrm>
                <a:off x="5333723" y="2895109"/>
                <a:ext cx="1905331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59699" y="2971323"/>
                <a:ext cx="1942995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“john”,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aliases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: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[“el diablo”]}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73411" y="4368270"/>
              <a:ext cx="2541587" cy="1016000"/>
              <a:chOff x="5333690" y="2896032"/>
              <a:chExt cx="1969004" cy="786721"/>
            </a:xfrm>
          </p:grpSpPr>
          <p:sp>
            <p:nvSpPr>
              <p:cNvPr id="20" name="Document 54"/>
              <p:cNvSpPr/>
              <p:nvPr/>
            </p:nvSpPr>
            <p:spPr bwMode="auto">
              <a:xfrm>
                <a:off x="5333690" y="2896032"/>
                <a:ext cx="1905051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59400" y="2971800"/>
                <a:ext cx="1943294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kiran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hat: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”yes”}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5746750" y="3869797"/>
              <a:ext cx="2514600" cy="1514475"/>
              <a:chOff x="3200129" y="2972457"/>
              <a:chExt cx="2011609" cy="1432759"/>
            </a:xfrm>
          </p:grpSpPr>
          <p:sp>
            <p:nvSpPr>
              <p:cNvPr id="18" name="Document 52"/>
              <p:cNvSpPr/>
              <p:nvPr/>
            </p:nvSpPr>
            <p:spPr bwMode="auto">
              <a:xfrm>
                <a:off x="3200129" y="2972457"/>
                <a:ext cx="1904933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276326" y="2972457"/>
                <a:ext cx="1935412" cy="994741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</a:t>
                </a:r>
                <a:r>
                  <a:rPr lang="en-US" dirty="0" err="1" smtClean="0">
                    <a:solidFill>
                      <a:srgbClr val="000000"/>
                    </a:solidFill>
                    <a:latin typeface="+mn-lt"/>
                    <a:cs typeface="+mn-cs"/>
                  </a:rPr>
                  <a:t>maduri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rgbClr val="EAEAEA"/>
                    </a:solidFill>
                    <a:latin typeface="+mn-lt"/>
                    <a:cs typeface="+mn-cs"/>
                  </a:rPr>
                  <a:t> height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72,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AEAEA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[44.6, 71.3]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90600" y="2757575"/>
              <a:ext cx="2494033" cy="18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191918"/>
                  </a:solidFill>
                </a:rPr>
                <a:t>{</a:t>
              </a:r>
              <a:r>
                <a:rPr lang="en-US" altLang="en-US" dirty="0">
                  <a:solidFill>
                    <a:schemeClr val="bg2"/>
                  </a:solidFill>
                </a:rPr>
                <a:t>name: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/>
                <a:t>“raj”</a:t>
              </a:r>
              <a:r>
                <a:rPr lang="en-US" altLang="en-US" dirty="0" smtClean="0">
                  <a:solidFill>
                    <a:srgbClr val="003F75"/>
                  </a:solidFill>
                </a:rPr>
                <a:t>,</a:t>
              </a:r>
              <a:endParaRPr lang="en-US" altLang="en-US" dirty="0">
                <a:solidFill>
                  <a:srgbClr val="003F75"/>
                </a:solidFill>
              </a:endParaRP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chemeClr val="bg2"/>
                  </a:solidFill>
                </a:rPr>
                <a:t>eyes: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>
                  <a:solidFill>
                    <a:srgbClr val="191918"/>
                  </a:solidFill>
                </a:rPr>
                <a:t>“blue”,</a:t>
              </a: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rgbClr val="E4F0F7"/>
                  </a:solidFill>
                </a:rPr>
                <a:t>birthplace: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>
                  <a:solidFill>
                    <a:srgbClr val="191918"/>
                  </a:solidFill>
                </a:rPr>
                <a:t>“AP”,</a:t>
              </a:r>
              <a:endParaRPr lang="en-US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</a:t>
              </a:r>
              <a:r>
                <a:rPr lang="hu-HU" altLang="en-US" dirty="0">
                  <a:solidFill>
                    <a:srgbClr val="E4F0F7"/>
                  </a:solidFill>
                </a:rPr>
                <a:t> aliases</a:t>
              </a:r>
              <a:r>
                <a:rPr lang="hu-HU" altLang="en-US" dirty="0">
                  <a:solidFill>
                    <a:srgbClr val="191918"/>
                  </a:solidFill>
                </a:rPr>
                <a:t>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[“</a:t>
              </a:r>
              <a:r>
                <a:rPr lang="en-IN" altLang="en-US" dirty="0" smtClean="0">
                  <a:solidFill>
                    <a:srgbClr val="191918"/>
                  </a:solidFill>
                </a:rPr>
                <a:t>raj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”, </a:t>
              </a:r>
              <a:endParaRPr lang="en-IN" altLang="en-US" dirty="0" smtClean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 smtClean="0">
                  <a:solidFill>
                    <a:srgbClr val="191918"/>
                  </a:solidFill>
                </a:rPr>
                <a:t>“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kumar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”],</a:t>
              </a:r>
              <a:endParaRPr lang="hu-HU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loc: </a:t>
              </a:r>
              <a:r>
                <a:rPr lang="hu-HU" altLang="en-US" dirty="0">
                  <a:solidFill>
                    <a:srgbClr val="191918"/>
                  </a:solidFill>
                </a:rPr>
                <a:t>[32.7, 63.4],</a:t>
              </a: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boss: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sriram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”}</a:t>
              </a:r>
              <a:endParaRPr lang="hu-HU" altLang="en-US" dirty="0">
                <a:solidFill>
                  <a:srgbClr val="191918"/>
                </a:solidFill>
              </a:endParaRPr>
            </a:p>
          </p:txBody>
        </p:sp>
      </p:grp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634597" y="403381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45860" y="707222"/>
            <a:ext cx="875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</p:spTree>
    <p:extLst>
      <p:ext uri="{BB962C8B-B14F-4D97-AF65-F5344CB8AC3E}">
        <p14:creationId xmlns:p14="http://schemas.microsoft.com/office/powerpoint/2010/main" val="1319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794921" y="843664"/>
            <a:ext cx="4602163" cy="458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en-US" sz="2800" dirty="0"/>
              <a:t>Document-Oriented stor</a:t>
            </a:r>
            <a:r>
              <a:rPr lang="en-IN" altLang="en-US" sz="2800" dirty="0"/>
              <a:t>a</a:t>
            </a:r>
            <a:r>
              <a:rPr lang="hu-HU" altLang="en-US" sz="2800" dirty="0"/>
              <a:t>ge</a:t>
            </a:r>
          </a:p>
          <a:p>
            <a:r>
              <a:rPr lang="hu-HU" altLang="en-US" sz="2800" dirty="0"/>
              <a:t>Full Index Support</a:t>
            </a:r>
          </a:p>
          <a:p>
            <a:r>
              <a:rPr lang="hu-HU" altLang="en-US" sz="2800" dirty="0"/>
              <a:t>Replication &amp; High Availability</a:t>
            </a:r>
          </a:p>
          <a:p>
            <a:r>
              <a:rPr lang="hu-HU" altLang="en-US" sz="2800" dirty="0"/>
              <a:t>Auto-Sharding</a:t>
            </a:r>
          </a:p>
          <a:p>
            <a:r>
              <a:rPr lang="hu-HU" altLang="en-US" sz="2800" dirty="0"/>
              <a:t>Querying</a:t>
            </a:r>
          </a:p>
          <a:p>
            <a:r>
              <a:rPr lang="hu-HU" altLang="en-US" sz="2800" dirty="0"/>
              <a:t>Fast In-Place Updates</a:t>
            </a:r>
          </a:p>
          <a:p>
            <a:r>
              <a:rPr lang="hu-HU" altLang="en-US" sz="2800" dirty="0"/>
              <a:t>Map/Reduce</a:t>
            </a:r>
            <a:endParaRPr lang="en-IN" altLang="en-US" sz="2800" dirty="0"/>
          </a:p>
          <a:p>
            <a:r>
              <a:rPr lang="en-IN" altLang="en-US" sz="2800" dirty="0"/>
              <a:t>Export / Import</a:t>
            </a:r>
          </a:p>
          <a:p>
            <a:r>
              <a:rPr lang="en-IN" altLang="en-US" sz="2800" dirty="0"/>
              <a:t>Logging </a:t>
            </a:r>
            <a:endParaRPr lang="hu-HU" altLang="en-US" sz="2800" dirty="0"/>
          </a:p>
          <a:p>
            <a:endParaRPr lang="hu-HU" altLang="en-US" sz="2800" dirty="0"/>
          </a:p>
        </p:txBody>
      </p:sp>
      <p:sp>
        <p:nvSpPr>
          <p:cNvPr id="16" name="Lekerekített téglalap 3"/>
          <p:cNvSpPr/>
          <p:nvPr/>
        </p:nvSpPr>
        <p:spPr>
          <a:xfrm>
            <a:off x="3106335" y="5846763"/>
            <a:ext cx="1645456" cy="44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800" dirty="0" err="1"/>
              <a:t>Agile</a:t>
            </a:r>
            <a:endParaRPr lang="hu-HU" sz="2800" dirty="0"/>
          </a:p>
        </p:txBody>
      </p:sp>
      <p:sp>
        <p:nvSpPr>
          <p:cNvPr id="17" name="Lekerekített téglalap 15"/>
          <p:cNvSpPr/>
          <p:nvPr/>
        </p:nvSpPr>
        <p:spPr>
          <a:xfrm>
            <a:off x="7037579" y="5816115"/>
            <a:ext cx="1768287" cy="45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3200" dirty="0" err="1"/>
              <a:t>Scalable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5" y="597672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i="1" dirty="0">
                <a:solidFill>
                  <a:srgbClr val="FF0000"/>
                </a:solidFill>
              </a:rPr>
              <a:t>Indexing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generic secondary indexes, allowing a variety of fast queries,</a:t>
            </a:r>
          </a:p>
          <a:p>
            <a:r>
              <a:rPr lang="en-IN" sz="2800" dirty="0"/>
              <a:t>and provides unique, compound, geospatial, and full-text indexing 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Aggregation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an “aggregation pipeline” that allows  to build complex</a:t>
            </a:r>
          </a:p>
          <a:p>
            <a:r>
              <a:rPr lang="en-IN" sz="2800" dirty="0"/>
              <a:t>aggregations from simple pieces and allow the database to optimize it.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Special collection types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time-to-live collections for data that should expire at a certain</a:t>
            </a:r>
          </a:p>
          <a:p>
            <a:r>
              <a:rPr lang="en-IN" sz="2800" dirty="0"/>
              <a:t>time, such as sessions. It also supports fixed-size collections to hold data such as logs.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File storage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an easy-to-use protocol for storing large files and file metadata.</a:t>
            </a:r>
            <a:endParaRPr lang="hu-H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08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3" y="627798"/>
            <a:ext cx="8897587" cy="61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2" y="753961"/>
            <a:ext cx="9330912" cy="56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MongoDB default  Storage engine is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altLang="en-US" sz="2800" dirty="0">
                <a:solidFill>
                  <a:srgbClr val="494747"/>
                </a:solidFill>
              </a:rPr>
              <a:t> </a:t>
            </a:r>
            <a:r>
              <a:rPr lang="en-US" altLang="en-US" sz="2800" dirty="0" smtClean="0">
                <a:solidFill>
                  <a:srgbClr val="494747"/>
                </a:solidFill>
              </a:rPr>
              <a:t>from </a:t>
            </a:r>
            <a:r>
              <a:rPr lang="en-US" altLang="en-US" sz="2800" dirty="0" err="1" smtClean="0">
                <a:solidFill>
                  <a:srgbClr val="494747"/>
                </a:solidFill>
              </a:rPr>
              <a:t>mongodb</a:t>
            </a:r>
            <a:r>
              <a:rPr lang="en-US" altLang="en-US" sz="2800" dirty="0" smtClean="0">
                <a:solidFill>
                  <a:srgbClr val="494747"/>
                </a:solidFill>
              </a:rPr>
              <a:t> 3.0 onwards.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specify </a:t>
            </a:r>
            <a:r>
              <a:rPr lang="en-US" altLang="en-US" sz="2800" dirty="0">
                <a:solidFill>
                  <a:srgbClr val="494747"/>
                </a:solidFill>
              </a:rPr>
              <a:t>the </a:t>
            </a:r>
            <a:r>
              <a:rPr lang="en-US" altLang="en-US" sz="2800" dirty="0">
                <a:solidFill>
                  <a:srgbClr val="000000"/>
                </a:solidFill>
              </a:rPr>
              <a:t>--</a:t>
            </a:r>
            <a:r>
              <a:rPr lang="en-US" altLang="en-US" sz="2800" dirty="0" err="1">
                <a:solidFill>
                  <a:srgbClr val="000000"/>
                </a:solidFill>
              </a:rPr>
              <a:t>storageEngine</a:t>
            </a:r>
            <a:r>
              <a:rPr lang="en-US" altLang="en-US" sz="2800" dirty="0">
                <a:solidFill>
                  <a:srgbClr val="494747"/>
                </a:solidFill>
              </a:rPr>
              <a:t> </a:t>
            </a:r>
            <a:r>
              <a:rPr lang="en-US" altLang="en-US" sz="2800" dirty="0" smtClean="0">
                <a:solidFill>
                  <a:srgbClr val="494747"/>
                </a:solidFill>
              </a:rPr>
              <a:t> to configure.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Document Level Concurrency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 </a:t>
            </a:r>
            <a:r>
              <a:rPr lang="en-IN" sz="2800" i="1" dirty="0"/>
              <a:t>document-level</a:t>
            </a:r>
            <a:r>
              <a:rPr lang="en-IN" sz="2800" dirty="0"/>
              <a:t> concurrency control for write operations. As a result, multiple clients can modify different documents of a collection at the same time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For most read and write operations, </a:t>
            </a:r>
            <a:r>
              <a:rPr lang="en-IN" sz="2800" dirty="0" err="1"/>
              <a:t>WiredTiger</a:t>
            </a:r>
            <a:r>
              <a:rPr lang="en-IN" sz="2800" dirty="0"/>
              <a:t> uses optimistic concurrency control. </a:t>
            </a:r>
            <a:r>
              <a:rPr lang="en-IN" sz="2800" dirty="0" smtClean="0"/>
              <a:t> </a:t>
            </a:r>
            <a:r>
              <a:rPr lang="en-IN" sz="2800" dirty="0" err="1" smtClean="0"/>
              <a:t>WiredTiger</a:t>
            </a:r>
            <a:r>
              <a:rPr lang="en-IN" sz="2800" dirty="0" smtClean="0"/>
              <a:t> </a:t>
            </a:r>
            <a:r>
              <a:rPr lang="en-IN" sz="2800" dirty="0"/>
              <a:t>uses only intent locks at the global, database and collection levels.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When </a:t>
            </a:r>
            <a:r>
              <a:rPr lang="en-IN" sz="2800" dirty="0"/>
              <a:t>the storage engine detects conflicts between two operations, one will incur a write conflict causing MongoDB to transparently retry that </a:t>
            </a:r>
            <a:r>
              <a:rPr lang="en-IN" sz="2800" dirty="0" smtClean="0"/>
              <a:t>operation.</a:t>
            </a:r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Snapshots and Checkpoints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WiredTiger</a:t>
            </a:r>
            <a:r>
              <a:rPr lang="en-IN" sz="2800" dirty="0"/>
              <a:t> uses </a:t>
            </a:r>
            <a:r>
              <a:rPr lang="en-IN" sz="2800" dirty="0" err="1"/>
              <a:t>MultiVersion</a:t>
            </a:r>
            <a:r>
              <a:rPr lang="en-IN" sz="2800" dirty="0"/>
              <a:t> Concurrency Control (MVCC). At the start of an operation, </a:t>
            </a:r>
            <a:r>
              <a:rPr lang="en-IN" sz="2800" dirty="0" err="1"/>
              <a:t>WiredTiger</a:t>
            </a:r>
            <a:r>
              <a:rPr lang="en-IN" sz="2800" dirty="0"/>
              <a:t> provides a point-in-time snapshot of the data to the transaction. A snapshot presents a consistent view of the in-memory data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When writing to disk, </a:t>
            </a:r>
            <a:r>
              <a:rPr lang="en-IN" sz="2800" dirty="0" err="1"/>
              <a:t>WiredTiger</a:t>
            </a:r>
            <a:r>
              <a:rPr lang="en-IN" sz="2800" dirty="0"/>
              <a:t> writes all the data in a snapshot to disk in a consistent way across all data files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. </a:t>
            </a:r>
            <a:r>
              <a:rPr lang="en-IN" sz="2800" dirty="0"/>
              <a:t>The </a:t>
            </a:r>
            <a:r>
              <a:rPr lang="en-IN" sz="2800" i="1" dirty="0"/>
              <a:t>checkpoint</a:t>
            </a:r>
            <a:r>
              <a:rPr lang="en-IN" sz="2800" dirty="0"/>
              <a:t> ensures that the data files are consistent up to and including the last checkpoint; i.e. checkpoints can act as recovery points.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MongoDB </a:t>
            </a:r>
            <a:r>
              <a:rPr lang="en-IN" sz="2800" dirty="0"/>
              <a:t>configures </a:t>
            </a:r>
            <a:r>
              <a:rPr lang="en-IN" sz="2800" dirty="0" err="1"/>
              <a:t>WiredTiger</a:t>
            </a:r>
            <a:r>
              <a:rPr lang="en-IN" sz="2800" dirty="0"/>
              <a:t> to create checkpoints (i.e. write the snapshot data to disk) at intervals of 60 </a:t>
            </a:r>
            <a:r>
              <a:rPr lang="en-IN" sz="2800" dirty="0" smtClean="0"/>
              <a:t>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Journal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 a write-ahead transaction log in combination with </a:t>
            </a:r>
            <a:r>
              <a:rPr lang="en-IN" sz="2800" dirty="0">
                <a:hlinkClick r:id="rId2"/>
              </a:rPr>
              <a:t>checkpoints</a:t>
            </a:r>
            <a:r>
              <a:rPr lang="en-IN" sz="2800" dirty="0"/>
              <a:t> to ensure data durability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The </a:t>
            </a:r>
            <a:r>
              <a:rPr lang="en-IN" sz="2800" dirty="0" err="1"/>
              <a:t>WiredTiger</a:t>
            </a:r>
            <a:r>
              <a:rPr lang="en-IN" sz="2800" dirty="0"/>
              <a:t> journal persists all data modifications between checkpoints.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IN" sz="2800" dirty="0"/>
              <a:t>MongoDB exits between checkpoints, it uses the journal to replay all data modified since the last checkpoint. 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68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Akzidenz"/>
              </a:rPr>
              <a:t>Compression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0000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With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, MongoDB supports compression for all collections and indexes. </a:t>
            </a:r>
            <a:endParaRPr lang="en-US" altLang="en-US" sz="2400" dirty="0" smtClean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Compression 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minimizes storage use at the expense of additional CPU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By default,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 uses block compression with the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2"/>
              </a:rPr>
              <a:t>snappy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compression library for all collections and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3"/>
              </a:rPr>
              <a:t>prefix compression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for all indexes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1: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Introduction to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Installing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and </a:t>
            </a:r>
            <a:r>
              <a:rPr lang="en-IN" sz="3200" dirty="0" err="1" smtClean="0"/>
              <a:t>Robo</a:t>
            </a:r>
            <a:r>
              <a:rPr lang="en-IN" sz="3200" dirty="0" smtClean="0"/>
              <a:t> 3T UI tool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  <a:r>
              <a:rPr lang="en-IN" sz="3200" dirty="0" err="1" smtClean="0"/>
              <a:t>Terminlogy</a:t>
            </a:r>
            <a:r>
              <a:rPr lang="en-IN" sz="3200" dirty="0" smtClean="0"/>
              <a:t> (</a:t>
            </a:r>
            <a:r>
              <a:rPr lang="en-IN" sz="3200" dirty="0" err="1" smtClean="0"/>
              <a:t>Database,Documents,Collections,Fields</a:t>
            </a:r>
            <a:r>
              <a:rPr lang="en-IN" sz="3200" dirty="0" smtClean="0"/>
              <a:t>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Modelling database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</a:t>
            </a:r>
            <a:r>
              <a:rPr lang="en-IN" sz="3200" dirty="0" err="1" smtClean="0"/>
              <a:t>Mongod</a:t>
            </a:r>
            <a:r>
              <a:rPr lang="en-IN" sz="3200" dirty="0" smtClean="0"/>
              <a:t>, Mongo shell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Configuring editor (sublime Text 3.0) for mongo shell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Application Design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CRUD in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Querying 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Selectors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Aggregation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Modifiers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Memory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With </a:t>
            </a:r>
            <a:r>
              <a:rPr lang="en-IN" sz="2800" dirty="0" err="1"/>
              <a:t>WiredTiger</a:t>
            </a:r>
            <a:r>
              <a:rPr lang="en-IN" sz="2800" dirty="0"/>
              <a:t>, MongoDB utilizes both the </a:t>
            </a:r>
            <a:r>
              <a:rPr lang="en-IN" sz="2800" dirty="0" err="1"/>
              <a:t>WiredTiger</a:t>
            </a:r>
            <a:r>
              <a:rPr lang="en-IN" sz="2800" dirty="0"/>
              <a:t> internal cache and the </a:t>
            </a:r>
            <a:r>
              <a:rPr lang="en-IN" sz="2800" dirty="0" smtClean="0"/>
              <a:t>file system </a:t>
            </a:r>
            <a:r>
              <a:rPr lang="en-IN" sz="2800" dirty="0"/>
              <a:t>cache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Starting in 3.4, the </a:t>
            </a:r>
            <a:r>
              <a:rPr lang="en-IN" sz="2800" dirty="0" err="1"/>
              <a:t>WiredTiger</a:t>
            </a:r>
            <a:r>
              <a:rPr lang="en-IN" sz="2800" dirty="0"/>
              <a:t> internal cache, by default, will use the larger of either: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50% of RAM minus 1 GB, </a:t>
            </a:r>
            <a:r>
              <a:rPr lang="en-IN" sz="2800" dirty="0" smtClean="0"/>
              <a:t>or  256 </a:t>
            </a:r>
            <a:r>
              <a:rPr lang="en-IN" sz="2800" dirty="0"/>
              <a:t>MB</a:t>
            </a:r>
            <a:r>
              <a:rPr lang="en-IN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By default, </a:t>
            </a:r>
            <a:r>
              <a:rPr lang="en-IN" sz="2800" dirty="0" err="1"/>
              <a:t>WiredTiger</a:t>
            </a:r>
            <a:r>
              <a:rPr lang="en-IN" sz="2800" dirty="0"/>
              <a:t> uses Snappy block compression for all collections and prefix compression for all indexes. </a:t>
            </a:r>
            <a:endParaRPr lang="en-I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r>
              <a:rPr lang="en-IN" sz="2800" dirty="0" smtClean="0"/>
              <a:t>For more information : see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3.4 documentation.</a:t>
            </a:r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9" y="735375"/>
            <a:ext cx="10746549" cy="5788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36" y="576234"/>
            <a:ext cx="8334742" cy="4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60707" y="2828379"/>
            <a:ext cx="903287" cy="99536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98682" y="283314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957" y="283949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550232" y="1531391"/>
            <a:ext cx="2543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Better data locality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999494" y="2118766"/>
            <a:ext cx="285750" cy="1855788"/>
            <a:chOff x="3210925" y="2174875"/>
            <a:chExt cx="570831" cy="3711540"/>
          </a:xfrm>
        </p:grpSpPr>
        <p:sp>
          <p:nvSpPr>
            <p:cNvPr id="11" name="Rectangle 10"/>
            <p:cNvSpPr/>
            <p:nvPr/>
          </p:nvSpPr>
          <p:spPr>
            <a:xfrm>
              <a:off x="3210925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0925" y="244157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10925" y="270509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0925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925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925" y="350201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0925" y="376553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0925" y="403223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0925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0925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0925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0925" y="5092673"/>
              <a:ext cx="570831" cy="2635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10925" y="5356194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10925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2864682" y="2118766"/>
            <a:ext cx="285750" cy="1855788"/>
            <a:chOff x="7730182" y="2174875"/>
            <a:chExt cx="570831" cy="3711540"/>
          </a:xfrm>
        </p:grpSpPr>
        <p:sp>
          <p:nvSpPr>
            <p:cNvPr id="28" name="Rectangle 27"/>
            <p:cNvSpPr/>
            <p:nvPr/>
          </p:nvSpPr>
          <p:spPr>
            <a:xfrm>
              <a:off x="7730182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30182" y="244157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0182" y="2705096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0182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0182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0182" y="3502012"/>
              <a:ext cx="570831" cy="263523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30182" y="3765536"/>
              <a:ext cx="570831" cy="266697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0182" y="4032233"/>
              <a:ext cx="570831" cy="263521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0182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30182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30182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30182" y="509267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30182" y="535619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0182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2429707" y="2901404"/>
            <a:ext cx="325437" cy="265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38"/>
          <p:cNvSpPr txBox="1">
            <a:spLocks noChangeArrowheads="1"/>
          </p:cNvSpPr>
          <p:nvPr/>
        </p:nvSpPr>
        <p:spPr bwMode="auto">
          <a:xfrm>
            <a:off x="1723269" y="3974554"/>
            <a:ext cx="807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Relational</a:t>
            </a:r>
          </a:p>
        </p:txBody>
      </p:sp>
      <p:sp>
        <p:nvSpPr>
          <p:cNvPr id="44" name="TextBox 39"/>
          <p:cNvSpPr txBox="1">
            <a:spLocks noChangeArrowheads="1"/>
          </p:cNvSpPr>
          <p:nvPr/>
        </p:nvSpPr>
        <p:spPr bwMode="auto">
          <a:xfrm>
            <a:off x="2569407" y="3976141"/>
            <a:ext cx="808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MongoDB</a:t>
            </a:r>
          </a:p>
        </p:txBody>
      </p: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133094" y="1479004"/>
            <a:ext cx="1970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In-Memory </a:t>
            </a:r>
          </a:p>
          <a:p>
            <a:pPr algn="ctr" eaLnBrk="1" hangingPunct="1"/>
            <a:r>
              <a:rPr lang="en-US" altLang="en-US" sz="2400" dirty="0">
                <a:latin typeface="+mn-lt"/>
              </a:rPr>
              <a:t>Caching</a:t>
            </a: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4550607" y="2348954"/>
            <a:ext cx="285750" cy="1855787"/>
            <a:chOff x="7730182" y="2174875"/>
            <a:chExt cx="570831" cy="3711540"/>
          </a:xfrm>
        </p:grpSpPr>
        <p:sp>
          <p:nvSpPr>
            <p:cNvPr id="47" name="Rectangle 46"/>
            <p:cNvSpPr/>
            <p:nvPr/>
          </p:nvSpPr>
          <p:spPr>
            <a:xfrm>
              <a:off x="7730182" y="21748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0182" y="244157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0182" y="2705094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182" y="297179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182" y="323531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0182" y="3502013"/>
              <a:ext cx="570831" cy="263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0182" y="3765534"/>
              <a:ext cx="570831" cy="266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30182" y="4032232"/>
              <a:ext cx="570831" cy="263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30182" y="429575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30182" y="456245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0182" y="48259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30182" y="509267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30182" y="535619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30182" y="562289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34895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553741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758529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96331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16810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372891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57926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endCxn id="61" idx="1"/>
          </p:cNvCxnSpPr>
          <p:nvPr/>
        </p:nvCxnSpPr>
        <p:spPr>
          <a:xfrm flipV="1">
            <a:off x="4945894" y="260771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45894" y="281885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945894" y="302999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945894" y="3241129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945894" y="345226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45894" y="366340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45894" y="387454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1"/>
          <p:cNvSpPr txBox="1">
            <a:spLocks noChangeArrowheads="1"/>
          </p:cNvSpPr>
          <p:nvPr/>
        </p:nvSpPr>
        <p:spPr bwMode="auto">
          <a:xfrm>
            <a:off x="6913570" y="1625054"/>
            <a:ext cx="3197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Distributed Architecture</a:t>
            </a:r>
          </a:p>
        </p:txBody>
      </p:sp>
      <p:pic>
        <p:nvPicPr>
          <p:cNvPr id="76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8185824" y="2691557"/>
            <a:ext cx="903272" cy="676582"/>
          </a:xfrm>
          <a:prstGeom prst="rect">
            <a:avLst/>
          </a:prstGeom>
        </p:spPr>
      </p:pic>
      <p:pic>
        <p:nvPicPr>
          <p:cNvPr id="81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3298279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2998241"/>
            <a:ext cx="9032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ight Arrow 82"/>
          <p:cNvSpPr/>
          <p:nvPr/>
        </p:nvSpPr>
        <p:spPr>
          <a:xfrm>
            <a:off x="7223957" y="3892004"/>
            <a:ext cx="2782887" cy="406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Horizontal Scaling</a:t>
            </a:r>
          </a:p>
        </p:txBody>
      </p:sp>
      <p:pic>
        <p:nvPicPr>
          <p:cNvPr id="86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44" y="1947316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ight Arrow 86"/>
          <p:cNvSpPr/>
          <p:nvPr/>
        </p:nvSpPr>
        <p:spPr>
          <a:xfrm rot="16200000">
            <a:off x="6110325" y="3230811"/>
            <a:ext cx="1520825" cy="4175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Replication /HA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7223629" y="2691557"/>
            <a:ext cx="903272" cy="67658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9163007" y="2691557"/>
            <a:ext cx="903272" cy="676582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>
          <a:xfrm rot="5400000">
            <a:off x="8447125" y="2489448"/>
            <a:ext cx="325437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88" idx="1"/>
            <a:endCxn id="77" idx="1"/>
          </p:cNvCxnSpPr>
          <p:nvPr/>
        </p:nvCxnSpPr>
        <p:spPr>
          <a:xfrm rot="10800000" flipV="1">
            <a:off x="7223957" y="3029991"/>
            <a:ext cx="12700" cy="306388"/>
          </a:xfrm>
          <a:prstGeom prst="curvedConnector3">
            <a:avLst>
              <a:gd name="adj1" fmla="val 13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8" idx="1"/>
            <a:endCxn id="76" idx="1"/>
          </p:cNvCxnSpPr>
          <p:nvPr/>
        </p:nvCxnSpPr>
        <p:spPr>
          <a:xfrm rot="10800000" flipV="1">
            <a:off x="7223957" y="3029991"/>
            <a:ext cx="12700" cy="606425"/>
          </a:xfrm>
          <a:prstGeom prst="curvedConnector3">
            <a:avLst>
              <a:gd name="adj1" fmla="val 18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442310" y="649882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and Scalable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76" y="639969"/>
            <a:ext cx="7561085" cy="6218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28" y="764403"/>
            <a:ext cx="4040349" cy="6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56" y="491323"/>
            <a:ext cx="5588210" cy="631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581"/>
            <a:ext cx="5199797" cy="7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849271" y="669525"/>
            <a:ext cx="951931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Create</a:t>
            </a:r>
          </a:p>
          <a:p>
            <a:pPr lvl="1" algn="l"/>
            <a:r>
              <a:rPr lang="hu-HU" altLang="en-US" sz="2800" dirty="0" smtClean="0"/>
              <a:t>db.collection.insert( &lt;document&gt; ) </a:t>
            </a:r>
          </a:p>
          <a:p>
            <a:pPr lvl="1" algn="l"/>
            <a:r>
              <a:rPr lang="hu-HU" altLang="en-US" sz="2800" dirty="0" smtClean="0"/>
              <a:t>db.collection.save( &lt;document&gt; ) </a:t>
            </a:r>
          </a:p>
          <a:p>
            <a:pPr lvl="1" algn="l"/>
            <a:r>
              <a:rPr lang="hu-HU" altLang="en-US" sz="2800" dirty="0" smtClean="0"/>
              <a:t>db.collection.update( &lt;query&gt;, &lt;update&gt;, { upsert: true }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Read</a:t>
            </a:r>
          </a:p>
          <a:p>
            <a:pPr lvl="1" algn="l"/>
            <a:r>
              <a:rPr lang="hu-HU" altLang="en-US" sz="2800" dirty="0" smtClean="0"/>
              <a:t>db.collection.find( &lt;query&gt;, &lt;projection&gt; )</a:t>
            </a:r>
          </a:p>
          <a:p>
            <a:pPr lvl="1" algn="l"/>
            <a:r>
              <a:rPr lang="hu-HU" altLang="en-US" sz="2800" dirty="0" smtClean="0"/>
              <a:t>db.collection.findOne( &lt;query&gt;, &lt;projection&gt;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Update</a:t>
            </a:r>
          </a:p>
          <a:p>
            <a:pPr lvl="1" algn="l"/>
            <a:r>
              <a:rPr lang="hu-HU" altLang="en-US" sz="2800" dirty="0" smtClean="0"/>
              <a:t>db.collection.update( &lt;query&gt;, &lt;update&gt;, &lt;options&gt;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Delete</a:t>
            </a:r>
          </a:p>
          <a:p>
            <a:pPr lvl="1" algn="l"/>
            <a:r>
              <a:rPr lang="hu-HU" altLang="en-US" sz="2800" dirty="0" smtClean="0"/>
              <a:t>db.collection.remove( &lt;query&gt;, &lt;justOne&gt; 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307" y="669525"/>
            <a:ext cx="136477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CRUD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8" name="Lekerekített téglalap 12"/>
          <p:cNvSpPr/>
          <p:nvPr/>
        </p:nvSpPr>
        <p:spPr>
          <a:xfrm>
            <a:off x="577494" y="594008"/>
            <a:ext cx="4021801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&gt; db.user.</a:t>
            </a:r>
            <a:r>
              <a:rPr lang="hu-HU" altLang="en-US" sz="2200" dirty="0" smtClean="0"/>
              <a:t>insert</a:t>
            </a:r>
            <a:r>
              <a:rPr lang="hu-HU" altLang="en-US" sz="2200" dirty="0" smtClean="0">
                <a:latin typeface="Calibri" panose="020F0502020204030204" pitchFamily="34" charset="0"/>
              </a:rPr>
              <a:t>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hu-HU" altLang="en-US" sz="2200" dirty="0" smtClean="0">
                <a:latin typeface="Calibri" panose="020F0502020204030204" pitchFamily="34" charset="0"/>
              </a:rPr>
              <a:t>first: </a:t>
            </a:r>
            <a:r>
              <a:rPr lang="hu-HU" altLang="en-US" sz="2200" dirty="0" smtClean="0"/>
              <a:t>“</a:t>
            </a:r>
            <a:r>
              <a:rPr lang="en-IN" altLang="en-US" sz="2200" dirty="0" err="1" smtClean="0"/>
              <a:t>murthy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last : “</a:t>
            </a:r>
            <a:r>
              <a:rPr lang="en-IN" altLang="en-US" sz="2200" dirty="0" err="1" smtClean="0"/>
              <a:t>sriram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age: </a:t>
            </a:r>
            <a:r>
              <a:rPr lang="en-IN" altLang="en-US" sz="2200" dirty="0" smtClean="0"/>
              <a:t>50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})</a:t>
            </a:r>
          </a:p>
        </p:txBody>
      </p:sp>
      <p:sp>
        <p:nvSpPr>
          <p:cNvPr id="9" name="Lekerekített téglalap 12"/>
          <p:cNvSpPr/>
          <p:nvPr/>
        </p:nvSpPr>
        <p:spPr>
          <a:xfrm>
            <a:off x="5940163" y="594007"/>
            <a:ext cx="4377544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db.user.find ()</a:t>
            </a:r>
          </a:p>
          <a:p>
            <a:pPr eaLnBrk="1" hangingPunct="1">
              <a:defRPr/>
            </a:pPr>
            <a:r>
              <a:rPr lang="en-US" altLang="en-US" sz="2200" dirty="0" smtClean="0"/>
              <a:t>{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b="1" dirty="0" smtClean="0"/>
              <a:t>"_id" :</a:t>
            </a:r>
            <a:r>
              <a:rPr lang="hu-HU" altLang="en-US" sz="2200" b="1" dirty="0" smtClean="0"/>
              <a:t> </a:t>
            </a:r>
            <a:r>
              <a:rPr lang="en-US" altLang="en-US" sz="2200" b="1" dirty="0" err="1" smtClean="0"/>
              <a:t>ObjectId</a:t>
            </a:r>
            <a:r>
              <a:rPr lang="en-US" altLang="en-US" sz="2200" b="1" dirty="0" smtClean="0"/>
              <a:t>("51</a:t>
            </a:r>
            <a:r>
              <a:rPr lang="hu-HU" altLang="en-US" sz="2200" b="1" dirty="0" smtClean="0"/>
              <a:t>…</a:t>
            </a:r>
            <a:r>
              <a:rPr lang="en-US" altLang="en-US" sz="2200" b="1" dirty="0" smtClean="0"/>
              <a:t>"),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"first" : “</a:t>
            </a:r>
            <a:r>
              <a:rPr lang="en-US" altLang="en-US" sz="2200" dirty="0" err="1" smtClean="0"/>
              <a:t>murthy</a:t>
            </a:r>
            <a:r>
              <a:rPr lang="en-US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"last" : “</a:t>
            </a:r>
            <a:r>
              <a:rPr lang="en-US" altLang="en-US" sz="2200" dirty="0" err="1" smtClean="0"/>
              <a:t>sriram</a:t>
            </a:r>
            <a:r>
              <a:rPr lang="en-US" altLang="en-US" sz="2200" dirty="0" smtClean="0"/>
              <a:t>",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"age" : 50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}</a:t>
            </a:r>
            <a:endParaRPr lang="hu-HU" altLang="en-US" sz="2200" dirty="0" smtClean="0"/>
          </a:p>
        </p:txBody>
      </p:sp>
      <p:sp>
        <p:nvSpPr>
          <p:cNvPr id="10" name="Lekerekített téglalap 12"/>
          <p:cNvSpPr/>
          <p:nvPr/>
        </p:nvSpPr>
        <p:spPr>
          <a:xfrm>
            <a:off x="457199" y="3658404"/>
            <a:ext cx="4264926" cy="2865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db.user.update(</a:t>
            </a:r>
          </a:p>
          <a:p>
            <a:pPr eaLnBrk="1" hangingPunct="1">
              <a:defRPr/>
            </a:pPr>
            <a:r>
              <a:rPr lang="hu-HU" altLang="en-US" sz="2200" dirty="0" smtClean="0"/>
              <a:t>	{"_id" : ObjectId("51…")},</a:t>
            </a:r>
          </a:p>
          <a:p>
            <a:pPr eaLnBrk="1" hangingPunct="1">
              <a:defRPr/>
            </a:pPr>
            <a:r>
              <a:rPr lang="hu-HU" altLang="en-US" sz="2200" dirty="0" smtClean="0"/>
              <a:t>	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</a:t>
            </a:r>
            <a:r>
              <a:rPr lang="hu-HU" altLang="en-US" sz="2200" b="1" dirty="0" smtClean="0"/>
              <a:t>$set</a:t>
            </a:r>
            <a:r>
              <a:rPr lang="hu-HU" altLang="en-US" sz="2200" dirty="0" smtClean="0"/>
              <a:t>: 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	age: </a:t>
            </a:r>
            <a:r>
              <a:rPr lang="en-IN" altLang="en-US" sz="2200" dirty="0" smtClean="0"/>
              <a:t>51</a:t>
            </a:r>
            <a:r>
              <a:rPr lang="hu-HU" altLang="en-US" sz="2200" dirty="0" smtClean="0"/>
              <a:t>,</a:t>
            </a:r>
          </a:p>
          <a:p>
            <a:pPr eaLnBrk="1" hangingPunct="1">
              <a:defRPr/>
            </a:pPr>
            <a:r>
              <a:rPr lang="hu-HU" altLang="en-US" sz="2200" dirty="0" smtClean="0"/>
              <a:t>		 	salary: 7000}</a:t>
            </a:r>
          </a:p>
          <a:p>
            <a:pPr eaLnBrk="1" hangingPunct="1">
              <a:defRPr/>
            </a:pPr>
            <a:r>
              <a:rPr lang="hu-HU" altLang="en-US" sz="2200" dirty="0" smtClean="0"/>
              <a:t>	}</a:t>
            </a:r>
          </a:p>
          <a:p>
            <a:pPr eaLnBrk="1" hangingPunct="1">
              <a:defRPr/>
            </a:pPr>
            <a:r>
              <a:rPr lang="hu-HU" altLang="en-US" sz="2200" dirty="0" smtClean="0"/>
              <a:t>)</a:t>
            </a:r>
          </a:p>
        </p:txBody>
      </p:sp>
      <p:sp>
        <p:nvSpPr>
          <p:cNvPr id="11" name="Lekerekített téglalap 12"/>
          <p:cNvSpPr/>
          <p:nvPr/>
        </p:nvSpPr>
        <p:spPr>
          <a:xfrm>
            <a:off x="6158527" y="3672856"/>
            <a:ext cx="3940815" cy="2727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db.user.remove({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"first": /^</a:t>
            </a:r>
            <a:r>
              <a:rPr lang="en-IN" altLang="en-US" sz="2200" dirty="0"/>
              <a:t>m</a:t>
            </a:r>
            <a:r>
              <a:rPr lang="hu-HU" altLang="en-US" sz="2200" dirty="0" smtClean="0"/>
              <a:t>/ </a:t>
            </a:r>
          </a:p>
          <a:p>
            <a:pPr eaLnBrk="1" hangingPunct="1">
              <a:defRPr/>
            </a:pPr>
            <a:r>
              <a:rPr lang="hu-HU" altLang="en-US" sz="22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02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46" y="491323"/>
            <a:ext cx="10263116" cy="64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Document Store</a:t>
            </a:r>
          </a:p>
        </p:txBody>
      </p:sp>
      <p:graphicFrame>
        <p:nvGraphicFramePr>
          <p:cNvPr id="3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762"/>
              </p:ext>
            </p:extLst>
          </p:nvPr>
        </p:nvGraphicFramePr>
        <p:xfrm>
          <a:off x="941695" y="983302"/>
          <a:ext cx="5263487" cy="4510712"/>
        </p:xfrm>
        <a:graphic>
          <a:graphicData uri="http://schemas.openxmlformats.org/drawingml/2006/table">
            <a:tbl>
              <a:tblPr firstRow="1" bandRow="1"/>
              <a:tblGrid>
                <a:gridCol w="1624879"/>
                <a:gridCol w="529950"/>
                <a:gridCol w="3108658"/>
              </a:tblGrid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RDBMS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MongoDB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Table</a:t>
                      </a:r>
                      <a:r>
                        <a:rPr lang="hu-HU" sz="1900" dirty="0" smtClean="0"/>
                        <a:t>, </a:t>
                      </a:r>
                      <a:r>
                        <a:rPr lang="hu-HU" sz="1900" dirty="0" err="1" smtClean="0"/>
                        <a:t>View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Collection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665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Row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Document </a:t>
                      </a:r>
                      <a:endParaRPr lang="en-IN" sz="1900" dirty="0" smtClean="0"/>
                    </a:p>
                    <a:p>
                      <a:r>
                        <a:rPr lang="hu-HU" sz="1900" dirty="0" smtClean="0"/>
                        <a:t>(JSON, BSON)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Column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Field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Join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Embedded</a:t>
                      </a:r>
                      <a:r>
                        <a:rPr lang="hu-HU" sz="1900" b="0" dirty="0" smtClean="0"/>
                        <a:t> </a:t>
                      </a:r>
                      <a:r>
                        <a:rPr lang="hu-HU" sz="1900" b="0" dirty="0" err="1" smtClean="0"/>
                        <a:t>Document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Foreign</a:t>
                      </a:r>
                      <a:r>
                        <a:rPr lang="hu-HU" sz="1900" dirty="0" smtClean="0"/>
                        <a:t>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Reference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Partition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Shard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_id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Primary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SQL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BSON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Jobbra nyíl 2"/>
          <p:cNvSpPr/>
          <p:nvPr/>
        </p:nvSpPr>
        <p:spPr>
          <a:xfrm>
            <a:off x="2673094" y="1532108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Jobbra nyíl 7"/>
          <p:cNvSpPr/>
          <p:nvPr/>
        </p:nvSpPr>
        <p:spPr>
          <a:xfrm>
            <a:off x="2673094" y="1916283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Jobbra nyíl 8"/>
          <p:cNvSpPr/>
          <p:nvPr/>
        </p:nvSpPr>
        <p:spPr>
          <a:xfrm>
            <a:off x="2658805" y="2352348"/>
            <a:ext cx="287337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Jobbra nyíl 10"/>
          <p:cNvSpPr/>
          <p:nvPr/>
        </p:nvSpPr>
        <p:spPr>
          <a:xfrm>
            <a:off x="2673094" y="2971969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Jobbra nyíl 11"/>
          <p:cNvSpPr/>
          <p:nvPr/>
        </p:nvSpPr>
        <p:spPr>
          <a:xfrm>
            <a:off x="2669918" y="3403769"/>
            <a:ext cx="288925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Jobbra nyíl 13"/>
          <p:cNvSpPr/>
          <p:nvPr/>
        </p:nvSpPr>
        <p:spPr>
          <a:xfrm>
            <a:off x="2658803" y="3743495"/>
            <a:ext cx="287339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Jobbra nyíl 14"/>
          <p:cNvSpPr/>
          <p:nvPr/>
        </p:nvSpPr>
        <p:spPr>
          <a:xfrm>
            <a:off x="2658803" y="4103857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6877148" y="939356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hu-HU" sz="2000" dirty="0"/>
              <a:t>&gt; db.user.findOne({age:</a:t>
            </a:r>
            <a:r>
              <a:rPr lang="en-IN" sz="2000" dirty="0"/>
              <a:t>50</a:t>
            </a:r>
            <a:r>
              <a:rPr lang="hu-HU" sz="2000" dirty="0"/>
              <a:t>})</a:t>
            </a:r>
          </a:p>
          <a:p>
            <a:pPr eaLnBrk="1" hangingPunct="1">
              <a:defRPr/>
            </a:pP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"first" : “</a:t>
            </a:r>
            <a:r>
              <a:rPr lang="en-IN" sz="2000" dirty="0"/>
              <a:t>Murthy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"last" : “</a:t>
            </a:r>
            <a:r>
              <a:rPr lang="en-IN" sz="2000" dirty="0" err="1"/>
              <a:t>Sriram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"age" : </a:t>
            </a:r>
            <a:r>
              <a:rPr lang="en-IN" sz="2000" dirty="0"/>
              <a:t>50</a:t>
            </a:r>
            <a:r>
              <a:rPr lang="hu-HU" sz="2000" dirty="0"/>
              <a:t>, </a:t>
            </a:r>
          </a:p>
          <a:p>
            <a:pPr eaLnBrk="1" hangingPunct="1"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 eaLnBrk="1" hangingPunct="1"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        “</a:t>
            </a:r>
            <a:r>
              <a:rPr lang="en-IN" sz="2000" dirty="0"/>
              <a:t>Music”</a:t>
            </a:r>
            <a:r>
              <a:rPr lang="hu-HU" sz="2000" dirty="0"/>
              <a:t>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“Chess"} </a:t>
            </a:r>
            <a:endParaRPr lang="hu-HU" sz="2000" b="1" dirty="0"/>
          </a:p>
          <a:p>
            <a:pPr eaLnBrk="1" hangingPunct="1">
              <a:defRPr/>
            </a:pPr>
            <a:r>
              <a:rPr lang="hu-HU" sz="2000" dirty="0"/>
              <a:t>}</a:t>
            </a:r>
          </a:p>
        </p:txBody>
      </p:sp>
      <p:sp>
        <p:nvSpPr>
          <p:cNvPr id="14" name="Jobbra nyíl 14"/>
          <p:cNvSpPr/>
          <p:nvPr/>
        </p:nvSpPr>
        <p:spPr>
          <a:xfrm>
            <a:off x="2671504" y="4499124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Jobbra nyíl 14"/>
          <p:cNvSpPr/>
          <p:nvPr/>
        </p:nvSpPr>
        <p:spPr>
          <a:xfrm>
            <a:off x="2671504" y="4881496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Jobbra nyíl 14"/>
          <p:cNvSpPr/>
          <p:nvPr/>
        </p:nvSpPr>
        <p:spPr>
          <a:xfrm>
            <a:off x="2658802" y="5312918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8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Documents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an ordered set of keys with associated values represented as objects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{“name" : “Murthy", “salary" : 6000}    </a:t>
            </a:r>
            <a:r>
              <a:rPr lang="en-IN" sz="2800" dirty="0">
                <a:solidFill>
                  <a:srgbClr val="FF0000"/>
                </a:solidFill>
              </a:rPr>
              <a:t>(Type sensitive and case sensitive)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We can also have embedded documents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Collections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 </a:t>
            </a:r>
            <a:r>
              <a:rPr lang="en-IN" sz="2800" i="1" dirty="0"/>
              <a:t>collection </a:t>
            </a:r>
            <a:r>
              <a:rPr lang="en-IN" sz="2800" dirty="0"/>
              <a:t>is a group of documents.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Dynamic Schemas</a:t>
            </a:r>
          </a:p>
          <a:p>
            <a:r>
              <a:rPr lang="en-IN" sz="2800" dirty="0"/>
              <a:t>Collections have </a:t>
            </a:r>
            <a:r>
              <a:rPr lang="en-IN" sz="2800" i="1" dirty="0"/>
              <a:t>dynamic schemas</a:t>
            </a:r>
            <a:r>
              <a:rPr lang="en-IN" sz="2800" dirty="0"/>
              <a:t> means that the documents within a single collection can have any number of different “shapes.”</a:t>
            </a:r>
          </a:p>
          <a:p>
            <a:pPr lvl="1"/>
            <a:r>
              <a:rPr lang="en-IN" sz="2800" dirty="0"/>
              <a:t>{“name" : “</a:t>
            </a:r>
            <a:r>
              <a:rPr lang="en-IN" sz="2800" dirty="0" err="1"/>
              <a:t>murthy</a:t>
            </a:r>
            <a:r>
              <a:rPr lang="en-IN" sz="2800" dirty="0"/>
              <a:t>"}</a:t>
            </a:r>
          </a:p>
          <a:p>
            <a:pPr lvl="1"/>
            <a:r>
              <a:rPr lang="en-IN" sz="2800" dirty="0"/>
              <a:t>{“address" : “Hyderabad”}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2: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Indexing for performance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MongoDB  and </a:t>
            </a:r>
            <a:r>
              <a:rPr lang="en-IN" sz="3200" dirty="0" err="1" smtClean="0"/>
              <a:t>MongodbClient</a:t>
            </a:r>
            <a:r>
              <a:rPr lang="en-IN" sz="3200" dirty="0" smtClean="0"/>
              <a:t> application on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Mongoose  with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REST with MongoDB (</a:t>
            </a:r>
            <a:r>
              <a:rPr lang="en-IN" sz="3200" dirty="0" err="1" smtClean="0"/>
              <a:t>Realtime</a:t>
            </a:r>
            <a:r>
              <a:rPr lang="en-IN" sz="3200" dirty="0" smtClean="0"/>
              <a:t> Application)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Database Administration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Replication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Sharding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Automicity</a:t>
            </a:r>
            <a:r>
              <a:rPr lang="en-IN" sz="3200" dirty="0" smtClean="0"/>
              <a:t> &amp; Transaction-like </a:t>
            </a:r>
            <a:r>
              <a:rPr lang="en-IN" sz="3200" dirty="0" err="1" smtClean="0"/>
              <a:t>symantics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Best Practises in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Case study on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with Express on Node JS  </a:t>
            </a:r>
            <a:endParaRPr lang="en-IN" sz="28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8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Databases</a:t>
            </a:r>
          </a:p>
          <a:p>
            <a:r>
              <a:rPr lang="en-IN" sz="2800" dirty="0"/>
              <a:t>- A single instance of MongoDB can host several databases, each grouping</a:t>
            </a:r>
          </a:p>
          <a:p>
            <a:r>
              <a:rPr lang="en-IN" sz="2800" dirty="0"/>
              <a:t>together zero or more collections. </a:t>
            </a:r>
          </a:p>
          <a:p>
            <a:endParaRPr lang="en-IN" sz="2800" dirty="0"/>
          </a:p>
          <a:p>
            <a:r>
              <a:rPr lang="en-IN" sz="2800" dirty="0"/>
              <a:t>A database has its own permissions, and each database is stored in separate files on disk. </a:t>
            </a:r>
          </a:p>
          <a:p>
            <a:endParaRPr lang="en-IN" sz="2800" dirty="0"/>
          </a:p>
          <a:p>
            <a:r>
              <a:rPr lang="en-IN" sz="2800" dirty="0"/>
              <a:t>Separate databases are useful when storing data for several application or users on the same MongoDB server.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Types of database names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admin</a:t>
            </a:r>
          </a:p>
          <a:p>
            <a:r>
              <a:rPr lang="en-IN" sz="2800" dirty="0"/>
              <a:t>This is the “root” database, in terms of authentication. If a user is added to the </a:t>
            </a:r>
            <a:r>
              <a:rPr lang="en-IN" sz="2800" i="1" dirty="0"/>
              <a:t>admin </a:t>
            </a:r>
            <a:r>
              <a:rPr lang="en-IN" sz="2800" dirty="0"/>
              <a:t>database, the user automatically inherits permissions for all databases. </a:t>
            </a:r>
          </a:p>
          <a:p>
            <a:endParaRPr lang="en-IN" sz="2800" i="1" dirty="0"/>
          </a:p>
          <a:p>
            <a:r>
              <a:rPr lang="en-IN" sz="2800" i="1" dirty="0">
                <a:solidFill>
                  <a:srgbClr val="FF0000"/>
                </a:solidFill>
              </a:rPr>
              <a:t>local</a:t>
            </a:r>
          </a:p>
          <a:p>
            <a:r>
              <a:rPr lang="en-IN" sz="2800" dirty="0"/>
              <a:t>This database will never be replicated and can be used to store any collections that should be local to a single server </a:t>
            </a:r>
          </a:p>
          <a:p>
            <a:endParaRPr lang="en-IN" sz="2800" i="1" dirty="0"/>
          </a:p>
          <a:p>
            <a:r>
              <a:rPr lang="en-IN" sz="2800" i="1" dirty="0" err="1">
                <a:solidFill>
                  <a:srgbClr val="FF0000"/>
                </a:solidFill>
              </a:rPr>
              <a:t>config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When MongoDB is being used in a </a:t>
            </a:r>
            <a:r>
              <a:rPr lang="en-IN" sz="2800" dirty="0" err="1"/>
              <a:t>sharded</a:t>
            </a:r>
            <a:r>
              <a:rPr lang="en-IN" sz="2800" dirty="0"/>
              <a:t> setup , it uses the </a:t>
            </a:r>
            <a:r>
              <a:rPr lang="en-IN" sz="2800" i="1" dirty="0" err="1"/>
              <a:t>config</a:t>
            </a:r>
            <a:endParaRPr lang="en-IN" sz="2800" i="1" dirty="0"/>
          </a:p>
          <a:p>
            <a:r>
              <a:rPr lang="en-IN" sz="2800" dirty="0"/>
              <a:t>database to store information about the shards.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19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null</a:t>
            </a:r>
          </a:p>
          <a:p>
            <a:r>
              <a:rPr lang="en-IN" sz="2800" dirty="0"/>
              <a:t>Null can be used to represent both a null value and a non existent field: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null</a:t>
            </a:r>
            <a:r>
              <a:rPr lang="en-IN" sz="2800" dirty="0"/>
              <a:t>}</a:t>
            </a:r>
          </a:p>
          <a:p>
            <a:r>
              <a:rPr lang="en-IN" sz="2800" i="1" dirty="0" err="1">
                <a:solidFill>
                  <a:srgbClr val="FF0000"/>
                </a:solidFill>
              </a:rPr>
              <a:t>boolean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{"x" : </a:t>
            </a:r>
            <a:r>
              <a:rPr lang="en-IN" sz="2800" b="1" dirty="0"/>
              <a:t>true</a:t>
            </a:r>
            <a:r>
              <a:rPr lang="en-IN" sz="2800" dirty="0"/>
              <a:t>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number</a:t>
            </a:r>
          </a:p>
          <a:p>
            <a:r>
              <a:rPr lang="en-IN" sz="2800" dirty="0"/>
              <a:t>The shell defaults to using 64-bit floating point numbers. </a:t>
            </a:r>
          </a:p>
          <a:p>
            <a:r>
              <a:rPr lang="en-IN" sz="2800" dirty="0"/>
              <a:t>{"x" : 3.14}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string</a:t>
            </a:r>
          </a:p>
          <a:p>
            <a:r>
              <a:rPr lang="en-IN" sz="2800" dirty="0"/>
              <a:t>Any string of UTF-8 characters can be represented using the string type:</a:t>
            </a:r>
          </a:p>
          <a:p>
            <a:r>
              <a:rPr lang="en-IN" sz="2800" dirty="0"/>
              <a:t>{"x" : "</a:t>
            </a:r>
            <a:r>
              <a:rPr lang="en-IN" sz="2800" dirty="0" err="1"/>
              <a:t>foobar</a:t>
            </a:r>
            <a:r>
              <a:rPr lang="en-IN" sz="2800" dirty="0"/>
              <a:t>"}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date</a:t>
            </a:r>
          </a:p>
          <a:p>
            <a:r>
              <a:rPr lang="en-IN" sz="2800" dirty="0"/>
              <a:t>Dates are stored as milliseconds since the epoch. The time zone is not stored: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7" y="491321"/>
            <a:ext cx="120123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regular expression</a:t>
            </a:r>
          </a:p>
          <a:p>
            <a:r>
              <a:rPr lang="en-IN" sz="2800" dirty="0"/>
              <a:t>Queries can use regular expressions using JavaScript’s regular expression syntax:</a:t>
            </a:r>
          </a:p>
          <a:p>
            <a:r>
              <a:rPr lang="en-IN" sz="2800" dirty="0"/>
              <a:t>{"x" : /</a:t>
            </a:r>
            <a:r>
              <a:rPr lang="en-IN" sz="2800" dirty="0" err="1"/>
              <a:t>foobar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array</a:t>
            </a:r>
          </a:p>
          <a:p>
            <a:r>
              <a:rPr lang="en-IN" sz="2800" dirty="0"/>
              <a:t>Sets or lists of values can be represented as arrays:</a:t>
            </a:r>
          </a:p>
          <a:p>
            <a:r>
              <a:rPr lang="en-IN" sz="2800" dirty="0"/>
              <a:t>{"x" : ["a", "b", "c"]}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embedded document</a:t>
            </a:r>
          </a:p>
          <a:p>
            <a:r>
              <a:rPr lang="en-IN" sz="2800" dirty="0"/>
              <a:t>Documents can contain entire documents embedded as values in a parent doc.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"name" : “Murthy",</a:t>
            </a:r>
          </a:p>
          <a:p>
            <a:r>
              <a:rPr lang="en-IN" sz="2800" dirty="0"/>
              <a:t>"address" : {   </a:t>
            </a:r>
          </a:p>
          <a:p>
            <a:r>
              <a:rPr lang="en-IN" sz="2800" dirty="0"/>
              <a:t>     "street" : “DD </a:t>
            </a:r>
            <a:r>
              <a:rPr lang="en-IN" sz="2800" dirty="0" err="1"/>
              <a:t>colony","city</a:t>
            </a:r>
            <a:r>
              <a:rPr lang="en-IN" sz="2800" dirty="0"/>
              <a:t>" : “</a:t>
            </a:r>
            <a:r>
              <a:rPr lang="en-IN" sz="2800" dirty="0" err="1"/>
              <a:t>Hyderabad","state</a:t>
            </a:r>
            <a:r>
              <a:rPr lang="en-IN" sz="2800" dirty="0"/>
              <a:t>" : “AP"}</a:t>
            </a:r>
          </a:p>
          <a:p>
            <a:r>
              <a:rPr lang="en-IN" sz="2800" dirty="0"/>
              <a:t>   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object id</a:t>
            </a:r>
          </a:p>
          <a:p>
            <a:r>
              <a:rPr lang="en-IN" sz="2800" dirty="0"/>
              <a:t>An object id is a 12-byte ID for documents. </a:t>
            </a:r>
          </a:p>
          <a:p>
            <a:r>
              <a:rPr lang="en-IN" sz="2800" dirty="0"/>
              <a:t>{"x" : </a:t>
            </a:r>
            <a:r>
              <a:rPr lang="en-IN" sz="2800" dirty="0" err="1"/>
              <a:t>ObjectId</a:t>
            </a:r>
            <a:r>
              <a:rPr lang="en-IN" sz="2800" dirty="0"/>
              <a:t>()}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binary data</a:t>
            </a:r>
          </a:p>
          <a:p>
            <a:r>
              <a:rPr lang="en-IN" sz="2800" dirty="0"/>
              <a:t>Binary data is a string of arbitrary bytes. It cannot be manipulated from the shell.</a:t>
            </a:r>
          </a:p>
          <a:p>
            <a:endParaRPr lang="en-IN" sz="2800" dirty="0"/>
          </a:p>
          <a:p>
            <a:r>
              <a:rPr lang="en-IN" sz="2800" dirty="0"/>
              <a:t>Binary data is the only way to save non-UTF-8 strings to the database.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code</a:t>
            </a:r>
          </a:p>
          <a:p>
            <a:r>
              <a:rPr lang="en-IN" sz="2800" dirty="0"/>
              <a:t>Queries and documents can also contain arbitrary JavaScript code: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function</a:t>
            </a:r>
            <a:r>
              <a:rPr lang="en-IN" sz="2800" dirty="0"/>
              <a:t>() { </a:t>
            </a:r>
            <a:r>
              <a:rPr lang="en-IN" sz="2800" i="1" dirty="0"/>
              <a:t>/* ... */ </a:t>
            </a:r>
            <a:r>
              <a:rPr lang="en-IN" sz="2800" dirty="0"/>
              <a:t>}}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3"/>
            <a:ext cx="1173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_id and </a:t>
            </a:r>
            <a:r>
              <a:rPr lang="en-IN" sz="2800" dirty="0" err="1">
                <a:solidFill>
                  <a:srgbClr val="FF0000"/>
                </a:solidFill>
              </a:rPr>
              <a:t>ObjectIds</a:t>
            </a:r>
            <a:r>
              <a:rPr lang="en-IN" sz="2800" dirty="0">
                <a:solidFill>
                  <a:srgbClr val="FF0000"/>
                </a:solidFill>
              </a:rPr>
              <a:t>  (like Primary key)</a:t>
            </a:r>
          </a:p>
          <a:p>
            <a:r>
              <a:rPr lang="en-IN" sz="2800" dirty="0"/>
              <a:t>Every document stored in MongoDB must have an "_id" key. The "_id" key’s value  can be any type, but it defaults to an </a:t>
            </a:r>
            <a:r>
              <a:rPr lang="en-IN" sz="2800" dirty="0" err="1"/>
              <a:t>ObjectId</a:t>
            </a:r>
            <a:r>
              <a:rPr lang="en-IN" sz="2800" dirty="0"/>
              <a:t>. </a:t>
            </a:r>
          </a:p>
          <a:p>
            <a:endParaRPr lang="en-IN" sz="2800" dirty="0"/>
          </a:p>
          <a:p>
            <a:r>
              <a:rPr lang="en-IN" sz="2800" dirty="0" err="1"/>
              <a:t>ObjectIds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err="1"/>
              <a:t>ObjectId</a:t>
            </a:r>
            <a:r>
              <a:rPr lang="en-IN" sz="2800" dirty="0"/>
              <a:t> is the default type for "_id". The </a:t>
            </a:r>
            <a:r>
              <a:rPr lang="en-IN" sz="2800" dirty="0" err="1"/>
              <a:t>ObjectId</a:t>
            </a:r>
            <a:r>
              <a:rPr lang="en-IN" sz="2800" dirty="0"/>
              <a:t> class is designed to be lightweight to generate in a globally unique way across different machines.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4000" dirty="0"/>
              <a:t>0 1 2   </a:t>
            </a:r>
            <a:r>
              <a:rPr lang="en-IN" sz="4000" dirty="0" smtClean="0"/>
              <a:t>    3 </a:t>
            </a:r>
            <a:r>
              <a:rPr lang="en-IN" sz="4000" dirty="0"/>
              <a:t>4 5 6 7  </a:t>
            </a:r>
            <a:r>
              <a:rPr lang="en-IN" sz="4000" dirty="0" smtClean="0"/>
              <a:t>  </a:t>
            </a:r>
            <a:r>
              <a:rPr lang="en-IN" sz="4000" dirty="0"/>
              <a:t>8  9 </a:t>
            </a:r>
            <a:r>
              <a:rPr lang="en-IN" sz="4000" dirty="0" smtClean="0"/>
              <a:t>  10 </a:t>
            </a:r>
            <a:r>
              <a:rPr lang="en-IN" sz="4000" dirty="0"/>
              <a:t>11</a:t>
            </a:r>
          </a:p>
          <a:p>
            <a:r>
              <a:rPr lang="en-IN" sz="2800" dirty="0"/>
              <a:t>Timestamp    Machine   </a:t>
            </a:r>
            <a:r>
              <a:rPr lang="en-IN" sz="2800" dirty="0" smtClean="0"/>
              <a:t>       </a:t>
            </a:r>
            <a:r>
              <a:rPr lang="en-IN" sz="2800" dirty="0"/>
              <a:t>PID </a:t>
            </a:r>
            <a:r>
              <a:rPr lang="en-IN" sz="2800" dirty="0" smtClean="0"/>
              <a:t>    Increment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Summary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6" y="474843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String</a:t>
            </a:r>
            <a:r>
              <a:rPr lang="en-US" sz="2800" dirty="0"/>
              <a:t> : This is most commonly used datatype to store the data. </a:t>
            </a:r>
          </a:p>
          <a:p>
            <a:pPr lvl="0"/>
            <a:r>
              <a:rPr lang="en-US" sz="2800" b="1" dirty="0"/>
              <a:t>Integer</a:t>
            </a:r>
            <a:r>
              <a:rPr lang="en-US" sz="2800" dirty="0"/>
              <a:t> : This type is used to store a numerical value</a:t>
            </a:r>
          </a:p>
          <a:p>
            <a:pPr lvl="0"/>
            <a:r>
              <a:rPr lang="en-US" sz="2800" b="1" dirty="0"/>
              <a:t>Boolean</a:t>
            </a:r>
            <a:r>
              <a:rPr lang="en-US" sz="2800" dirty="0"/>
              <a:t> : This type is used to store a </a:t>
            </a:r>
            <a:r>
              <a:rPr lang="en-US" sz="2800" dirty="0" err="1"/>
              <a:t>boolean</a:t>
            </a:r>
            <a:r>
              <a:rPr lang="en-US" sz="2800" dirty="0"/>
              <a:t> (true/ false) value.</a:t>
            </a:r>
          </a:p>
          <a:p>
            <a:pPr lvl="0"/>
            <a:r>
              <a:rPr lang="en-US" sz="2800" b="1" dirty="0"/>
              <a:t>Double</a:t>
            </a:r>
            <a:r>
              <a:rPr lang="en-US" sz="2800" dirty="0"/>
              <a:t> : This type is used to store floating point values.</a:t>
            </a:r>
          </a:p>
          <a:p>
            <a:pPr lvl="0"/>
            <a:r>
              <a:rPr lang="en-US" sz="2800" b="1" dirty="0"/>
              <a:t>Min/ Max keys</a:t>
            </a:r>
            <a:r>
              <a:rPr lang="en-US" sz="2800" dirty="0"/>
              <a:t> : used to compare a value against the lowest and highest BSON </a:t>
            </a:r>
            <a:r>
              <a:rPr lang="en-US" sz="2800" b="1" dirty="0" smtClean="0"/>
              <a:t>Arrays</a:t>
            </a:r>
            <a:r>
              <a:rPr lang="en-US" sz="2800" dirty="0"/>
              <a:t> :  used to store arrays or list or multiple values into one key.</a:t>
            </a:r>
          </a:p>
          <a:p>
            <a:pPr lvl="0"/>
            <a:r>
              <a:rPr lang="en-US" sz="2800" b="1" dirty="0"/>
              <a:t>Timestamp</a:t>
            </a:r>
            <a:r>
              <a:rPr lang="en-US" sz="2800" dirty="0"/>
              <a:t> : </a:t>
            </a:r>
            <a:r>
              <a:rPr lang="en-US" sz="2800" dirty="0" smtClean="0"/>
              <a:t>timestamp</a:t>
            </a:r>
            <a:r>
              <a:rPr lang="en-US" sz="2800" dirty="0"/>
              <a:t>. </a:t>
            </a:r>
          </a:p>
          <a:p>
            <a:pPr lvl="0"/>
            <a:r>
              <a:rPr lang="en-US" sz="2800" b="1" dirty="0"/>
              <a:t>Object</a:t>
            </a:r>
            <a:r>
              <a:rPr lang="en-US" sz="2800" dirty="0"/>
              <a:t> : This datatype is used for embedded documents.</a:t>
            </a:r>
          </a:p>
          <a:p>
            <a:pPr lvl="0"/>
            <a:r>
              <a:rPr lang="en-US" sz="2800" b="1" dirty="0"/>
              <a:t>Null</a:t>
            </a:r>
            <a:r>
              <a:rPr lang="en-US" sz="2800" dirty="0"/>
              <a:t> : This type is used to store a Null value.</a:t>
            </a:r>
          </a:p>
          <a:p>
            <a:pPr lvl="0"/>
            <a:r>
              <a:rPr lang="en-US" sz="2800" b="1" dirty="0"/>
              <a:t>Symbol</a:t>
            </a:r>
            <a:r>
              <a:rPr lang="en-US" sz="2800" dirty="0"/>
              <a:t> : This datatype is used identically to a string however</a:t>
            </a:r>
          </a:p>
          <a:p>
            <a:pPr lvl="0"/>
            <a:r>
              <a:rPr lang="en-US" sz="2800" b="1" dirty="0"/>
              <a:t>Date </a:t>
            </a:r>
            <a:r>
              <a:rPr lang="en-US" sz="2800" dirty="0"/>
              <a:t>: This datatype is used to store the current date or time. </a:t>
            </a:r>
          </a:p>
          <a:p>
            <a:pPr lvl="0"/>
            <a:r>
              <a:rPr lang="en-US" sz="2800" b="1" dirty="0"/>
              <a:t>Object ID</a:t>
            </a:r>
            <a:r>
              <a:rPr lang="en-US" sz="2800" dirty="0"/>
              <a:t> : This datatype is used to store the document’s ID.</a:t>
            </a:r>
          </a:p>
          <a:p>
            <a:pPr lvl="0"/>
            <a:r>
              <a:rPr lang="en-US" sz="2800" b="1" dirty="0"/>
              <a:t>Binary data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binay</a:t>
            </a:r>
            <a:r>
              <a:rPr lang="en-US" sz="2800" dirty="0"/>
              <a:t> data.</a:t>
            </a:r>
          </a:p>
          <a:p>
            <a:pPr lvl="0"/>
            <a:r>
              <a:rPr lang="en-US" sz="2800" b="1" dirty="0"/>
              <a:t>Code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javascript</a:t>
            </a:r>
            <a:r>
              <a:rPr lang="en-US" sz="2800" dirty="0"/>
              <a:t> code into document.</a:t>
            </a:r>
          </a:p>
          <a:p>
            <a:r>
              <a:rPr lang="en-US" sz="2800" b="1" dirty="0"/>
              <a:t>Regular expression</a:t>
            </a:r>
            <a:r>
              <a:rPr lang="en-US" sz="2800" dirty="0"/>
              <a:t> : This datatype is used to store regular expression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4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3"/>
            <a:ext cx="8790709" cy="66941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Example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/>
              <a:t>Suppose a client needs a database design for his blog website: </a:t>
            </a:r>
          </a:p>
          <a:p>
            <a:endParaRPr 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unique title, description and </a:t>
            </a:r>
            <a:r>
              <a:rPr lang="en-US" sz="2600" dirty="0" err="1"/>
              <a:t>url</a:t>
            </a:r>
            <a:r>
              <a:rPr lang="en-US" sz="26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can have one or more tags.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name of its publisher and total number of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have comments given by users along with their name, message, data-time and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On each post there can be zero or more comments.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25195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 descr="RDBMS Schema Desig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366072"/>
            <a:ext cx="8562109" cy="419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296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981201" y="1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75713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{  	 _id: POST_ID  </a:t>
            </a:r>
          </a:p>
          <a:p>
            <a:r>
              <a:rPr lang="en-US" sz="2400" dirty="0"/>
              <a:t>     	title: TITLE_OF_POST,    </a:t>
            </a:r>
          </a:p>
          <a:p>
            <a:r>
              <a:rPr lang="en-US" sz="2400" dirty="0"/>
              <a:t>	description: POST_DESCRIPTION,  </a:t>
            </a:r>
          </a:p>
          <a:p>
            <a:r>
              <a:rPr lang="en-US" sz="2400" dirty="0"/>
              <a:t>	 by: POST_BY,   </a:t>
            </a:r>
          </a:p>
          <a:p>
            <a:r>
              <a:rPr lang="en-US" sz="2400" dirty="0"/>
              <a:t>	 url: URL_OF_POST,  </a:t>
            </a:r>
          </a:p>
          <a:p>
            <a:r>
              <a:rPr lang="en-US" sz="2400" dirty="0"/>
              <a:t>	 tags: [TAG1, TAG2, TAG3],  </a:t>
            </a:r>
          </a:p>
          <a:p>
            <a:r>
              <a:rPr lang="en-US" sz="2400" dirty="0"/>
              <a:t>	 likes: TOTAL_LIKES,    </a:t>
            </a:r>
          </a:p>
          <a:p>
            <a:r>
              <a:rPr lang="en-US" sz="2400" dirty="0"/>
              <a:t>	comments: [	     </a:t>
            </a:r>
          </a:p>
          <a:p>
            <a:r>
              <a:rPr lang="en-US" sz="2400" dirty="0"/>
              <a:t>	 { 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dateCreated</a:t>
            </a:r>
            <a:r>
              <a:rPr lang="en-US" sz="2400" dirty="0"/>
              <a:t>: DATE_TIME,        </a:t>
            </a:r>
          </a:p>
          <a:p>
            <a:r>
              <a:rPr lang="en-US" sz="2400" dirty="0"/>
              <a:t>		 like: LIKES      </a:t>
            </a:r>
          </a:p>
          <a:p>
            <a:r>
              <a:rPr lang="en-US" sz="2400" dirty="0"/>
              <a:t>	 },     </a:t>
            </a:r>
          </a:p>
          <a:p>
            <a:r>
              <a:rPr lang="en-US" sz="2400" dirty="0"/>
              <a:t>	 {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</a:t>
            </a:r>
          </a:p>
          <a:p>
            <a:r>
              <a:rPr lang="en-US" sz="2400" dirty="0"/>
              <a:t>		 </a:t>
            </a:r>
            <a:r>
              <a:rPr lang="en-US" sz="2400" dirty="0" err="1"/>
              <a:t>dateCreated</a:t>
            </a:r>
            <a:r>
              <a:rPr lang="en-US" sz="2400" dirty="0"/>
              <a:t>: DATE_TIME,         </a:t>
            </a:r>
          </a:p>
          <a:p>
            <a:r>
              <a:rPr lang="en-US" sz="2400" dirty="0"/>
              <a:t>		like: LIKES      }   ]}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286000"/>
            <a:ext cx="23622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/>
              <a:t>in </a:t>
            </a:r>
            <a:r>
              <a:rPr lang="en-US" sz="2400" u="sng" dirty="0" err="1"/>
              <a:t>mongodb</a:t>
            </a:r>
            <a:r>
              <a:rPr lang="en-US" sz="2400" u="sng" dirty="0"/>
              <a:t> data will be shown from one collection only</a:t>
            </a: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188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MongoDB is a powerful, flexible, and scalable general-purpose document-oriented NoSQL  family database.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Ability to scale out with features such as secondary indexes, range queries, sorting, and Aggregations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an open-source document </a:t>
            </a:r>
            <a:r>
              <a:rPr lang="en-US" sz="3200" dirty="0" smtClean="0"/>
              <a:t>database </a:t>
            </a:r>
            <a:r>
              <a:rPr lang="en-US" sz="3200" dirty="0"/>
              <a:t>written in C++.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 </a:t>
            </a:r>
            <a:r>
              <a:rPr lang="en-US" sz="3200" dirty="0" smtClean="0"/>
              <a:t>cross-platform that </a:t>
            </a:r>
            <a:r>
              <a:rPr lang="en-US" sz="3200" dirty="0"/>
              <a:t>provides, high performance, high availability, and easy scalability. </a:t>
            </a:r>
            <a:endParaRPr lang="en-US" sz="32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/>
              <a:t>Created </a:t>
            </a:r>
            <a:r>
              <a:rPr lang="en-IN" sz="3200" dirty="0"/>
              <a:t>by 10Gen in </a:t>
            </a:r>
            <a:r>
              <a:rPr lang="en-IN" sz="3200" dirty="0" smtClean="0"/>
              <a:t>2009</a:t>
            </a: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/>
              <a:t>OS support : windows, Unix, Solaris</a:t>
            </a:r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&gt;use </a:t>
            </a:r>
            <a:r>
              <a:rPr lang="en-US" sz="2800" dirty="0" err="1" smtClean="0"/>
              <a:t>blogdb</a:t>
            </a:r>
            <a:endParaRPr lang="en-US" sz="2800" dirty="0" smtClean="0"/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db.blog.insert</a:t>
            </a:r>
            <a:r>
              <a:rPr lang="en-US" sz="2800" dirty="0"/>
              <a:t>(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 title: '</a:t>
            </a:r>
            <a:r>
              <a:rPr lang="en-US" sz="2800" dirty="0" err="1"/>
              <a:t>MongoDB</a:t>
            </a:r>
            <a:r>
              <a:rPr lang="en-US" sz="2800" dirty="0"/>
              <a:t> Overview',    </a:t>
            </a:r>
          </a:p>
          <a:p>
            <a:r>
              <a:rPr lang="en-US" sz="2800" dirty="0"/>
              <a:t>	description: '</a:t>
            </a:r>
            <a:r>
              <a:rPr lang="en-US" sz="2800" dirty="0" err="1"/>
              <a:t>MongoDB</a:t>
            </a:r>
            <a:r>
              <a:rPr lang="en-US" sz="2800" dirty="0"/>
              <a:t> is no </a:t>
            </a:r>
            <a:r>
              <a:rPr lang="en-US" sz="2800" dirty="0" err="1"/>
              <a:t>sql</a:t>
            </a:r>
            <a:r>
              <a:rPr lang="en-US" sz="2800" dirty="0"/>
              <a:t> database',  </a:t>
            </a:r>
          </a:p>
          <a:p>
            <a:r>
              <a:rPr lang="en-US" sz="2800" dirty="0"/>
              <a:t>	 by: ‘</a:t>
            </a:r>
            <a:r>
              <a:rPr lang="en-US" sz="2800" dirty="0" err="1"/>
              <a:t>murthy</a:t>
            </a:r>
            <a:r>
              <a:rPr lang="en-US" sz="2800" dirty="0"/>
              <a:t>',   </a:t>
            </a:r>
          </a:p>
          <a:p>
            <a:r>
              <a:rPr lang="en-US" sz="2800" dirty="0"/>
              <a:t>	url: 'http://</a:t>
            </a:r>
            <a:r>
              <a:rPr lang="en-US" sz="2800" dirty="0" smtClean="0"/>
              <a:t>murthyblog.com</a:t>
            </a:r>
            <a:r>
              <a:rPr lang="en-US" sz="2800" dirty="0"/>
              <a:t>',   </a:t>
            </a:r>
          </a:p>
          <a:p>
            <a:r>
              <a:rPr lang="en-US" sz="2800" dirty="0"/>
              <a:t>	tags: ['</a:t>
            </a:r>
            <a:r>
              <a:rPr lang="en-US" sz="2800" dirty="0" err="1"/>
              <a:t>mongodb</a:t>
            </a:r>
            <a:r>
              <a:rPr lang="en-US" sz="2800" dirty="0"/>
              <a:t>', 'database', '</a:t>
            </a:r>
            <a:r>
              <a:rPr lang="en-US" sz="2800" dirty="0" err="1"/>
              <a:t>NoSQL</a:t>
            </a:r>
            <a:r>
              <a:rPr lang="en-US" sz="2800" dirty="0"/>
              <a:t>'],   </a:t>
            </a:r>
          </a:p>
          <a:p>
            <a:r>
              <a:rPr lang="en-US" sz="2800" dirty="0"/>
              <a:t>	likes: 100</a:t>
            </a:r>
          </a:p>
          <a:p>
            <a:r>
              <a:rPr lang="en-US" sz="2800" dirty="0"/>
              <a:t>	})</a:t>
            </a:r>
          </a:p>
          <a:p>
            <a:endParaRPr lang="en-IN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020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()</a:t>
            </a:r>
          </a:p>
          <a:p>
            <a:r>
              <a:rPr lang="en-US" sz="2800" dirty="0"/>
              <a:t>&gt;db. </a:t>
            </a:r>
            <a:r>
              <a:rPr lang="en-US" sz="2800" dirty="0" err="1" smtClean="0"/>
              <a:t>blog.find</a:t>
            </a:r>
            <a:r>
              <a:rPr lang="en-US" sz="2800" dirty="0"/>
              <a:t>().pretty()         display in formatted way</a:t>
            </a:r>
            <a:endParaRPr lang="en-IN" sz="2800" dirty="0"/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db.blog.findOne</a:t>
            </a:r>
            <a:r>
              <a:rPr lang="en-IN" sz="2800" dirty="0"/>
              <a:t>({_id:123})</a:t>
            </a:r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</a:t>
            </a:r>
            <a:r>
              <a:rPr lang="en-IN" sz="2800" dirty="0"/>
              <a:t>().pretty().sort({user:1})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({"by":“</a:t>
            </a:r>
            <a:r>
              <a:rPr lang="en-US" sz="2800" dirty="0" err="1"/>
              <a:t>murthy</a:t>
            </a:r>
            <a:r>
              <a:rPr lang="en-US" sz="2800" dirty="0"/>
              <a:t>","title": "MongoDB Overview"}).pretty()			</a:t>
            </a:r>
            <a:r>
              <a:rPr lang="en-US" sz="2800" dirty="0">
                <a:solidFill>
                  <a:srgbClr val="FF0000"/>
                </a:solidFill>
              </a:rPr>
              <a:t>// and logic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({$or:[{"by":“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			</a:t>
            </a:r>
            <a:r>
              <a:rPr lang="en-US" sz="2800" dirty="0">
                <a:solidFill>
                  <a:srgbClr val="FF0000"/>
                </a:solidFill>
              </a:rPr>
              <a:t>// or logic</a:t>
            </a:r>
          </a:p>
          <a:p>
            <a:endParaRPr lang="en-IN" sz="27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({"likes": {$gt:10}, $or: [{"by": 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</a:t>
            </a:r>
          </a:p>
          <a:p>
            <a:endParaRPr lang="en-IN" sz="2700" dirty="0"/>
          </a:p>
          <a:p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08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499754" y="2058571"/>
            <a:ext cx="8790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db.blog.update</a:t>
            </a:r>
            <a:r>
              <a:rPr lang="en-US" sz="2800" dirty="0"/>
              <a:t>({'</a:t>
            </a:r>
            <a:r>
              <a:rPr lang="en-US" sz="2800" dirty="0" err="1"/>
              <a:t>title':'MongoDB</a:t>
            </a:r>
            <a:r>
              <a:rPr lang="en-US" sz="2800" dirty="0"/>
              <a:t> Overview'},</a:t>
            </a:r>
          </a:p>
          <a:p>
            <a:r>
              <a:rPr lang="en-US" sz="2800" dirty="0"/>
              <a:t>				{$set:{'</a:t>
            </a:r>
            <a:r>
              <a:rPr lang="en-US" sz="2800" dirty="0" err="1"/>
              <a:t>title':'New</a:t>
            </a: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'}})</a:t>
            </a:r>
          </a:p>
          <a:p>
            <a:r>
              <a:rPr lang="en-US" sz="2800" dirty="0"/>
              <a:t>&gt;</a:t>
            </a:r>
            <a:r>
              <a:rPr lang="en-US" sz="2800" dirty="0" err="1"/>
              <a:t>db.blog.find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 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805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553433"/>
            <a:ext cx="1216015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Limit records :</a:t>
            </a:r>
          </a:p>
          <a:p>
            <a:r>
              <a:rPr lang="en-US" sz="2800" dirty="0"/>
              <a:t>	</a:t>
            </a:r>
            <a:r>
              <a:rPr lang="en-US" sz="24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().limit(2)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Skip record:</a:t>
            </a:r>
          </a:p>
          <a:p>
            <a:r>
              <a:rPr lang="en-US" sz="2400" dirty="0"/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().limit(1).skip(1)</a:t>
            </a:r>
          </a:p>
          <a:p>
            <a:endParaRPr lang="en-US" sz="2400" dirty="0"/>
          </a:p>
          <a:p>
            <a:r>
              <a:rPr lang="en-IN" sz="2800" dirty="0">
                <a:solidFill>
                  <a:srgbClr val="FF0000"/>
                </a:solidFill>
              </a:rPr>
              <a:t>Index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db.blog.ensureIndex</a:t>
            </a:r>
            <a:r>
              <a:rPr lang="en-US" sz="2800" dirty="0"/>
              <a:t>({“user":1})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Aggregation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db.blog.aggregate</a:t>
            </a:r>
            <a:r>
              <a:rPr lang="en-US" sz="2800" dirty="0"/>
              <a:t>([{$group : {_id : "$</a:t>
            </a:r>
            <a:r>
              <a:rPr lang="en-US" sz="2800" dirty="0" err="1"/>
              <a:t>by_user</a:t>
            </a:r>
            <a:r>
              <a:rPr lang="en-US" sz="2800" dirty="0"/>
              <a:t>", </a:t>
            </a:r>
            <a:r>
              <a:rPr lang="en-US" sz="2800" dirty="0" smtClean="0"/>
              <a:t>likes </a:t>
            </a:r>
            <a:r>
              <a:rPr lang="en-US" sz="2800" dirty="0"/>
              <a:t>: {$sum : 1}}}])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2707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remove() Method</a:t>
            </a:r>
            <a:endParaRPr lang="en-US" sz="2400" b="1" dirty="0"/>
          </a:p>
          <a:p>
            <a:r>
              <a:rPr lang="en-US" sz="2400" dirty="0"/>
              <a:t> </a:t>
            </a:r>
            <a:r>
              <a:rPr lang="en-US" sz="2400" b="1" dirty="0"/>
              <a:t>remove()</a:t>
            </a:r>
            <a:r>
              <a:rPr lang="en-US" sz="2400" dirty="0"/>
              <a:t> method is used to remove document from the collection. remove() method accepts two parameters. One is deletion criteria and second is </a:t>
            </a:r>
            <a:r>
              <a:rPr lang="en-US" sz="2400" dirty="0" err="1"/>
              <a:t>justOne</a:t>
            </a:r>
            <a:r>
              <a:rPr lang="en-US" sz="2400" dirty="0"/>
              <a:t> flag</a:t>
            </a:r>
          </a:p>
          <a:p>
            <a:endParaRPr lang="en-US" sz="2400" dirty="0"/>
          </a:p>
          <a:p>
            <a:pPr lvl="0"/>
            <a:r>
              <a:rPr lang="en-US" sz="2400" b="1" dirty="0"/>
              <a:t>deletion criteria :</a:t>
            </a:r>
            <a:r>
              <a:rPr lang="en-US" sz="2400" dirty="0"/>
              <a:t> (Optional) deletion criteria according to documents will be removed.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 err="1"/>
              <a:t>justOne</a:t>
            </a:r>
            <a:r>
              <a:rPr lang="en-US" sz="2400" b="1" dirty="0"/>
              <a:t> :</a:t>
            </a:r>
            <a:r>
              <a:rPr lang="en-US" sz="2400" dirty="0"/>
              <a:t> (Optional) if set to true or 1, then remove only one document.</a:t>
            </a:r>
          </a:p>
          <a:p>
            <a:pPr lvl="0"/>
            <a:endParaRPr lang="en-US" sz="2400" dirty="0"/>
          </a:p>
          <a:p>
            <a:r>
              <a:rPr lang="en-US" sz="2400" dirty="0"/>
              <a:t>&gt;</a:t>
            </a:r>
            <a:r>
              <a:rPr lang="en-US" sz="2400" dirty="0" err="1"/>
              <a:t>db.COLLECTION_NAME.remove</a:t>
            </a:r>
            <a:r>
              <a:rPr lang="en-US" sz="2400" dirty="0"/>
              <a:t>(DELLETION_CRITTERIA)</a:t>
            </a:r>
          </a:p>
          <a:p>
            <a:endParaRPr lang="en-US" sz="2400" u="sng" dirty="0"/>
          </a:p>
          <a:p>
            <a:r>
              <a:rPr lang="en-US" sz="2400" u="sng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({'</a:t>
            </a:r>
            <a:r>
              <a:rPr lang="en-US" sz="2400" dirty="0" err="1"/>
              <a:t>title':'MongoDB</a:t>
            </a:r>
            <a:r>
              <a:rPr lang="en-US" sz="2400" dirty="0"/>
              <a:t> Overview'})   </a:t>
            </a:r>
            <a:r>
              <a:rPr lang="en-US" sz="2400" dirty="0">
                <a:solidFill>
                  <a:srgbClr val="FF0000"/>
                </a:solidFill>
              </a:rPr>
              <a:t>// remove  one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()         		   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db.blog.find</a:t>
            </a:r>
            <a:r>
              <a:rPr lang="en-US" sz="2400" dirty="0"/>
              <a:t>()</a:t>
            </a:r>
          </a:p>
          <a:p>
            <a:endParaRPr lang="en-US" sz="2400" u="sng" dirty="0"/>
          </a:p>
          <a:p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232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0413242" y="1473958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23"/>
            <a:ext cx="12192000" cy="731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8531227" y="2890719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23080" y="2945310"/>
            <a:ext cx="968991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91570" y="4995081"/>
            <a:ext cx="723331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011236" y="4988011"/>
            <a:ext cx="379407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Install mongodb3.2.msi</a:t>
            </a:r>
          </a:p>
          <a:p>
            <a:endParaRPr lang="en-IN" dirty="0"/>
          </a:p>
          <a:p>
            <a:r>
              <a:rPr lang="en-IN" dirty="0" smtClean="0"/>
              <a:t>Observe c:\program files\</a:t>
            </a:r>
            <a:r>
              <a:rPr lang="en-IN" dirty="0" err="1" smtClean="0"/>
              <a:t>mongodb</a:t>
            </a:r>
            <a:r>
              <a:rPr lang="en-IN" dirty="0" smtClean="0"/>
              <a:t>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09" y="559561"/>
            <a:ext cx="12208209" cy="68637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3575713" y="3316405"/>
            <a:ext cx="491319" cy="1146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573206" y="5850070"/>
            <a:ext cx="982639" cy="390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ROBO 3T – MongoDB GUI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 smtClean="0"/>
              <a:t>mongod</a:t>
            </a:r>
            <a:endParaRPr lang="en-IN" sz="2800" b="1" i="1" dirty="0" smtClean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671" y="139926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" y="491321"/>
            <a:ext cx="9738678" cy="6366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470" y="1058866"/>
            <a:ext cx="651453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2400" b="1" i="1" dirty="0"/>
              <a:t>MongoDB is designed for how we build and run</a:t>
            </a:r>
          </a:p>
          <a:p>
            <a:r>
              <a:rPr lang="en-IN" sz="2400" b="1" i="1" dirty="0"/>
              <a:t>applications with modern development </a:t>
            </a:r>
            <a:r>
              <a:rPr lang="en-IN" sz="2400" b="1" i="1" dirty="0" err="1" smtClean="0"/>
              <a:t>techniques,programming</a:t>
            </a:r>
            <a:r>
              <a:rPr lang="en-IN" sz="2400" b="1" i="1" dirty="0" smtClean="0"/>
              <a:t> </a:t>
            </a:r>
            <a:r>
              <a:rPr lang="en-IN" sz="2400" b="1" i="1" dirty="0"/>
              <a:t>models, computing resources, </a:t>
            </a:r>
            <a:r>
              <a:rPr lang="en-IN" sz="2400" b="1" i="1" dirty="0" smtClean="0"/>
              <a:t>and operational </a:t>
            </a:r>
            <a:r>
              <a:rPr lang="en-IN" sz="2400" b="1" i="1" dirty="0"/>
              <a:t>automation.</a:t>
            </a:r>
          </a:p>
        </p:txBody>
      </p:sp>
    </p:spTree>
    <p:extLst>
      <p:ext uri="{BB962C8B-B14F-4D97-AF65-F5344CB8AC3E}">
        <p14:creationId xmlns:p14="http://schemas.microsoft.com/office/powerpoint/2010/main" val="1548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/>
              <a:t>Run Mongo Shell  &gt; mongo</a:t>
            </a:r>
            <a:endParaRPr lang="en-IN" sz="2800" b="1" i="1" dirty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137" y="98263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/>
              <a:t>mongod</a:t>
            </a:r>
            <a:endParaRPr lang="en-IN" sz="2800" b="1" i="1" dirty="0"/>
          </a:p>
          <a:p>
            <a:endParaRPr lang="en-IN" sz="2800" b="1" i="1" dirty="0"/>
          </a:p>
          <a:p>
            <a:r>
              <a:rPr lang="en-IN" sz="2800" b="1" i="1" dirty="0"/>
              <a:t>By default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starts on port : </a:t>
            </a:r>
            <a:r>
              <a:rPr lang="en-IN" sz="2800" b="1" i="1" dirty="0" smtClean="0"/>
              <a:t>27017</a:t>
            </a:r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Running the Shell</a:t>
            </a:r>
          </a:p>
          <a:p>
            <a:r>
              <a:rPr lang="en-IN" sz="2800" dirty="0"/>
              <a:t>$ mongo                          (or $ mongo some-host:30000/</a:t>
            </a:r>
            <a:r>
              <a:rPr lang="en-IN" sz="2800" dirty="0" err="1"/>
              <a:t>myDB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</a:t>
            </a:r>
            <a:r>
              <a:rPr lang="en-IN" sz="2800" dirty="0" smtClean="0"/>
              <a:t>3.4.2</a:t>
            </a:r>
            <a:endParaRPr lang="en-IN" sz="2800" dirty="0"/>
          </a:p>
          <a:p>
            <a:r>
              <a:rPr lang="en-IN" sz="2800" dirty="0"/>
              <a:t>connecting to: test</a:t>
            </a:r>
          </a:p>
          <a:p>
            <a:r>
              <a:rPr lang="en-IN" sz="2800" dirty="0"/>
              <a:t>&gt;      (this is REPL  for </a:t>
            </a:r>
            <a:r>
              <a:rPr lang="en-IN" sz="2800" dirty="0" err="1"/>
              <a:t>MongoClient</a:t>
            </a:r>
            <a:r>
              <a:rPr lang="en-IN" sz="2800" dirty="0"/>
              <a:t>)</a:t>
            </a:r>
          </a:p>
          <a:p>
            <a:r>
              <a:rPr lang="en-IN" sz="2800" dirty="0"/>
              <a:t>The shell is a full-featured JavaScript interpreter, capable of running arbitrary JavaScript programs. </a:t>
            </a:r>
          </a:p>
          <a:p>
            <a:r>
              <a:rPr lang="en-IN" sz="2800" dirty="0"/>
              <a:t>	&gt; x = 200</a:t>
            </a:r>
          </a:p>
          <a:p>
            <a:r>
              <a:rPr lang="en-IN" sz="2800" dirty="0"/>
              <a:t>	   200</a:t>
            </a: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$ mongo –</a:t>
            </a:r>
            <a:r>
              <a:rPr lang="en-IN" sz="2800" dirty="0" err="1"/>
              <a:t>nodb</a:t>
            </a:r>
            <a:r>
              <a:rPr lang="en-IN" sz="2800" dirty="0"/>
              <a:t>             (not connected to any </a:t>
            </a:r>
            <a:r>
              <a:rPr lang="en-IN" sz="2800" dirty="0" err="1"/>
              <a:t>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2.4.0</a:t>
            </a:r>
          </a:p>
          <a:p>
            <a:r>
              <a:rPr lang="en-IN" sz="2800" dirty="0"/>
              <a:t>&gt;</a:t>
            </a:r>
          </a:p>
          <a:p>
            <a:endParaRPr lang="en-IN" sz="2800" dirty="0"/>
          </a:p>
          <a:p>
            <a:r>
              <a:rPr lang="en-IN" sz="2800" dirty="0"/>
              <a:t>&gt; conn = </a:t>
            </a:r>
            <a:r>
              <a:rPr lang="en-IN" sz="2800" b="1" dirty="0"/>
              <a:t>new </a:t>
            </a:r>
            <a:r>
              <a:rPr lang="en-IN" sz="2800" dirty="0"/>
              <a:t>Mongo("some-host:30000")</a:t>
            </a:r>
          </a:p>
          <a:p>
            <a:r>
              <a:rPr lang="en-IN" sz="2800" dirty="0"/>
              <a:t>connection to some-host:30000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</a:t>
            </a:r>
            <a:r>
              <a:rPr lang="en-IN" sz="2800" dirty="0"/>
              <a:t> = </a:t>
            </a:r>
            <a:r>
              <a:rPr lang="en-IN" sz="2800" dirty="0" err="1"/>
              <a:t>conn.getDB</a:t>
            </a:r>
            <a:r>
              <a:rPr lang="en-IN" sz="2800" dirty="0"/>
              <a:t>(“</a:t>
            </a:r>
            <a:r>
              <a:rPr lang="en-IN" sz="2800" dirty="0" err="1"/>
              <a:t>testDB</a:t>
            </a:r>
            <a:r>
              <a:rPr lang="en-IN" sz="2800" dirty="0"/>
              <a:t>")</a:t>
            </a:r>
          </a:p>
          <a:p>
            <a:r>
              <a:rPr lang="en-IN" sz="2800" dirty="0" err="1"/>
              <a:t>testDB</a:t>
            </a:r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Now you can use </a:t>
            </a:r>
            <a:r>
              <a:rPr lang="en-IN" sz="2800" b="1" dirty="0" err="1">
                <a:solidFill>
                  <a:srgbClr val="FF0000"/>
                </a:solidFill>
              </a:rPr>
              <a:t>testDB</a:t>
            </a:r>
            <a:r>
              <a:rPr lang="en-IN" sz="2800" b="1" dirty="0">
                <a:solidFill>
                  <a:srgbClr val="FF0000"/>
                </a:solidFill>
              </a:rPr>
              <a:t> normally.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$ mongo  script1.js     (running </a:t>
            </a:r>
            <a:r>
              <a:rPr lang="en-IN" sz="2800" dirty="0" err="1"/>
              <a:t>javascript</a:t>
            </a:r>
            <a:r>
              <a:rPr lang="en-IN" sz="2800" dirty="0"/>
              <a:t> shell code)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Extract the archive and navigate to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subfolder. Observe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mongod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 which is the server process and </a:t>
            </a:r>
            <a:r>
              <a:rPr lang="en-US" sz="3200" dirty="0">
                <a:solidFill>
                  <a:srgbClr val="FF0000"/>
                </a:solidFill>
              </a:rPr>
              <a:t>mongo</a:t>
            </a:r>
            <a:r>
              <a:rPr lang="en-US" sz="3200" dirty="0"/>
              <a:t> is the client shell </a:t>
            </a:r>
          </a:p>
          <a:p>
            <a:endParaRPr lang="en-US" sz="3200" dirty="0"/>
          </a:p>
          <a:p>
            <a:r>
              <a:rPr lang="en-US" sz="3200" dirty="0" smtClean="0"/>
              <a:t>Create </a:t>
            </a:r>
            <a:r>
              <a:rPr lang="en-US" sz="3200" dirty="0"/>
              <a:t>a new text file in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 named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Add </a:t>
            </a:r>
            <a:r>
              <a:rPr lang="en-US" sz="3200" dirty="0"/>
              <a:t>a single line in 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/>
              <a:t>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 err="1"/>
              <a:t>dbpath</a:t>
            </a:r>
            <a:r>
              <a:rPr lang="en-US" sz="3200" dirty="0"/>
              <a:t>=c</a:t>
            </a:r>
            <a:r>
              <a:rPr lang="en-US" sz="3200" dirty="0" smtClean="0"/>
              <a:t>:\data\db</a:t>
            </a:r>
          </a:p>
          <a:p>
            <a:endParaRPr lang="en-US" sz="3200" dirty="0"/>
          </a:p>
          <a:p>
            <a:r>
              <a:rPr lang="en-US" sz="3200" dirty="0" smtClean="0"/>
              <a:t>Launch </a:t>
            </a:r>
            <a:r>
              <a:rPr lang="en-US" sz="3200" dirty="0" err="1" smtClean="0"/>
              <a:t>mongod</a:t>
            </a:r>
            <a:endParaRPr lang="en-US" sz="32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	c</a:t>
            </a:r>
            <a:r>
              <a:rPr lang="en-US" sz="2800" dirty="0">
                <a:solidFill>
                  <a:srgbClr val="FF0000"/>
                </a:solidFill>
              </a:rPr>
              <a:t>:\mongodb\bin\mongod  --</a:t>
            </a:r>
            <a:r>
              <a:rPr lang="en-US" sz="2800" dirty="0" err="1">
                <a:solidFill>
                  <a:srgbClr val="FF0000"/>
                </a:solidFill>
              </a:rPr>
              <a:t>config</a:t>
            </a:r>
            <a:r>
              <a:rPr lang="en-US" sz="2800" dirty="0">
                <a:solidFill>
                  <a:srgbClr val="FF0000"/>
                </a:solidFill>
              </a:rPr>
              <a:t>  c:\</a:t>
            </a:r>
            <a:r>
              <a:rPr lang="en-US" sz="2800" dirty="0" smtClean="0">
                <a:solidFill>
                  <a:srgbClr val="FF0000"/>
                </a:solidFill>
              </a:rPr>
              <a:t>mongodb\bin\mongodb.config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r>
              <a:rPr lang="en-US" sz="2800" dirty="0" err="1" smtClean="0">
                <a:solidFill>
                  <a:srgbClr val="FF0000"/>
                </a:solidFill>
              </a:rPr>
              <a:t>db.version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3656" y="2686482"/>
            <a:ext cx="430865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rgbClr val="FF0000"/>
                </a:solidFill>
              </a:rPr>
              <a:t>db.version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db.help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db.stats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db.getCollectionNames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7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Java script Shell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161" y="1105238"/>
            <a:ext cx="1173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 test</a:t>
            </a:r>
          </a:p>
          <a:p>
            <a:endParaRPr lang="en-IN" sz="2800" i="1" dirty="0"/>
          </a:p>
          <a:p>
            <a:r>
              <a:rPr lang="en-IN" sz="2800" i="1" dirty="0"/>
              <a:t>&gt;use  customer</a:t>
            </a:r>
          </a:p>
          <a:p>
            <a:r>
              <a:rPr lang="en-IN" sz="2800" i="1" dirty="0"/>
              <a:t> switched to customer</a:t>
            </a:r>
          </a:p>
          <a:p>
            <a:endParaRPr lang="en-IN" sz="2800" i="1" dirty="0"/>
          </a:p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customer</a:t>
            </a:r>
          </a:p>
          <a:p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612866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Create</a:t>
            </a:r>
          </a:p>
          <a:p>
            <a:r>
              <a:rPr lang="en-IN" sz="2800" dirty="0"/>
              <a:t>The insert function adds a document to a collection. </a:t>
            </a:r>
          </a:p>
          <a:p>
            <a:endParaRPr lang="en-IN" sz="2800" dirty="0"/>
          </a:p>
          <a:p>
            <a:r>
              <a:rPr lang="en-IN" sz="2800" dirty="0"/>
              <a:t>&gt; post = {"title" : "Murthy Blog Post",</a:t>
            </a:r>
          </a:p>
          <a:p>
            <a:r>
              <a:rPr lang="en-IN" sz="2800" dirty="0"/>
              <a:t>... "content" : "Here's my blog post.",</a:t>
            </a:r>
          </a:p>
          <a:p>
            <a:r>
              <a:rPr lang="en-IN" sz="2800" dirty="0"/>
              <a:t>... "date"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</a:p>
          <a:p>
            <a:endParaRPr lang="en-IN" sz="2800" dirty="0"/>
          </a:p>
          <a:p>
            <a:r>
              <a:rPr lang="en-IN" sz="2800" dirty="0"/>
              <a:t>This object is a valid MongoDB document, now save it to the </a:t>
            </a:r>
            <a:r>
              <a:rPr lang="en-IN" sz="2800" i="1" dirty="0">
                <a:solidFill>
                  <a:srgbClr val="FF0000"/>
                </a:solidFill>
              </a:rPr>
              <a:t>blog</a:t>
            </a:r>
            <a:r>
              <a:rPr lang="en-IN" sz="2800" i="1" dirty="0"/>
              <a:t> </a:t>
            </a:r>
            <a:r>
              <a:rPr lang="en-IN" sz="2800" dirty="0"/>
              <a:t>collection using the insert method: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db.blog.insert</a:t>
            </a:r>
            <a:r>
              <a:rPr lang="en-IN" sz="2800" dirty="0"/>
              <a:t>(post)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20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Read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find</a:t>
            </a:r>
            <a:r>
              <a:rPr lang="en-IN" sz="2800" dirty="0"/>
              <a:t> and </a:t>
            </a:r>
            <a:r>
              <a:rPr lang="en-IN" sz="2800" dirty="0" err="1">
                <a:solidFill>
                  <a:srgbClr val="FF0000"/>
                </a:solidFill>
              </a:rPr>
              <a:t>findOne</a:t>
            </a:r>
            <a:r>
              <a:rPr lang="en-IN" sz="2800" dirty="0"/>
              <a:t> can be used to query a collection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db.blog.findOne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post.comments</a:t>
            </a:r>
            <a:r>
              <a:rPr lang="en-IN" sz="2800" dirty="0"/>
              <a:t> = []</a:t>
            </a:r>
          </a:p>
          <a:p>
            <a:endParaRPr lang="en-IN" sz="2800" dirty="0"/>
          </a:p>
          <a:p>
            <a:r>
              <a:rPr lang="en-IN" sz="2800" dirty="0"/>
              <a:t>Then we perform the update, replacing the post titled “My Blog Post” with  new  version of the document: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db.blog.update</a:t>
            </a:r>
            <a:r>
              <a:rPr lang="en-IN" sz="2800" dirty="0"/>
              <a:t>({title : "My Blog Post"}, post)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&gt; </a:t>
            </a:r>
            <a:r>
              <a:rPr lang="en-IN" sz="2800" dirty="0" err="1"/>
              <a:t>db.blog.remove</a:t>
            </a:r>
            <a:r>
              <a:rPr lang="en-IN" sz="2800" dirty="0"/>
              <a:t>({title : "My Blog Post"})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// defineConnectTo.js</a:t>
            </a:r>
          </a:p>
          <a:p>
            <a:r>
              <a:rPr lang="en-IN" sz="2800" i="1" dirty="0"/>
              <a:t>/**</a:t>
            </a:r>
          </a:p>
          <a:p>
            <a:r>
              <a:rPr lang="en-IN" sz="2800" i="1" dirty="0"/>
              <a:t>* Connect to a database and set db.</a:t>
            </a:r>
          </a:p>
          <a:p>
            <a:r>
              <a:rPr lang="en-IN" sz="2800" i="1" dirty="0"/>
              <a:t>*/</a:t>
            </a:r>
          </a:p>
          <a:p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r>
              <a:rPr lang="en-IN" sz="2800" dirty="0"/>
              <a:t> = </a:t>
            </a:r>
            <a:r>
              <a:rPr lang="en-IN" sz="2800" b="1" dirty="0"/>
              <a:t>function</a:t>
            </a:r>
            <a:r>
              <a:rPr lang="en-IN" sz="2800" dirty="0"/>
              <a:t>(port, 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(!port) {</a:t>
            </a:r>
          </a:p>
          <a:p>
            <a:r>
              <a:rPr lang="en-IN" sz="2800" dirty="0"/>
              <a:t>port = 27017;</a:t>
            </a:r>
          </a:p>
          <a:p>
            <a:r>
              <a:rPr lang="en-IN" sz="2800" dirty="0"/>
              <a:t>}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dirty="0" err="1"/>
              <a:t>dbname</a:t>
            </a:r>
            <a:r>
              <a:rPr lang="en-IN" sz="2800" dirty="0"/>
              <a:t> = "</a:t>
            </a:r>
            <a:r>
              <a:rPr lang="en-IN" sz="2800" dirty="0" err="1"/>
              <a:t>testDB</a:t>
            </a:r>
            <a:r>
              <a:rPr lang="en-IN" sz="2800" dirty="0"/>
              <a:t>";</a:t>
            </a:r>
          </a:p>
          <a:p>
            <a:r>
              <a:rPr lang="en-IN" sz="2800" dirty="0"/>
              <a:t>}</a:t>
            </a:r>
          </a:p>
          <a:p>
            <a:r>
              <a:rPr lang="fr-FR" sz="2800" dirty="0" err="1"/>
              <a:t>db</a:t>
            </a:r>
            <a:r>
              <a:rPr lang="fr-FR" sz="2800" dirty="0"/>
              <a:t> = </a:t>
            </a:r>
            <a:r>
              <a:rPr lang="fr-FR" sz="2800" dirty="0" err="1"/>
              <a:t>connect</a:t>
            </a:r>
            <a:r>
              <a:rPr lang="fr-FR" sz="2800" dirty="0"/>
              <a:t>("</a:t>
            </a:r>
            <a:r>
              <a:rPr lang="fr-FR" sz="2800" dirty="0" err="1"/>
              <a:t>localhost</a:t>
            </a:r>
            <a:r>
              <a:rPr lang="fr-FR" sz="2800" dirty="0"/>
              <a:t>:"+port+"/"+</a:t>
            </a:r>
            <a:r>
              <a:rPr lang="fr-FR" sz="2800" dirty="0" err="1"/>
              <a:t>dbname</a:t>
            </a:r>
            <a:r>
              <a:rPr lang="fr-FR" sz="2800" dirty="0"/>
              <a:t>);</a:t>
            </a:r>
          </a:p>
          <a:p>
            <a:r>
              <a:rPr lang="en-IN" sz="2800" b="1" dirty="0"/>
              <a:t>return </a:t>
            </a:r>
            <a:r>
              <a:rPr lang="en-IN" sz="2800" dirty="0" err="1"/>
              <a:t>db</a:t>
            </a:r>
            <a:r>
              <a:rPr lang="en-IN" sz="2800" dirty="0"/>
              <a:t>;</a:t>
            </a:r>
          </a:p>
          <a:p>
            <a:r>
              <a:rPr lang="en-IN" sz="2800" dirty="0"/>
              <a:t>};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6714" y="1445558"/>
            <a:ext cx="5016689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If we load this script in the shell, </a:t>
            </a:r>
            <a:r>
              <a:rPr lang="en-IN" sz="2800" dirty="0" err="1"/>
              <a:t>connectTo</a:t>
            </a:r>
            <a:r>
              <a:rPr lang="en-IN" sz="2800" dirty="0"/>
              <a:t> is now defined: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Undefined</a:t>
            </a:r>
          </a:p>
          <a:p>
            <a:endParaRPr lang="en-IN" sz="2800" b="1" dirty="0"/>
          </a:p>
          <a:p>
            <a:r>
              <a:rPr lang="en-IN" sz="2800" dirty="0"/>
              <a:t>&gt;load('defineConnectTo.js')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function</a:t>
            </a:r>
            <a:endParaRPr lang="en-IN" sz="2800" b="1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26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Creating a .mongorc.js</a:t>
            </a:r>
          </a:p>
          <a:p>
            <a:r>
              <a:rPr lang="en-IN" sz="2800" dirty="0"/>
              <a:t>To </a:t>
            </a:r>
            <a:r>
              <a:rPr lang="en-IN" sz="2800" dirty="0" err="1"/>
              <a:t>hve</a:t>
            </a:r>
            <a:r>
              <a:rPr lang="en-IN" sz="2800" dirty="0"/>
              <a:t> frequently-loaded scripts, write in  </a:t>
            </a:r>
            <a:r>
              <a:rPr lang="en-IN" sz="2800" i="1" dirty="0">
                <a:solidFill>
                  <a:srgbClr val="FF0000"/>
                </a:solidFill>
              </a:rPr>
              <a:t>mongorc.js </a:t>
            </a:r>
            <a:r>
              <a:rPr lang="en-IN" sz="2800" dirty="0"/>
              <a:t>file. </a:t>
            </a:r>
          </a:p>
          <a:p>
            <a:r>
              <a:rPr lang="en-IN" sz="2800" dirty="0"/>
              <a:t>This file is run whenever we start up the shell.</a:t>
            </a:r>
          </a:p>
          <a:p>
            <a:endParaRPr lang="en-IN" sz="2800" b="1" dirty="0"/>
          </a:p>
          <a:p>
            <a:r>
              <a:rPr lang="en-IN" sz="2800" b="1" dirty="0"/>
              <a:t>.mongorc.js  (create this in home directory of </a:t>
            </a:r>
            <a:r>
              <a:rPr lang="en-IN" sz="2800" b="1" dirty="0" err="1"/>
              <a:t>Mongodb</a:t>
            </a:r>
            <a:r>
              <a:rPr lang="en-IN" sz="2800" b="1" dirty="0"/>
              <a:t>)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compliment = ["attractive", "intelligent", "like Batman"];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index =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()*3);</a:t>
            </a:r>
          </a:p>
          <a:p>
            <a:pPr lvl="1"/>
            <a:r>
              <a:rPr lang="en-IN" sz="2800" dirty="0"/>
              <a:t>print("Hello, you're looking particularly "+compliment[index]+" today!");</a:t>
            </a:r>
          </a:p>
          <a:p>
            <a:endParaRPr lang="en-IN" sz="2800" dirty="0"/>
          </a:p>
          <a:p>
            <a:r>
              <a:rPr lang="en-IN" sz="2800" dirty="0"/>
              <a:t>$ mongo</a:t>
            </a:r>
          </a:p>
          <a:p>
            <a:r>
              <a:rPr lang="en-IN" sz="2800" dirty="0"/>
              <a:t>MongoDB shell version: 3.4.2-preconnecting</a:t>
            </a:r>
          </a:p>
          <a:p>
            <a:r>
              <a:rPr lang="en-IN" sz="2800" dirty="0"/>
              <a:t>to: </a:t>
            </a:r>
            <a:r>
              <a:rPr lang="en-IN" sz="2800" dirty="0" err="1"/>
              <a:t>testDB</a:t>
            </a:r>
            <a:endParaRPr lang="en-IN" sz="2800" dirty="0"/>
          </a:p>
          <a:p>
            <a:r>
              <a:rPr lang="en-IN" sz="2800" dirty="0"/>
              <a:t>Hello, you're looking particularly like Batman today!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935649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CRUD &amp; Querying with MongoDB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567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9" y="718562"/>
            <a:ext cx="9415615" cy="56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Inserting 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db.customer.insert</a:t>
            </a:r>
            <a:r>
              <a:rPr lang="en-IN" sz="2800" dirty="0"/>
              <a:t>({“name" : “Murthy"})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Batch Insert: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db.foo.batchInsert</a:t>
            </a:r>
            <a:r>
              <a:rPr lang="en-IN" sz="2800" dirty="0"/>
              <a:t>([{"_id" : 0}, {"_id" : 1}, {"_id" : 2}])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Removing: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db.customer.remove</a:t>
            </a:r>
            <a:r>
              <a:rPr lang="en-IN" sz="2800" dirty="0"/>
              <a:t>()     (This will remove all of the documents in</a:t>
            </a:r>
            <a:r>
              <a:rPr lang="en-IN" sz="2800" i="1" dirty="0"/>
              <a:t> </a:t>
            </a:r>
            <a:r>
              <a:rPr lang="en-IN" sz="2800" dirty="0"/>
              <a:t>collection)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        ($set/$unset)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db.customer.update</a:t>
            </a:r>
            <a:r>
              <a:rPr lang="en-IN" sz="2800" dirty="0"/>
              <a:t>({"_id" : </a:t>
            </a:r>
            <a:r>
              <a:rPr lang="en-IN" sz="2800" dirty="0" err="1"/>
              <a:t>ObjectId</a:t>
            </a:r>
            <a:r>
              <a:rPr lang="en-IN" sz="2800" dirty="0"/>
              <a:t>("4b253b067525f35f94b60a31")},</a:t>
            </a:r>
          </a:p>
          <a:p>
            <a:r>
              <a:rPr lang="en-IN" sz="2800" dirty="0"/>
              <a:t>... {"$set" : {“email" : “Murthy@yahoo.com"}})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db.customer.findOne</a:t>
            </a:r>
            <a:r>
              <a:rPr lang="en-IN" sz="2800" dirty="0"/>
              <a:t>()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607605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Getting last error: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db.foo.insert</a:t>
            </a:r>
            <a:r>
              <a:rPr lang="en-IN" sz="2800" dirty="0"/>
              <a:t>({"_id" : 1}); </a:t>
            </a:r>
            <a:r>
              <a:rPr lang="en-IN" sz="2800" dirty="0" err="1"/>
              <a:t>db.foo.insert</a:t>
            </a:r>
            <a:r>
              <a:rPr lang="en-IN" sz="2800" dirty="0"/>
              <a:t>({"_id" : 1}); print(</a:t>
            </a:r>
          </a:p>
          <a:p>
            <a:r>
              <a:rPr lang="en-IN" sz="2800" dirty="0"/>
              <a:t>... </a:t>
            </a:r>
            <a:r>
              <a:rPr lang="en-IN" sz="2800" dirty="0" err="1"/>
              <a:t>db.</a:t>
            </a:r>
            <a:r>
              <a:rPr lang="en-IN" sz="2800" dirty="0" err="1">
                <a:solidFill>
                  <a:srgbClr val="FF0000"/>
                </a:solidFill>
              </a:rPr>
              <a:t>getLastError</a:t>
            </a:r>
            <a:r>
              <a:rPr lang="en-IN" sz="2800" dirty="0"/>
              <a:t>()); </a:t>
            </a:r>
            <a:r>
              <a:rPr lang="en-IN" sz="2800" dirty="0" err="1"/>
              <a:t>db.foo.count</a:t>
            </a:r>
            <a:r>
              <a:rPr lang="en-IN" sz="2800" dirty="0"/>
              <a:t>()</a:t>
            </a:r>
          </a:p>
          <a:p>
            <a:r>
              <a:rPr lang="en-IN" sz="2800" dirty="0"/>
              <a:t>E11000 duplicate key error index: </a:t>
            </a:r>
            <a:r>
              <a:rPr lang="en-IN" sz="2800" dirty="0" err="1"/>
              <a:t>test.foo.$_id</a:t>
            </a:r>
            <a:r>
              <a:rPr lang="en-IN" sz="2800" dirty="0"/>
              <a:t>_ dup key: { : 1.0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Introduction to find</a:t>
            </a:r>
          </a:p>
          <a:p>
            <a:r>
              <a:rPr lang="en-IN" sz="2800" dirty="0"/>
              <a:t>The find method is used to perform queries in MongoDB. Querying returns a subset of documents in a collection. </a:t>
            </a:r>
          </a:p>
          <a:p>
            <a:endParaRPr lang="en-IN" sz="2800" dirty="0"/>
          </a:p>
          <a:p>
            <a:r>
              <a:rPr lang="en-IN" sz="2800" dirty="0"/>
              <a:t>Which documents get returned is determined by the first argument to find, which is a document specifying the query criteria.</a:t>
            </a:r>
          </a:p>
          <a:p>
            <a:endParaRPr lang="en-IN" sz="2800" dirty="0"/>
          </a:p>
          <a:p>
            <a:r>
              <a:rPr lang="en-IN" sz="2800" dirty="0"/>
              <a:t>An empty query document (i.e., {}) matches everything in the collection. If find isn’t given a query document, it defaults to {}.</a:t>
            </a:r>
          </a:p>
          <a:p>
            <a:endParaRPr lang="en-IN" sz="2800" dirty="0"/>
          </a:p>
          <a:p>
            <a:r>
              <a:rPr lang="en-IN" sz="2800" dirty="0"/>
              <a:t>For example, the following: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db.c.find</a:t>
            </a:r>
            <a:r>
              <a:rPr lang="en-IN" sz="2800" dirty="0"/>
              <a:t>()</a:t>
            </a:r>
          </a:p>
          <a:p>
            <a:r>
              <a:rPr lang="en-IN" sz="2800" dirty="0"/>
              <a:t>matches every document in the collection </a:t>
            </a:r>
            <a:r>
              <a:rPr lang="en-IN" sz="2800" i="1" dirty="0"/>
              <a:t>c </a:t>
            </a:r>
            <a:r>
              <a:rPr lang="en-IN" sz="2800" dirty="0"/>
              <a:t>(and returns these documents in batches).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Users collection:</a:t>
            </a:r>
          </a:p>
          <a:p>
            <a:pPr lvl="2"/>
            <a:r>
              <a:rPr lang="en-IN" sz="2800" dirty="0" smtClean="0"/>
              <a:t>&gt;use </a:t>
            </a:r>
            <a:r>
              <a:rPr lang="en-IN" sz="2800" dirty="0" err="1" smtClean="0"/>
              <a:t>trainingdb</a:t>
            </a:r>
            <a:endParaRPr lang="en-IN" sz="2800" dirty="0" smtClean="0"/>
          </a:p>
          <a:p>
            <a:pPr lvl="2"/>
            <a:r>
              <a:rPr lang="en-IN" sz="2800" dirty="0" smtClean="0"/>
              <a:t>&gt;</a:t>
            </a:r>
            <a:r>
              <a:rPr lang="en-IN" sz="2800" dirty="0" err="1" smtClean="0"/>
              <a:t>db.users.insert</a:t>
            </a:r>
            <a:r>
              <a:rPr lang="en-IN" sz="2800" dirty="0" smtClean="0"/>
              <a:t>({</a:t>
            </a:r>
          </a:p>
          <a:p>
            <a:pPr lvl="2"/>
            <a:r>
              <a:rPr lang="en-IN" sz="2800" dirty="0" smtClean="0"/>
              <a:t>    username:’</a:t>
            </a:r>
            <a:r>
              <a:rPr lang="en-IN" sz="2800" dirty="0" err="1" smtClean="0"/>
              <a:t>murthy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age:50,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registered:true</a:t>
            </a:r>
            <a:r>
              <a:rPr lang="en-IN" sz="2800" dirty="0" smtClean="0"/>
              <a:t>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email:’murthy@gmail.com</a:t>
            </a:r>
            <a:r>
              <a:rPr lang="en-IN" sz="2800" dirty="0" smtClean="0"/>
              <a:t>’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address:{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street:’</a:t>
            </a:r>
            <a:r>
              <a:rPr lang="en-IN" sz="2800" dirty="0" err="1" smtClean="0"/>
              <a:t>Tarnaka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city:’Hyderabad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State:’AP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	 </a:t>
            </a:r>
            <a:r>
              <a:rPr lang="en-IN" sz="2800" dirty="0" smtClean="0"/>
              <a:t>   zip:500013   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}</a:t>
            </a:r>
            <a:endParaRPr lang="en-IN" sz="2800" dirty="0"/>
          </a:p>
          <a:p>
            <a:pPr lvl="2"/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1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27})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", "age" : 27})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 Criteria:</a:t>
            </a:r>
          </a:p>
          <a:p>
            <a:r>
              <a:rPr lang="en-IN" sz="2800" dirty="0"/>
              <a:t>"$</a:t>
            </a:r>
            <a:r>
              <a:rPr lang="en-IN" sz="2800" dirty="0" err="1"/>
              <a:t>lt</a:t>
            </a:r>
            <a:r>
              <a:rPr lang="en-IN" sz="2800" dirty="0"/>
              <a:t>", "$</a:t>
            </a:r>
            <a:r>
              <a:rPr lang="en-IN" sz="2800" dirty="0" err="1"/>
              <a:t>lte</a:t>
            </a:r>
            <a:r>
              <a:rPr lang="en-IN" sz="2800" dirty="0"/>
              <a:t>", "$</a:t>
            </a:r>
            <a:r>
              <a:rPr lang="en-IN" sz="2800" dirty="0" err="1"/>
              <a:t>gt</a:t>
            </a:r>
            <a:r>
              <a:rPr lang="en-IN" sz="2800" dirty="0"/>
              <a:t>", and "$</a:t>
            </a:r>
            <a:r>
              <a:rPr lang="en-IN" sz="2800" dirty="0" err="1"/>
              <a:t>gte</a:t>
            </a:r>
            <a:r>
              <a:rPr lang="en-IN" sz="2800" dirty="0"/>
              <a:t>" are all comparison operators, corresponding to &lt;,</a:t>
            </a:r>
          </a:p>
          <a:p>
            <a:r>
              <a:rPr lang="en-IN" sz="2800" dirty="0"/>
              <a:t>&lt;=, &gt;, and &gt;=, respectively. 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18, "$</a:t>
            </a:r>
            <a:r>
              <a:rPr lang="en-IN" sz="2800" dirty="0" err="1"/>
              <a:t>lte</a:t>
            </a:r>
            <a:r>
              <a:rPr lang="en-IN" sz="2800" dirty="0"/>
              <a:t>" : 30}})          (and)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start = </a:t>
            </a:r>
            <a:r>
              <a:rPr lang="en-IN" sz="2800" b="1" dirty="0"/>
              <a:t>new </a:t>
            </a:r>
            <a:r>
              <a:rPr lang="en-IN" sz="2800" dirty="0"/>
              <a:t>Date("01/01/2017")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IN" sz="2800" dirty="0" err="1"/>
              <a:t>db.users.find</a:t>
            </a:r>
            <a:r>
              <a:rPr lang="en-IN" sz="2800" dirty="0"/>
              <a:t>({"registered" : {"$</a:t>
            </a:r>
            <a:r>
              <a:rPr lang="en-IN" sz="2800" dirty="0" err="1"/>
              <a:t>lt</a:t>
            </a:r>
            <a:r>
              <a:rPr lang="en-IN" sz="2800" dirty="0"/>
              <a:t>" : start}})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user_id</a:t>
            </a:r>
            <a:r>
              <a:rPr lang="en-IN" sz="2800" dirty="0"/>
              <a:t>" : {"$in" : [12345, 14323,12432]})       (or query)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({"$or" : [{“username" : “</a:t>
            </a:r>
            <a:r>
              <a:rPr lang="en-IN" sz="2800" dirty="0" err="1"/>
              <a:t>murthy</a:t>
            </a:r>
            <a:r>
              <a:rPr lang="en-IN" sz="2800" dirty="0"/>
              <a:t>}, {“age" : </a:t>
            </a:r>
            <a:r>
              <a:rPr lang="en-IN" sz="2800" b="1" dirty="0"/>
              <a:t>27</a:t>
            </a:r>
            <a:r>
              <a:rPr lang="en-IN" sz="2800" dirty="0"/>
              <a:t>}]})          ( $or 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id_num</a:t>
            </a:r>
            <a:r>
              <a:rPr lang="en-IN" sz="2800" dirty="0"/>
              <a:t>" : {"$not" : {"$mod" : [5, 1]}}})		         ($not)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</a:t>
            </a:r>
            <a:r>
              <a:rPr lang="en-IN" sz="2800" dirty="0" err="1"/>
              <a:t>db.users.find</a:t>
            </a:r>
            <a:r>
              <a:rPr lang="en-IN" sz="2800" dirty="0"/>
              <a:t>({“</a:t>
            </a:r>
            <a:r>
              <a:rPr lang="en-IN" sz="2800" dirty="0" smtClean="0"/>
              <a:t>username</a:t>
            </a:r>
            <a:r>
              <a:rPr lang="en-IN" sz="2800" dirty="0"/>
              <a:t>" : /</a:t>
            </a:r>
            <a:r>
              <a:rPr lang="en-IN" sz="2800" dirty="0" err="1"/>
              <a:t>murthy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})	            	(Regular </a:t>
            </a:r>
            <a:r>
              <a:rPr lang="en-IN" sz="2800" dirty="0" err="1"/>
              <a:t>exp</a:t>
            </a:r>
            <a:r>
              <a:rPr lang="en-IN" sz="2800" dirty="0"/>
              <a:t>)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Querying embedded document: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db.people.find</a:t>
            </a:r>
            <a:r>
              <a:rPr lang="en-IN" sz="2800" dirty="0" smtClean="0"/>
              <a:t>({“address.zip" </a:t>
            </a:r>
            <a:r>
              <a:rPr lang="en-IN" sz="2800" dirty="0"/>
              <a:t>: </a:t>
            </a:r>
            <a:r>
              <a:rPr lang="en-IN" sz="2800" dirty="0" smtClean="0"/>
              <a:t>500013})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Cursors</a:t>
            </a:r>
          </a:p>
          <a:p>
            <a:r>
              <a:rPr lang="en-IN" sz="2800" dirty="0"/>
              <a:t>The database returns results from find using a </a:t>
            </a:r>
            <a:r>
              <a:rPr lang="en-IN" sz="2800" i="1" dirty="0"/>
              <a:t>cursor</a:t>
            </a:r>
            <a:r>
              <a:rPr lang="en-IN" sz="2800" dirty="0"/>
              <a:t>. </a:t>
            </a:r>
          </a:p>
          <a:p>
            <a:r>
              <a:rPr lang="en-IN" sz="2800" dirty="0"/>
              <a:t>With Cursor, we can limit the number of results, skip over results, sort results by any combination of keys in any direction, and perform a number of other powerful operations.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for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/>
              <a:t>i</a:t>
            </a:r>
            <a:r>
              <a:rPr lang="en-IN" sz="2800" dirty="0"/>
              <a:t>&lt;100;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db.collection.insert</a:t>
            </a:r>
            <a:r>
              <a:rPr lang="en-IN" sz="2800" dirty="0"/>
              <a:t>({x : </a:t>
            </a:r>
            <a:r>
              <a:rPr lang="en-IN" sz="2800" dirty="0" err="1"/>
              <a:t>i</a:t>
            </a:r>
            <a:r>
              <a:rPr lang="en-IN" sz="2800" dirty="0"/>
              <a:t>});</a:t>
            </a:r>
          </a:p>
          <a:p>
            <a:pPr lvl="4"/>
            <a:r>
              <a:rPr lang="en-IN" sz="2800" dirty="0"/>
              <a:t>... }</a:t>
            </a:r>
          </a:p>
          <a:p>
            <a:pPr lvl="4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db.collection.find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while </a:t>
            </a:r>
            <a:r>
              <a:rPr lang="en-IN" sz="2800" dirty="0"/>
              <a:t>(</a:t>
            </a:r>
            <a:r>
              <a:rPr lang="en-IN" sz="2800" dirty="0" err="1"/>
              <a:t>cursor.hasNext</a:t>
            </a:r>
            <a:r>
              <a:rPr lang="en-IN" sz="2800" dirty="0"/>
              <a:t>())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obj</a:t>
            </a:r>
            <a:r>
              <a:rPr lang="en-IN" sz="2800" dirty="0"/>
              <a:t> = </a:t>
            </a:r>
            <a:r>
              <a:rPr lang="en-IN" sz="2800" dirty="0" err="1"/>
              <a:t>cursor.next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... </a:t>
            </a:r>
            <a:r>
              <a:rPr lang="en-IN" sz="2800" i="1" dirty="0"/>
              <a:t>// do stuff</a:t>
            </a:r>
          </a:p>
          <a:p>
            <a:pPr lvl="4"/>
            <a:r>
              <a:rPr lang="en-IN" sz="2800" dirty="0"/>
              <a:t>... }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7675" y="3423010"/>
            <a:ext cx="517572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&gt; </a:t>
            </a:r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db.users.find</a:t>
            </a:r>
            <a:r>
              <a:rPr lang="en-IN" sz="2800" dirty="0"/>
              <a:t>();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cursor.forEach</a:t>
            </a:r>
            <a:r>
              <a:rPr lang="en-IN" sz="2800" dirty="0"/>
              <a:t>(</a:t>
            </a:r>
            <a:r>
              <a:rPr lang="en-IN" sz="2800" b="1" dirty="0"/>
              <a:t>function</a:t>
            </a:r>
            <a:r>
              <a:rPr lang="en-IN" sz="2800" dirty="0"/>
              <a:t>(x) {</a:t>
            </a:r>
          </a:p>
          <a:p>
            <a:r>
              <a:rPr lang="en-IN" sz="2800" dirty="0"/>
              <a:t>... print(x.name);</a:t>
            </a:r>
          </a:p>
          <a:p>
            <a:r>
              <a:rPr lang="en-IN" sz="2800" dirty="0"/>
              <a:t>... });</a:t>
            </a:r>
          </a:p>
        </p:txBody>
      </p:sp>
    </p:spTree>
    <p:extLst>
      <p:ext uri="{BB962C8B-B14F-4D97-AF65-F5344CB8AC3E}">
        <p14:creationId xmlns:p14="http://schemas.microsoft.com/office/powerpoint/2010/main" val="33465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05723" y="1310836"/>
            <a:ext cx="100856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().limit(3)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().skip(3)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().sort({username : 1, age : -1})</a:t>
            </a:r>
          </a:p>
          <a:p>
            <a:endParaRPr lang="en-IN" sz="2800" dirty="0">
              <a:solidFill>
                <a:srgbClr val="555555"/>
              </a:solidFill>
              <a:latin typeface="UbuntuMono-Regular"/>
            </a:endParaRPr>
          </a:p>
          <a:p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useful for data manipulation, administration, and monitoring. </a:t>
            </a:r>
          </a:p>
          <a:p>
            <a:endParaRPr lang="en-IN" sz="2800" dirty="0"/>
          </a:p>
          <a:p>
            <a:r>
              <a:rPr lang="en-IN" sz="2800" dirty="0"/>
              <a:t>For example, dropping a collection is done via the "drop" database command: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({"drop" : "test"});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nIndexesWas</a:t>
            </a:r>
            <a:r>
              <a:rPr lang="en-IN" sz="2800" dirty="0"/>
              <a:t>" : 1,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msg</a:t>
            </a:r>
            <a:r>
              <a:rPr lang="en-IN" sz="2800" dirty="0"/>
              <a:t>" : "indexes dropped for collection",</a:t>
            </a:r>
          </a:p>
          <a:p>
            <a:r>
              <a:rPr lang="en-IN" sz="2800" dirty="0"/>
              <a:t>"ns" : "</a:t>
            </a:r>
            <a:r>
              <a:rPr lang="en-IN" sz="2800" dirty="0" err="1"/>
              <a:t>test.test</a:t>
            </a:r>
            <a:r>
              <a:rPr lang="en-IN" sz="2800" dirty="0"/>
              <a:t>",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/>
              <a:t>Or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db.test.drop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9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db.count.update</a:t>
            </a:r>
            <a:r>
              <a:rPr lang="en-IN" sz="2800" dirty="0"/>
              <a:t>({x : 1}, {$</a:t>
            </a:r>
            <a:r>
              <a:rPr lang="en-IN" sz="2800" dirty="0" err="1"/>
              <a:t>inc</a:t>
            </a:r>
            <a:r>
              <a:rPr lang="en-IN" sz="2800" dirty="0"/>
              <a:t> : {x : 1}}, </a:t>
            </a:r>
            <a:r>
              <a:rPr lang="en-IN" sz="2800" b="1" dirty="0"/>
              <a:t>false</a:t>
            </a:r>
            <a:r>
              <a:rPr lang="en-IN" sz="2800" dirty="0"/>
              <a:t>, </a:t>
            </a:r>
            <a:r>
              <a:rPr lang="en-IN" sz="2800" b="1" dirty="0"/>
              <a:t>true</a:t>
            </a:r>
            <a:r>
              <a:rPr lang="en-IN" sz="2800" dirty="0"/>
              <a:t>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</a:t>
            </a:r>
            <a:r>
              <a:rPr lang="en-IN" sz="2800" dirty="0" err="1"/>
              <a:t>getLastError</a:t>
            </a:r>
            <a:r>
              <a:rPr lang="en-IN" sz="2800" dirty="0"/>
              <a:t> : 1})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"err" : </a:t>
            </a:r>
            <a:r>
              <a:rPr lang="en-IN" sz="2800" b="1" dirty="0"/>
              <a:t>null</a:t>
            </a:r>
            <a:r>
              <a:rPr lang="en-IN" sz="2800" dirty="0"/>
              <a:t>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updatedExisting</a:t>
            </a:r>
            <a:r>
              <a:rPr lang="en-IN" sz="2800" dirty="0"/>
              <a:t>" : </a:t>
            </a:r>
            <a:r>
              <a:rPr lang="en-IN" sz="2800" b="1" dirty="0"/>
              <a:t>true</a:t>
            </a:r>
            <a:r>
              <a:rPr lang="en-IN" sz="2800" dirty="0"/>
              <a:t>,</a:t>
            </a:r>
          </a:p>
          <a:p>
            <a:r>
              <a:rPr lang="en-IN" sz="2800" dirty="0"/>
              <a:t>"n" : 5,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5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Where </a:t>
            </a:r>
            <a:r>
              <a:rPr lang="en-IN" sz="3200" dirty="0" err="1" smtClean="0">
                <a:solidFill>
                  <a:srgbClr val="FF0000"/>
                </a:solidFill>
              </a:rPr>
              <a:t>mongodb</a:t>
            </a:r>
            <a:r>
              <a:rPr lang="en-IN" sz="3200" dirty="0" smtClean="0">
                <a:solidFill>
                  <a:srgbClr val="FF0000"/>
                </a:solidFill>
              </a:rPr>
              <a:t> fits?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Big Data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Management and Delivery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Mobile and Social Infrastructure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 Data Management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Hub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use temp</a:t>
            </a:r>
          </a:p>
          <a:p>
            <a:r>
              <a:rPr lang="en-IN" sz="2800" dirty="0"/>
              <a:t>switched to </a:t>
            </a:r>
            <a:r>
              <a:rPr lang="en-IN" sz="2800" dirty="0" err="1"/>
              <a:t>db</a:t>
            </a:r>
            <a:r>
              <a:rPr lang="en-IN" sz="2800" dirty="0"/>
              <a:t> </a:t>
            </a:r>
            <a:r>
              <a:rPr lang="en-IN" sz="2800" dirty="0" smtClean="0"/>
              <a:t>temp</a:t>
            </a:r>
          </a:p>
          <a:p>
            <a:endParaRPr lang="en-IN" sz="2800" dirty="0"/>
          </a:p>
          <a:p>
            <a:r>
              <a:rPr lang="en-IN" sz="2800" dirty="0" smtClean="0"/>
              <a:t>Shutting down Database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({shutdown:1})</a:t>
            </a:r>
          </a:p>
          <a:p>
            <a:r>
              <a:rPr lang="en-IN" sz="2800" dirty="0">
                <a:solidFill>
                  <a:srgbClr val="FF0000"/>
                </a:solidFill>
              </a:rPr>
              <a:t>{ "</a:t>
            </a:r>
            <a:r>
              <a:rPr lang="en-IN" sz="2800" dirty="0" err="1">
                <a:solidFill>
                  <a:srgbClr val="FF0000"/>
                </a:solidFill>
              </a:rPr>
              <a:t>errmsg</a:t>
            </a:r>
            <a:r>
              <a:rPr lang="en-IN" sz="2800" dirty="0">
                <a:solidFill>
                  <a:srgbClr val="FF0000"/>
                </a:solidFill>
              </a:rPr>
              <a:t>" : "access denied; use admin </a:t>
            </a:r>
            <a:r>
              <a:rPr lang="en-IN" sz="2800" dirty="0" err="1">
                <a:solidFill>
                  <a:srgbClr val="FF0000"/>
                </a:solidFill>
              </a:rPr>
              <a:t>db</a:t>
            </a:r>
            <a:r>
              <a:rPr lang="en-IN" sz="2800" dirty="0">
                <a:solidFill>
                  <a:srgbClr val="FF0000"/>
                </a:solidFill>
              </a:rPr>
              <a:t>", "ok" : 0 </a:t>
            </a:r>
            <a:r>
              <a:rPr lang="en-IN" sz="2800" dirty="0" smtClean="0">
                <a:solidFill>
                  <a:srgbClr val="FF0000"/>
                </a:solidFill>
              </a:rPr>
              <a:t>}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db.adminCommand</a:t>
            </a:r>
            <a:r>
              <a:rPr lang="en-IN" sz="2800" dirty="0"/>
              <a:t>({"shutdown" : 1})</a:t>
            </a:r>
          </a:p>
        </p:txBody>
      </p:sp>
    </p:spTree>
    <p:extLst>
      <p:ext uri="{BB962C8B-B14F-4D97-AF65-F5344CB8AC3E}">
        <p14:creationId xmlns:p14="http://schemas.microsoft.com/office/powerpoint/2010/main" val="18203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023210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 – Application Design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2799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Indexing on collection allows fast access to big data.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create new indexes using the </a:t>
            </a:r>
            <a:r>
              <a:rPr lang="en-IN" sz="2800" dirty="0" err="1" smtClean="0"/>
              <a:t>ensureIndex</a:t>
            </a:r>
            <a:r>
              <a:rPr lang="en-IN" sz="2800" dirty="0" smtClean="0"/>
              <a:t>().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An </a:t>
            </a:r>
            <a:r>
              <a:rPr lang="en-IN" sz="2800" dirty="0"/>
              <a:t>index only needs to be created once per </a:t>
            </a:r>
            <a:r>
              <a:rPr lang="en-IN" sz="2800" dirty="0" smtClean="0"/>
              <a:t>collection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All of the information about a database’s indexes is stored in the </a:t>
            </a:r>
            <a:r>
              <a:rPr lang="en-IN" sz="2800" i="1" dirty="0" err="1">
                <a:solidFill>
                  <a:srgbClr val="FF0000"/>
                </a:solidFill>
              </a:rPr>
              <a:t>system.indexes</a:t>
            </a:r>
            <a:r>
              <a:rPr lang="en-IN" sz="2800" i="1" dirty="0"/>
              <a:t> </a:t>
            </a:r>
            <a:r>
              <a:rPr lang="en-IN" sz="2800" dirty="0"/>
              <a:t>collection.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This is a reserved </a:t>
            </a:r>
            <a:r>
              <a:rPr lang="en-IN" sz="2800" dirty="0" smtClean="0"/>
              <a:t>collection 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(cannot </a:t>
            </a:r>
            <a:r>
              <a:rPr lang="en-IN" sz="2800" dirty="0"/>
              <a:t>modify its documents or </a:t>
            </a:r>
            <a:r>
              <a:rPr lang="en-IN" sz="2800" dirty="0" smtClean="0"/>
              <a:t>remove documents </a:t>
            </a:r>
            <a:r>
              <a:rPr lang="en-IN" sz="2800" dirty="0"/>
              <a:t>from </a:t>
            </a:r>
            <a:r>
              <a:rPr lang="en-IN" sz="2800" dirty="0" smtClean="0"/>
              <a:t>it)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M</a:t>
            </a:r>
            <a:r>
              <a:rPr lang="en-IN" sz="2800" dirty="0" smtClean="0"/>
              <a:t>anipulate </a:t>
            </a:r>
            <a:r>
              <a:rPr lang="en-IN" sz="2800" dirty="0"/>
              <a:t>it only through </a:t>
            </a:r>
            <a:r>
              <a:rPr lang="en-IN" sz="2800" dirty="0" err="1">
                <a:solidFill>
                  <a:srgbClr val="FF0000"/>
                </a:solidFill>
              </a:rPr>
              <a:t>ensureIndex</a:t>
            </a:r>
            <a:r>
              <a:rPr lang="en-IN" sz="2800" dirty="0"/>
              <a:t> and the </a:t>
            </a:r>
            <a:r>
              <a:rPr lang="en-IN" sz="2800" dirty="0" err="1" smtClean="0">
                <a:solidFill>
                  <a:srgbClr val="FF0000"/>
                </a:solidFill>
              </a:rPr>
              <a:t>dropIndexes</a:t>
            </a:r>
            <a:r>
              <a:rPr lang="en-IN" sz="2800" dirty="0" smtClean="0"/>
              <a:t> </a:t>
            </a:r>
            <a:r>
              <a:rPr lang="en-IN" sz="2800" dirty="0"/>
              <a:t>database command</a:t>
            </a:r>
            <a:r>
              <a:rPr lang="en-IN" sz="28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Run </a:t>
            </a:r>
            <a:r>
              <a:rPr lang="en-IN" sz="2800" dirty="0" err="1" smtClean="0"/>
              <a:t>db.</a:t>
            </a:r>
            <a:r>
              <a:rPr lang="en-IN" sz="2800" i="1" dirty="0" err="1" smtClean="0"/>
              <a:t>collectionName</a:t>
            </a:r>
            <a:r>
              <a:rPr lang="en-IN" sz="2800" dirty="0" err="1" smtClean="0"/>
              <a:t>.getIndexes</a:t>
            </a:r>
            <a:r>
              <a:rPr lang="en-IN" sz="2800" dirty="0"/>
              <a:t>() to see all index information </a:t>
            </a:r>
            <a:endParaRPr lang="en-IN" sz="2800" dirty="0" smtClean="0"/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&gt; </a:t>
            </a:r>
            <a:r>
              <a:rPr lang="en-IN" sz="2800" dirty="0" err="1" smtClean="0"/>
              <a:t>db.users.getIndexes</a:t>
            </a:r>
            <a:r>
              <a:rPr lang="en-IN" sz="2800" dirty="0" smtClean="0"/>
              <a:t>()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&gt; </a:t>
            </a:r>
            <a:r>
              <a:rPr lang="en-IN" sz="2800" dirty="0" err="1" smtClean="0"/>
              <a:t>db.users.dropIndex</a:t>
            </a:r>
            <a:r>
              <a:rPr lang="en-IN" sz="2800" dirty="0" smtClean="0"/>
              <a:t>(name)   // to drop the index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For Testing, create some documents in a  users collection.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pPr lvl="1"/>
            <a:r>
              <a:rPr lang="en-IN" sz="2800" dirty="0"/>
              <a:t>&gt; </a:t>
            </a:r>
            <a:r>
              <a:rPr lang="en-IN" sz="2800" b="1" dirty="0"/>
              <a:t>for 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 smtClean="0"/>
              <a:t>i</a:t>
            </a:r>
            <a:r>
              <a:rPr lang="en-IN" sz="2800" dirty="0" smtClean="0"/>
              <a:t>&lt;1000</a:t>
            </a:r>
            <a:r>
              <a:rPr lang="en-IN" sz="2800" dirty="0"/>
              <a:t>; </a:t>
            </a:r>
            <a:r>
              <a:rPr lang="en-IN" sz="2800" dirty="0" err="1"/>
              <a:t>i</a:t>
            </a:r>
            <a:r>
              <a:rPr lang="en-IN" sz="2800" dirty="0"/>
              <a:t>++) </a:t>
            </a:r>
            <a:r>
              <a:rPr lang="en-IN" sz="2800" dirty="0" smtClean="0"/>
              <a:t>{</a:t>
            </a:r>
            <a:endParaRPr lang="en-IN" sz="2800" dirty="0"/>
          </a:p>
          <a:p>
            <a:pPr lvl="1"/>
            <a:r>
              <a:rPr lang="en-IN" sz="2800" dirty="0"/>
              <a:t>... </a:t>
            </a:r>
            <a:r>
              <a:rPr lang="en-IN" sz="2800" dirty="0" err="1"/>
              <a:t>db.users.insert</a:t>
            </a:r>
            <a:r>
              <a:rPr lang="en-IN" sz="2800" dirty="0"/>
              <a:t>(</a:t>
            </a:r>
          </a:p>
          <a:p>
            <a:pPr lvl="1"/>
            <a:r>
              <a:rPr lang="en-IN" sz="2800" dirty="0"/>
              <a:t>... {</a:t>
            </a:r>
          </a:p>
          <a:p>
            <a:pPr lvl="1"/>
            <a:r>
              <a:rPr lang="en-IN" sz="2800" dirty="0"/>
              <a:t>... "</a:t>
            </a:r>
            <a:r>
              <a:rPr lang="en-IN" sz="2800" dirty="0" err="1"/>
              <a:t>i</a:t>
            </a:r>
            <a:r>
              <a:rPr lang="en-IN" sz="2800" dirty="0"/>
              <a:t>" : </a:t>
            </a:r>
            <a:r>
              <a:rPr lang="en-IN" sz="2800" dirty="0" err="1"/>
              <a:t>i</a:t>
            </a:r>
            <a:r>
              <a:rPr lang="en-IN" sz="2800" dirty="0" smtClean="0"/>
              <a:t>,</a:t>
            </a:r>
          </a:p>
          <a:p>
            <a:pPr lvl="1"/>
            <a:r>
              <a:rPr lang="en-IN" sz="2800" dirty="0"/>
              <a:t>... "username" : "user"+</a:t>
            </a:r>
            <a:r>
              <a:rPr lang="en-IN" sz="2800" dirty="0" err="1"/>
              <a:t>i</a:t>
            </a:r>
            <a:r>
              <a:rPr lang="en-IN" sz="2800" dirty="0"/>
              <a:t>,</a:t>
            </a:r>
          </a:p>
          <a:p>
            <a:pPr lvl="1"/>
            <a:r>
              <a:rPr lang="en-IN" sz="2800" dirty="0"/>
              <a:t>... "age" :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()*120),</a:t>
            </a:r>
          </a:p>
          <a:p>
            <a:pPr lvl="1"/>
            <a:r>
              <a:rPr lang="en-IN" sz="2800" dirty="0"/>
              <a:t>... "created" : </a:t>
            </a:r>
            <a:r>
              <a:rPr lang="en-IN" sz="2800" b="1" dirty="0"/>
              <a:t>new </a:t>
            </a:r>
            <a:r>
              <a:rPr lang="en-IN" sz="2800" dirty="0"/>
              <a:t>Date()</a:t>
            </a:r>
          </a:p>
          <a:p>
            <a:pPr lvl="1"/>
            <a:r>
              <a:rPr lang="en-IN" sz="2800" dirty="0"/>
              <a:t>... }</a:t>
            </a:r>
          </a:p>
          <a:p>
            <a:pPr lvl="1"/>
            <a:r>
              <a:rPr lang="en-IN" sz="2800" dirty="0"/>
              <a:t>... );</a:t>
            </a:r>
          </a:p>
          <a:p>
            <a:pPr lvl="1"/>
            <a:r>
              <a:rPr lang="en-IN" sz="2800" dirty="0"/>
              <a:t>... }</a:t>
            </a:r>
          </a:p>
        </p:txBody>
      </p:sp>
    </p:spTree>
    <p:extLst>
      <p:ext uri="{BB962C8B-B14F-4D97-AF65-F5344CB8AC3E}">
        <p14:creationId xmlns:p14="http://schemas.microsoft.com/office/powerpoint/2010/main" val="36905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e</a:t>
            </a:r>
            <a:r>
              <a:rPr lang="en-IN" sz="2800" dirty="0" err="1" smtClean="0">
                <a:solidFill>
                  <a:srgbClr val="FF0000"/>
                </a:solidFill>
              </a:rPr>
              <a:t>xplian</a:t>
            </a:r>
            <a:r>
              <a:rPr lang="en-IN" sz="2800" dirty="0" smtClean="0">
                <a:solidFill>
                  <a:srgbClr val="FF0000"/>
                </a:solidFill>
              </a:rPr>
              <a:t>() to get detailed information about the query.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({"</a:t>
            </a:r>
            <a:r>
              <a:rPr lang="en-IN" sz="2800" dirty="0"/>
              <a:t>age" : 42}).explain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executionStats</a:t>
            </a:r>
            <a:r>
              <a:rPr lang="en-IN" sz="2800" dirty="0" smtClean="0"/>
              <a:t>”)</a:t>
            </a:r>
            <a:endParaRPr lang="en-IN" sz="2800" dirty="0"/>
          </a:p>
          <a:p>
            <a:pPr lvl="3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96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ndex </a:t>
            </a:r>
            <a:r>
              <a:rPr lang="en-IN" sz="2800" dirty="0">
                <a:solidFill>
                  <a:srgbClr val="FF0000"/>
                </a:solidFill>
              </a:rPr>
              <a:t>on the username field</a:t>
            </a:r>
            <a:r>
              <a:rPr lang="en-IN" sz="2800" dirty="0" smtClean="0">
                <a:solidFill>
                  <a:srgbClr val="FF0000"/>
                </a:solidFill>
              </a:rPr>
              <a:t>: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FF0000"/>
                </a:solidFill>
              </a:rPr>
              <a:t>Note: </a:t>
            </a:r>
            <a:r>
              <a:rPr lang="en-IN" sz="2800" dirty="0"/>
              <a:t>MongoDB limits </a:t>
            </a:r>
            <a:r>
              <a:rPr lang="en-IN" sz="2800" dirty="0" smtClean="0"/>
              <a:t> </a:t>
            </a:r>
            <a:r>
              <a:rPr lang="en-IN" sz="2800" dirty="0"/>
              <a:t>to 64 </a:t>
            </a:r>
            <a:r>
              <a:rPr lang="en-IN" sz="2800" dirty="0" smtClean="0"/>
              <a:t>indexes per </a:t>
            </a:r>
            <a:r>
              <a:rPr lang="en-IN" sz="2800" dirty="0"/>
              <a:t>collection</a:t>
            </a:r>
            <a:r>
              <a:rPr lang="en-IN" sz="2800" dirty="0" smtClean="0"/>
              <a:t>.)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 smtClean="0"/>
              <a:t>db.users.ensureIndex</a:t>
            </a:r>
            <a:r>
              <a:rPr lang="en-IN" sz="2800" dirty="0" smtClean="0"/>
              <a:t>({“age" </a:t>
            </a:r>
            <a:r>
              <a:rPr lang="en-IN" sz="2800" dirty="0"/>
              <a:t>: 1</a:t>
            </a:r>
            <a:r>
              <a:rPr lang="en-IN" sz="2800" dirty="0" smtClean="0"/>
              <a:t>})</a:t>
            </a:r>
          </a:p>
          <a:p>
            <a:endParaRPr lang="en-IN" sz="80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({“age" </a:t>
            </a:r>
            <a:r>
              <a:rPr lang="en-IN" sz="2800" dirty="0"/>
              <a:t>: </a:t>
            </a:r>
            <a:r>
              <a:rPr lang="en-IN" sz="2800" dirty="0" smtClean="0"/>
              <a:t>42}).</a:t>
            </a:r>
            <a:r>
              <a:rPr lang="en-IN" sz="2800" dirty="0"/>
              <a:t>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</a:t>
            </a:r>
            <a:r>
              <a:rPr lang="en-IN" sz="2800" dirty="0" smtClean="0"/>
              <a:t>”)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0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Compound indexing: (indexing on more than one field)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U</a:t>
            </a:r>
            <a:r>
              <a:rPr lang="en-IN" sz="2800" dirty="0" smtClean="0"/>
              <a:t>seful </a:t>
            </a:r>
            <a:r>
              <a:rPr lang="en-IN" sz="2800" dirty="0"/>
              <a:t>if q</a:t>
            </a:r>
            <a:r>
              <a:rPr lang="en-IN" sz="2800" dirty="0" smtClean="0"/>
              <a:t>uery </a:t>
            </a:r>
            <a:r>
              <a:rPr lang="en-IN" sz="2800" dirty="0"/>
              <a:t>has multiple sort </a:t>
            </a:r>
            <a:r>
              <a:rPr lang="en-IN" sz="2800" dirty="0" smtClean="0"/>
              <a:t>directions or </a:t>
            </a:r>
            <a:r>
              <a:rPr lang="en-IN" sz="2800" dirty="0"/>
              <a:t>multiple keys in the criteria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db.users.ensureIndex</a:t>
            </a:r>
            <a:r>
              <a:rPr lang="en-IN" sz="2800" dirty="0"/>
              <a:t>({"age" : 1, "username" : 1</a:t>
            </a:r>
            <a:r>
              <a:rPr lang="en-IN" sz="2800" dirty="0" smtClean="0"/>
              <a:t>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({“age" : 42</a:t>
            </a:r>
            <a:r>
              <a:rPr lang="en-IN" sz="2800" dirty="0" smtClean="0"/>
              <a:t>},”</a:t>
            </a:r>
            <a:r>
              <a:rPr lang="en-IN" sz="2800" dirty="0" err="1" smtClean="0"/>
              <a:t>username”:”Murthy</a:t>
            </a:r>
            <a:r>
              <a:rPr lang="en-IN" sz="2800" dirty="0" smtClean="0"/>
              <a:t>”).</a:t>
            </a:r>
            <a:r>
              <a:rPr lang="en-IN" sz="2800" dirty="0"/>
              <a:t>explain(“</a:t>
            </a:r>
            <a:r>
              <a:rPr lang="en-IN" sz="2800" dirty="0" err="1"/>
              <a:t>executionStat</a:t>
            </a:r>
            <a:r>
              <a:rPr lang="en-IN" sz="2800" dirty="0"/>
              <a:t>”)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2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Suppose we have a </a:t>
            </a:r>
            <a:r>
              <a:rPr lang="en-IN" sz="2800" i="1" dirty="0"/>
              <a:t>users </a:t>
            </a:r>
            <a:r>
              <a:rPr lang="en-IN" sz="2800" dirty="0" smtClean="0"/>
              <a:t>collection and  </a:t>
            </a:r>
            <a:r>
              <a:rPr lang="en-IN" sz="2800" dirty="0"/>
              <a:t>if we run a query with</a:t>
            </a:r>
          </a:p>
          <a:p>
            <a:r>
              <a:rPr lang="en-IN" sz="2800" dirty="0"/>
              <a:t>no sorting (called </a:t>
            </a:r>
            <a:r>
              <a:rPr lang="en-IN" sz="2800" i="1" dirty="0"/>
              <a:t>natural order</a:t>
            </a:r>
            <a:r>
              <a:rPr lang="en-IN" sz="2800" dirty="0"/>
              <a:t>):</a:t>
            </a:r>
            <a:endParaRPr lang="en-IN" sz="2800" dirty="0" smtClean="0"/>
          </a:p>
          <a:p>
            <a:r>
              <a:rPr lang="en-IN" sz="2800" dirty="0" smtClean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({}, {"_id" : 0, "</a:t>
            </a:r>
            <a:r>
              <a:rPr lang="en-IN" sz="2800" dirty="0" err="1"/>
              <a:t>i</a:t>
            </a:r>
            <a:r>
              <a:rPr lang="en-IN" sz="2800" dirty="0"/>
              <a:t>" : 0, "created" : 0})</a:t>
            </a:r>
          </a:p>
          <a:p>
            <a:pPr lvl="3"/>
            <a:r>
              <a:rPr lang="en-IN" sz="2800" dirty="0"/>
              <a:t>{ "username" : "user0", "age" : 69 }</a:t>
            </a:r>
          </a:p>
          <a:p>
            <a:pPr lvl="3"/>
            <a:r>
              <a:rPr lang="en-IN" sz="2800" dirty="0"/>
              <a:t>{ "username" : "user1", "age" : 50 }</a:t>
            </a:r>
          </a:p>
          <a:p>
            <a:pPr lvl="3"/>
            <a:r>
              <a:rPr lang="en-IN" sz="2800" dirty="0"/>
              <a:t>{ "username" : "user2", "age" : 88 }</a:t>
            </a:r>
          </a:p>
          <a:p>
            <a:pPr lvl="3"/>
            <a:r>
              <a:rPr lang="en-IN" sz="2800" dirty="0"/>
              <a:t>{ "username" : "user3", "age" : 52 }</a:t>
            </a:r>
          </a:p>
          <a:p>
            <a:pPr lvl="3"/>
            <a:r>
              <a:rPr lang="en-IN" sz="2800" dirty="0"/>
              <a:t>{ "username" : "user4", "age" : 74 }</a:t>
            </a:r>
          </a:p>
          <a:p>
            <a:pPr lvl="3"/>
            <a:r>
              <a:rPr lang="en-IN" sz="2800" dirty="0"/>
              <a:t>{ "username" : "user5", "age" : 104 }</a:t>
            </a:r>
          </a:p>
          <a:p>
            <a:pPr lvl="3"/>
            <a:r>
              <a:rPr lang="en-IN" sz="2800" dirty="0"/>
              <a:t>{ "username" : "user6", "age" : 59 }</a:t>
            </a:r>
          </a:p>
          <a:p>
            <a:pPr lvl="3"/>
            <a:r>
              <a:rPr lang="en-IN" sz="2800" dirty="0"/>
              <a:t>{ "username" : "user7", "age" : 102 </a:t>
            </a:r>
            <a:r>
              <a:rPr lang="en-IN" sz="2800" dirty="0" smtClean="0"/>
              <a:t>}</a:t>
            </a:r>
          </a:p>
          <a:p>
            <a:pPr lvl="3"/>
            <a:r>
              <a:rPr lang="en-IN" sz="2800" dirty="0"/>
              <a:t>{ "username" : "user8", "age" : 94 }</a:t>
            </a:r>
          </a:p>
          <a:p>
            <a:pPr lvl="3"/>
            <a:r>
              <a:rPr lang="en-IN" sz="2800" dirty="0"/>
              <a:t>{ "username" : "user9", "age" : 7 }</a:t>
            </a:r>
          </a:p>
          <a:p>
            <a:pPr lvl="3"/>
            <a:r>
              <a:rPr lang="en-IN" sz="2800" dirty="0"/>
              <a:t>{ "username" : "user10", "age" : 80 }</a:t>
            </a:r>
          </a:p>
          <a:p>
            <a:pPr lvl="3"/>
            <a:r>
              <a:rPr lang="en-IN" sz="2800" dirty="0"/>
              <a:t>...</a:t>
            </a: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192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If we index this collection by {"age" : 1, "username" : </a:t>
            </a:r>
            <a:r>
              <a:rPr lang="en-IN" sz="2800" dirty="0" smtClean="0"/>
              <a:t>1}</a:t>
            </a:r>
          </a:p>
          <a:p>
            <a:pPr lvl="2"/>
            <a:r>
              <a:rPr lang="en-IN" sz="2400" dirty="0" smtClean="0"/>
              <a:t>[</a:t>
            </a:r>
            <a:r>
              <a:rPr lang="en-IN" sz="2400" dirty="0"/>
              <a:t>0, "user100309"] -&gt; 0x0c965148</a:t>
            </a:r>
          </a:p>
          <a:p>
            <a:pPr lvl="2"/>
            <a:r>
              <a:rPr lang="en-IN" sz="2400" dirty="0"/>
              <a:t>[0, "user100334"] -&gt; 0xf51f818e</a:t>
            </a:r>
          </a:p>
          <a:p>
            <a:pPr lvl="2"/>
            <a:r>
              <a:rPr lang="en-IN" sz="2400" dirty="0"/>
              <a:t>[0, "user100479"] -&gt; 0x00fd7934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[0, "user99985" ] -&gt; 0xd246648f</a:t>
            </a:r>
          </a:p>
          <a:p>
            <a:pPr lvl="2"/>
            <a:r>
              <a:rPr lang="en-IN" sz="2400" dirty="0"/>
              <a:t>[1, "user100156"] -&gt; 0xf78d5bdd</a:t>
            </a:r>
          </a:p>
          <a:p>
            <a:pPr lvl="2"/>
            <a:r>
              <a:rPr lang="en-IN" sz="2400" dirty="0"/>
              <a:t>[1, "user100187"] -&gt; 0x68ab28bd</a:t>
            </a:r>
          </a:p>
          <a:p>
            <a:pPr lvl="2"/>
            <a:r>
              <a:rPr lang="en-IN" sz="2400" dirty="0"/>
              <a:t>[1, "user100192"] -&gt; 0x5c7fb621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[1, "user999920"] -&gt; 0x67ded4b7</a:t>
            </a:r>
          </a:p>
          <a:p>
            <a:pPr lvl="2"/>
            <a:r>
              <a:rPr lang="en-IN" sz="2400" dirty="0"/>
              <a:t>[2, "user100141"] -&gt; 0x3996dd46</a:t>
            </a:r>
          </a:p>
          <a:p>
            <a:pPr lvl="2"/>
            <a:r>
              <a:rPr lang="en-IN" sz="2400" dirty="0"/>
              <a:t>[2, "user100149"] -&gt; 0xfce68412</a:t>
            </a:r>
          </a:p>
          <a:p>
            <a:pPr lvl="2"/>
            <a:r>
              <a:rPr lang="en-IN" sz="2400" dirty="0"/>
              <a:t>[2, "user100223"] -&gt; 0x91106e23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Each </a:t>
            </a:r>
            <a:r>
              <a:rPr lang="en-IN" sz="2800" dirty="0">
                <a:solidFill>
                  <a:srgbClr val="FF0000"/>
                </a:solidFill>
              </a:rPr>
              <a:t>index entry contains an age and a username and points to the location of a </a:t>
            </a:r>
            <a:r>
              <a:rPr lang="en-IN" sz="2800" dirty="0" smtClean="0">
                <a:solidFill>
                  <a:srgbClr val="FF0000"/>
                </a:solidFill>
              </a:rPr>
              <a:t>document on </a:t>
            </a:r>
            <a:r>
              <a:rPr lang="en-IN" sz="2800" dirty="0">
                <a:solidFill>
                  <a:srgbClr val="FF0000"/>
                </a:solidFill>
              </a:rPr>
              <a:t>disk</a:t>
            </a:r>
            <a:r>
              <a:rPr lang="en-IN" sz="2800" dirty="0" smtClean="0">
                <a:solidFill>
                  <a:srgbClr val="FF0000"/>
                </a:solidFill>
              </a:rPr>
              <a:t>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Point query vs Multi-value query: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21}).sort({"username" : -1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/>
              <a:t>This is </a:t>
            </a:r>
            <a:r>
              <a:rPr lang="en-IN" sz="2800" dirty="0">
                <a:solidFill>
                  <a:srgbClr val="FF0000"/>
                </a:solidFill>
              </a:rPr>
              <a:t>a </a:t>
            </a:r>
            <a:r>
              <a:rPr lang="en-IN" sz="2800" i="1" dirty="0">
                <a:solidFill>
                  <a:srgbClr val="FF0000"/>
                </a:solidFill>
              </a:rPr>
              <a:t>point query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/>
              <a:t>which searches for a single </a:t>
            </a:r>
            <a:r>
              <a:rPr lang="en-IN" sz="2800" dirty="0" smtClean="0"/>
              <a:t>value. Due </a:t>
            </a:r>
            <a:r>
              <a:rPr lang="en-IN" sz="2800" dirty="0"/>
              <a:t>to the second field in the index, the </a:t>
            </a:r>
            <a:r>
              <a:rPr lang="en-IN" sz="2800" dirty="0" smtClean="0"/>
              <a:t>results are </a:t>
            </a:r>
            <a:r>
              <a:rPr lang="en-IN" sz="2800" dirty="0"/>
              <a:t>already in the correct order for the sort: MongoDB can start with the last </a:t>
            </a:r>
            <a:r>
              <a:rPr lang="en-IN" sz="2800" dirty="0" smtClean="0"/>
              <a:t>match for </a:t>
            </a:r>
            <a:r>
              <a:rPr lang="en-IN" sz="2800" dirty="0"/>
              <a:t>{"age" : 21} and traverse the index in order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pPr lvl="5"/>
            <a:r>
              <a:rPr lang="en-IN" sz="2400" dirty="0"/>
              <a:t>[21, "user999977"] -&gt; 0x9b3160cf</a:t>
            </a:r>
          </a:p>
          <a:p>
            <a:pPr lvl="5"/>
            <a:r>
              <a:rPr lang="en-IN" sz="2400" dirty="0"/>
              <a:t>[21, "user999954"] -&gt; 0xfe039231</a:t>
            </a:r>
          </a:p>
          <a:p>
            <a:pPr lvl="5"/>
            <a:r>
              <a:rPr lang="en-IN" sz="2400" dirty="0"/>
              <a:t>[21, "user999902"] -&gt; 0x719996aa</a:t>
            </a:r>
          </a:p>
          <a:p>
            <a:pPr lvl="5"/>
            <a:r>
              <a:rPr lang="en-IN" sz="2400" dirty="0"/>
              <a:t>...</a:t>
            </a:r>
          </a:p>
          <a:p>
            <a:r>
              <a:rPr lang="en-IN" sz="2800" dirty="0"/>
              <a:t>This type of query is very efficient: MongoDB can jump directly to the correct </a:t>
            </a:r>
            <a:r>
              <a:rPr lang="en-IN" sz="2800" dirty="0" smtClean="0"/>
              <a:t>age and </a:t>
            </a:r>
            <a:r>
              <a:rPr lang="en-IN" sz="2800" dirty="0"/>
              <a:t>doesn’t need to sort the results as traversing the index returns the data in </a:t>
            </a:r>
            <a:r>
              <a:rPr lang="en-IN" sz="2800" dirty="0" smtClean="0"/>
              <a:t>the  correct </a:t>
            </a:r>
            <a:r>
              <a:rPr lang="en-IN" sz="2800" dirty="0"/>
              <a:t>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3385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in Production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10278141" y="657637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81DF80-59F6-4B5E-B433-960668314DDC}" type="slidenum">
              <a:rPr lang="hu-HU" altLang="en-US">
                <a:solidFill>
                  <a:srgbClr val="FFFFFF"/>
                </a:solidFill>
              </a:rPr>
              <a:pPr/>
              <a:t>8</a:t>
            </a:fld>
            <a:endParaRPr lang="hu-HU" altLang="en-US">
              <a:solidFill>
                <a:srgbClr val="FFFFFF"/>
              </a:solidFill>
            </a:endParaRPr>
          </a:p>
        </p:txBody>
      </p:sp>
      <p:pic>
        <p:nvPicPr>
          <p:cNvPr id="15" name="Picture 5" descr="../_images/logo-sourcefo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2" y="2834222"/>
            <a:ext cx="208915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../_images/sap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4608429"/>
            <a:ext cx="152876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../_images/craigs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800" y="5718582"/>
            <a:ext cx="184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../_images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1715449"/>
            <a:ext cx="2171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6"/>
              </a:rPr>
              <a:t>http://www.mongodb.org/about/production-deployments/</a:t>
            </a:r>
            <a:endParaRPr lang="hu-HU" altLang="en-US"/>
          </a:p>
        </p:txBody>
      </p:sp>
      <p:pic>
        <p:nvPicPr>
          <p:cNvPr id="20" name="Picture 16" descr="../_images/savingstar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01" y="3682361"/>
            <a:ext cx="20875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../_images/disne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7" y="3478911"/>
            <a:ext cx="16557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../_images/ig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4" y="4559479"/>
            <a:ext cx="14398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../_images/highfiv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5811754"/>
            <a:ext cx="132397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../_images/national-archiv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03" y="5436231"/>
            <a:ext cx="15652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 descr="../_images/the-guardian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3" y="3767876"/>
            <a:ext cx="2025651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8" descr="../_images/logo-tim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5" y="840563"/>
            <a:ext cx="2160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0" descr="../_images/bitl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7" y="2640526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 descr="../_images/gh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51" y="782591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../_images/foursquar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3" y="1718741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6" descr="../_images/collegehumo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3" y="4685663"/>
            <a:ext cx="1371600" cy="36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8" descr="../_images/doodl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2788718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3" y="1629962"/>
            <a:ext cx="3209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21, "$</a:t>
            </a:r>
            <a:r>
              <a:rPr lang="en-IN" sz="2800" dirty="0" err="1"/>
              <a:t>lte</a:t>
            </a:r>
            <a:r>
              <a:rPr lang="en-IN" sz="2800" dirty="0"/>
              <a:t>" : 30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This is a </a:t>
            </a:r>
            <a:r>
              <a:rPr lang="en-IN" sz="2800" i="1" dirty="0">
                <a:solidFill>
                  <a:srgbClr val="FF0000"/>
                </a:solidFill>
              </a:rPr>
              <a:t>multi-value query</a:t>
            </a:r>
            <a:r>
              <a:rPr lang="en-IN" sz="2800" dirty="0"/>
              <a:t>, which looks for documents matching multiple values</a:t>
            </a:r>
          </a:p>
          <a:p>
            <a:r>
              <a:rPr lang="en-IN" sz="2800" dirty="0" smtClean="0"/>
              <a:t>MongoDB </a:t>
            </a:r>
            <a:r>
              <a:rPr lang="en-IN" sz="2800" dirty="0"/>
              <a:t>will use the first key in </a:t>
            </a:r>
            <a:r>
              <a:rPr lang="en-IN" sz="2800" dirty="0" smtClean="0"/>
              <a:t>the index</a:t>
            </a:r>
            <a:r>
              <a:rPr lang="en-IN" sz="2800" dirty="0"/>
              <a:t>, "age", to return the matching </a:t>
            </a:r>
            <a:r>
              <a:rPr lang="en-IN" sz="2800" dirty="0" smtClean="0"/>
              <a:t>documents</a:t>
            </a:r>
          </a:p>
          <a:p>
            <a:pPr lvl="7"/>
            <a:r>
              <a:rPr lang="en-IN" sz="2000" dirty="0" smtClean="0"/>
              <a:t> [</a:t>
            </a:r>
            <a:r>
              <a:rPr lang="en-IN" sz="2000" dirty="0"/>
              <a:t>21, "user100000"] -&gt; 0x37555a81</a:t>
            </a:r>
          </a:p>
          <a:p>
            <a:pPr lvl="7"/>
            <a:r>
              <a:rPr lang="en-IN" sz="2000" dirty="0"/>
              <a:t>[21, "user100069"] -&gt; 0x6951d16f</a:t>
            </a:r>
          </a:p>
          <a:p>
            <a:pPr lvl="7"/>
            <a:r>
              <a:rPr lang="en-IN" sz="2000" dirty="0"/>
              <a:t>[21, "user1001"] -&gt; 0x9a1f5e0c</a:t>
            </a:r>
          </a:p>
          <a:p>
            <a:pPr lvl="7"/>
            <a:r>
              <a:rPr lang="en-IN" sz="2000" dirty="0"/>
              <a:t>[21, "user100253"] -&gt; 0xd54bd959</a:t>
            </a:r>
          </a:p>
          <a:p>
            <a:pPr lvl="7"/>
            <a:r>
              <a:rPr lang="en-IN" sz="2000" dirty="0"/>
              <a:t>[21, "user100409"] -&gt; 0x824fef6c</a:t>
            </a:r>
          </a:p>
          <a:p>
            <a:pPr lvl="7"/>
            <a:r>
              <a:rPr lang="en-IN" sz="2000" dirty="0"/>
              <a:t>[21, "user100469"] -&gt; 0x5fba778b</a:t>
            </a:r>
          </a:p>
          <a:p>
            <a:pPr lvl="7"/>
            <a:r>
              <a:rPr lang="en-IN" sz="2000" dirty="0"/>
              <a:t>...</a:t>
            </a:r>
          </a:p>
          <a:p>
            <a:pPr lvl="7"/>
            <a:r>
              <a:rPr lang="en-IN" sz="2000" dirty="0"/>
              <a:t>[30, "user999775"] -&gt; 0x45182d8c</a:t>
            </a:r>
          </a:p>
          <a:p>
            <a:pPr lvl="7"/>
            <a:r>
              <a:rPr lang="en-IN" sz="2000" dirty="0"/>
              <a:t>[30, "user999850"] -&gt; 0x1df279e9</a:t>
            </a:r>
          </a:p>
          <a:p>
            <a:pPr lvl="7"/>
            <a:r>
              <a:rPr lang="en-IN" sz="2000" dirty="0"/>
              <a:t>[30, "user999936"] -&gt; </a:t>
            </a:r>
            <a:r>
              <a:rPr lang="en-IN" sz="2000" dirty="0" smtClean="0"/>
              <a:t>0x525caa57</a:t>
            </a:r>
          </a:p>
          <a:p>
            <a:pPr lvl="7"/>
            <a:endParaRPr lang="en-IN" sz="2000" dirty="0"/>
          </a:p>
          <a:p>
            <a:r>
              <a:rPr lang="en-IN" sz="2800" dirty="0"/>
              <a:t>In general, if MongoDB uses an index for a query it will return the resulting </a:t>
            </a:r>
            <a:r>
              <a:rPr lang="en-IN" sz="2800" dirty="0" smtClean="0"/>
              <a:t>documents in </a:t>
            </a:r>
            <a:r>
              <a:rPr lang="en-IN" sz="2800" dirty="0"/>
              <a:t>index 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456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695" y="570374"/>
            <a:ext cx="11832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Indexing embedded </a:t>
            </a:r>
            <a:r>
              <a:rPr lang="en-IN" sz="2800" b="1" dirty="0" smtClean="0">
                <a:solidFill>
                  <a:srgbClr val="FF0000"/>
                </a:solidFill>
              </a:rPr>
              <a:t>docs for performance</a:t>
            </a: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Indexes can be created on keys in embedded </a:t>
            </a:r>
            <a:r>
              <a:rPr lang="en-IN" sz="2800" dirty="0" smtClean="0"/>
              <a:t>documents.</a:t>
            </a:r>
            <a:endParaRPr lang="en-IN" sz="2800" dirty="0"/>
          </a:p>
          <a:p>
            <a:pPr lvl="2"/>
            <a:r>
              <a:rPr lang="en-IN" sz="2400" dirty="0"/>
              <a:t>{</a:t>
            </a:r>
          </a:p>
          <a:p>
            <a:pPr lvl="2"/>
            <a:r>
              <a:rPr lang="en-IN" sz="2400" dirty="0"/>
              <a:t>"username" : "</a:t>
            </a:r>
            <a:r>
              <a:rPr lang="en-IN" sz="2400" dirty="0" err="1"/>
              <a:t>sid</a:t>
            </a:r>
            <a:r>
              <a:rPr lang="en-IN" sz="2400" dirty="0"/>
              <a:t>",</a:t>
            </a:r>
          </a:p>
          <a:p>
            <a:pPr lvl="2"/>
            <a:r>
              <a:rPr lang="en-IN" sz="2400" dirty="0"/>
              <a:t>"</a:t>
            </a:r>
            <a:r>
              <a:rPr lang="en-IN" sz="2400" dirty="0" err="1"/>
              <a:t>loc</a:t>
            </a:r>
            <a:r>
              <a:rPr lang="en-IN" sz="2400" dirty="0"/>
              <a:t>" : {</a:t>
            </a:r>
          </a:p>
          <a:p>
            <a:pPr lvl="3"/>
            <a:r>
              <a:rPr lang="en-IN" sz="2400" dirty="0"/>
              <a:t>"</a:t>
            </a:r>
            <a:r>
              <a:rPr lang="en-IN" sz="2400" dirty="0" err="1"/>
              <a:t>ip</a:t>
            </a:r>
            <a:r>
              <a:rPr lang="en-IN" sz="2400" dirty="0"/>
              <a:t>" : "1.2.3.4",</a:t>
            </a:r>
          </a:p>
          <a:p>
            <a:pPr lvl="3"/>
            <a:r>
              <a:rPr lang="en-IN" sz="2400" dirty="0">
                <a:solidFill>
                  <a:srgbClr val="FF0000"/>
                </a:solidFill>
              </a:rPr>
              <a:t>"city" : </a:t>
            </a:r>
            <a:r>
              <a:rPr lang="en-IN" sz="2400" dirty="0" smtClean="0">
                <a:solidFill>
                  <a:srgbClr val="FF0000"/>
                </a:solidFill>
              </a:rPr>
              <a:t>“Delhi",</a:t>
            </a:r>
            <a:endParaRPr lang="en-IN" sz="2400" dirty="0">
              <a:solidFill>
                <a:srgbClr val="FF0000"/>
              </a:solidFill>
            </a:endParaRPr>
          </a:p>
          <a:p>
            <a:pPr lvl="3"/>
            <a:r>
              <a:rPr lang="en-IN" sz="2400" dirty="0"/>
              <a:t>"state" : </a:t>
            </a:r>
            <a:r>
              <a:rPr lang="en-IN" sz="2400" dirty="0" smtClean="0"/>
              <a:t>“IN"</a:t>
            </a:r>
            <a:endParaRPr lang="en-IN" sz="2400" dirty="0"/>
          </a:p>
          <a:p>
            <a:pPr lvl="2"/>
            <a:r>
              <a:rPr lang="en-IN" sz="2400" dirty="0"/>
              <a:t>}</a:t>
            </a:r>
          </a:p>
          <a:p>
            <a:pPr lvl="2"/>
            <a:r>
              <a:rPr lang="en-IN" sz="2400" dirty="0"/>
              <a:t>}</a:t>
            </a:r>
          </a:p>
          <a:p>
            <a:endParaRPr lang="en-IN" sz="2800" dirty="0"/>
          </a:p>
          <a:p>
            <a:r>
              <a:rPr lang="en-IN" sz="2800" dirty="0" smtClean="0"/>
              <a:t>put </a:t>
            </a:r>
            <a:r>
              <a:rPr lang="en-IN" sz="2800" dirty="0"/>
              <a:t>an index on one of the subfields of "</a:t>
            </a:r>
            <a:r>
              <a:rPr lang="en-IN" sz="2800" dirty="0" err="1" smtClean="0"/>
              <a:t>loc</a:t>
            </a:r>
            <a:r>
              <a:rPr lang="en-IN" sz="2800" dirty="0" smtClean="0"/>
              <a:t>“ </a:t>
            </a:r>
            <a:r>
              <a:rPr lang="en-IN" sz="2800" dirty="0" smtClean="0">
                <a:sym typeface="Wingdings" panose="05000000000000000000" pitchFamily="2" charset="2"/>
              </a:rPr>
              <a:t> 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loc.city</a:t>
            </a:r>
            <a:r>
              <a:rPr lang="en-IN" sz="2800" dirty="0"/>
              <a:t>", to speed </a:t>
            </a:r>
            <a:r>
              <a:rPr lang="en-IN" sz="2800" dirty="0" smtClean="0"/>
              <a:t>up    queries </a:t>
            </a:r>
            <a:r>
              <a:rPr lang="en-IN" sz="2800" dirty="0"/>
              <a:t>using that field:</a:t>
            </a:r>
          </a:p>
          <a:p>
            <a:pPr lvl="1"/>
            <a:r>
              <a:rPr lang="en-IN" sz="2800" dirty="0" smtClean="0"/>
              <a:t>&gt; </a:t>
            </a:r>
            <a:r>
              <a:rPr lang="en-IN" sz="2800" dirty="0" err="1" smtClean="0"/>
              <a:t>db.users.ensureIndex</a:t>
            </a:r>
            <a:r>
              <a:rPr lang="en-IN" sz="2800" dirty="0"/>
              <a:t>({"</a:t>
            </a:r>
            <a:r>
              <a:rPr lang="en-IN" sz="2800" dirty="0" err="1"/>
              <a:t>loc.city</a:t>
            </a:r>
            <a:r>
              <a:rPr lang="en-IN" sz="2800" dirty="0"/>
              <a:t>" : 1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0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Unique Indexes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Unique indexes guarantee that each value will appear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only once 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in the index. </a:t>
            </a:r>
            <a:endParaRPr lang="en-IN" sz="2800" dirty="0" smtClean="0">
              <a:solidFill>
                <a:srgbClr val="000000"/>
              </a:solidFill>
              <a:latin typeface="MinionPr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ensureIndex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"username"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}, 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"unique"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true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For example, suppose that we try to insert the following documents on the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collection  above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: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89"/>
                </a:solidFill>
                <a:latin typeface="UbuntuMono-Regular"/>
              </a:rPr>
              <a:t>E11000 duplicate key error index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test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$username_1 dup key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{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1" y="5481517"/>
            <a:ext cx="1169091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A unique </a:t>
            </a:r>
            <a:r>
              <a:rPr lang="en-IN" sz="2800" dirty="0" smtClean="0"/>
              <a:t> </a:t>
            </a:r>
            <a:r>
              <a:rPr lang="en-IN" sz="2800" dirty="0"/>
              <a:t>index on "_id", </a:t>
            </a:r>
            <a:r>
              <a:rPr lang="en-IN" sz="2800" dirty="0" smtClean="0"/>
              <a:t>which is </a:t>
            </a:r>
            <a:r>
              <a:rPr lang="en-IN" sz="2800" dirty="0"/>
              <a:t>automatically created whenever </a:t>
            </a:r>
            <a:r>
              <a:rPr lang="en-IN" sz="2800" dirty="0" smtClean="0"/>
              <a:t>we create </a:t>
            </a:r>
            <a:r>
              <a:rPr lang="en-IN" sz="2800" dirty="0"/>
              <a:t>a collection. This is a normal unique </a:t>
            </a:r>
            <a:r>
              <a:rPr lang="en-IN" sz="2800" dirty="0" smtClean="0"/>
              <a:t>index.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7230" y="6429505"/>
            <a:ext cx="1061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 smtClean="0"/>
              <a:t>db.users.ensureIndex</a:t>
            </a:r>
            <a:r>
              <a:rPr lang="en-IN" sz="2400" dirty="0"/>
              <a:t>({"username" : 1}, {"unique" : </a:t>
            </a:r>
            <a:r>
              <a:rPr lang="en-IN" sz="2400" b="1" dirty="0"/>
              <a:t>true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"</a:t>
            </a:r>
            <a:r>
              <a:rPr lang="en-IN" sz="2400" dirty="0" err="1">
                <a:solidFill>
                  <a:srgbClr val="FF0000"/>
                </a:solidFill>
              </a:rPr>
              <a:t>dropDups</a:t>
            </a:r>
            <a:r>
              <a:rPr lang="en-IN" sz="2400" dirty="0">
                <a:solidFill>
                  <a:srgbClr val="FF0000"/>
                </a:solidFill>
              </a:rPr>
              <a:t>" : </a:t>
            </a:r>
            <a:r>
              <a:rPr lang="en-IN" sz="2400" b="1" dirty="0">
                <a:solidFill>
                  <a:srgbClr val="FF0000"/>
                </a:solidFill>
              </a:rPr>
              <a:t>true</a:t>
            </a:r>
            <a:r>
              <a:rPr lang="en-IN" sz="2400" dirty="0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9342032" y="5966990"/>
            <a:ext cx="587816" cy="427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1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22340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Time-To-Live Indexes</a:t>
            </a:r>
          </a:p>
          <a:p>
            <a:r>
              <a:rPr lang="en-IN" sz="3200" i="1" dirty="0" smtClean="0"/>
              <a:t>Time-to-live </a:t>
            </a:r>
            <a:r>
              <a:rPr lang="en-IN" sz="3200" dirty="0"/>
              <a:t>(TTL) indexes allow </a:t>
            </a:r>
            <a:r>
              <a:rPr lang="en-IN" sz="3200" dirty="0" smtClean="0"/>
              <a:t>to </a:t>
            </a:r>
            <a:r>
              <a:rPr lang="en-IN" sz="3200" dirty="0"/>
              <a:t>set a timeout for each document. When a </a:t>
            </a:r>
            <a:r>
              <a:rPr lang="en-IN" sz="3200" dirty="0" smtClean="0"/>
              <a:t>document reaches </a:t>
            </a:r>
            <a:r>
              <a:rPr lang="en-IN" sz="3200" dirty="0"/>
              <a:t>a preconfigured age, it will be deleted. This type of index is useful for </a:t>
            </a:r>
            <a:r>
              <a:rPr lang="en-IN" sz="3200" dirty="0" smtClean="0"/>
              <a:t>caching  problems </a:t>
            </a:r>
            <a:r>
              <a:rPr lang="en-IN" sz="3200" dirty="0"/>
              <a:t>like session storage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/>
              <a:t>C</a:t>
            </a:r>
            <a:r>
              <a:rPr lang="en-IN" sz="3200" dirty="0" smtClean="0"/>
              <a:t>reate </a:t>
            </a:r>
            <a:r>
              <a:rPr lang="en-IN" sz="3200" dirty="0"/>
              <a:t>a TTL index by specifying the 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/>
              <a:t> option in the </a:t>
            </a:r>
            <a:r>
              <a:rPr lang="en-IN" sz="3200" dirty="0" smtClean="0"/>
              <a:t>second argument </a:t>
            </a:r>
            <a:r>
              <a:rPr lang="en-IN" sz="3200" dirty="0"/>
              <a:t>to </a:t>
            </a:r>
            <a:r>
              <a:rPr lang="en-IN" sz="3200" dirty="0" err="1"/>
              <a:t>ensureIndex</a:t>
            </a:r>
            <a:r>
              <a:rPr lang="en-IN" sz="3200" dirty="0" smtClean="0"/>
              <a:t>:</a:t>
            </a:r>
          </a:p>
          <a:p>
            <a:endParaRPr lang="en-IN" sz="3200" dirty="0"/>
          </a:p>
          <a:p>
            <a:r>
              <a:rPr lang="en-IN" sz="3200" dirty="0" smtClean="0"/>
              <a:t> </a:t>
            </a:r>
            <a:r>
              <a:rPr lang="en-IN" sz="3200" i="1" dirty="0"/>
              <a:t>// 24-hour timeout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&gt;</a:t>
            </a:r>
            <a:r>
              <a:rPr lang="en-IN" sz="3200" dirty="0" err="1" smtClean="0">
                <a:solidFill>
                  <a:srgbClr val="FF0000"/>
                </a:solidFill>
              </a:rPr>
              <a:t>db.logs.ensureIndex</a:t>
            </a:r>
            <a:r>
              <a:rPr lang="en-IN" sz="3200" dirty="0">
                <a:solidFill>
                  <a:srgbClr val="FF0000"/>
                </a:solidFill>
              </a:rPr>
              <a:t>({"</a:t>
            </a:r>
            <a:r>
              <a:rPr lang="en-IN" sz="3200" dirty="0" err="1">
                <a:solidFill>
                  <a:srgbClr val="FF0000"/>
                </a:solidFill>
              </a:rPr>
              <a:t>lastUpdated</a:t>
            </a:r>
            <a:r>
              <a:rPr lang="en-IN" sz="3200" dirty="0">
                <a:solidFill>
                  <a:srgbClr val="FF0000"/>
                </a:solidFill>
              </a:rPr>
              <a:t>" : 1},  </a:t>
            </a:r>
            <a:endParaRPr lang="en-IN" sz="3200" dirty="0" smtClean="0">
              <a:solidFill>
                <a:srgbClr val="FF0000"/>
              </a:solidFill>
            </a:endParaRPr>
          </a:p>
          <a:p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                                               {"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>
                <a:solidFill>
                  <a:srgbClr val="FF0000"/>
                </a:solidFill>
              </a:rPr>
              <a:t>" : 60*60*24})</a:t>
            </a:r>
          </a:p>
        </p:txBody>
      </p:sp>
    </p:spTree>
    <p:extLst>
      <p:ext uri="{BB962C8B-B14F-4D97-AF65-F5344CB8AC3E}">
        <p14:creationId xmlns:p14="http://schemas.microsoft.com/office/powerpoint/2010/main" val="1921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Capped Collection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Capped Collection: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“Normal” collections in MongoDB are created dynamically and automatically grow </a:t>
            </a:r>
            <a:r>
              <a:rPr lang="en-IN" sz="2800" dirty="0" smtClean="0"/>
              <a:t>in size </a:t>
            </a:r>
            <a:r>
              <a:rPr lang="en-IN" sz="2800" dirty="0"/>
              <a:t>to fit additional data. </a:t>
            </a:r>
            <a:endParaRPr lang="en-IN" sz="28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i="1" dirty="0">
                <a:solidFill>
                  <a:srgbClr val="FF0000"/>
                </a:solidFill>
              </a:rPr>
              <a:t>capped collection</a:t>
            </a:r>
            <a:r>
              <a:rPr lang="en-IN" sz="2800" dirty="0"/>
              <a:t>, which is created in advance and is fixed in </a:t>
            </a:r>
            <a:r>
              <a:rPr lang="en-IN" sz="2800" dirty="0" smtClean="0"/>
              <a:t>size with circular queue algorithm.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if we’re out of space, the oldest document </a:t>
            </a:r>
            <a:r>
              <a:rPr lang="en-IN" sz="2800" dirty="0" smtClean="0"/>
              <a:t>will be </a:t>
            </a:r>
            <a:r>
              <a:rPr lang="en-IN" sz="2800" dirty="0"/>
              <a:t>deleted, and the new one will take its </a:t>
            </a:r>
            <a:r>
              <a:rPr lang="en-IN" sz="2800" dirty="0" smtClean="0"/>
              <a:t>place.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Restriction</a:t>
            </a:r>
            <a:r>
              <a:rPr lang="en-IN" sz="2800" dirty="0" smtClean="0"/>
              <a:t> -&gt; we can not delete or update document.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4585201"/>
            <a:ext cx="2769808" cy="214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95" y="4557616"/>
            <a:ext cx="2706998" cy="2203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12" y="608491"/>
            <a:ext cx="4194061" cy="5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my_collection</a:t>
            </a:r>
            <a:r>
              <a:rPr lang="en-IN" sz="2800" dirty="0">
                <a:solidFill>
                  <a:srgbClr val="FF0000"/>
                </a:solidFill>
              </a:rPr>
              <a:t>", {"capped" : </a:t>
            </a:r>
            <a:r>
              <a:rPr lang="en-IN" sz="2800" b="1" dirty="0">
                <a:solidFill>
                  <a:srgbClr val="FF0000"/>
                </a:solidFill>
              </a:rPr>
              <a:t>true</a:t>
            </a:r>
            <a:r>
              <a:rPr lang="en-IN" sz="2800" dirty="0">
                <a:solidFill>
                  <a:srgbClr val="FF0000"/>
                </a:solidFill>
              </a:rPr>
              <a:t>, "size" : 100000});</a:t>
            </a:r>
          </a:p>
          <a:p>
            <a:r>
              <a:rPr lang="en-IN" sz="2800" dirty="0" smtClean="0"/>
              <a:t>Creates </a:t>
            </a:r>
            <a:r>
              <a:rPr lang="en-IN" sz="2800" dirty="0"/>
              <a:t>a capped collection, </a:t>
            </a:r>
            <a:r>
              <a:rPr lang="en-IN" sz="2800" i="1" dirty="0" err="1"/>
              <a:t>my_collection</a:t>
            </a:r>
            <a:r>
              <a:rPr lang="en-IN" sz="2800" dirty="0"/>
              <a:t>, that is a fixed </a:t>
            </a:r>
            <a:r>
              <a:rPr lang="en-IN" sz="2800" dirty="0" smtClean="0"/>
              <a:t>size of </a:t>
            </a:r>
            <a:r>
              <a:rPr lang="en-IN" sz="2800" dirty="0"/>
              <a:t>100,000 bytes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 smtClean="0">
                <a:solidFill>
                  <a:srgbClr val="FF0000"/>
                </a:solidFill>
              </a:rPr>
              <a:t>(“articles",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... {"capped" : </a:t>
            </a:r>
            <a:r>
              <a:rPr lang="en-IN" sz="2800" b="1" dirty="0"/>
              <a:t>true</a:t>
            </a:r>
            <a:r>
              <a:rPr lang="en-IN" sz="2800" dirty="0"/>
              <a:t>, "size" : 100000, "max" : 100});</a:t>
            </a:r>
          </a:p>
          <a:p>
            <a:r>
              <a:rPr lang="en-IN" sz="2800" dirty="0" smtClean="0"/>
              <a:t>Here , the </a:t>
            </a:r>
            <a:r>
              <a:rPr lang="en-IN" sz="2800" dirty="0"/>
              <a:t>latest 10 news articles or limit a user to </a:t>
            </a:r>
            <a:r>
              <a:rPr lang="en-IN" sz="2800" dirty="0" smtClean="0"/>
              <a:t>1,000 documents.</a:t>
            </a:r>
          </a:p>
          <a:p>
            <a:endParaRPr lang="en-IN" sz="2800" dirty="0"/>
          </a:p>
          <a:p>
            <a:r>
              <a:rPr lang="en-IN" sz="2800" dirty="0" smtClean="0"/>
              <a:t>To convert existing document to capped collection , use </a:t>
            </a:r>
            <a:r>
              <a:rPr lang="en-IN" sz="2800" dirty="0" err="1" smtClean="0"/>
              <a:t>convertToCapped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&gt; </a:t>
            </a:r>
            <a:r>
              <a:rPr lang="en-IN" sz="2800" dirty="0" err="1" smtClean="0">
                <a:solidFill>
                  <a:srgbClr val="FF0000"/>
                </a:solidFill>
              </a:rPr>
              <a:t>db.runCommand</a:t>
            </a:r>
            <a:r>
              <a:rPr lang="en-IN" sz="2800" dirty="0">
                <a:solidFill>
                  <a:srgbClr val="FF0000"/>
                </a:solidFill>
              </a:rPr>
              <a:t>({"</a:t>
            </a:r>
            <a:r>
              <a:rPr lang="en-IN" sz="2800" dirty="0" err="1">
                <a:solidFill>
                  <a:srgbClr val="FF0000"/>
                </a:solidFill>
              </a:rPr>
              <a:t>convertToCapped</a:t>
            </a:r>
            <a:r>
              <a:rPr lang="en-IN" sz="2800" dirty="0">
                <a:solidFill>
                  <a:srgbClr val="FF0000"/>
                </a:solidFill>
              </a:rPr>
              <a:t>" : "test", "size" : 10000</a:t>
            </a:r>
            <a:r>
              <a:rPr lang="en-IN" sz="2800" dirty="0" smtClean="0">
                <a:solidFill>
                  <a:srgbClr val="FF0000"/>
                </a:solidFill>
              </a:rPr>
              <a:t>});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db.my_collection.find</a:t>
            </a:r>
            <a:r>
              <a:rPr lang="en-IN" sz="2800" dirty="0"/>
              <a:t>().sort({"$natural" : -1</a:t>
            </a:r>
            <a:r>
              <a:rPr lang="en-IN" sz="2800" dirty="0" smtClean="0"/>
              <a:t>})   // sorting with $natural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  DO LAB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204392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0" y="3204392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184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Aggregation </a:t>
            </a:r>
            <a:r>
              <a:rPr lang="en-IN" sz="2800" dirty="0">
                <a:solidFill>
                  <a:srgbClr val="FF0000"/>
                </a:solidFill>
              </a:rPr>
              <a:t>framework </a:t>
            </a:r>
            <a:r>
              <a:rPr lang="en-IN" sz="2800" dirty="0" smtClean="0"/>
              <a:t>allows to  </a:t>
            </a:r>
            <a:r>
              <a:rPr lang="en-IN" sz="2800" dirty="0"/>
              <a:t>transform and combine documents in a collection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pipeline that processes a stream of documents through several</a:t>
            </a:r>
          </a:p>
          <a:p>
            <a:r>
              <a:rPr lang="en-IN" sz="2800" dirty="0"/>
              <a:t>building blocks: </a:t>
            </a:r>
            <a:r>
              <a:rPr lang="en-IN" sz="2800" dirty="0">
                <a:solidFill>
                  <a:srgbClr val="FF0000"/>
                </a:solidFill>
              </a:rPr>
              <a:t>filtering, projecting, grouping, sorting, limiting, and skipping</a:t>
            </a:r>
            <a:r>
              <a:rPr lang="en-IN" sz="2800" dirty="0" smtClean="0"/>
              <a:t>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For example, </a:t>
            </a:r>
            <a:r>
              <a:rPr lang="en-IN" sz="2800" dirty="0" smtClean="0"/>
              <a:t>In collection </a:t>
            </a:r>
            <a:r>
              <a:rPr lang="en-IN" sz="2800" dirty="0"/>
              <a:t>of magazine articles, </a:t>
            </a:r>
            <a:r>
              <a:rPr lang="en-IN" sz="2800" dirty="0" smtClean="0"/>
              <a:t>to </a:t>
            </a:r>
            <a:r>
              <a:rPr lang="en-IN" sz="2800" dirty="0"/>
              <a:t>find out </a:t>
            </a:r>
            <a:r>
              <a:rPr lang="en-IN" sz="2800" dirty="0" smtClean="0"/>
              <a:t>who are </a:t>
            </a:r>
            <a:r>
              <a:rPr lang="en-IN" sz="2800" dirty="0"/>
              <a:t>most prolific authors </a:t>
            </a:r>
            <a:r>
              <a:rPr lang="en-IN" sz="2800" dirty="0" smtClean="0"/>
              <a:t>. </a:t>
            </a:r>
            <a:r>
              <a:rPr lang="en-IN" sz="2800" dirty="0"/>
              <a:t>Assuming that each article is stored as a document </a:t>
            </a:r>
            <a:r>
              <a:rPr lang="en-IN" sz="2800" dirty="0" smtClean="0"/>
              <a:t>in  MongoDB</a:t>
            </a:r>
            <a:r>
              <a:rPr lang="en-IN" sz="2800" dirty="0"/>
              <a:t>, </a:t>
            </a:r>
            <a:r>
              <a:rPr lang="en-IN" sz="2800" dirty="0" smtClean="0"/>
              <a:t>create </a:t>
            </a:r>
            <a:r>
              <a:rPr lang="en-IN" sz="2800" dirty="0"/>
              <a:t>a pipeline with several steps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Project the authors out of each article document.</a:t>
            </a:r>
          </a:p>
          <a:p>
            <a:r>
              <a:rPr lang="en-IN" sz="2800" dirty="0"/>
              <a:t>2. Group the authors by name, counting the number of occurrences.</a:t>
            </a:r>
          </a:p>
          <a:p>
            <a:r>
              <a:rPr lang="en-IN" sz="2800" dirty="0"/>
              <a:t>3. Sort the authors by the occurrence count, descending.</a:t>
            </a:r>
          </a:p>
          <a:p>
            <a:r>
              <a:rPr lang="en-IN" sz="2800" dirty="0"/>
              <a:t>4. Limit results to the first five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Each of these steps maps to a aggregation framework operator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{"$project" : {"author" : 1}}</a:t>
            </a:r>
          </a:p>
          <a:p>
            <a:r>
              <a:rPr lang="en-IN" sz="2800" dirty="0"/>
              <a:t>This projects the author field in each document</a:t>
            </a:r>
            <a:r>
              <a:rPr lang="en-IN" sz="2800" dirty="0" smtClean="0"/>
              <a:t>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&gt;</a:t>
            </a:r>
            <a:r>
              <a:rPr lang="en-IN" sz="2800" dirty="0" err="1" smtClean="0">
                <a:solidFill>
                  <a:srgbClr val="FF0000"/>
                </a:solidFill>
              </a:rPr>
              <a:t>db.blog.aggregate</a:t>
            </a:r>
            <a:r>
              <a:rPr lang="en-IN" sz="2800" dirty="0" smtClean="0">
                <a:solidFill>
                  <a:srgbClr val="FF0000"/>
                </a:solidFill>
              </a:rPr>
              <a:t>({“$project”:{“username”:1}})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2. {"$</a:t>
            </a:r>
            <a:r>
              <a:rPr lang="en-IN" sz="2800" dirty="0"/>
              <a:t>group" : {"_id" : "$author", "count" : {"$sum" : 1}}}</a:t>
            </a:r>
          </a:p>
          <a:p>
            <a:r>
              <a:rPr lang="en-IN" sz="2800" dirty="0"/>
              <a:t>This groups the authors by name and increments "count" for each document an</a:t>
            </a:r>
          </a:p>
          <a:p>
            <a:r>
              <a:rPr lang="en-IN" sz="2800" dirty="0"/>
              <a:t>author appears in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({“$group”:{ “ _id“:”$by” , “count”:{“$sum”:1}}}) 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3. {"$</a:t>
            </a:r>
            <a:r>
              <a:rPr lang="en-IN" sz="2800" dirty="0"/>
              <a:t>sort" : {"count" : -1</a:t>
            </a:r>
            <a:r>
              <a:rPr lang="en-IN" sz="2800" dirty="0" smtClean="0"/>
              <a:t>}}</a:t>
            </a:r>
          </a:p>
          <a:p>
            <a:r>
              <a:rPr lang="en-IN" sz="2800" dirty="0"/>
              <a:t>This reorders the result documents by the "count" field from greatest to least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4. {"$limit" : 5}</a:t>
            </a:r>
          </a:p>
          <a:p>
            <a:r>
              <a:rPr lang="en-IN" sz="2800" dirty="0"/>
              <a:t>This limits the result set to the first five result documents.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NOSQL family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 bwMode="auto">
          <a:xfrm>
            <a:off x="10496506" y="5102417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2D12A9CD-E551-4A46-B053-025AAFD51413}" type="slidenum">
              <a:rPr lang="hu-HU" altLang="en-US">
                <a:solidFill>
                  <a:srgbClr val="FFFFFF"/>
                </a:solidFill>
              </a:rPr>
              <a:pPr defTabSz="914377">
                <a:defRPr/>
              </a:pPr>
              <a:t>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2479" y="990792"/>
            <a:ext cx="36576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Key-value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Graph database 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Document-oriented </a:t>
            </a:r>
          </a:p>
          <a:p>
            <a:pPr marL="114297" indent="0" defTabSz="914377" eaLnBrk="1" fontAlgn="auto" hangingPunct="1">
              <a:spcAft>
                <a:spcPts val="0"/>
              </a:spcAft>
              <a:buClr>
                <a:srgbClr val="A9A57C"/>
              </a:buClr>
              <a:buNone/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Column family</a:t>
            </a:r>
            <a:endParaRPr lang="hu-HU" dirty="0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5" y="1517984"/>
            <a:ext cx="14398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6" y="1513790"/>
            <a:ext cx="1512888" cy="50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75" y="2612303"/>
            <a:ext cx="1512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1" y="231764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8" y="3524439"/>
            <a:ext cx="1644651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00" y="3575095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65" y="4679431"/>
            <a:ext cx="10810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7" y="4623865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db.articles.aggregate</a:t>
            </a:r>
            <a:r>
              <a:rPr lang="en-IN" sz="2800" dirty="0"/>
              <a:t>({"$project" : {"author" : 1}},</a:t>
            </a:r>
          </a:p>
          <a:p>
            <a:r>
              <a:rPr lang="en-IN" sz="2800" dirty="0"/>
              <a:t>... {"$group" : {"_id" : "$author", "count" : {"$sum" : 1}}},</a:t>
            </a:r>
          </a:p>
          <a:p>
            <a:r>
              <a:rPr lang="en-IN" sz="2800" dirty="0"/>
              <a:t>... {"$sort" : {"count" : -1}},</a:t>
            </a:r>
          </a:p>
          <a:p>
            <a:r>
              <a:rPr lang="en-IN" sz="2800" dirty="0"/>
              <a:t>... {"$limit" : 5</a:t>
            </a:r>
            <a:r>
              <a:rPr lang="en-IN" sz="2800" dirty="0" smtClean="0"/>
              <a:t>})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Aggregation Operators: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$match</a:t>
            </a:r>
          </a:p>
          <a:p>
            <a:r>
              <a:rPr lang="en-IN" sz="2800" dirty="0"/>
              <a:t>$match filters documents </a:t>
            </a:r>
            <a:r>
              <a:rPr lang="en-IN" sz="2800" dirty="0" smtClean="0"/>
              <a:t>to run </a:t>
            </a:r>
            <a:r>
              <a:rPr lang="en-IN" sz="2800" dirty="0"/>
              <a:t>an aggregation on a subset of documents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To find out stats about users in TN  : Filtering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"$match" expression such as {$match : {"state" : </a:t>
            </a:r>
            <a:r>
              <a:rPr lang="en-IN" sz="2800" dirty="0" smtClean="0"/>
              <a:t>“TN"}}.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(“$match”:{“</a:t>
            </a:r>
            <a:r>
              <a:rPr lang="en-IN" sz="2800" dirty="0" err="1" smtClean="0"/>
              <a:t>by”:”Murthy</a:t>
            </a:r>
            <a:r>
              <a:rPr lang="en-IN" sz="2800" dirty="0" smtClean="0"/>
              <a:t>”}</a:t>
            </a:r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  <a:r>
              <a:rPr lang="en-IN" sz="2800" dirty="0"/>
              <a:t>"$match" can use all </a:t>
            </a:r>
            <a:r>
              <a:rPr lang="en-IN" sz="2800" dirty="0" smtClean="0"/>
              <a:t>of the </a:t>
            </a:r>
            <a:r>
              <a:rPr lang="en-IN" sz="2800" dirty="0"/>
              <a:t>usual query operators ("$</a:t>
            </a:r>
            <a:r>
              <a:rPr lang="en-IN" sz="2800" dirty="0" err="1"/>
              <a:t>gt</a:t>
            </a:r>
            <a:r>
              <a:rPr lang="en-IN" sz="2800" dirty="0"/>
              <a:t>", "$</a:t>
            </a:r>
            <a:r>
              <a:rPr lang="en-IN" sz="2800" dirty="0" err="1"/>
              <a:t>lt</a:t>
            </a:r>
            <a:r>
              <a:rPr lang="en-IN" sz="2800" dirty="0"/>
              <a:t>", "$in", etc.).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$project:</a:t>
            </a:r>
          </a:p>
          <a:p>
            <a:r>
              <a:rPr lang="en-IN" sz="2800" dirty="0" smtClean="0"/>
              <a:t>Extract </a:t>
            </a:r>
            <a:r>
              <a:rPr lang="en-IN" sz="2800" dirty="0"/>
              <a:t>fields from subdocuments, rename </a:t>
            </a:r>
            <a:r>
              <a:rPr lang="en-IN" sz="2800" dirty="0" smtClean="0"/>
              <a:t>fields.</a:t>
            </a:r>
          </a:p>
          <a:p>
            <a:r>
              <a:rPr lang="en-IN" sz="2800" dirty="0" smtClean="0"/>
              <a:t>$project selects </a:t>
            </a:r>
            <a:r>
              <a:rPr lang="en-IN" sz="2800" dirty="0"/>
              <a:t>fields from </a:t>
            </a:r>
            <a:r>
              <a:rPr lang="en-IN" sz="2800" dirty="0" smtClean="0"/>
              <a:t>incoming documents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following would return a result document containing</a:t>
            </a:r>
          </a:p>
          <a:p>
            <a:r>
              <a:rPr lang="en-IN" sz="2800" dirty="0"/>
              <a:t>one field, "author", for each document in the original collection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db.articles.aggregate</a:t>
            </a:r>
            <a:r>
              <a:rPr lang="en-IN" sz="2800" dirty="0"/>
              <a:t>({"$project" : {"author" : 1, "_id" : 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0000"/>
                </a:solidFill>
              </a:rPr>
              <a:t>Exclude _id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46" y="3877618"/>
            <a:ext cx="8296454" cy="29803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5039" y="3877618"/>
            <a:ext cx="274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Mathematical expressions. </a:t>
            </a:r>
          </a:p>
        </p:txBody>
      </p:sp>
    </p:spTree>
    <p:extLst>
      <p:ext uri="{BB962C8B-B14F-4D97-AF65-F5344CB8AC3E}">
        <p14:creationId xmlns:p14="http://schemas.microsoft.com/office/powerpoint/2010/main" val="418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Pipeline </a:t>
            </a:r>
            <a:r>
              <a:rPr lang="en-IN" sz="2800" dirty="0" err="1" smtClean="0">
                <a:solidFill>
                  <a:srgbClr val="FF0000"/>
                </a:solidFill>
              </a:rPr>
              <a:t>Expresions</a:t>
            </a:r>
            <a:r>
              <a:rPr lang="en-IN" sz="2800" dirty="0" smtClean="0">
                <a:solidFill>
                  <a:srgbClr val="FF0000"/>
                </a:solidFill>
              </a:rPr>
              <a:t>: $fieldname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Mathematical expressions. 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Arithmetic </a:t>
            </a:r>
            <a:r>
              <a:rPr lang="en-IN" sz="2800" dirty="0"/>
              <a:t>expressions let you manipulate numeric values.</a:t>
            </a:r>
          </a:p>
          <a:p>
            <a:endParaRPr lang="en-IN" sz="2800" dirty="0" smtClean="0"/>
          </a:p>
          <a:p>
            <a:r>
              <a:rPr lang="en-IN" sz="2800" dirty="0" smtClean="0"/>
              <a:t>For </a:t>
            </a:r>
            <a:r>
              <a:rPr lang="en-IN" sz="2800" dirty="0"/>
              <a:t>example, the following expression would sum the "salary" and "bonus" fields: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totalPay</a:t>
            </a:r>
            <a:r>
              <a:rPr lang="en-IN" sz="2800" dirty="0"/>
              <a:t>" : {</a:t>
            </a:r>
          </a:p>
          <a:p>
            <a:r>
              <a:rPr lang="en-IN" sz="2800" dirty="0"/>
              <a:t>... "$add</a:t>
            </a:r>
            <a:r>
              <a:rPr lang="en-IN" sz="2800" dirty="0" smtClean="0"/>
              <a:t>": </a:t>
            </a:r>
            <a:r>
              <a:rPr lang="en-IN" sz="2800" dirty="0"/>
              <a:t>["$salary", "$bonus"]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9193" y="2628882"/>
            <a:ext cx="733339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db.employees.aggregate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"$project" : {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totalPay</a:t>
            </a:r>
            <a:r>
              <a:rPr lang="en-IN" sz="2400" dirty="0"/>
              <a:t>" : {</a:t>
            </a:r>
          </a:p>
          <a:p>
            <a:r>
              <a:rPr lang="en-IN" sz="2400" dirty="0"/>
              <a:t>... "$subtract" : [{"$add" : ["$salary", "$bonus"]}, "$401k"]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r>
              <a:rPr lang="en-IN" sz="2400" dirty="0"/>
              <a:t>Expressions may be nested arbitrarily deep.</a:t>
            </a:r>
          </a:p>
        </p:txBody>
      </p:sp>
    </p:spTree>
    <p:extLst>
      <p:ext uri="{BB962C8B-B14F-4D97-AF65-F5344CB8AC3E}">
        <p14:creationId xmlns:p14="http://schemas.microsoft.com/office/powerpoint/2010/main" val="20777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Date Expression: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would </a:t>
            </a:r>
            <a:r>
              <a:rPr lang="en-IN" sz="2800" dirty="0"/>
              <a:t>return the month that each employee was hired in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hiredIn</a:t>
            </a:r>
            <a:r>
              <a:rPr lang="en-IN" sz="2800" dirty="0"/>
              <a:t>" : {"$month" : "$</a:t>
            </a:r>
            <a:r>
              <a:rPr lang="en-IN" sz="2800" dirty="0" err="1"/>
              <a:t>hireDate</a:t>
            </a:r>
            <a:r>
              <a:rPr lang="en-IN" sz="2800" dirty="0"/>
              <a:t>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string Expression: $</a:t>
            </a:r>
            <a:r>
              <a:rPr lang="en-IN" sz="2800" dirty="0" err="1" smtClean="0">
                <a:solidFill>
                  <a:srgbClr val="FF0000"/>
                </a:solidFill>
              </a:rPr>
              <a:t>concat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toUpper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toLower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"email" : {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concat</a:t>
            </a:r>
            <a:r>
              <a:rPr lang="en-IN" sz="2800" dirty="0"/>
              <a:t>" : [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	{"$</a:t>
            </a:r>
            <a:r>
              <a:rPr lang="en-IN" sz="2800" dirty="0" err="1"/>
              <a:t>substr</a:t>
            </a:r>
            <a:r>
              <a:rPr lang="en-IN" sz="2800" dirty="0"/>
              <a:t>" : ["$</a:t>
            </a:r>
            <a:r>
              <a:rPr lang="en-IN" sz="2800" dirty="0" err="1"/>
              <a:t>firstName</a:t>
            </a:r>
            <a:r>
              <a:rPr lang="en-IN" sz="2800" dirty="0"/>
              <a:t>", 0, 1]},</a:t>
            </a:r>
          </a:p>
          <a:p>
            <a:r>
              <a:rPr lang="en-IN" sz="2800" dirty="0"/>
              <a:t>... ".",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lastName</a:t>
            </a:r>
            <a:r>
              <a:rPr lang="en-IN" sz="2800" dirty="0"/>
              <a:t>",</a:t>
            </a:r>
          </a:p>
          <a:p>
            <a:r>
              <a:rPr lang="en-IN" sz="2800" dirty="0"/>
              <a:t>... "@example.com"</a:t>
            </a:r>
          </a:p>
          <a:p>
            <a:r>
              <a:rPr lang="en-IN" sz="2800" dirty="0"/>
              <a:t>... 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840" y="2091900"/>
            <a:ext cx="834333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generates email addresses of the format </a:t>
            </a:r>
            <a:r>
              <a:rPr lang="en-IN" sz="2400" i="1" dirty="0" smtClean="0"/>
              <a:t>murthy@example.com</a:t>
            </a:r>
            <a:r>
              <a:rPr lang="en-IN" sz="2400" dirty="0"/>
              <a:t>. </a:t>
            </a:r>
            <a:r>
              <a:rPr lang="en-IN" sz="2400" dirty="0" smtClean="0"/>
              <a:t>It extracts </a:t>
            </a:r>
            <a:r>
              <a:rPr lang="en-IN" sz="2400" dirty="0"/>
              <a:t>the first initial and concatenates it with several constant strings and the "</a:t>
            </a:r>
            <a:r>
              <a:rPr lang="en-IN" sz="2400" dirty="0" smtClean="0"/>
              <a:t>last Name</a:t>
            </a:r>
            <a:r>
              <a:rPr lang="en-IN" sz="2400" dirty="0"/>
              <a:t>" field:</a:t>
            </a:r>
          </a:p>
        </p:txBody>
      </p:sp>
    </p:spTree>
    <p:extLst>
      <p:ext uri="{BB962C8B-B14F-4D97-AF65-F5344CB8AC3E}">
        <p14:creationId xmlns:p14="http://schemas.microsoft.com/office/powerpoint/2010/main" val="4633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Grouping with $group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db.sales.aggregate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"$group" : {</a:t>
            </a:r>
          </a:p>
          <a:p>
            <a:r>
              <a:rPr lang="en-IN" sz="2800" dirty="0"/>
              <a:t>... "_id" : "$country",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totalRevenue</a:t>
            </a:r>
            <a:r>
              <a:rPr lang="en-IN" sz="2800" dirty="0"/>
              <a:t>" : {"$sum" : "$revenue"}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 smtClean="0"/>
              <a:t>Return the </a:t>
            </a:r>
            <a:r>
              <a:rPr lang="en-IN" sz="2800" dirty="0"/>
              <a:t>average </a:t>
            </a:r>
            <a:endParaRPr lang="en-IN" sz="2800" dirty="0" smtClean="0"/>
          </a:p>
          <a:p>
            <a:r>
              <a:rPr lang="en-IN" sz="2800" dirty="0" smtClean="0"/>
              <a:t>revenue </a:t>
            </a:r>
            <a:r>
              <a:rPr lang="en-IN" sz="2800" dirty="0"/>
              <a:t>per country, plus the </a:t>
            </a:r>
            <a:r>
              <a:rPr lang="en-IN" sz="2800" dirty="0" smtClean="0"/>
              <a:t>number  </a:t>
            </a:r>
          </a:p>
          <a:p>
            <a:r>
              <a:rPr lang="en-IN" sz="2800" dirty="0" smtClean="0"/>
              <a:t>of </a:t>
            </a:r>
            <a:r>
              <a:rPr lang="en-IN" sz="2800" dirty="0"/>
              <a:t>sales made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0799" y="3243444"/>
            <a:ext cx="595042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db.sales.aggregate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"$group" : {</a:t>
            </a:r>
          </a:p>
          <a:p>
            <a:r>
              <a:rPr lang="en-IN" sz="2400" dirty="0"/>
              <a:t>... "_id" : "$country",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totalRevenue</a:t>
            </a:r>
            <a:r>
              <a:rPr lang="en-IN" sz="2400" dirty="0"/>
              <a:t>" : {"$average" : "$revenue"},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numSales</a:t>
            </a:r>
            <a:r>
              <a:rPr lang="en-IN" sz="2400" dirty="0"/>
              <a:t>" : {"$sum" : 1}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endParaRPr lang="en-IN" sz="2400" dirty="0"/>
          </a:p>
        </p:txBody>
      </p:sp>
      <p:sp>
        <p:nvSpPr>
          <p:cNvPr id="6" name="Right Arrow 5"/>
          <p:cNvSpPr/>
          <p:nvPr/>
        </p:nvSpPr>
        <p:spPr>
          <a:xfrm>
            <a:off x="5841242" y="5308979"/>
            <a:ext cx="559557" cy="3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Other Operators: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$skip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$sort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$push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…..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6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641683"/>
            <a:ext cx="12192000" cy="66874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Referencing :</a:t>
            </a:r>
          </a:p>
          <a:p>
            <a:r>
              <a:rPr lang="en-IN" sz="2800" i="1" dirty="0" smtClean="0"/>
              <a:t>Normalization </a:t>
            </a:r>
            <a:r>
              <a:rPr lang="en-IN" sz="2800" dirty="0"/>
              <a:t>is dividing up data into </a:t>
            </a:r>
            <a:r>
              <a:rPr lang="en-IN" sz="2800" dirty="0" smtClean="0"/>
              <a:t>multiple collections </a:t>
            </a:r>
            <a:r>
              <a:rPr lang="en-IN" sz="2800" dirty="0"/>
              <a:t>with references between collections.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dirty="0"/>
              <a:t>piece of data lives in one </a:t>
            </a:r>
            <a:r>
              <a:rPr lang="en-IN" sz="2800" dirty="0" smtClean="0"/>
              <a:t>collection and multiple </a:t>
            </a:r>
            <a:r>
              <a:rPr lang="en-IN" sz="2800" dirty="0"/>
              <a:t>documents may reference it.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So </a:t>
            </a:r>
            <a:r>
              <a:rPr lang="en-IN" sz="2800" dirty="0"/>
              <a:t>to change the data, only </a:t>
            </a:r>
            <a:r>
              <a:rPr lang="en-IN" sz="2800" dirty="0" smtClean="0"/>
              <a:t>one document </a:t>
            </a:r>
            <a:r>
              <a:rPr lang="en-IN" sz="2800" dirty="0"/>
              <a:t>must be updated.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MongoDB </a:t>
            </a:r>
            <a:r>
              <a:rPr lang="en-IN" sz="2800" dirty="0"/>
              <a:t>has no joining facilities, so </a:t>
            </a:r>
            <a:r>
              <a:rPr lang="en-IN" sz="2800" dirty="0" smtClean="0"/>
              <a:t>gathering documents </a:t>
            </a:r>
            <a:r>
              <a:rPr lang="en-IN" sz="2800" dirty="0"/>
              <a:t>from multiple collections will require multiple queries.</a:t>
            </a:r>
          </a:p>
        </p:txBody>
      </p:sp>
    </p:spTree>
    <p:extLst>
      <p:ext uri="{BB962C8B-B14F-4D97-AF65-F5344CB8AC3E}">
        <p14:creationId xmlns:p14="http://schemas.microsoft.com/office/powerpoint/2010/main" val="4089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Embedding: </a:t>
            </a:r>
          </a:p>
          <a:p>
            <a:r>
              <a:rPr lang="en-IN" sz="2800" i="1" dirty="0" err="1" smtClean="0"/>
              <a:t>Denormalization</a:t>
            </a:r>
            <a:r>
              <a:rPr lang="en-IN" sz="2800" i="1" dirty="0" smtClean="0"/>
              <a:t> </a:t>
            </a:r>
            <a:r>
              <a:rPr lang="en-IN" sz="2800" dirty="0"/>
              <a:t>is the opposite of normalization: embedding all of the data in a </a:t>
            </a:r>
            <a:r>
              <a:rPr lang="en-IN" sz="2800" dirty="0" smtClean="0"/>
              <a:t>single  document.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Instead of documents containing references to one definitive copy of the</a:t>
            </a:r>
          </a:p>
          <a:p>
            <a:r>
              <a:rPr lang="en-IN" sz="2800" dirty="0"/>
              <a:t>data, many documents may have copies of the data.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This </a:t>
            </a:r>
            <a:r>
              <a:rPr lang="en-IN" sz="2800" dirty="0"/>
              <a:t>means that multiple </a:t>
            </a:r>
            <a:r>
              <a:rPr lang="en-IN" sz="2800" dirty="0" smtClean="0"/>
              <a:t>documents need </a:t>
            </a:r>
            <a:r>
              <a:rPr lang="en-IN" sz="2800" dirty="0"/>
              <a:t>to be updated if the information changes but that all related data can be </a:t>
            </a:r>
            <a:r>
              <a:rPr lang="en-IN" sz="2800" dirty="0" smtClean="0"/>
              <a:t>fetched with </a:t>
            </a:r>
            <a:r>
              <a:rPr lang="en-IN" sz="2800" dirty="0"/>
              <a:t>a single query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8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6150</Words>
  <Application>Microsoft Office PowerPoint</Application>
  <PresentationFormat>Widescreen</PresentationFormat>
  <Paragraphs>1226</Paragraphs>
  <Slides>106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1" baseType="lpstr">
      <vt:lpstr>Akzidenz</vt:lpstr>
      <vt:lpstr>Arial</vt:lpstr>
      <vt:lpstr>Calibri</vt:lpstr>
      <vt:lpstr>Calibri Light</vt:lpstr>
      <vt:lpstr>Courier New</vt:lpstr>
      <vt:lpstr>Gill Sans</vt:lpstr>
      <vt:lpstr>Helvetica</vt:lpstr>
      <vt:lpstr>MinionPro-Regular</vt:lpstr>
      <vt:lpstr>MyriadPro-SemiboldCond</vt:lpstr>
      <vt:lpstr>Times New Roman</vt:lpstr>
      <vt:lpstr>UbuntuMono-Bold</vt:lpstr>
      <vt:lpstr>UbuntuMono-Regular</vt:lpstr>
      <vt:lpstr>Wingdings</vt:lpstr>
      <vt:lpstr>ヒラギノ角ゴ ProN W3</vt:lpstr>
      <vt:lpstr>Office Theme</vt:lpstr>
      <vt:lpstr>PowerPoint Presentation</vt:lpstr>
      <vt:lpstr>MongoDB Topics</vt:lpstr>
      <vt:lpstr>MongoDB Topics</vt:lpstr>
      <vt:lpstr>MONGO DB 3.x – Features</vt:lpstr>
      <vt:lpstr>MONGO DB 3.x – Motivation</vt:lpstr>
      <vt:lpstr>MONGO DB 3.x – Motivation</vt:lpstr>
      <vt:lpstr>MONGO DB 3.x </vt:lpstr>
      <vt:lpstr>Mongo DB in Production</vt:lpstr>
      <vt:lpstr>NOSQL family</vt:lpstr>
      <vt:lpstr>MONGO DB 3.x </vt:lpstr>
      <vt:lpstr>MONGO DB 3.x </vt:lpstr>
      <vt:lpstr>MONGO DB 3.x – Features</vt:lpstr>
      <vt:lpstr>MONGO DB 3.x – Features</vt:lpstr>
      <vt:lpstr>MONGO DB 3.x </vt:lpstr>
      <vt:lpstr>MONGO DB 3.x </vt:lpstr>
      <vt:lpstr>MONGO DB 3.x Architecture </vt:lpstr>
      <vt:lpstr>MONGO DB 3.x Architecture </vt:lpstr>
      <vt:lpstr>MONGO DB 3.x Architecture </vt:lpstr>
      <vt:lpstr>MONGO DB 3.x Architecture </vt:lpstr>
      <vt:lpstr>MONGO DB 3.x Architecture </vt:lpstr>
      <vt:lpstr>MONGO DB 3.x Architecture </vt:lpstr>
      <vt:lpstr>MONGO DB 3.x – </vt:lpstr>
      <vt:lpstr>MONGO DB 3.x – </vt:lpstr>
      <vt:lpstr>MONGO DB 3.x – </vt:lpstr>
      <vt:lpstr>MONGO DB 3.x  - Features</vt:lpstr>
      <vt:lpstr>MONGO DB 3.x  - Shell to perform CRUD</vt:lpstr>
      <vt:lpstr>MONGO DB 3.x </vt:lpstr>
      <vt:lpstr>MONGO DB 3.x – Document Store</vt:lpstr>
      <vt:lpstr>MONGO DB 3.x </vt:lpstr>
      <vt:lpstr>MONGO DB 3.x </vt:lpstr>
      <vt:lpstr>MONGO DB 3.x  - Types of database names</vt:lpstr>
      <vt:lpstr>MONGO DB 3.x  - Data Types</vt:lpstr>
      <vt:lpstr>MONGO DB 3.x  - Data types</vt:lpstr>
      <vt:lpstr>MONGO DB 3.x  - Data types</vt:lpstr>
      <vt:lpstr>MONGO DB 3.x  - Data types</vt:lpstr>
      <vt:lpstr>MONGO DB 3.x  - Data types Summary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Setup</vt:lpstr>
      <vt:lpstr>MONGO DB Setup</vt:lpstr>
      <vt:lpstr>MONGO DB Setup</vt:lpstr>
      <vt:lpstr>ROBO 3T – MongoDB GUI</vt:lpstr>
      <vt:lpstr>MONGO DB 3.x  - Starting DB</vt:lpstr>
      <vt:lpstr>MONGO DB 3.x  - Starting DB</vt:lpstr>
      <vt:lpstr>MONGO DB 3.x  - Starting DB</vt:lpstr>
      <vt:lpstr>MONGO DB 3.x  - Mongo Shell</vt:lpstr>
      <vt:lpstr>MONGO DB 3.x  - Mongo Shell</vt:lpstr>
      <vt:lpstr>MONGO DB 3.x  - Java script Shell </vt:lpstr>
      <vt:lpstr>MONGO DB 3.x  - Shell to perform CRUD</vt:lpstr>
      <vt:lpstr>MONGO DB 3.x  - Shell to perform CRUD</vt:lpstr>
      <vt:lpstr>MONGO DB 3.x  - Mongo shell script</vt:lpstr>
      <vt:lpstr>MONGO DB 3.x  - Mongo shell script</vt:lpstr>
      <vt:lpstr>CRUD &amp; Querying with MongoDB</vt:lpstr>
      <vt:lpstr>MONGO DB 3.x  - Mongo shell script</vt:lpstr>
      <vt:lpstr>MONGO DB 3.x  - Mongo shell script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Indexing – Application Design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Capped Collection</vt:lpstr>
      <vt:lpstr>Indexing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3.x</dc:title>
  <dc:creator>DSR Murthy</dc:creator>
  <cp:lastModifiedBy>DSR Murthy</cp:lastModifiedBy>
  <cp:revision>414</cp:revision>
  <dcterms:created xsi:type="dcterms:W3CDTF">2017-10-13T06:49:49Z</dcterms:created>
  <dcterms:modified xsi:type="dcterms:W3CDTF">2019-07-02T06:30:34Z</dcterms:modified>
</cp:coreProperties>
</file>