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482" r:id="rId2"/>
    <p:sldId id="563" r:id="rId3"/>
    <p:sldId id="351" r:id="rId4"/>
    <p:sldId id="543" r:id="rId5"/>
    <p:sldId id="564" r:id="rId6"/>
    <p:sldId id="551" r:id="rId7"/>
    <p:sldId id="550" r:id="rId8"/>
    <p:sldId id="565" r:id="rId9"/>
    <p:sldId id="537" r:id="rId10"/>
    <p:sldId id="559" r:id="rId11"/>
    <p:sldId id="552" r:id="rId12"/>
    <p:sldId id="560" r:id="rId13"/>
    <p:sldId id="350" r:id="rId14"/>
    <p:sldId id="532" r:id="rId15"/>
    <p:sldId id="347" r:id="rId16"/>
    <p:sldId id="558" r:id="rId17"/>
    <p:sldId id="363" r:id="rId18"/>
    <p:sldId id="566" r:id="rId19"/>
    <p:sldId id="567" r:id="rId20"/>
    <p:sldId id="568" r:id="rId21"/>
    <p:sldId id="569" r:id="rId22"/>
    <p:sldId id="570" r:id="rId23"/>
    <p:sldId id="561" r:id="rId24"/>
    <p:sldId id="526" r:id="rId25"/>
    <p:sldId id="367" r:id="rId26"/>
    <p:sldId id="502" r:id="rId27"/>
    <p:sldId id="528" r:id="rId28"/>
    <p:sldId id="52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p:cViewPr varScale="1">
        <p:scale>
          <a:sx n="70" d="100"/>
          <a:sy n="70" d="100"/>
        </p:scale>
        <p:origin x="138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99DCC3-0F23-4E9D-BCA1-9F0AAF44AA76}" type="datetimeFigureOut">
              <a:rPr lang="en-IN" smtClean="0"/>
              <a:pPr/>
              <a:t>01-07-2019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F65EF5-F892-47FD-836A-7C2FFED3BCFC}" type="slidenum">
              <a:rPr lang="en-IN" smtClean="0"/>
              <a:pPr/>
              <a:t>‹#›</a:t>
            </a:fld>
            <a:endParaRPr lang="en-IN"/>
          </a:p>
        </p:txBody>
      </p:sp>
    </p:spTree>
    <p:extLst>
      <p:ext uri="{BB962C8B-B14F-4D97-AF65-F5344CB8AC3E}">
        <p14:creationId xmlns:p14="http://schemas.microsoft.com/office/powerpoint/2010/main" val="1267253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1</a:t>
            </a:fld>
            <a:endParaRPr lang="en-IN"/>
          </a:p>
        </p:txBody>
      </p:sp>
    </p:spTree>
    <p:extLst>
      <p:ext uri="{BB962C8B-B14F-4D97-AF65-F5344CB8AC3E}">
        <p14:creationId xmlns:p14="http://schemas.microsoft.com/office/powerpoint/2010/main" val="576752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11</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dirty="0" smtClean="0"/>
          </a:p>
          <a:p>
            <a:endParaRPr lang="en-IN" sz="1200" dirty="0" smtClean="0"/>
          </a:p>
          <a:p>
            <a:r>
              <a:rPr lang="en-IN" sz="1200" dirty="0" smtClean="0"/>
              <a:t>Node introduced the concept of the </a:t>
            </a:r>
            <a:r>
              <a:rPr lang="en-IN" sz="1200" b="1" dirty="0" smtClean="0"/>
              <a:t>package</a:t>
            </a:r>
            <a:r>
              <a:rPr lang="en-IN" sz="1200" dirty="0" smtClean="0"/>
              <a:t>, following the </a:t>
            </a:r>
            <a:r>
              <a:rPr lang="en-IN" sz="1200" dirty="0" err="1" smtClean="0"/>
              <a:t>CommonJS</a:t>
            </a:r>
            <a:r>
              <a:rPr lang="en-IN" sz="1200" dirty="0" smtClean="0"/>
              <a:t> specification.  (NPM)</a:t>
            </a:r>
          </a:p>
          <a:p>
            <a:endParaRPr lang="en-IN" sz="1200" dirty="0" smtClean="0"/>
          </a:p>
          <a:p>
            <a:r>
              <a:rPr lang="en-IN" sz="1200" dirty="0" smtClean="0"/>
              <a:t>A package is a collection of program files bundled with a manifest  file describing the collection. </a:t>
            </a:r>
          </a:p>
          <a:p>
            <a:endParaRPr lang="en-IN" sz="1200" dirty="0" smtClean="0"/>
          </a:p>
          <a:p>
            <a:r>
              <a:rPr lang="en-IN" sz="1200" dirty="0" smtClean="0"/>
              <a:t>Dependencies, authorship, purpose, structure, and other important meta-data are exposed in a standard way.</a:t>
            </a:r>
          </a:p>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12</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13</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14</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15</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16</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2</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3</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4</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5</a:t>
            </a:fld>
            <a:endParaRPr lang="en-IN"/>
          </a:p>
        </p:txBody>
      </p:sp>
    </p:spTree>
    <p:extLst>
      <p:ext uri="{BB962C8B-B14F-4D97-AF65-F5344CB8AC3E}">
        <p14:creationId xmlns:p14="http://schemas.microsoft.com/office/powerpoint/2010/main" val="1687063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6</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7</a:t>
            </a:fld>
            <a:endParaRPr lang="en-IN"/>
          </a:p>
        </p:txBody>
      </p:sp>
    </p:spTree>
    <p:extLst>
      <p:ext uri="{BB962C8B-B14F-4D97-AF65-F5344CB8AC3E}">
        <p14:creationId xmlns:p14="http://schemas.microsoft.com/office/powerpoint/2010/main" val="1250947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8</a:t>
            </a:fld>
            <a:endParaRPr lang="en-IN"/>
          </a:p>
        </p:txBody>
      </p:sp>
    </p:spTree>
    <p:extLst>
      <p:ext uri="{BB962C8B-B14F-4D97-AF65-F5344CB8AC3E}">
        <p14:creationId xmlns:p14="http://schemas.microsoft.com/office/powerpoint/2010/main" val="1772997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Web browser manages a single thread to run the entire JavaScript code using an inner loop </a:t>
            </a:r>
            <a:r>
              <a:rPr lang="en-US" sz="1200" kern="1200" dirty="0" err="1" smtClean="0">
                <a:solidFill>
                  <a:schemeClr val="tx1"/>
                </a:solidFill>
                <a:effectLst/>
                <a:latin typeface="+mn-lt"/>
                <a:ea typeface="+mn-ea"/>
                <a:cs typeface="+mn-cs"/>
              </a:rPr>
              <a:t>a.k.a</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the event loop</a:t>
            </a:r>
            <a:r>
              <a:rPr lang="en-US" sz="1200" kern="1200" dirty="0" smtClean="0">
                <a:solidFill>
                  <a:schemeClr val="tx1"/>
                </a:solidFill>
                <a:effectLst/>
                <a:latin typeface="+mn-lt"/>
                <a:ea typeface="+mn-ea"/>
                <a:cs typeface="+mn-cs"/>
              </a:rPr>
              <a:t>, which is basically a single-threaded loop that the browser runs infinitely. When some event gets emitted, the browser adds it to its </a:t>
            </a:r>
            <a:r>
              <a:rPr lang="en-US" sz="1200" b="1" kern="1200" dirty="0" smtClean="0">
                <a:solidFill>
                  <a:schemeClr val="tx1"/>
                </a:solidFill>
                <a:effectLst/>
                <a:latin typeface="+mn-lt"/>
                <a:ea typeface="+mn-ea"/>
                <a:cs typeface="+mn-cs"/>
              </a:rPr>
              <a:t>event queue</a:t>
            </a:r>
            <a:r>
              <a:rPr lang="en-US" sz="1200" kern="1200" dirty="0" smtClean="0">
                <a:solidFill>
                  <a:schemeClr val="tx1"/>
                </a:solidFill>
                <a:effectLst/>
                <a:latin typeface="+mn-lt"/>
                <a:ea typeface="+mn-ea"/>
                <a:cs typeface="+mn-cs"/>
              </a:rPr>
              <a:t>. The event loop then grabs the next event from the event queue in order to execute the </a:t>
            </a:r>
            <a:r>
              <a:rPr lang="en-US" sz="1200" b="1" kern="1200" dirty="0" smtClean="0">
                <a:solidFill>
                  <a:schemeClr val="tx1"/>
                </a:solidFill>
                <a:effectLst/>
                <a:latin typeface="+mn-lt"/>
                <a:ea typeface="+mn-ea"/>
                <a:cs typeface="+mn-cs"/>
              </a:rPr>
              <a:t>event handlers</a:t>
            </a:r>
            <a:r>
              <a:rPr lang="en-US" sz="1200" kern="1200" dirty="0" smtClean="0">
                <a:solidFill>
                  <a:schemeClr val="tx1"/>
                </a:solidFill>
                <a:effectLst/>
                <a:latin typeface="+mn-lt"/>
                <a:ea typeface="+mn-ea"/>
                <a:cs typeface="+mn-cs"/>
              </a:rPr>
              <a:t> registered to that event. </a:t>
            </a:r>
            <a:r>
              <a:rPr lang="en-US" sz="1200" kern="1200" smtClean="0">
                <a:solidFill>
                  <a:schemeClr val="tx1"/>
                </a:solidFill>
                <a:effectLst/>
                <a:latin typeface="+mn-lt"/>
                <a:ea typeface="+mn-ea"/>
                <a:cs typeface="+mn-cs"/>
              </a:rPr>
              <a:t>After all of the event handlers are executed, the loop grabs the next event from the queue, executes its handlers, grabs the next event from the queue, and you get the picture</a:t>
            </a:r>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10</a:t>
            </a:fld>
            <a:endParaRPr lang="en-IN"/>
          </a:p>
        </p:txBody>
      </p:sp>
    </p:spTree>
    <p:extLst>
      <p:ext uri="{BB962C8B-B14F-4D97-AF65-F5344CB8AC3E}">
        <p14:creationId xmlns:p14="http://schemas.microsoft.com/office/powerpoint/2010/main" val="1250947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B8E3BA-4492-4FD6-92BB-D0327B6537A8}" type="datetimeFigureOut">
              <a:rPr lang="en-US" smtClean="0"/>
              <a:pPr/>
              <a:t>7/1/2019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D41F1-931E-4AC8-91A5-9983268F8456}" type="slidenum">
              <a:rPr lang="en-US" smtClean="0"/>
              <a:pPr/>
              <a:t>‹#›</a:t>
            </a:fld>
            <a:endParaRPr lang="en-US"/>
          </a:p>
        </p:txBody>
      </p:sp>
    </p:spTree>
    <p:extLst>
      <p:ext uri="{BB962C8B-B14F-4D97-AF65-F5344CB8AC3E}">
        <p14:creationId xmlns:p14="http://schemas.microsoft.com/office/powerpoint/2010/main" val="2573356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B8E3BA-4492-4FD6-92BB-D0327B6537A8}" type="datetimeFigureOut">
              <a:rPr lang="en-US" smtClean="0"/>
              <a:pPr/>
              <a:t>7/1/2019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D41F1-931E-4AC8-91A5-9983268F8456}" type="slidenum">
              <a:rPr lang="en-US" smtClean="0"/>
              <a:pPr/>
              <a:t>‹#›</a:t>
            </a:fld>
            <a:endParaRPr lang="en-US"/>
          </a:p>
        </p:txBody>
      </p:sp>
    </p:spTree>
    <p:extLst>
      <p:ext uri="{BB962C8B-B14F-4D97-AF65-F5344CB8AC3E}">
        <p14:creationId xmlns:p14="http://schemas.microsoft.com/office/powerpoint/2010/main" val="19866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B8E3BA-4492-4FD6-92BB-D0327B6537A8}" type="datetimeFigureOut">
              <a:rPr lang="en-US" smtClean="0"/>
              <a:pPr/>
              <a:t>7/1/2019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D41F1-931E-4AC8-91A5-9983268F8456}" type="slidenum">
              <a:rPr lang="en-US" smtClean="0"/>
              <a:pPr/>
              <a:t>‹#›</a:t>
            </a:fld>
            <a:endParaRPr lang="en-US"/>
          </a:p>
        </p:txBody>
      </p:sp>
    </p:spTree>
    <p:extLst>
      <p:ext uri="{BB962C8B-B14F-4D97-AF65-F5344CB8AC3E}">
        <p14:creationId xmlns:p14="http://schemas.microsoft.com/office/powerpoint/2010/main" val="2574150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B8E3BA-4492-4FD6-92BB-D0327B6537A8}" type="datetimeFigureOut">
              <a:rPr lang="en-US" smtClean="0"/>
              <a:pPr/>
              <a:t>7/1/2019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D41F1-931E-4AC8-91A5-9983268F8456}" type="slidenum">
              <a:rPr lang="en-US" smtClean="0"/>
              <a:pPr/>
              <a:t>‹#›</a:t>
            </a:fld>
            <a:endParaRPr lang="en-US"/>
          </a:p>
        </p:txBody>
      </p:sp>
    </p:spTree>
    <p:extLst>
      <p:ext uri="{BB962C8B-B14F-4D97-AF65-F5344CB8AC3E}">
        <p14:creationId xmlns:p14="http://schemas.microsoft.com/office/powerpoint/2010/main" val="253339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B8E3BA-4492-4FD6-92BB-D0327B6537A8}" type="datetimeFigureOut">
              <a:rPr lang="en-US" smtClean="0"/>
              <a:pPr/>
              <a:t>7/1/2019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D41F1-931E-4AC8-91A5-9983268F8456}" type="slidenum">
              <a:rPr lang="en-US" smtClean="0"/>
              <a:pPr/>
              <a:t>‹#›</a:t>
            </a:fld>
            <a:endParaRPr lang="en-US"/>
          </a:p>
        </p:txBody>
      </p:sp>
    </p:spTree>
    <p:extLst>
      <p:ext uri="{BB962C8B-B14F-4D97-AF65-F5344CB8AC3E}">
        <p14:creationId xmlns:p14="http://schemas.microsoft.com/office/powerpoint/2010/main" val="13680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B8E3BA-4492-4FD6-92BB-D0327B6537A8}" type="datetimeFigureOut">
              <a:rPr lang="en-US" smtClean="0"/>
              <a:pPr/>
              <a:t>7/1/2019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D41F1-931E-4AC8-91A5-9983268F8456}" type="slidenum">
              <a:rPr lang="en-US" smtClean="0"/>
              <a:pPr/>
              <a:t>‹#›</a:t>
            </a:fld>
            <a:endParaRPr lang="en-US"/>
          </a:p>
        </p:txBody>
      </p:sp>
    </p:spTree>
    <p:extLst>
      <p:ext uri="{BB962C8B-B14F-4D97-AF65-F5344CB8AC3E}">
        <p14:creationId xmlns:p14="http://schemas.microsoft.com/office/powerpoint/2010/main" val="157235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B8E3BA-4492-4FD6-92BB-D0327B6537A8}" type="datetimeFigureOut">
              <a:rPr lang="en-US" smtClean="0"/>
              <a:pPr/>
              <a:t>7/1/2019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DD41F1-931E-4AC8-91A5-9983268F8456}" type="slidenum">
              <a:rPr lang="en-US" smtClean="0"/>
              <a:pPr/>
              <a:t>‹#›</a:t>
            </a:fld>
            <a:endParaRPr lang="en-US"/>
          </a:p>
        </p:txBody>
      </p:sp>
    </p:spTree>
    <p:extLst>
      <p:ext uri="{BB962C8B-B14F-4D97-AF65-F5344CB8AC3E}">
        <p14:creationId xmlns:p14="http://schemas.microsoft.com/office/powerpoint/2010/main" val="372124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B8E3BA-4492-4FD6-92BB-D0327B6537A8}" type="datetimeFigureOut">
              <a:rPr lang="en-US" smtClean="0"/>
              <a:pPr/>
              <a:t>7/1/2019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DD41F1-931E-4AC8-91A5-9983268F8456}" type="slidenum">
              <a:rPr lang="en-US" smtClean="0"/>
              <a:pPr/>
              <a:t>‹#›</a:t>
            </a:fld>
            <a:endParaRPr lang="en-US"/>
          </a:p>
        </p:txBody>
      </p:sp>
    </p:spTree>
    <p:extLst>
      <p:ext uri="{BB962C8B-B14F-4D97-AF65-F5344CB8AC3E}">
        <p14:creationId xmlns:p14="http://schemas.microsoft.com/office/powerpoint/2010/main" val="1146416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8E3BA-4492-4FD6-92BB-D0327B6537A8}" type="datetimeFigureOut">
              <a:rPr lang="en-US" smtClean="0"/>
              <a:pPr/>
              <a:t>7/1/2019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DD41F1-931E-4AC8-91A5-9983268F8456}" type="slidenum">
              <a:rPr lang="en-US" smtClean="0"/>
              <a:pPr/>
              <a:t>‹#›</a:t>
            </a:fld>
            <a:endParaRPr lang="en-US"/>
          </a:p>
        </p:txBody>
      </p:sp>
    </p:spTree>
    <p:extLst>
      <p:ext uri="{BB962C8B-B14F-4D97-AF65-F5344CB8AC3E}">
        <p14:creationId xmlns:p14="http://schemas.microsoft.com/office/powerpoint/2010/main" val="109820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B8E3BA-4492-4FD6-92BB-D0327B6537A8}" type="datetimeFigureOut">
              <a:rPr lang="en-US" smtClean="0"/>
              <a:pPr/>
              <a:t>7/1/2019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D41F1-931E-4AC8-91A5-9983268F8456}" type="slidenum">
              <a:rPr lang="en-US" smtClean="0"/>
              <a:pPr/>
              <a:t>‹#›</a:t>
            </a:fld>
            <a:endParaRPr lang="en-US"/>
          </a:p>
        </p:txBody>
      </p:sp>
    </p:spTree>
    <p:extLst>
      <p:ext uri="{BB962C8B-B14F-4D97-AF65-F5344CB8AC3E}">
        <p14:creationId xmlns:p14="http://schemas.microsoft.com/office/powerpoint/2010/main" val="2719350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B8E3BA-4492-4FD6-92BB-D0327B6537A8}" type="datetimeFigureOut">
              <a:rPr lang="en-US" smtClean="0"/>
              <a:pPr/>
              <a:t>7/1/2019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D41F1-931E-4AC8-91A5-9983268F8456}" type="slidenum">
              <a:rPr lang="en-US" smtClean="0"/>
              <a:pPr/>
              <a:t>‹#›</a:t>
            </a:fld>
            <a:endParaRPr lang="en-US"/>
          </a:p>
        </p:txBody>
      </p:sp>
    </p:spTree>
    <p:extLst>
      <p:ext uri="{BB962C8B-B14F-4D97-AF65-F5344CB8AC3E}">
        <p14:creationId xmlns:p14="http://schemas.microsoft.com/office/powerpoint/2010/main" val="1461401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8E3BA-4492-4FD6-92BB-D0327B6537A8}" type="datetimeFigureOut">
              <a:rPr lang="en-US" smtClean="0"/>
              <a:pPr/>
              <a:t>7/1/2019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D41F1-931E-4AC8-91A5-9983268F8456}" type="slidenum">
              <a:rPr lang="en-US" smtClean="0"/>
              <a:pPr/>
              <a:t>‹#›</a:t>
            </a:fld>
            <a:endParaRPr lang="en-US"/>
          </a:p>
        </p:txBody>
      </p:sp>
    </p:spTree>
    <p:extLst>
      <p:ext uri="{BB962C8B-B14F-4D97-AF65-F5344CB8AC3E}">
        <p14:creationId xmlns:p14="http://schemas.microsoft.com/office/powerpoint/2010/main" val="118122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s://nodejs.org/api/"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requirejs.org/docs/commonjs.html"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nodejs.org/api/url.html" TargetMode="External"/><Relationship Id="rId7" Type="http://schemas.openxmlformats.org/officeDocument/2006/relationships/hyperlink" Target="https://nodejs.org/api/util.html" TargetMode="External"/><Relationship Id="rId2" Type="http://schemas.openxmlformats.org/officeDocument/2006/relationships/hyperlink" Target="https://nodejs.org/api/http.html" TargetMode="External"/><Relationship Id="rId1" Type="http://schemas.openxmlformats.org/officeDocument/2006/relationships/slideLayout" Target="../slideLayouts/slideLayout1.xml"/><Relationship Id="rId6" Type="http://schemas.openxmlformats.org/officeDocument/2006/relationships/hyperlink" Target="https://nodejs.org/api/fs.html" TargetMode="External"/><Relationship Id="rId5" Type="http://schemas.openxmlformats.org/officeDocument/2006/relationships/hyperlink" Target="https://nodejs.org/api/path.html" TargetMode="External"/><Relationship Id="rId4" Type="http://schemas.openxmlformats.org/officeDocument/2006/relationships/hyperlink" Target="https://nodejs.org/api/querystring.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mailto:sriapp@1.0.0"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92075" y="6356350"/>
            <a:ext cx="82232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eaLnBrk="1" hangingPunct="1">
              <a:buClrTx/>
              <a:buFontTx/>
              <a:buNone/>
            </a:pPr>
            <a:endParaRPr lang="en-US" sz="1600">
              <a:solidFill>
                <a:srgbClr val="729FCF"/>
              </a:solidFill>
              <a:latin typeface="Ubuntu Medium" charset="0"/>
            </a:endParaRPr>
          </a:p>
        </p:txBody>
      </p:sp>
      <p:sp>
        <p:nvSpPr>
          <p:cNvPr id="6" name="Horizontal Scroll 5"/>
          <p:cNvSpPr/>
          <p:nvPr/>
        </p:nvSpPr>
        <p:spPr bwMode="auto">
          <a:xfrm>
            <a:off x="-36512" y="0"/>
            <a:ext cx="5688632" cy="1651248"/>
          </a:xfrm>
          <a:prstGeom prst="horizontalScroll">
            <a:avLst/>
          </a:prstGeom>
          <a:solidFill>
            <a:srgbClr val="002060"/>
          </a:solidFill>
          <a:ln w="9525" cap="flat" cmpd="sng" algn="ctr">
            <a:solidFill>
              <a:schemeClr val="tx1"/>
            </a:solidFill>
            <a:prstDash val="solid"/>
            <a:round/>
            <a:headEnd type="none" w="med" len="med"/>
            <a:tailEnd type="none" w="med" len="med"/>
          </a:ln>
          <a:effectLst>
            <a:glow rad="228600">
              <a:schemeClr val="accent6">
                <a:satMod val="175000"/>
                <a:alpha val="40000"/>
              </a:schemeClr>
            </a:glow>
            <a:outerShdw dist="35921" dir="2700000" algn="ctr" rotWithShape="0">
              <a:schemeClr val="bg2"/>
            </a:outerShdw>
          </a:effectLs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IN"/>
          </a:p>
        </p:txBody>
      </p:sp>
      <p:sp>
        <p:nvSpPr>
          <p:cNvPr id="8" name="Footer Placeholder 3"/>
          <p:cNvSpPr txBox="1">
            <a:spLocks/>
          </p:cNvSpPr>
          <p:nvPr/>
        </p:nvSpPr>
        <p:spPr bwMode="auto">
          <a:xfrm>
            <a:off x="-1888" y="5303837"/>
            <a:ext cx="5652120" cy="1341438"/>
          </a:xfrm>
          <a:prstGeom prst="rect">
            <a:avLst/>
          </a:prstGeom>
          <a:solidFill>
            <a:schemeClr val="tx1"/>
          </a:solidFill>
          <a:ln>
            <a:noFill/>
          </a:ln>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800" dirty="0" err="1">
                <a:solidFill>
                  <a:srgbClr val="FFC000"/>
                </a:solidFill>
              </a:rPr>
              <a:t>D.S.R.Murthy</a:t>
            </a:r>
            <a:r>
              <a:rPr lang="en-US" sz="3600" dirty="0">
                <a:solidFill>
                  <a:srgbClr val="FFC000"/>
                </a:solidFill>
              </a:rPr>
              <a:t> </a:t>
            </a:r>
            <a:r>
              <a:rPr lang="en-US" dirty="0">
                <a:solidFill>
                  <a:srgbClr val="FFC000"/>
                </a:solidFill>
              </a:rPr>
              <a:t> </a:t>
            </a:r>
            <a:r>
              <a:rPr lang="en-US" dirty="0" err="1">
                <a:solidFill>
                  <a:srgbClr val="FFC000"/>
                </a:solidFill>
              </a:rPr>
              <a:t>M.Tech</a:t>
            </a:r>
            <a:r>
              <a:rPr lang="en-US" dirty="0">
                <a:solidFill>
                  <a:srgbClr val="FFC000"/>
                </a:solidFill>
              </a:rPr>
              <a:t> (IT)</a:t>
            </a:r>
          </a:p>
          <a:p>
            <a:pPr algn="ctr">
              <a:defRPr/>
            </a:pPr>
            <a:r>
              <a:rPr lang="en-US" dirty="0">
                <a:solidFill>
                  <a:srgbClr val="FFFF00"/>
                </a:solidFill>
              </a:rPr>
              <a:t>Software Architect  &amp; Corporate Trainer</a:t>
            </a:r>
          </a:p>
          <a:p>
            <a:pPr algn="ctr">
              <a:defRPr/>
            </a:pPr>
            <a:r>
              <a:rPr lang="en-US" dirty="0">
                <a:solidFill>
                  <a:srgbClr val="FFFF00"/>
                </a:solidFill>
              </a:rPr>
              <a:t>Experience : </a:t>
            </a:r>
            <a:r>
              <a:rPr lang="en-US" dirty="0" smtClean="0">
                <a:solidFill>
                  <a:srgbClr val="FFFF00"/>
                </a:solidFill>
              </a:rPr>
              <a:t>28 </a:t>
            </a:r>
            <a:r>
              <a:rPr lang="en-US" dirty="0">
                <a:solidFill>
                  <a:srgbClr val="FFFF00"/>
                </a:solidFill>
              </a:rPr>
              <a:t>years</a:t>
            </a:r>
          </a:p>
        </p:txBody>
      </p:sp>
      <p:sp>
        <p:nvSpPr>
          <p:cNvPr id="9" name="TextBox 8"/>
          <p:cNvSpPr txBox="1">
            <a:spLocks noChangeArrowheads="1"/>
          </p:cNvSpPr>
          <p:nvPr/>
        </p:nvSpPr>
        <p:spPr>
          <a:xfrm>
            <a:off x="5650232" y="0"/>
            <a:ext cx="3386263" cy="6858000"/>
          </a:xfrm>
          <a:prstGeom prst="rect">
            <a:avLst/>
          </a:prstGeom>
          <a:solidFill>
            <a:schemeClr val="tx1">
              <a:lumMod val="95000"/>
              <a:lumOff val="5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n-US" sz="2600" b="1" u="sng" dirty="0" smtClean="0">
                <a:solidFill>
                  <a:schemeClr val="bg1"/>
                </a:solidFill>
              </a:rPr>
              <a:t>Specialization</a:t>
            </a:r>
          </a:p>
          <a:p>
            <a:pPr algn="r">
              <a:spcBef>
                <a:spcPts val="400"/>
              </a:spcBef>
              <a:defRPr/>
            </a:pPr>
            <a:r>
              <a:rPr lang="en-US" sz="1900" dirty="0" err="1" smtClean="0">
                <a:solidFill>
                  <a:schemeClr val="bg1"/>
                </a:solidFill>
              </a:rPr>
              <a:t>.Net</a:t>
            </a:r>
            <a:r>
              <a:rPr lang="en-US" sz="1900" dirty="0" smtClean="0">
                <a:solidFill>
                  <a:schemeClr val="bg1"/>
                </a:solidFill>
              </a:rPr>
              <a:t> Core, </a:t>
            </a:r>
            <a:r>
              <a:rPr lang="en-US" sz="1900" dirty="0" err="1" smtClean="0">
                <a:solidFill>
                  <a:schemeClr val="bg1"/>
                </a:solidFill>
              </a:rPr>
              <a:t>ASP.Net</a:t>
            </a:r>
            <a:r>
              <a:rPr lang="en-US" sz="1900" dirty="0" smtClean="0">
                <a:solidFill>
                  <a:schemeClr val="bg1"/>
                </a:solidFill>
              </a:rPr>
              <a:t> Core, </a:t>
            </a:r>
            <a:r>
              <a:rPr lang="en-US" sz="1900" dirty="0" err="1" smtClean="0">
                <a:solidFill>
                  <a:schemeClr val="bg1"/>
                </a:solidFill>
              </a:rPr>
              <a:t>ASP.Net</a:t>
            </a:r>
            <a:r>
              <a:rPr lang="en-US" sz="1900" dirty="0" smtClean="0">
                <a:solidFill>
                  <a:schemeClr val="bg1"/>
                </a:solidFill>
              </a:rPr>
              <a:t> Core MVC, Micro services</a:t>
            </a:r>
          </a:p>
          <a:p>
            <a:pPr algn="r">
              <a:spcBef>
                <a:spcPts val="400"/>
              </a:spcBef>
              <a:defRPr/>
            </a:pPr>
            <a:r>
              <a:rPr lang="en-US" sz="1900" dirty="0" smtClean="0">
                <a:solidFill>
                  <a:schemeClr val="bg1"/>
                </a:solidFill>
              </a:rPr>
              <a:t> C# 7.0 and White Framework</a:t>
            </a:r>
          </a:p>
          <a:p>
            <a:pPr algn="r">
              <a:spcBef>
                <a:spcPts val="400"/>
              </a:spcBef>
              <a:defRPr/>
            </a:pPr>
            <a:r>
              <a:rPr lang="en-US" sz="1900" dirty="0" smtClean="0">
                <a:solidFill>
                  <a:schemeClr val="bg1"/>
                </a:solidFill>
              </a:rPr>
              <a:t>WCF 4.5.1, Web API, WF  4.5.1</a:t>
            </a:r>
          </a:p>
          <a:p>
            <a:pPr algn="r">
              <a:spcBef>
                <a:spcPts val="400"/>
              </a:spcBef>
              <a:defRPr/>
            </a:pPr>
            <a:r>
              <a:rPr lang="en-US" sz="1900" dirty="0" smtClean="0">
                <a:solidFill>
                  <a:schemeClr val="bg1"/>
                </a:solidFill>
              </a:rPr>
              <a:t>RPA with </a:t>
            </a:r>
            <a:r>
              <a:rPr lang="en-US" sz="1900" dirty="0" err="1" smtClean="0">
                <a:solidFill>
                  <a:schemeClr val="bg1"/>
                </a:solidFill>
              </a:rPr>
              <a:t>Blueprism</a:t>
            </a:r>
            <a:endParaRPr lang="en-US" sz="1900" dirty="0" smtClean="0">
              <a:solidFill>
                <a:schemeClr val="bg1"/>
              </a:solidFill>
            </a:endParaRPr>
          </a:p>
          <a:p>
            <a:pPr algn="r">
              <a:spcBef>
                <a:spcPts val="400"/>
              </a:spcBef>
              <a:defRPr/>
            </a:pPr>
            <a:r>
              <a:rPr lang="en-US" sz="1900" dirty="0" smtClean="0">
                <a:solidFill>
                  <a:schemeClr val="bg1"/>
                </a:solidFill>
              </a:rPr>
              <a:t>Prism 5 with MEF &amp; MVVM</a:t>
            </a:r>
          </a:p>
          <a:p>
            <a:pPr algn="r">
              <a:spcBef>
                <a:spcPts val="400"/>
              </a:spcBef>
              <a:defRPr/>
            </a:pPr>
            <a:r>
              <a:rPr lang="en-US" sz="1900" dirty="0" smtClean="0">
                <a:solidFill>
                  <a:schemeClr val="bg1"/>
                </a:solidFill>
              </a:rPr>
              <a:t>Cloud Computing (Azure)</a:t>
            </a:r>
          </a:p>
          <a:p>
            <a:pPr algn="r">
              <a:spcBef>
                <a:spcPts val="400"/>
              </a:spcBef>
              <a:defRPr/>
            </a:pPr>
            <a:r>
              <a:rPr lang="en-US" sz="1900" dirty="0" smtClean="0">
                <a:solidFill>
                  <a:schemeClr val="bg1"/>
                </a:solidFill>
              </a:rPr>
              <a:t>UML 2 and OOAD</a:t>
            </a:r>
          </a:p>
          <a:p>
            <a:pPr algn="r">
              <a:spcBef>
                <a:spcPts val="400"/>
              </a:spcBef>
              <a:defRPr/>
            </a:pPr>
            <a:r>
              <a:rPr lang="en-US" sz="1900" dirty="0" smtClean="0">
                <a:solidFill>
                  <a:schemeClr val="bg1"/>
                </a:solidFill>
              </a:rPr>
              <a:t>HTML 5, CSS 3, SASS</a:t>
            </a:r>
          </a:p>
          <a:p>
            <a:pPr algn="r">
              <a:spcBef>
                <a:spcPts val="400"/>
              </a:spcBef>
              <a:defRPr/>
            </a:pPr>
            <a:r>
              <a:rPr lang="en-US" sz="1900" dirty="0">
                <a:solidFill>
                  <a:schemeClr val="bg1"/>
                </a:solidFill>
              </a:rPr>
              <a:t>65 </a:t>
            </a:r>
            <a:r>
              <a:rPr lang="en-US" sz="1900" dirty="0" err="1">
                <a:solidFill>
                  <a:schemeClr val="bg1"/>
                </a:solidFill>
              </a:rPr>
              <a:t>.Net</a:t>
            </a:r>
            <a:r>
              <a:rPr lang="en-US" sz="1900" dirty="0">
                <a:solidFill>
                  <a:schemeClr val="bg1"/>
                </a:solidFill>
              </a:rPr>
              <a:t> Design  </a:t>
            </a:r>
            <a:r>
              <a:rPr lang="en-US" sz="1900" dirty="0" smtClean="0">
                <a:solidFill>
                  <a:schemeClr val="bg1"/>
                </a:solidFill>
              </a:rPr>
              <a:t>Patterns</a:t>
            </a:r>
          </a:p>
          <a:p>
            <a:pPr algn="r">
              <a:spcBef>
                <a:spcPts val="400"/>
              </a:spcBef>
              <a:defRPr/>
            </a:pPr>
            <a:r>
              <a:rPr lang="en-US" sz="1900" dirty="0" smtClean="0">
                <a:solidFill>
                  <a:schemeClr val="bg1"/>
                </a:solidFill>
              </a:rPr>
              <a:t>JavaScript, </a:t>
            </a:r>
            <a:r>
              <a:rPr lang="en-US" sz="1900" dirty="0" err="1" smtClean="0">
                <a:solidFill>
                  <a:schemeClr val="bg1"/>
                </a:solidFill>
              </a:rPr>
              <a:t>Jquery</a:t>
            </a:r>
            <a:r>
              <a:rPr lang="en-US" sz="1900" dirty="0" smtClean="0">
                <a:solidFill>
                  <a:schemeClr val="bg1"/>
                </a:solidFill>
              </a:rPr>
              <a:t> 2.x , Bootstrap </a:t>
            </a:r>
          </a:p>
          <a:p>
            <a:pPr algn="r">
              <a:spcBef>
                <a:spcPts val="400"/>
              </a:spcBef>
              <a:defRPr/>
            </a:pPr>
            <a:r>
              <a:rPr lang="en-US" sz="1900" dirty="0" smtClean="0">
                <a:solidFill>
                  <a:schemeClr val="bg1"/>
                </a:solidFill>
              </a:rPr>
              <a:t>Ext JS 6, </a:t>
            </a:r>
            <a:r>
              <a:rPr lang="en-US" sz="1900" dirty="0" err="1" smtClean="0">
                <a:solidFill>
                  <a:schemeClr val="bg1"/>
                </a:solidFill>
              </a:rPr>
              <a:t>TypeScript</a:t>
            </a:r>
            <a:r>
              <a:rPr lang="en-US" sz="1900" dirty="0" smtClean="0">
                <a:solidFill>
                  <a:schemeClr val="bg1"/>
                </a:solidFill>
              </a:rPr>
              <a:t>, Angular 5.0, Ember ,React </a:t>
            </a:r>
            <a:r>
              <a:rPr lang="en-US" sz="1900" dirty="0">
                <a:solidFill>
                  <a:schemeClr val="bg1"/>
                </a:solidFill>
              </a:rPr>
              <a:t>, </a:t>
            </a:r>
            <a:r>
              <a:rPr lang="en-US" sz="1900" dirty="0" err="1" smtClean="0">
                <a:solidFill>
                  <a:schemeClr val="bg1"/>
                </a:solidFill>
              </a:rPr>
              <a:t>Redux</a:t>
            </a:r>
            <a:r>
              <a:rPr lang="en-US" sz="1900" dirty="0" smtClean="0">
                <a:solidFill>
                  <a:schemeClr val="bg1"/>
                </a:solidFill>
              </a:rPr>
              <a:t> , Backbone, D3, Three.js</a:t>
            </a:r>
            <a:endParaRPr lang="en-US" sz="1900" dirty="0">
              <a:solidFill>
                <a:schemeClr val="bg1"/>
              </a:solidFill>
            </a:endParaRPr>
          </a:p>
          <a:p>
            <a:pPr algn="r">
              <a:spcBef>
                <a:spcPts val="400"/>
              </a:spcBef>
              <a:defRPr/>
            </a:pPr>
            <a:r>
              <a:rPr lang="en-US" sz="1900" dirty="0" smtClean="0">
                <a:solidFill>
                  <a:schemeClr val="bg1"/>
                </a:solidFill>
              </a:rPr>
              <a:t>Kendo </a:t>
            </a:r>
            <a:r>
              <a:rPr lang="en-US" sz="1900" dirty="0">
                <a:solidFill>
                  <a:schemeClr val="bg1"/>
                </a:solidFill>
              </a:rPr>
              <a:t>UI, </a:t>
            </a:r>
            <a:r>
              <a:rPr lang="en-US" sz="1900" dirty="0" smtClean="0">
                <a:solidFill>
                  <a:schemeClr val="bg1"/>
                </a:solidFill>
              </a:rPr>
              <a:t>D3.js,Coffee script </a:t>
            </a:r>
          </a:p>
          <a:p>
            <a:pPr algn="r">
              <a:spcBef>
                <a:spcPts val="400"/>
              </a:spcBef>
              <a:defRPr/>
            </a:pPr>
            <a:r>
              <a:rPr lang="en-US" sz="1900" dirty="0" smtClean="0">
                <a:solidFill>
                  <a:schemeClr val="bg1"/>
                </a:solidFill>
              </a:rPr>
              <a:t> Node JS, </a:t>
            </a:r>
            <a:r>
              <a:rPr lang="en-US" sz="1900" dirty="0">
                <a:solidFill>
                  <a:schemeClr val="bg1"/>
                </a:solidFill>
              </a:rPr>
              <a:t>D</a:t>
            </a:r>
            <a:r>
              <a:rPr lang="en-US" sz="1900" dirty="0" smtClean="0">
                <a:solidFill>
                  <a:schemeClr val="bg1"/>
                </a:solidFill>
              </a:rPr>
              <a:t>ust , </a:t>
            </a:r>
            <a:r>
              <a:rPr lang="en-US" sz="1900" dirty="0" err="1" smtClean="0">
                <a:solidFill>
                  <a:schemeClr val="bg1"/>
                </a:solidFill>
              </a:rPr>
              <a:t>Hapi</a:t>
            </a:r>
            <a:r>
              <a:rPr lang="en-US" sz="1900" dirty="0" smtClean="0">
                <a:solidFill>
                  <a:schemeClr val="bg1"/>
                </a:solidFill>
              </a:rPr>
              <a:t>  ,Mongo </a:t>
            </a:r>
          </a:p>
          <a:p>
            <a:pPr algn="r">
              <a:spcBef>
                <a:spcPts val="400"/>
              </a:spcBef>
              <a:defRPr/>
            </a:pPr>
            <a:r>
              <a:rPr lang="en-US" sz="2000" dirty="0" smtClean="0">
                <a:solidFill>
                  <a:schemeClr val="bg1"/>
                </a:solidFill>
              </a:rPr>
              <a:t>Software Architecture</a:t>
            </a:r>
          </a:p>
          <a:p>
            <a:pPr algn="r">
              <a:spcBef>
                <a:spcPts val="400"/>
              </a:spcBef>
              <a:defRPr/>
            </a:pPr>
            <a:r>
              <a:rPr lang="en-US" sz="1900" dirty="0" smtClean="0">
                <a:solidFill>
                  <a:schemeClr val="bg1"/>
                </a:solidFill>
              </a:rPr>
              <a:t>Mocha,  </a:t>
            </a:r>
            <a:r>
              <a:rPr lang="en-US" sz="1900" dirty="0" err="1" smtClean="0">
                <a:solidFill>
                  <a:schemeClr val="bg1"/>
                </a:solidFill>
              </a:rPr>
              <a:t>QUnit</a:t>
            </a:r>
            <a:r>
              <a:rPr lang="en-US" sz="1900" dirty="0" smtClean="0">
                <a:solidFill>
                  <a:schemeClr val="bg1"/>
                </a:solidFill>
              </a:rPr>
              <a:t>, </a:t>
            </a:r>
            <a:r>
              <a:rPr lang="en-US" sz="1900" dirty="0" err="1" smtClean="0">
                <a:solidFill>
                  <a:schemeClr val="bg1"/>
                </a:solidFill>
              </a:rPr>
              <a:t>Jasmine,Karma</a:t>
            </a:r>
            <a:endParaRPr lang="en-US" sz="1900" dirty="0" smtClean="0">
              <a:solidFill>
                <a:schemeClr val="bg1"/>
              </a:solidFill>
            </a:endParaRPr>
          </a:p>
          <a:p>
            <a:pPr algn="r">
              <a:spcBef>
                <a:spcPts val="400"/>
              </a:spcBef>
              <a:defRPr/>
            </a:pPr>
            <a:r>
              <a:rPr lang="en-US" sz="1900" dirty="0" err="1" smtClean="0">
                <a:solidFill>
                  <a:schemeClr val="bg1"/>
                </a:solidFill>
              </a:rPr>
              <a:t>Grunt,gulp</a:t>
            </a:r>
            <a:r>
              <a:rPr lang="en-US" sz="1900" dirty="0" smtClean="0">
                <a:solidFill>
                  <a:schemeClr val="bg1"/>
                </a:solidFill>
              </a:rPr>
              <a:t>, </a:t>
            </a:r>
            <a:r>
              <a:rPr lang="en-US" sz="1900" dirty="0" err="1" smtClean="0">
                <a:solidFill>
                  <a:schemeClr val="bg1"/>
                </a:solidFill>
              </a:rPr>
              <a:t>Webpack</a:t>
            </a:r>
            <a:endParaRPr lang="en-US" sz="2000" dirty="0" smtClean="0">
              <a:solidFill>
                <a:srgbClr val="FFFF00"/>
              </a:solidFill>
            </a:endParaRPr>
          </a:p>
        </p:txBody>
      </p:sp>
      <p:sp>
        <p:nvSpPr>
          <p:cNvPr id="11" name="Rectangle 10"/>
          <p:cNvSpPr/>
          <p:nvPr/>
        </p:nvSpPr>
        <p:spPr>
          <a:xfrm>
            <a:off x="9036050" y="1412875"/>
            <a:ext cx="107950" cy="544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2" name="Rectangle 11"/>
          <p:cNvSpPr/>
          <p:nvPr/>
        </p:nvSpPr>
        <p:spPr>
          <a:xfrm>
            <a:off x="9036050" y="0"/>
            <a:ext cx="107950" cy="14128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 name="TextBox 1"/>
          <p:cNvSpPr txBox="1"/>
          <p:nvPr/>
        </p:nvSpPr>
        <p:spPr>
          <a:xfrm>
            <a:off x="228600" y="-904458"/>
            <a:ext cx="5411720" cy="2123658"/>
          </a:xfrm>
          <a:prstGeom prst="rect">
            <a:avLst/>
          </a:prstGeom>
          <a:noFill/>
        </p:spPr>
        <p:txBody>
          <a:bodyPr wrap="square" rtlCol="0">
            <a:spAutoFit/>
          </a:bodyPr>
          <a:lstStyle/>
          <a:p>
            <a:endParaRPr lang="en-IN" sz="4400" dirty="0"/>
          </a:p>
          <a:p>
            <a:endParaRPr lang="en-IN" sz="4400" dirty="0"/>
          </a:p>
          <a:p>
            <a:pPr algn="ctr"/>
            <a:r>
              <a:rPr lang="en-IN" sz="4400" dirty="0" smtClean="0">
                <a:solidFill>
                  <a:srgbClr val="FFC000"/>
                </a:solidFill>
              </a:rPr>
              <a:t>Node JS</a:t>
            </a:r>
            <a:endParaRPr lang="en-IN" sz="4400" b="1" dirty="0">
              <a:solidFill>
                <a:srgbClr val="FFC000"/>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1145" y="1651248"/>
            <a:ext cx="2146053" cy="3225552"/>
          </a:xfrm>
          <a:prstGeom prst="rect">
            <a:avLst/>
          </a:prstGeom>
        </p:spPr>
      </p:pic>
    </p:spTree>
    <p:extLst>
      <p:ext uri="{BB962C8B-B14F-4D97-AF65-F5344CB8AC3E}">
        <p14:creationId xmlns:p14="http://schemas.microsoft.com/office/powerpoint/2010/main" val="4036617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chemeClr val="accent2">
              <a:lumMod val="20000"/>
              <a:lumOff val="80000"/>
            </a:schemeClr>
          </a:solidFill>
          <a:ln>
            <a:noFill/>
          </a:ln>
        </p:spPr>
        <p:txBody>
          <a:bodyPr>
            <a:normAutofit fontScale="92500" lnSpcReduction="20000"/>
          </a:bodyPr>
          <a:lstStyle/>
          <a:p>
            <a:r>
              <a:rPr lang="en-US" b="1" dirty="0" smtClean="0">
                <a:solidFill>
                  <a:srgbClr val="002060"/>
                </a:solidFill>
              </a:rPr>
              <a:t>Background Architecture</a:t>
            </a:r>
            <a:endParaRPr lang="en-US" b="1" dirty="0">
              <a:solidFill>
                <a:schemeClr val="accent2">
                  <a:lumMod val="75000"/>
                </a:schemeClr>
              </a:solidFill>
            </a:endParaRPr>
          </a:p>
        </p:txBody>
      </p:sp>
      <p:sp>
        <p:nvSpPr>
          <p:cNvPr id="8" name="Rectangle 7"/>
          <p:cNvSpPr>
            <a:spLocks noGrp="1" noChangeArrowheads="1"/>
          </p:cNvSpPr>
          <p:nvPr/>
        </p:nvSpPr>
        <p:spPr bwMode="auto">
          <a:xfrm>
            <a:off x="152400" y="484909"/>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3490" y="1366072"/>
            <a:ext cx="5243946" cy="421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1000" y="5585810"/>
            <a:ext cx="8458200" cy="830997"/>
          </a:xfrm>
          <a:prstGeom prst="rect">
            <a:avLst/>
          </a:prstGeom>
          <a:solidFill>
            <a:schemeClr val="accent1">
              <a:lumMod val="40000"/>
              <a:lumOff val="60000"/>
            </a:schemeClr>
          </a:solidFill>
        </p:spPr>
        <p:txBody>
          <a:bodyPr wrap="square" rtlCol="0">
            <a:spAutoFit/>
          </a:bodyPr>
          <a:lstStyle/>
          <a:p>
            <a:pPr algn="ctr"/>
            <a:r>
              <a:rPr lang="en-US" sz="2400" dirty="0" smtClean="0"/>
              <a:t>Window global object in browser =  </a:t>
            </a:r>
            <a:r>
              <a:rPr lang="en-US" sz="2400" dirty="0" err="1" smtClean="0"/>
              <a:t>globals</a:t>
            </a:r>
            <a:r>
              <a:rPr lang="en-US" sz="2400" dirty="0" smtClean="0"/>
              <a:t>   in node </a:t>
            </a:r>
            <a:r>
              <a:rPr lang="en-US" sz="2400" dirty="0" err="1" smtClean="0"/>
              <a:t>js</a:t>
            </a:r>
            <a:endParaRPr lang="en-US" sz="2400" dirty="0" smtClean="0"/>
          </a:p>
          <a:p>
            <a:pPr algn="ctr"/>
            <a:r>
              <a:rPr lang="en-US" sz="2400" dirty="0" smtClean="0"/>
              <a:t>Document object in browser= process  in node </a:t>
            </a:r>
            <a:r>
              <a:rPr lang="en-US" sz="2400" dirty="0" err="1" smtClean="0"/>
              <a:t>js</a:t>
            </a:r>
            <a:endParaRPr lang="en-US" sz="2400" dirty="0"/>
          </a:p>
        </p:txBody>
      </p:sp>
    </p:spTree>
    <p:extLst>
      <p:ext uri="{BB962C8B-B14F-4D97-AF65-F5344CB8AC3E}">
        <p14:creationId xmlns:p14="http://schemas.microsoft.com/office/powerpoint/2010/main" val="3165609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val 42"/>
          <p:cNvSpPr/>
          <p:nvPr/>
        </p:nvSpPr>
        <p:spPr>
          <a:xfrm>
            <a:off x="81730" y="5401706"/>
            <a:ext cx="512164" cy="4849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Rectangle 43"/>
          <p:cNvSpPr/>
          <p:nvPr/>
        </p:nvSpPr>
        <p:spPr>
          <a:xfrm>
            <a:off x="76200" y="5410200"/>
            <a:ext cx="538930" cy="461665"/>
          </a:xfrm>
          <a:prstGeom prst="rect">
            <a:avLst/>
          </a:prstGeom>
          <a:noFill/>
        </p:spPr>
        <p:txBody>
          <a:bodyPr wrap="none">
            <a:spAutoFit/>
          </a:bodyPr>
          <a:lstStyle/>
          <a:p>
            <a:r>
              <a:rPr lang="en-US" sz="2400" b="1" dirty="0" smtClean="0"/>
              <a:t>OS</a:t>
            </a:r>
            <a:endParaRPr lang="en-US" sz="2400" dirty="0"/>
          </a:p>
        </p:txBody>
      </p:sp>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chemeClr val="accent2">
              <a:lumMod val="20000"/>
              <a:lumOff val="80000"/>
            </a:schemeClr>
          </a:solidFill>
          <a:ln>
            <a:noFill/>
          </a:ln>
        </p:spPr>
        <p:txBody>
          <a:bodyPr>
            <a:normAutofit fontScale="92500" lnSpcReduction="20000"/>
          </a:bodyPr>
          <a:lstStyle/>
          <a:p>
            <a:r>
              <a:rPr lang="en-US" b="1" dirty="0" smtClean="0">
                <a:solidFill>
                  <a:srgbClr val="002060"/>
                </a:solidFill>
              </a:rPr>
              <a:t> </a:t>
            </a:r>
            <a:r>
              <a:rPr lang="en-US" b="1" dirty="0" smtClean="0">
                <a:solidFill>
                  <a:schemeClr val="accent2">
                    <a:lumMod val="75000"/>
                  </a:schemeClr>
                </a:solidFill>
              </a:rPr>
              <a:t>N</a:t>
            </a:r>
            <a:r>
              <a:rPr lang="en-US" b="1" dirty="0">
                <a:solidFill>
                  <a:schemeClr val="accent2">
                    <a:lumMod val="75000"/>
                  </a:schemeClr>
                </a:solidFill>
              </a:rPr>
              <a:t>ode </a:t>
            </a:r>
            <a:r>
              <a:rPr lang="en-US" b="1" dirty="0" err="1" smtClean="0">
                <a:solidFill>
                  <a:schemeClr val="accent2">
                    <a:lumMod val="75000"/>
                  </a:schemeClr>
                </a:solidFill>
              </a:rPr>
              <a:t>js</a:t>
            </a:r>
            <a:endParaRPr lang="en-US" b="1" dirty="0">
              <a:solidFill>
                <a:schemeClr val="accent2">
                  <a:lumMod val="75000"/>
                </a:schemeClr>
              </a:solidFill>
            </a:endParaRPr>
          </a:p>
        </p:txBody>
      </p:sp>
      <p:sp>
        <p:nvSpPr>
          <p:cNvPr id="8" name="Rectangle 7"/>
          <p:cNvSpPr>
            <a:spLocks noGrp="1" noChangeArrowheads="1"/>
          </p:cNvSpPr>
          <p:nvPr/>
        </p:nvSpPr>
        <p:spPr bwMode="auto">
          <a:xfrm>
            <a:off x="152400" y="673575"/>
            <a:ext cx="8991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lvl="0" indent="0" fontAlgn="t">
              <a:buNone/>
            </a:pPr>
            <a:endParaRPr lang="en-US" sz="2800" dirty="0">
              <a:ea typeface="Verdana" pitchFamily="34" charset="0"/>
              <a:cs typeface="Verdana" pitchFamily="34" charset="0"/>
            </a:endParaRPr>
          </a:p>
          <a:p>
            <a:pPr marL="457200" lvl="1" indent="0" algn="just">
              <a:buNone/>
            </a:pPr>
            <a:endParaRPr lang="en-US" sz="2000" dirty="0">
              <a:latin typeface="Verdana" pitchFamily="34" charset="0"/>
              <a:ea typeface="Verdana" pitchFamily="34" charset="0"/>
              <a:cs typeface="Verdana" pitchFamily="34" charset="0"/>
            </a:endParaRPr>
          </a:p>
        </p:txBody>
      </p:sp>
      <p:sp>
        <p:nvSpPr>
          <p:cNvPr id="2" name="Can 1"/>
          <p:cNvSpPr/>
          <p:nvPr/>
        </p:nvSpPr>
        <p:spPr>
          <a:xfrm>
            <a:off x="7467600" y="673575"/>
            <a:ext cx="685800" cy="10028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10845" y="1676400"/>
            <a:ext cx="1399309" cy="923330"/>
          </a:xfrm>
          <a:prstGeom prst="rect">
            <a:avLst/>
          </a:prstGeom>
          <a:noFill/>
        </p:spPr>
        <p:txBody>
          <a:bodyPr wrap="square" rtlCol="0">
            <a:spAutoFit/>
          </a:bodyPr>
          <a:lstStyle/>
          <a:p>
            <a:pPr algn="ctr"/>
            <a:r>
              <a:rPr lang="en-US" b="1" dirty="0" smtClean="0"/>
              <a:t>Mongo DB,</a:t>
            </a:r>
          </a:p>
          <a:p>
            <a:pPr algn="ctr"/>
            <a:r>
              <a:rPr lang="en-US" b="1" dirty="0" err="1" smtClean="0"/>
              <a:t>MySql</a:t>
            </a:r>
            <a:r>
              <a:rPr lang="en-US" b="1" dirty="0" smtClean="0"/>
              <a:t>,</a:t>
            </a:r>
          </a:p>
          <a:p>
            <a:pPr algn="ctr"/>
            <a:r>
              <a:rPr lang="en-US" b="1" dirty="0" err="1" smtClean="0"/>
              <a:t>CouchDB</a:t>
            </a:r>
            <a:endParaRPr lang="en-US" b="1" dirty="0"/>
          </a:p>
        </p:txBody>
      </p:sp>
      <p:sp>
        <p:nvSpPr>
          <p:cNvPr id="12" name="Can 11"/>
          <p:cNvSpPr/>
          <p:nvPr/>
        </p:nvSpPr>
        <p:spPr>
          <a:xfrm>
            <a:off x="7467599" y="3048000"/>
            <a:ext cx="685800" cy="10028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110844" y="4050906"/>
            <a:ext cx="1399309" cy="923330"/>
          </a:xfrm>
          <a:prstGeom prst="rect">
            <a:avLst/>
          </a:prstGeom>
          <a:noFill/>
        </p:spPr>
        <p:txBody>
          <a:bodyPr wrap="square" rtlCol="0">
            <a:spAutoFit/>
          </a:bodyPr>
          <a:lstStyle/>
          <a:p>
            <a:pPr algn="ctr"/>
            <a:r>
              <a:rPr lang="en-US" b="1" dirty="0" err="1" smtClean="0"/>
              <a:t>Sql</a:t>
            </a:r>
            <a:r>
              <a:rPr lang="en-US" b="1" dirty="0" smtClean="0"/>
              <a:t> Server,</a:t>
            </a:r>
          </a:p>
          <a:p>
            <a:pPr algn="ctr"/>
            <a:r>
              <a:rPr lang="en-US" b="1" dirty="0" smtClean="0"/>
              <a:t>Oracle</a:t>
            </a:r>
          </a:p>
          <a:p>
            <a:pPr algn="ctr"/>
            <a:r>
              <a:rPr lang="en-US" b="1" dirty="0" smtClean="0"/>
              <a:t>……</a:t>
            </a:r>
            <a:endParaRPr lang="en-US" b="1" dirty="0"/>
          </a:p>
        </p:txBody>
      </p:sp>
      <p:sp>
        <p:nvSpPr>
          <p:cNvPr id="9" name="TextBox 8"/>
          <p:cNvSpPr txBox="1"/>
          <p:nvPr/>
        </p:nvSpPr>
        <p:spPr>
          <a:xfrm>
            <a:off x="5334000" y="1907232"/>
            <a:ext cx="1219200" cy="461665"/>
          </a:xfrm>
          <a:prstGeom prst="rect">
            <a:avLst/>
          </a:prstGeom>
          <a:solidFill>
            <a:schemeClr val="accent5">
              <a:lumMod val="40000"/>
              <a:lumOff val="60000"/>
            </a:schemeClr>
          </a:solidFill>
        </p:spPr>
        <p:txBody>
          <a:bodyPr wrap="square" rtlCol="0">
            <a:spAutoFit/>
          </a:bodyPr>
          <a:lstStyle/>
          <a:p>
            <a:pPr algn="ctr"/>
            <a:r>
              <a:rPr lang="en-US" sz="2400" b="1" dirty="0" smtClean="0">
                <a:solidFill>
                  <a:srgbClr val="FF0000"/>
                </a:solidFill>
              </a:rPr>
              <a:t>DAL</a:t>
            </a:r>
            <a:endParaRPr lang="en-US" sz="2400" b="1" dirty="0">
              <a:solidFill>
                <a:srgbClr val="FF0000"/>
              </a:solidFill>
            </a:endParaRPr>
          </a:p>
        </p:txBody>
      </p:sp>
      <p:cxnSp>
        <p:nvCxnSpPr>
          <p:cNvPr id="11" name="Straight Arrow Connector 10"/>
          <p:cNvCxnSpPr>
            <a:endCxn id="2" idx="2"/>
          </p:cNvCxnSpPr>
          <p:nvPr/>
        </p:nvCxnSpPr>
        <p:spPr>
          <a:xfrm flipV="1">
            <a:off x="6553200" y="1174988"/>
            <a:ext cx="914400" cy="8835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2" idx="2"/>
          </p:cNvCxnSpPr>
          <p:nvPr/>
        </p:nvCxnSpPr>
        <p:spPr>
          <a:xfrm>
            <a:off x="6553200" y="2058570"/>
            <a:ext cx="914399" cy="1490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261548" y="2368897"/>
            <a:ext cx="1399309" cy="923330"/>
          </a:xfrm>
          <a:prstGeom prst="rect">
            <a:avLst/>
          </a:prstGeom>
          <a:noFill/>
        </p:spPr>
        <p:txBody>
          <a:bodyPr wrap="square" rtlCol="0">
            <a:spAutoFit/>
          </a:bodyPr>
          <a:lstStyle/>
          <a:p>
            <a:pPr algn="ctr"/>
            <a:r>
              <a:rPr lang="en-US" b="1" dirty="0" smtClean="0"/>
              <a:t>Mongo</a:t>
            </a:r>
          </a:p>
          <a:p>
            <a:pPr algn="ctr"/>
            <a:r>
              <a:rPr lang="en-US" b="1" dirty="0" smtClean="0"/>
              <a:t>Mongoose</a:t>
            </a:r>
          </a:p>
          <a:p>
            <a:pPr algn="ctr"/>
            <a:r>
              <a:rPr lang="en-US" b="1" dirty="0" smtClean="0"/>
              <a:t>…….</a:t>
            </a:r>
          </a:p>
        </p:txBody>
      </p:sp>
      <p:sp>
        <p:nvSpPr>
          <p:cNvPr id="20" name="TextBox 19"/>
          <p:cNvSpPr txBox="1"/>
          <p:nvPr/>
        </p:nvSpPr>
        <p:spPr>
          <a:xfrm>
            <a:off x="5773482" y="1432113"/>
            <a:ext cx="1399309" cy="369332"/>
          </a:xfrm>
          <a:prstGeom prst="rect">
            <a:avLst/>
          </a:prstGeom>
          <a:noFill/>
        </p:spPr>
        <p:txBody>
          <a:bodyPr wrap="square" rtlCol="0">
            <a:spAutoFit/>
          </a:bodyPr>
          <a:lstStyle/>
          <a:p>
            <a:pPr algn="ctr"/>
            <a:r>
              <a:rPr lang="en-US" b="1" dirty="0" smtClean="0"/>
              <a:t>CRUD</a:t>
            </a:r>
            <a:endParaRPr lang="en-US" b="1" dirty="0"/>
          </a:p>
        </p:txBody>
      </p:sp>
      <p:sp>
        <p:nvSpPr>
          <p:cNvPr id="21" name="TextBox 20"/>
          <p:cNvSpPr txBox="1"/>
          <p:nvPr/>
        </p:nvSpPr>
        <p:spPr>
          <a:xfrm>
            <a:off x="685800" y="754280"/>
            <a:ext cx="3886200" cy="3046988"/>
          </a:xfrm>
          <a:prstGeom prst="rect">
            <a:avLst/>
          </a:prstGeom>
          <a:solidFill>
            <a:schemeClr val="accent3">
              <a:lumMod val="60000"/>
              <a:lumOff val="40000"/>
            </a:schemeClr>
          </a:solidFill>
        </p:spPr>
        <p:txBody>
          <a:bodyPr wrap="square" rtlCol="0">
            <a:spAutoFit/>
          </a:bodyPr>
          <a:lstStyle/>
          <a:p>
            <a:pPr algn="ctr"/>
            <a:r>
              <a:rPr lang="en-US" sz="2400" b="1" dirty="0" smtClean="0">
                <a:solidFill>
                  <a:srgbClr val="FF0000"/>
                </a:solidFill>
              </a:rPr>
              <a:t>Web Server</a:t>
            </a:r>
          </a:p>
          <a:p>
            <a:pPr algn="ctr"/>
            <a:r>
              <a:rPr lang="en-US" sz="2400" b="1" dirty="0" smtClean="0"/>
              <a:t>http/express/connect</a:t>
            </a:r>
          </a:p>
          <a:p>
            <a:pPr algn="ctr"/>
            <a:r>
              <a:rPr lang="en-US" sz="2400" b="1" dirty="0" smtClean="0"/>
              <a:t>AJAX</a:t>
            </a:r>
          </a:p>
          <a:p>
            <a:pPr algn="ctr"/>
            <a:r>
              <a:rPr lang="en-US" sz="2400" b="1" dirty="0" smtClean="0"/>
              <a:t>Jade/EJS       underscore/</a:t>
            </a:r>
            <a:r>
              <a:rPr lang="en-US" sz="2400" b="1" dirty="0" err="1" smtClean="0"/>
              <a:t>Lodash</a:t>
            </a:r>
            <a:endParaRPr lang="en-US" sz="2400" b="1" dirty="0" smtClean="0"/>
          </a:p>
          <a:p>
            <a:pPr algn="ctr"/>
            <a:r>
              <a:rPr lang="en-US" sz="2400" b="1" dirty="0" smtClean="0"/>
              <a:t>MVC</a:t>
            </a:r>
          </a:p>
          <a:p>
            <a:pPr algn="ctr"/>
            <a:r>
              <a:rPr lang="en-US" sz="2400" b="1" dirty="0" smtClean="0"/>
              <a:t>Routing</a:t>
            </a:r>
          </a:p>
          <a:p>
            <a:pPr algn="ctr"/>
            <a:r>
              <a:rPr lang="en-US" sz="2400" b="1" dirty="0" smtClean="0"/>
              <a:t>Clustering / Monitoring</a:t>
            </a:r>
            <a:endParaRPr lang="en-US" sz="2400" b="1" dirty="0"/>
          </a:p>
        </p:txBody>
      </p:sp>
      <p:sp>
        <p:nvSpPr>
          <p:cNvPr id="22" name="TextBox 21"/>
          <p:cNvSpPr txBox="1"/>
          <p:nvPr/>
        </p:nvSpPr>
        <p:spPr>
          <a:xfrm>
            <a:off x="685800" y="3431936"/>
            <a:ext cx="3839074" cy="1569660"/>
          </a:xfrm>
          <a:prstGeom prst="rect">
            <a:avLst/>
          </a:prstGeom>
          <a:solidFill>
            <a:schemeClr val="bg2">
              <a:lumMod val="75000"/>
            </a:schemeClr>
          </a:solidFill>
        </p:spPr>
        <p:txBody>
          <a:bodyPr wrap="square" rtlCol="0">
            <a:spAutoFit/>
          </a:bodyPr>
          <a:lstStyle/>
          <a:p>
            <a:pPr algn="ctr"/>
            <a:endParaRPr lang="en-US" sz="2400" b="1" dirty="0" smtClean="0">
              <a:solidFill>
                <a:srgbClr val="C00000"/>
              </a:solidFill>
            </a:endParaRPr>
          </a:p>
          <a:p>
            <a:pPr algn="ctr"/>
            <a:endParaRPr lang="en-US" sz="2400" b="1" dirty="0">
              <a:solidFill>
                <a:srgbClr val="C00000"/>
              </a:solidFill>
            </a:endParaRPr>
          </a:p>
          <a:p>
            <a:pPr algn="ctr"/>
            <a:endParaRPr lang="en-US" sz="2400" b="1" dirty="0">
              <a:solidFill>
                <a:srgbClr val="C00000"/>
              </a:solidFill>
            </a:endParaRPr>
          </a:p>
          <a:p>
            <a:pPr algn="ctr"/>
            <a:endParaRPr lang="en-US" sz="2400" b="1" dirty="0" smtClean="0">
              <a:solidFill>
                <a:srgbClr val="C00000"/>
              </a:solidFill>
            </a:endParaRPr>
          </a:p>
        </p:txBody>
      </p:sp>
      <p:sp>
        <p:nvSpPr>
          <p:cNvPr id="23" name="TextBox 22"/>
          <p:cNvSpPr txBox="1"/>
          <p:nvPr/>
        </p:nvSpPr>
        <p:spPr>
          <a:xfrm>
            <a:off x="709534" y="3639130"/>
            <a:ext cx="609600" cy="461665"/>
          </a:xfrm>
          <a:prstGeom prst="rect">
            <a:avLst/>
          </a:prstGeom>
          <a:solidFill>
            <a:schemeClr val="accent3"/>
          </a:solidFill>
        </p:spPr>
        <p:txBody>
          <a:bodyPr wrap="square" rtlCol="0">
            <a:spAutoFit/>
          </a:bodyPr>
          <a:lstStyle/>
          <a:p>
            <a:pPr algn="ctr"/>
            <a:r>
              <a:rPr lang="en-US" sz="2400" b="1" dirty="0" err="1" smtClean="0">
                <a:solidFill>
                  <a:srgbClr val="C00000"/>
                </a:solidFill>
              </a:rPr>
              <a:t>fs</a:t>
            </a:r>
            <a:endParaRPr lang="en-US" sz="2400" b="1" dirty="0">
              <a:solidFill>
                <a:srgbClr val="C00000"/>
              </a:solidFill>
            </a:endParaRPr>
          </a:p>
        </p:txBody>
      </p:sp>
      <p:sp>
        <p:nvSpPr>
          <p:cNvPr id="24" name="TextBox 23"/>
          <p:cNvSpPr txBox="1"/>
          <p:nvPr/>
        </p:nvSpPr>
        <p:spPr>
          <a:xfrm>
            <a:off x="1385681" y="3639129"/>
            <a:ext cx="609600" cy="461665"/>
          </a:xfrm>
          <a:prstGeom prst="rect">
            <a:avLst/>
          </a:prstGeom>
          <a:solidFill>
            <a:schemeClr val="accent3"/>
          </a:solidFill>
        </p:spPr>
        <p:txBody>
          <a:bodyPr wrap="square" rtlCol="0">
            <a:spAutoFit/>
          </a:bodyPr>
          <a:lstStyle/>
          <a:p>
            <a:pPr algn="ctr"/>
            <a:r>
              <a:rPr lang="en-US" sz="2400" b="1" dirty="0" smtClean="0">
                <a:solidFill>
                  <a:srgbClr val="C00000"/>
                </a:solidFill>
              </a:rPr>
              <a:t>net</a:t>
            </a:r>
            <a:endParaRPr lang="en-US" sz="2400" b="1" dirty="0">
              <a:solidFill>
                <a:srgbClr val="C00000"/>
              </a:solidFill>
            </a:endParaRPr>
          </a:p>
        </p:txBody>
      </p:sp>
      <p:sp>
        <p:nvSpPr>
          <p:cNvPr id="26" name="TextBox 25"/>
          <p:cNvSpPr txBox="1"/>
          <p:nvPr/>
        </p:nvSpPr>
        <p:spPr>
          <a:xfrm>
            <a:off x="709535" y="4216766"/>
            <a:ext cx="1500266" cy="830997"/>
          </a:xfrm>
          <a:prstGeom prst="rect">
            <a:avLst/>
          </a:prstGeom>
          <a:solidFill>
            <a:schemeClr val="accent3"/>
          </a:solidFill>
        </p:spPr>
        <p:txBody>
          <a:bodyPr wrap="square" rtlCol="0">
            <a:spAutoFit/>
          </a:bodyPr>
          <a:lstStyle/>
          <a:p>
            <a:pPr algn="ctr"/>
            <a:r>
              <a:rPr lang="en-US" sz="2400" b="1" dirty="0" smtClean="0">
                <a:solidFill>
                  <a:srgbClr val="C00000"/>
                </a:solidFill>
              </a:rPr>
              <a:t>Core modules</a:t>
            </a:r>
            <a:endParaRPr lang="en-US" sz="2400" b="1" dirty="0">
              <a:solidFill>
                <a:srgbClr val="C00000"/>
              </a:solidFill>
            </a:endParaRPr>
          </a:p>
        </p:txBody>
      </p:sp>
      <p:sp>
        <p:nvSpPr>
          <p:cNvPr id="27" name="TextBox 26"/>
          <p:cNvSpPr txBox="1"/>
          <p:nvPr/>
        </p:nvSpPr>
        <p:spPr>
          <a:xfrm>
            <a:off x="2290995" y="4401432"/>
            <a:ext cx="795047" cy="461665"/>
          </a:xfrm>
          <a:prstGeom prst="rect">
            <a:avLst/>
          </a:prstGeom>
          <a:solidFill>
            <a:schemeClr val="accent3"/>
          </a:solidFill>
        </p:spPr>
        <p:txBody>
          <a:bodyPr wrap="square" rtlCol="0">
            <a:spAutoFit/>
          </a:bodyPr>
          <a:lstStyle/>
          <a:p>
            <a:pPr algn="ctr"/>
            <a:r>
              <a:rPr lang="en-US" sz="2400" b="1" dirty="0" smtClean="0">
                <a:solidFill>
                  <a:srgbClr val="C00000"/>
                </a:solidFill>
              </a:rPr>
              <a:t>Test</a:t>
            </a:r>
            <a:endParaRPr lang="en-US" sz="2400" b="1" dirty="0">
              <a:solidFill>
                <a:srgbClr val="C00000"/>
              </a:solidFill>
            </a:endParaRPr>
          </a:p>
        </p:txBody>
      </p:sp>
      <p:sp>
        <p:nvSpPr>
          <p:cNvPr id="29" name="TextBox 28"/>
          <p:cNvSpPr txBox="1"/>
          <p:nvPr/>
        </p:nvSpPr>
        <p:spPr>
          <a:xfrm>
            <a:off x="2302721" y="3643810"/>
            <a:ext cx="2251421" cy="461665"/>
          </a:xfrm>
          <a:prstGeom prst="rect">
            <a:avLst/>
          </a:prstGeom>
          <a:solidFill>
            <a:schemeClr val="accent3"/>
          </a:solidFill>
        </p:spPr>
        <p:txBody>
          <a:bodyPr wrap="square" rtlCol="0">
            <a:spAutoFit/>
          </a:bodyPr>
          <a:lstStyle/>
          <a:p>
            <a:pPr algn="ctr"/>
            <a:r>
              <a:rPr lang="en-US" sz="2400" b="1" dirty="0" smtClean="0">
                <a:solidFill>
                  <a:srgbClr val="C00000"/>
                </a:solidFill>
              </a:rPr>
              <a:t>Web socket</a:t>
            </a:r>
            <a:endParaRPr lang="en-US" sz="2400" b="1" dirty="0">
              <a:solidFill>
                <a:srgbClr val="C00000"/>
              </a:solidFill>
            </a:endParaRPr>
          </a:p>
        </p:txBody>
      </p:sp>
      <p:sp>
        <p:nvSpPr>
          <p:cNvPr id="16" name="TextBox 15"/>
          <p:cNvSpPr txBox="1"/>
          <p:nvPr/>
        </p:nvSpPr>
        <p:spPr>
          <a:xfrm>
            <a:off x="685800" y="5001596"/>
            <a:ext cx="3907436" cy="400110"/>
          </a:xfrm>
          <a:prstGeom prst="rect">
            <a:avLst/>
          </a:prstGeom>
          <a:solidFill>
            <a:schemeClr val="accent3">
              <a:lumMod val="75000"/>
            </a:schemeClr>
          </a:solidFill>
        </p:spPr>
        <p:txBody>
          <a:bodyPr wrap="square" rtlCol="0">
            <a:spAutoFit/>
          </a:bodyPr>
          <a:lstStyle/>
          <a:p>
            <a:pPr algn="ctr"/>
            <a:r>
              <a:rPr lang="en-US" sz="2000" b="1" dirty="0" err="1"/>
              <a:t>n</a:t>
            </a:r>
            <a:r>
              <a:rPr lang="en-US" sz="2000" b="1" dirty="0" err="1" smtClean="0"/>
              <a:t>pm</a:t>
            </a:r>
            <a:r>
              <a:rPr lang="en-US" sz="2000" b="1" dirty="0" smtClean="0"/>
              <a:t>        grunt     gulp</a:t>
            </a:r>
            <a:endParaRPr lang="en-US" sz="2000" b="1" dirty="0"/>
          </a:p>
        </p:txBody>
      </p:sp>
      <p:sp>
        <p:nvSpPr>
          <p:cNvPr id="31" name="TextBox 30"/>
          <p:cNvSpPr txBox="1"/>
          <p:nvPr/>
        </p:nvSpPr>
        <p:spPr>
          <a:xfrm>
            <a:off x="664564" y="5855175"/>
            <a:ext cx="3907436" cy="830997"/>
          </a:xfrm>
          <a:prstGeom prst="rect">
            <a:avLst/>
          </a:prstGeom>
          <a:solidFill>
            <a:srgbClr val="FF0000"/>
          </a:solidFill>
        </p:spPr>
        <p:txBody>
          <a:bodyPr wrap="square" rtlCol="0">
            <a:spAutoFit/>
          </a:bodyPr>
          <a:lstStyle/>
          <a:p>
            <a:pPr algn="ctr"/>
            <a:r>
              <a:rPr lang="en-US" sz="2400" b="1" dirty="0" smtClean="0">
                <a:solidFill>
                  <a:srgbClr val="FFFF00"/>
                </a:solidFill>
              </a:rPr>
              <a:t>Node Runtime</a:t>
            </a:r>
          </a:p>
          <a:p>
            <a:pPr algn="ctr"/>
            <a:r>
              <a:rPr lang="en-US" sz="2400" b="1" dirty="0" err="1">
                <a:solidFill>
                  <a:srgbClr val="FFFF00"/>
                </a:solidFill>
              </a:rPr>
              <a:t>l</a:t>
            </a:r>
            <a:r>
              <a:rPr lang="en-US" sz="2400" b="1" dirty="0" err="1" smtClean="0">
                <a:solidFill>
                  <a:srgbClr val="FFFF00"/>
                </a:solidFill>
              </a:rPr>
              <a:t>ibuv</a:t>
            </a:r>
            <a:r>
              <a:rPr lang="en-US" sz="2400" b="1" dirty="0" smtClean="0">
                <a:solidFill>
                  <a:srgbClr val="FFFF00"/>
                </a:solidFill>
              </a:rPr>
              <a:t>		</a:t>
            </a:r>
            <a:r>
              <a:rPr lang="en-US" sz="2400" b="1" dirty="0" err="1" smtClean="0">
                <a:solidFill>
                  <a:srgbClr val="FFFF00"/>
                </a:solidFill>
              </a:rPr>
              <a:t>libio</a:t>
            </a:r>
            <a:endParaRPr lang="en-US" sz="2400" b="1" dirty="0">
              <a:solidFill>
                <a:srgbClr val="FFFF00"/>
              </a:solidFill>
            </a:endParaRPr>
          </a:p>
        </p:txBody>
      </p:sp>
      <p:sp>
        <p:nvSpPr>
          <p:cNvPr id="32" name="TextBox 31"/>
          <p:cNvSpPr txBox="1"/>
          <p:nvPr/>
        </p:nvSpPr>
        <p:spPr>
          <a:xfrm>
            <a:off x="646706" y="5455065"/>
            <a:ext cx="3907436" cy="400110"/>
          </a:xfrm>
          <a:prstGeom prst="rect">
            <a:avLst/>
          </a:prstGeom>
          <a:solidFill>
            <a:schemeClr val="accent3">
              <a:lumMod val="60000"/>
              <a:lumOff val="40000"/>
            </a:schemeClr>
          </a:solidFill>
        </p:spPr>
        <p:txBody>
          <a:bodyPr wrap="square" rtlCol="0">
            <a:spAutoFit/>
          </a:bodyPr>
          <a:lstStyle/>
          <a:p>
            <a:pPr algn="ctr"/>
            <a:r>
              <a:rPr lang="en-US" sz="2000" b="1" dirty="0" smtClean="0"/>
              <a:t>Plugin’s (C/C++)</a:t>
            </a:r>
            <a:endParaRPr lang="en-US" sz="2000" b="1" dirty="0"/>
          </a:p>
        </p:txBody>
      </p:sp>
      <p:sp>
        <p:nvSpPr>
          <p:cNvPr id="17" name="TextBox 16"/>
          <p:cNvSpPr txBox="1"/>
          <p:nvPr/>
        </p:nvSpPr>
        <p:spPr>
          <a:xfrm>
            <a:off x="336909" y="762000"/>
            <a:ext cx="404734" cy="2862322"/>
          </a:xfrm>
          <a:prstGeom prst="rect">
            <a:avLst/>
          </a:prstGeom>
          <a:solidFill>
            <a:schemeClr val="accent6">
              <a:lumMod val="40000"/>
              <a:lumOff val="60000"/>
            </a:schemeClr>
          </a:solidFill>
        </p:spPr>
        <p:txBody>
          <a:bodyPr wrap="square" rtlCol="0">
            <a:spAutoFit/>
          </a:bodyPr>
          <a:lstStyle/>
          <a:p>
            <a:r>
              <a:rPr lang="en-US" b="1" dirty="0" smtClean="0"/>
              <a:t>M</a:t>
            </a:r>
          </a:p>
          <a:p>
            <a:r>
              <a:rPr lang="en-US" b="1" dirty="0"/>
              <a:t>I</a:t>
            </a:r>
            <a:endParaRPr lang="en-US" b="1" dirty="0" smtClean="0"/>
          </a:p>
          <a:p>
            <a:r>
              <a:rPr lang="en-US" b="1" dirty="0" smtClean="0"/>
              <a:t>D</a:t>
            </a:r>
          </a:p>
          <a:p>
            <a:r>
              <a:rPr lang="en-US" b="1" dirty="0" smtClean="0"/>
              <a:t>D</a:t>
            </a:r>
          </a:p>
          <a:p>
            <a:r>
              <a:rPr lang="en-US" b="1" dirty="0" smtClean="0"/>
              <a:t>L</a:t>
            </a:r>
            <a:br>
              <a:rPr lang="en-US" b="1" dirty="0" smtClean="0"/>
            </a:br>
            <a:r>
              <a:rPr lang="en-US" b="1" dirty="0" smtClean="0"/>
              <a:t>E</a:t>
            </a:r>
          </a:p>
          <a:p>
            <a:r>
              <a:rPr lang="en-US" b="1" dirty="0" smtClean="0"/>
              <a:t>W</a:t>
            </a:r>
          </a:p>
          <a:p>
            <a:r>
              <a:rPr lang="en-US" b="1" dirty="0" smtClean="0"/>
              <a:t>A</a:t>
            </a:r>
          </a:p>
          <a:p>
            <a:r>
              <a:rPr lang="en-US" b="1" dirty="0" smtClean="0"/>
              <a:t>R</a:t>
            </a:r>
          </a:p>
          <a:p>
            <a:r>
              <a:rPr lang="en-US" b="1" dirty="0" smtClean="0"/>
              <a:t>E</a:t>
            </a:r>
          </a:p>
        </p:txBody>
      </p:sp>
      <p:sp>
        <p:nvSpPr>
          <p:cNvPr id="18" name="Right Arrow 17"/>
          <p:cNvSpPr/>
          <p:nvPr/>
        </p:nvSpPr>
        <p:spPr>
          <a:xfrm>
            <a:off x="4648200" y="990600"/>
            <a:ext cx="668312" cy="310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loud 29"/>
          <p:cNvSpPr/>
          <p:nvPr/>
        </p:nvSpPr>
        <p:spPr>
          <a:xfrm>
            <a:off x="5366135" y="5796929"/>
            <a:ext cx="986736" cy="81560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4524874" y="6234714"/>
            <a:ext cx="841261" cy="7694"/>
          </a:xfrm>
          <a:prstGeom prst="line">
            <a:avLst/>
          </a:prstGeom>
        </p:spPr>
        <p:style>
          <a:lnRef idx="1">
            <a:schemeClr val="accent1"/>
          </a:lnRef>
          <a:fillRef idx="0">
            <a:schemeClr val="accent1"/>
          </a:fillRef>
          <a:effectRef idx="0">
            <a:schemeClr val="accent1"/>
          </a:effectRef>
          <a:fontRef idx="minor">
            <a:schemeClr val="tx1"/>
          </a:fontRef>
        </p:style>
      </p:cxnSp>
      <p:pic>
        <p:nvPicPr>
          <p:cNvPr id="3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088" t="29154" r="54067" b="5329"/>
          <a:stretch/>
        </p:blipFill>
        <p:spPr bwMode="auto">
          <a:xfrm>
            <a:off x="7467599" y="5425440"/>
            <a:ext cx="858982" cy="1447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7" name="Straight Connector 36"/>
          <p:cNvCxnSpPr>
            <a:stCxn id="30" idx="0"/>
          </p:cNvCxnSpPr>
          <p:nvPr/>
        </p:nvCxnSpPr>
        <p:spPr>
          <a:xfrm>
            <a:off x="6352049" y="6204733"/>
            <a:ext cx="1039351"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189490" y="5410200"/>
            <a:ext cx="1744710" cy="369332"/>
          </a:xfrm>
          <a:prstGeom prst="rect">
            <a:avLst/>
          </a:prstGeom>
          <a:noFill/>
        </p:spPr>
        <p:txBody>
          <a:bodyPr wrap="square" rtlCol="0">
            <a:spAutoFit/>
          </a:bodyPr>
          <a:lstStyle/>
          <a:p>
            <a:r>
              <a:rPr lang="en-US" b="1" dirty="0" smtClean="0"/>
              <a:t>http/</a:t>
            </a:r>
            <a:r>
              <a:rPr lang="en-US" b="1" dirty="0" err="1" smtClean="0"/>
              <a:t>tcp</a:t>
            </a:r>
            <a:r>
              <a:rPr lang="en-US" b="1" dirty="0" smtClean="0"/>
              <a:t>/</a:t>
            </a:r>
            <a:r>
              <a:rPr lang="en-US" b="1" dirty="0" err="1" smtClean="0"/>
              <a:t>udp</a:t>
            </a:r>
            <a:endParaRPr lang="en-US" b="1" dirty="0"/>
          </a:p>
        </p:txBody>
      </p:sp>
      <p:sp>
        <p:nvSpPr>
          <p:cNvPr id="42" name="Isosceles Triangle 41"/>
          <p:cNvSpPr/>
          <p:nvPr/>
        </p:nvSpPr>
        <p:spPr>
          <a:xfrm rot="19197463">
            <a:off x="406704" y="5210184"/>
            <a:ext cx="785586" cy="48001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p:cNvSpPr/>
          <p:nvPr/>
        </p:nvSpPr>
        <p:spPr>
          <a:xfrm rot="2096976">
            <a:off x="4116559" y="5086079"/>
            <a:ext cx="675889" cy="66234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endCxn id="43" idx="6"/>
          </p:cNvCxnSpPr>
          <p:nvPr/>
        </p:nvCxnSpPr>
        <p:spPr>
          <a:xfrm flipH="1" flipV="1">
            <a:off x="593894" y="5644175"/>
            <a:ext cx="420440" cy="10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204902" y="4399390"/>
            <a:ext cx="1356735" cy="461665"/>
          </a:xfrm>
          <a:prstGeom prst="rect">
            <a:avLst/>
          </a:prstGeom>
          <a:solidFill>
            <a:schemeClr val="accent3"/>
          </a:solidFill>
        </p:spPr>
        <p:txBody>
          <a:bodyPr wrap="square" rtlCol="0">
            <a:spAutoFit/>
          </a:bodyPr>
          <a:lstStyle/>
          <a:p>
            <a:pPr algn="ctr"/>
            <a:r>
              <a:rPr lang="en-US" sz="2400" b="1" dirty="0" smtClean="0">
                <a:solidFill>
                  <a:srgbClr val="C00000"/>
                </a:solidFill>
              </a:rPr>
              <a:t>Events</a:t>
            </a:r>
            <a:endParaRPr lang="en-US" sz="2400" b="1" dirty="0">
              <a:solidFill>
                <a:srgbClr val="C00000"/>
              </a:solidFill>
            </a:endParaRPr>
          </a:p>
        </p:txBody>
      </p:sp>
      <p:sp>
        <p:nvSpPr>
          <p:cNvPr id="40" name="TextBox 39"/>
          <p:cNvSpPr txBox="1"/>
          <p:nvPr/>
        </p:nvSpPr>
        <p:spPr>
          <a:xfrm>
            <a:off x="5334000" y="914400"/>
            <a:ext cx="1219200" cy="461665"/>
          </a:xfrm>
          <a:prstGeom prst="rect">
            <a:avLst/>
          </a:prstGeom>
          <a:solidFill>
            <a:schemeClr val="accent5">
              <a:lumMod val="40000"/>
              <a:lumOff val="60000"/>
            </a:schemeClr>
          </a:solidFill>
        </p:spPr>
        <p:txBody>
          <a:bodyPr wrap="square" rtlCol="0">
            <a:spAutoFit/>
          </a:bodyPr>
          <a:lstStyle/>
          <a:p>
            <a:pPr algn="ctr"/>
            <a:r>
              <a:rPr lang="en-US" sz="2400" b="1" dirty="0" smtClean="0">
                <a:solidFill>
                  <a:srgbClr val="FF0000"/>
                </a:solidFill>
              </a:rPr>
              <a:t>REST</a:t>
            </a:r>
            <a:endParaRPr lang="en-US" sz="2400" b="1" dirty="0">
              <a:solidFill>
                <a:srgbClr val="FF0000"/>
              </a:solidFill>
            </a:endParaRPr>
          </a:p>
        </p:txBody>
      </p:sp>
      <p:sp>
        <p:nvSpPr>
          <p:cNvPr id="45" name="Right Arrow 44"/>
          <p:cNvSpPr/>
          <p:nvPr/>
        </p:nvSpPr>
        <p:spPr>
          <a:xfrm rot="5400000">
            <a:off x="5638800" y="15240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877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chemeClr val="accent2">
              <a:lumMod val="20000"/>
              <a:lumOff val="80000"/>
            </a:schemeClr>
          </a:solidFill>
          <a:ln>
            <a:noFill/>
          </a:ln>
        </p:spPr>
        <p:txBody>
          <a:bodyPr>
            <a:normAutofit fontScale="92500" lnSpcReduction="20000"/>
          </a:bodyPr>
          <a:lstStyle/>
          <a:p>
            <a:r>
              <a:rPr lang="en-US" b="1" dirty="0" smtClean="0">
                <a:solidFill>
                  <a:schemeClr val="accent2">
                    <a:lumMod val="75000"/>
                  </a:schemeClr>
                </a:solidFill>
              </a:rPr>
              <a:t>Node modules (API)</a:t>
            </a:r>
            <a:endParaRPr lang="en-US" b="1" dirty="0">
              <a:solidFill>
                <a:schemeClr val="accent2">
                  <a:lumMod val="75000"/>
                </a:schemeClr>
              </a:solidFill>
            </a:endParaRPr>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lgn="just"/>
            <a:endParaRPr lang="en-US" sz="2000" dirty="0">
              <a:latin typeface="Verdana" pitchFamily="34" charset="0"/>
              <a:ea typeface="Verdana" pitchFamily="34" charset="0"/>
              <a:cs typeface="Verdana"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75679"/>
            <a:ext cx="7189787" cy="6000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3664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chemeClr val="accent2">
              <a:lumMod val="20000"/>
              <a:lumOff val="80000"/>
            </a:schemeClr>
          </a:solidFill>
          <a:ln>
            <a:noFill/>
          </a:ln>
        </p:spPr>
        <p:txBody>
          <a:bodyPr>
            <a:normAutofit fontScale="92500" lnSpcReduction="20000"/>
          </a:bodyPr>
          <a:lstStyle/>
          <a:p>
            <a:r>
              <a:rPr lang="en-US" b="1" dirty="0" smtClean="0">
                <a:solidFill>
                  <a:srgbClr val="FF0000"/>
                </a:solidFill>
              </a:rPr>
              <a:t>Architecture  (Angular </a:t>
            </a:r>
            <a:r>
              <a:rPr lang="en-US" b="1" dirty="0" err="1" smtClean="0">
                <a:solidFill>
                  <a:srgbClr val="FF0000"/>
                </a:solidFill>
              </a:rPr>
              <a:t>vs</a:t>
            </a:r>
            <a:r>
              <a:rPr lang="en-US" b="1" dirty="0" smtClean="0">
                <a:solidFill>
                  <a:srgbClr val="FF0000"/>
                </a:solidFill>
              </a:rPr>
              <a:t> Node)</a:t>
            </a:r>
            <a:endParaRPr lang="en-US" b="1" dirty="0">
              <a:solidFill>
                <a:srgbClr val="FF0000"/>
              </a:solidFill>
            </a:endParaRPr>
          </a:p>
        </p:txBody>
      </p:sp>
      <p:pic>
        <p:nvPicPr>
          <p:cNvPr id="7"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81054" t="20337" r="821" b="12772"/>
          <a:stretch/>
        </p:blipFill>
        <p:spPr bwMode="auto">
          <a:xfrm>
            <a:off x="6579393" y="1816952"/>
            <a:ext cx="1497807" cy="2757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6088" t="29154" r="54067" b="5329"/>
          <a:stretch/>
        </p:blipFill>
        <p:spPr bwMode="auto">
          <a:xfrm>
            <a:off x="834736" y="2030861"/>
            <a:ext cx="1717964" cy="2895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0782" y="1651533"/>
            <a:ext cx="3429000" cy="400110"/>
          </a:xfrm>
          <a:prstGeom prst="rect">
            <a:avLst/>
          </a:prstGeom>
          <a:solidFill>
            <a:schemeClr val="accent3">
              <a:lumMod val="40000"/>
              <a:lumOff val="60000"/>
            </a:schemeClr>
          </a:solidFill>
        </p:spPr>
        <p:txBody>
          <a:bodyPr wrap="square" rtlCol="0">
            <a:spAutoFit/>
          </a:bodyPr>
          <a:lstStyle/>
          <a:p>
            <a:pPr algn="ctr"/>
            <a:r>
              <a:rPr lang="en-IN" sz="2000" b="1" dirty="0" smtClean="0"/>
              <a:t>Google Chrome V8 JS engine</a:t>
            </a:r>
            <a:endParaRPr lang="en-IN" sz="2000" b="1" dirty="0"/>
          </a:p>
        </p:txBody>
      </p:sp>
      <p:sp>
        <p:nvSpPr>
          <p:cNvPr id="10" name="TextBox 9"/>
          <p:cNvSpPr txBox="1"/>
          <p:nvPr/>
        </p:nvSpPr>
        <p:spPr>
          <a:xfrm>
            <a:off x="5486400" y="4546942"/>
            <a:ext cx="3429000" cy="707886"/>
          </a:xfrm>
          <a:prstGeom prst="rect">
            <a:avLst/>
          </a:prstGeom>
          <a:solidFill>
            <a:schemeClr val="accent3">
              <a:lumMod val="40000"/>
              <a:lumOff val="60000"/>
            </a:schemeClr>
          </a:solidFill>
        </p:spPr>
        <p:txBody>
          <a:bodyPr wrap="square" rtlCol="0">
            <a:spAutoFit/>
          </a:bodyPr>
          <a:lstStyle/>
          <a:p>
            <a:pPr algn="ctr"/>
            <a:r>
              <a:rPr lang="en-IN" sz="2000" b="1" dirty="0" smtClean="0"/>
              <a:t>Node JS</a:t>
            </a:r>
          </a:p>
          <a:p>
            <a:pPr algn="ctr"/>
            <a:r>
              <a:rPr lang="en-IN" sz="2000" b="1" dirty="0" smtClean="0"/>
              <a:t>Google V8  java script Engine</a:t>
            </a:r>
            <a:endParaRPr lang="en-IN" sz="2000" b="1" dirty="0"/>
          </a:p>
        </p:txBody>
      </p:sp>
      <p:sp>
        <p:nvSpPr>
          <p:cNvPr id="9" name="Left-Right Arrow 8"/>
          <p:cNvSpPr/>
          <p:nvPr/>
        </p:nvSpPr>
        <p:spPr>
          <a:xfrm>
            <a:off x="2552701" y="2587336"/>
            <a:ext cx="2019300" cy="381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436418" y="4900885"/>
            <a:ext cx="2514600" cy="1938992"/>
          </a:xfrm>
          <a:prstGeom prst="rect">
            <a:avLst/>
          </a:prstGeom>
          <a:solidFill>
            <a:schemeClr val="accent1">
              <a:lumMod val="20000"/>
              <a:lumOff val="80000"/>
            </a:schemeClr>
          </a:solidFill>
        </p:spPr>
        <p:txBody>
          <a:bodyPr wrap="square" rtlCol="0">
            <a:spAutoFit/>
          </a:bodyPr>
          <a:lstStyle/>
          <a:p>
            <a:pPr algn="ctr"/>
            <a:r>
              <a:rPr lang="en-IN" sz="2400" dirty="0" smtClean="0"/>
              <a:t>Angular JS</a:t>
            </a:r>
          </a:p>
          <a:p>
            <a:pPr algn="ctr"/>
            <a:r>
              <a:rPr lang="en-IN" sz="2400" dirty="0" smtClean="0"/>
              <a:t>Ext JS</a:t>
            </a:r>
          </a:p>
          <a:p>
            <a:pPr algn="ctr"/>
            <a:r>
              <a:rPr lang="en-IN" sz="2400" dirty="0" smtClean="0"/>
              <a:t>Backbone JS</a:t>
            </a:r>
          </a:p>
          <a:p>
            <a:pPr algn="ctr"/>
            <a:r>
              <a:rPr lang="en-IN" sz="2400" dirty="0" err="1" smtClean="0"/>
              <a:t>Jquery</a:t>
            </a:r>
            <a:endParaRPr lang="en-IN" sz="2400" dirty="0" smtClean="0"/>
          </a:p>
          <a:p>
            <a:pPr algn="ctr"/>
            <a:r>
              <a:rPr lang="en-IN" sz="2400" dirty="0" smtClean="0"/>
              <a:t>React JS /FLUX</a:t>
            </a:r>
          </a:p>
        </p:txBody>
      </p:sp>
      <p:sp>
        <p:nvSpPr>
          <p:cNvPr id="12" name="TextBox 11"/>
          <p:cNvSpPr txBox="1"/>
          <p:nvPr/>
        </p:nvSpPr>
        <p:spPr>
          <a:xfrm>
            <a:off x="353291" y="1181406"/>
            <a:ext cx="2722418" cy="369332"/>
          </a:xfrm>
          <a:prstGeom prst="rect">
            <a:avLst/>
          </a:prstGeom>
          <a:noFill/>
        </p:spPr>
        <p:txBody>
          <a:bodyPr wrap="square" rtlCol="0">
            <a:spAutoFit/>
          </a:bodyPr>
          <a:lstStyle/>
          <a:p>
            <a:pPr algn="ctr"/>
            <a:r>
              <a:rPr lang="en-IN" dirty="0" smtClean="0"/>
              <a:t>HTML + Java Script + CSS</a:t>
            </a:r>
            <a:endParaRPr lang="en-IN" dirty="0"/>
          </a:p>
        </p:txBody>
      </p:sp>
      <p:sp>
        <p:nvSpPr>
          <p:cNvPr id="14" name="TextBox 13"/>
          <p:cNvSpPr txBox="1"/>
          <p:nvPr/>
        </p:nvSpPr>
        <p:spPr>
          <a:xfrm>
            <a:off x="5791200" y="813137"/>
            <a:ext cx="2722418" cy="1015663"/>
          </a:xfrm>
          <a:prstGeom prst="rect">
            <a:avLst/>
          </a:prstGeom>
          <a:noFill/>
        </p:spPr>
        <p:txBody>
          <a:bodyPr wrap="square" rtlCol="0">
            <a:spAutoFit/>
          </a:bodyPr>
          <a:lstStyle/>
          <a:p>
            <a:pPr algn="ctr"/>
            <a:r>
              <a:rPr lang="en-IN" sz="2000" b="1" dirty="0" smtClean="0"/>
              <a:t>Java Script (Node)</a:t>
            </a:r>
          </a:p>
          <a:p>
            <a:pPr algn="ctr"/>
            <a:r>
              <a:rPr lang="en-IN" sz="2000" b="1" dirty="0" smtClean="0"/>
              <a:t>Jade /EJS templates</a:t>
            </a:r>
          </a:p>
          <a:p>
            <a:pPr algn="ctr"/>
            <a:r>
              <a:rPr lang="en-IN" sz="2000" b="1" dirty="0" smtClean="0"/>
              <a:t>REST with Express</a:t>
            </a:r>
            <a:endParaRPr lang="en-IN" sz="2000" b="1" dirty="0"/>
          </a:p>
        </p:txBody>
      </p:sp>
      <p:sp>
        <p:nvSpPr>
          <p:cNvPr id="15" name="TextBox 14"/>
          <p:cNvSpPr txBox="1"/>
          <p:nvPr/>
        </p:nvSpPr>
        <p:spPr>
          <a:xfrm>
            <a:off x="5486400" y="5303679"/>
            <a:ext cx="3429000" cy="1477328"/>
          </a:xfrm>
          <a:prstGeom prst="rect">
            <a:avLst/>
          </a:prstGeom>
          <a:solidFill>
            <a:srgbClr val="92D050"/>
          </a:solidFill>
        </p:spPr>
        <p:txBody>
          <a:bodyPr wrap="square" rtlCol="0">
            <a:spAutoFit/>
          </a:bodyPr>
          <a:lstStyle/>
          <a:p>
            <a:pPr algn="ctr"/>
            <a:r>
              <a:rPr lang="en-IN" b="1" dirty="0" err="1" smtClean="0">
                <a:solidFill>
                  <a:srgbClr val="002060"/>
                </a:solidFill>
              </a:rPr>
              <a:t>Node.tap</a:t>
            </a:r>
            <a:r>
              <a:rPr lang="en-IN" b="1" dirty="0" smtClean="0">
                <a:solidFill>
                  <a:srgbClr val="002060"/>
                </a:solidFill>
              </a:rPr>
              <a:t>/Mocha  for testing</a:t>
            </a:r>
          </a:p>
          <a:p>
            <a:pPr algn="ctr"/>
            <a:r>
              <a:rPr lang="en-IN" b="1" dirty="0" smtClean="0">
                <a:solidFill>
                  <a:srgbClr val="002060"/>
                </a:solidFill>
              </a:rPr>
              <a:t>Node Inspector for debugging</a:t>
            </a:r>
          </a:p>
          <a:p>
            <a:pPr algn="ctr"/>
            <a:r>
              <a:rPr lang="en-IN" b="1" dirty="0" err="1" smtClean="0">
                <a:solidFill>
                  <a:srgbClr val="002060"/>
                </a:solidFill>
              </a:rPr>
              <a:t>Js</a:t>
            </a:r>
            <a:r>
              <a:rPr lang="en-IN" b="1" dirty="0" smtClean="0">
                <a:solidFill>
                  <a:srgbClr val="002060"/>
                </a:solidFill>
              </a:rPr>
              <a:t> Lint for Code Analysis</a:t>
            </a:r>
          </a:p>
          <a:p>
            <a:pPr algn="ctr"/>
            <a:r>
              <a:rPr lang="en-IN" b="1" dirty="0" smtClean="0">
                <a:solidFill>
                  <a:srgbClr val="002060"/>
                </a:solidFill>
              </a:rPr>
              <a:t>Grunt / Gulp for building/Testing</a:t>
            </a:r>
          </a:p>
          <a:p>
            <a:pPr algn="ctr"/>
            <a:r>
              <a:rPr lang="en-IN" b="1" dirty="0" err="1" smtClean="0">
                <a:solidFill>
                  <a:srgbClr val="002060"/>
                </a:solidFill>
              </a:rPr>
              <a:t>Jxcore</a:t>
            </a:r>
            <a:r>
              <a:rPr lang="en-IN" b="1" dirty="0" smtClean="0">
                <a:solidFill>
                  <a:srgbClr val="002060"/>
                </a:solidFill>
              </a:rPr>
              <a:t> for packaging</a:t>
            </a:r>
            <a:endParaRPr lang="en-IN" b="1" dirty="0">
              <a:solidFill>
                <a:srgbClr val="002060"/>
              </a:solidFill>
            </a:endParaRPr>
          </a:p>
        </p:txBody>
      </p:sp>
      <p:sp>
        <p:nvSpPr>
          <p:cNvPr id="16" name="TextBox 15"/>
          <p:cNvSpPr txBox="1"/>
          <p:nvPr/>
        </p:nvSpPr>
        <p:spPr>
          <a:xfrm>
            <a:off x="2667000" y="3249620"/>
            <a:ext cx="2722418" cy="369332"/>
          </a:xfrm>
          <a:prstGeom prst="rect">
            <a:avLst/>
          </a:prstGeom>
          <a:noFill/>
        </p:spPr>
        <p:txBody>
          <a:bodyPr wrap="square" rtlCol="0">
            <a:spAutoFit/>
          </a:bodyPr>
          <a:lstStyle/>
          <a:p>
            <a:pPr algn="ctr"/>
            <a:r>
              <a:rPr lang="en-IN" dirty="0" smtClean="0"/>
              <a:t>HTTP (s) / UDP / Sockets  </a:t>
            </a:r>
            <a:endParaRPr lang="en-IN" dirty="0"/>
          </a:p>
        </p:txBody>
      </p:sp>
      <p:sp>
        <p:nvSpPr>
          <p:cNvPr id="17" name="TextBox 16"/>
          <p:cNvSpPr txBox="1"/>
          <p:nvPr/>
        </p:nvSpPr>
        <p:spPr>
          <a:xfrm>
            <a:off x="4572000" y="2260937"/>
            <a:ext cx="1600200" cy="1015663"/>
          </a:xfrm>
          <a:prstGeom prst="rect">
            <a:avLst/>
          </a:prstGeom>
          <a:solidFill>
            <a:schemeClr val="accent3">
              <a:lumMod val="40000"/>
              <a:lumOff val="60000"/>
            </a:schemeClr>
          </a:solidFill>
        </p:spPr>
        <p:txBody>
          <a:bodyPr wrap="square" rtlCol="0">
            <a:spAutoFit/>
          </a:bodyPr>
          <a:lstStyle/>
          <a:p>
            <a:pPr algn="ctr"/>
            <a:r>
              <a:rPr lang="en-IN" sz="2000" b="1" dirty="0" smtClean="0"/>
              <a:t>‘node Connect’</a:t>
            </a:r>
          </a:p>
          <a:p>
            <a:pPr algn="ctr"/>
            <a:r>
              <a:rPr lang="en-IN" sz="2000" b="1" dirty="0" smtClean="0"/>
              <a:t>Middleware</a:t>
            </a:r>
            <a:endParaRPr lang="en-IN" sz="2000" b="1" dirty="0"/>
          </a:p>
        </p:txBody>
      </p:sp>
      <p:sp>
        <p:nvSpPr>
          <p:cNvPr id="18" name="Left-Right Arrow 17"/>
          <p:cNvSpPr/>
          <p:nvPr/>
        </p:nvSpPr>
        <p:spPr>
          <a:xfrm>
            <a:off x="6019800" y="2587336"/>
            <a:ext cx="762000" cy="3429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6858000" y="2387025"/>
            <a:ext cx="838200" cy="584775"/>
          </a:xfrm>
          <a:prstGeom prst="rect">
            <a:avLst/>
          </a:prstGeom>
          <a:solidFill>
            <a:schemeClr val="accent3">
              <a:lumMod val="40000"/>
              <a:lumOff val="60000"/>
            </a:schemeClr>
          </a:solidFill>
        </p:spPr>
        <p:txBody>
          <a:bodyPr wrap="square" rtlCol="0">
            <a:spAutoFit/>
          </a:bodyPr>
          <a:lstStyle/>
          <a:p>
            <a:pPr algn="ctr"/>
            <a:r>
              <a:rPr lang="en-IN" sz="1600" b="1" dirty="0" smtClean="0"/>
              <a:t>http (s)</a:t>
            </a:r>
          </a:p>
          <a:p>
            <a:pPr algn="ctr"/>
            <a:r>
              <a:rPr lang="en-IN" sz="1600" b="1" dirty="0" smtClean="0"/>
              <a:t>server</a:t>
            </a:r>
            <a:endParaRPr lang="en-IN" sz="1600" b="1" dirty="0"/>
          </a:p>
        </p:txBody>
      </p:sp>
      <p:sp>
        <p:nvSpPr>
          <p:cNvPr id="20" name="TextBox 19"/>
          <p:cNvSpPr txBox="1"/>
          <p:nvPr/>
        </p:nvSpPr>
        <p:spPr>
          <a:xfrm>
            <a:off x="6858000" y="3149025"/>
            <a:ext cx="838200" cy="584775"/>
          </a:xfrm>
          <a:prstGeom prst="rect">
            <a:avLst/>
          </a:prstGeom>
          <a:solidFill>
            <a:schemeClr val="accent3">
              <a:lumMod val="40000"/>
              <a:lumOff val="60000"/>
            </a:schemeClr>
          </a:solidFill>
        </p:spPr>
        <p:txBody>
          <a:bodyPr wrap="square" rtlCol="0">
            <a:spAutoFit/>
          </a:bodyPr>
          <a:lstStyle/>
          <a:p>
            <a:pPr algn="ctr"/>
            <a:r>
              <a:rPr lang="en-IN" sz="1600" b="1" dirty="0" smtClean="0"/>
              <a:t>Web</a:t>
            </a:r>
          </a:p>
          <a:p>
            <a:pPr algn="ctr"/>
            <a:r>
              <a:rPr lang="en-IN" sz="1600" b="1" dirty="0" smtClean="0"/>
              <a:t>socket</a:t>
            </a:r>
            <a:endParaRPr lang="en-IN" sz="1600" b="1" dirty="0"/>
          </a:p>
        </p:txBody>
      </p:sp>
      <p:sp>
        <p:nvSpPr>
          <p:cNvPr id="8" name="Can 7"/>
          <p:cNvSpPr/>
          <p:nvPr/>
        </p:nvSpPr>
        <p:spPr>
          <a:xfrm>
            <a:off x="8229600" y="2385716"/>
            <a:ext cx="484909" cy="66228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7477991" y="3200400"/>
            <a:ext cx="2047009" cy="923330"/>
          </a:xfrm>
          <a:prstGeom prst="rect">
            <a:avLst/>
          </a:prstGeom>
          <a:noFill/>
        </p:spPr>
        <p:txBody>
          <a:bodyPr wrap="square" rtlCol="0">
            <a:spAutoFit/>
          </a:bodyPr>
          <a:lstStyle/>
          <a:p>
            <a:pPr algn="ctr"/>
            <a:r>
              <a:rPr lang="en-IN" b="1" dirty="0" err="1" smtClean="0"/>
              <a:t>MongoDB</a:t>
            </a:r>
            <a:endParaRPr lang="en-IN" b="1" dirty="0" smtClean="0"/>
          </a:p>
          <a:p>
            <a:pPr algn="ctr"/>
            <a:r>
              <a:rPr lang="en-IN" b="1" dirty="0" err="1" smtClean="0"/>
              <a:t>Mysql</a:t>
            </a:r>
            <a:endParaRPr lang="en-IN" b="1" dirty="0" smtClean="0"/>
          </a:p>
          <a:p>
            <a:pPr algn="ctr"/>
            <a:r>
              <a:rPr lang="en-IN" b="1" dirty="0" err="1" smtClean="0"/>
              <a:t>Sql</a:t>
            </a:r>
            <a:r>
              <a:rPr lang="en-IN" b="1" dirty="0" smtClean="0"/>
              <a:t> server</a:t>
            </a:r>
            <a:endParaRPr lang="en-IN" b="1" dirty="0"/>
          </a:p>
        </p:txBody>
      </p:sp>
      <p:sp>
        <p:nvSpPr>
          <p:cNvPr id="13" name="Right Arrow 12"/>
          <p:cNvSpPr/>
          <p:nvPr/>
        </p:nvSpPr>
        <p:spPr>
          <a:xfrm>
            <a:off x="7772400" y="2587336"/>
            <a:ext cx="457200"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127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chemeClr val="accent2">
              <a:lumMod val="20000"/>
              <a:lumOff val="80000"/>
            </a:schemeClr>
          </a:solidFill>
          <a:ln>
            <a:noFill/>
          </a:ln>
        </p:spPr>
        <p:txBody>
          <a:bodyPr>
            <a:normAutofit fontScale="92500" lnSpcReduction="20000"/>
          </a:bodyPr>
          <a:lstStyle/>
          <a:p>
            <a:r>
              <a:rPr lang="en-US" b="1" dirty="0" smtClean="0">
                <a:solidFill>
                  <a:srgbClr val="002060"/>
                </a:solidFill>
              </a:rPr>
              <a:t> </a:t>
            </a:r>
            <a:r>
              <a:rPr lang="en-US" b="1" dirty="0" smtClean="0">
                <a:solidFill>
                  <a:schemeClr val="accent2">
                    <a:lumMod val="75000"/>
                  </a:schemeClr>
                </a:solidFill>
              </a:rPr>
              <a:t>Node JS users</a:t>
            </a:r>
            <a:endParaRPr lang="en-US" b="1" dirty="0">
              <a:solidFill>
                <a:schemeClr val="accent2">
                  <a:lumMod val="75000"/>
                </a:schemeClr>
              </a:solidFill>
            </a:endParaRPr>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dirty="0" smtClean="0"/>
              <a:t>Microsoft</a:t>
            </a:r>
            <a:r>
              <a:rPr lang="en-US" sz="2800" dirty="0"/>
              <a:t>, Yahoo, </a:t>
            </a:r>
            <a:r>
              <a:rPr lang="en-US" sz="2800" dirty="0" err="1"/>
              <a:t>Uber</a:t>
            </a:r>
            <a:r>
              <a:rPr lang="en-US" sz="2800" dirty="0"/>
              <a:t>, and </a:t>
            </a:r>
            <a:r>
              <a:rPr lang="en-US" sz="2800" dirty="0" err="1" smtClean="0"/>
              <a:t>Walmart</a:t>
            </a:r>
            <a:r>
              <a:rPr lang="en-US" sz="2800" dirty="0" smtClean="0"/>
              <a:t> completely </a:t>
            </a:r>
            <a:r>
              <a:rPr lang="en-US" sz="2800" dirty="0"/>
              <a:t>moving their server-side operations to Node.js </a:t>
            </a:r>
            <a:endParaRPr lang="en-US" sz="2800" dirty="0" smtClean="0"/>
          </a:p>
          <a:p>
            <a:endParaRPr lang="en-US" sz="2800" dirty="0"/>
          </a:p>
          <a:p>
            <a:r>
              <a:rPr lang="en-US" sz="2800" dirty="0" smtClean="0"/>
              <a:t>Real time apps - PayPal</a:t>
            </a:r>
            <a:r>
              <a:rPr lang="en-US" sz="2800" dirty="0"/>
              <a:t>, eBay</a:t>
            </a:r>
            <a:r>
              <a:rPr lang="en-US" sz="2800" dirty="0" smtClean="0"/>
              <a:t>, and </a:t>
            </a:r>
            <a:r>
              <a:rPr lang="en-US" sz="2800" dirty="0" err="1" smtClean="0"/>
              <a:t>Groupon</a:t>
            </a:r>
            <a:endParaRPr lang="en-US" sz="2800" dirty="0" smtClean="0"/>
          </a:p>
          <a:p>
            <a:endParaRPr lang="en-US" sz="2800" dirty="0"/>
          </a:p>
          <a:p>
            <a:pPr marL="0" indent="0">
              <a:buNone/>
            </a:pPr>
            <a:endParaRPr lang="en-US" sz="2800" dirty="0"/>
          </a:p>
          <a:p>
            <a:pPr marL="0" indent="0">
              <a:buNone/>
            </a:pPr>
            <a:r>
              <a:rPr lang="en-US" sz="2800" dirty="0" smtClean="0"/>
              <a:t>Node JS Documentation :</a:t>
            </a:r>
          </a:p>
          <a:p>
            <a:pPr marL="0" indent="0">
              <a:buNone/>
            </a:pPr>
            <a:r>
              <a:rPr lang="en-US" sz="2800" dirty="0" smtClean="0"/>
              <a:t>		</a:t>
            </a:r>
            <a:r>
              <a:rPr lang="en-US" sz="2800" dirty="0" smtClean="0">
                <a:hlinkClick r:id="rId3"/>
              </a:rPr>
              <a:t>https</a:t>
            </a:r>
            <a:r>
              <a:rPr lang="en-US" sz="2800" dirty="0">
                <a:hlinkClick r:id="rId3"/>
              </a:rPr>
              <a:t>://nodejs.org/api</a:t>
            </a:r>
            <a:r>
              <a:rPr lang="en-US" sz="2800" dirty="0" smtClean="0">
                <a:hlinkClick r:id="rId3"/>
              </a:rPr>
              <a:t>/</a:t>
            </a:r>
            <a:endParaRPr lang="en-US" sz="2800" dirty="0" smtClean="0"/>
          </a:p>
          <a:p>
            <a:pPr marL="0" indent="0">
              <a:buNone/>
            </a:pPr>
            <a:endParaRPr lang="en-US" sz="2800" dirty="0"/>
          </a:p>
          <a:p>
            <a:endParaRPr lang="en-US" sz="2400" dirty="0" smtClean="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cxnSp>
        <p:nvCxnSpPr>
          <p:cNvPr id="7" name="Straight Connector 6"/>
          <p:cNvCxnSpPr/>
          <p:nvPr/>
        </p:nvCxnSpPr>
        <p:spPr>
          <a:xfrm>
            <a:off x="27709" y="5029200"/>
            <a:ext cx="9116291"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957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770909"/>
            <a:ext cx="91440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2514600"/>
            <a:ext cx="9144000" cy="2286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2514600"/>
            <a:ext cx="8257308" cy="484909"/>
          </a:xfrm>
          <a:solidFill>
            <a:schemeClr val="accent2">
              <a:lumMod val="20000"/>
              <a:lumOff val="80000"/>
            </a:schemeClr>
          </a:solidFill>
          <a:ln>
            <a:noFill/>
          </a:ln>
        </p:spPr>
        <p:txBody>
          <a:bodyPr>
            <a:normAutofit fontScale="92500" lnSpcReduction="20000"/>
          </a:bodyPr>
          <a:lstStyle/>
          <a:p>
            <a:r>
              <a:rPr lang="en-US" b="1" dirty="0" smtClean="0">
                <a:solidFill>
                  <a:srgbClr val="002060"/>
                </a:solidFill>
              </a:rPr>
              <a:t>Installing Node  </a:t>
            </a:r>
            <a:endParaRPr lang="en-US" b="1" dirty="0">
              <a:solidFill>
                <a:schemeClr val="accent2">
                  <a:lumMod val="75000"/>
                </a:schemeClr>
              </a:solidFill>
            </a:endParaRPr>
          </a:p>
        </p:txBody>
      </p:sp>
    </p:spTree>
    <p:extLst>
      <p:ext uri="{BB962C8B-B14F-4D97-AF65-F5344CB8AC3E}">
        <p14:creationId xmlns:p14="http://schemas.microsoft.com/office/powerpoint/2010/main" val="3503196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7" name="Subtitle 6"/>
          <p:cNvSpPr>
            <a:spLocks noGrp="1"/>
          </p:cNvSpPr>
          <p:nvPr>
            <p:ph type="subTitle" idx="1"/>
          </p:nvPr>
        </p:nvSpPr>
        <p:spPr/>
        <p:txBody>
          <a:bodyPr/>
          <a:lstStyle/>
          <a:p>
            <a:endParaRPr lang="en-US"/>
          </a:p>
        </p:txBody>
      </p:sp>
      <p:pic>
        <p:nvPicPr>
          <p:cNvPr id="3" name="Picture 2"/>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35031964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chemeClr val="accent2">
              <a:lumMod val="20000"/>
              <a:lumOff val="80000"/>
            </a:schemeClr>
          </a:solidFill>
          <a:ln>
            <a:noFill/>
          </a:ln>
        </p:spPr>
        <p:txBody>
          <a:bodyPr>
            <a:normAutofit fontScale="92500" lnSpcReduction="20000"/>
          </a:bodyPr>
          <a:lstStyle/>
          <a:p>
            <a:r>
              <a:rPr lang="en-US" b="1" dirty="0" smtClean="0">
                <a:solidFill>
                  <a:srgbClr val="002060"/>
                </a:solidFill>
              </a:rPr>
              <a:t> </a:t>
            </a:r>
            <a:r>
              <a:rPr lang="en-IN" dirty="0" smtClean="0">
                <a:solidFill>
                  <a:srgbClr val="FF0000"/>
                </a:solidFill>
              </a:rPr>
              <a:t>Editors</a:t>
            </a:r>
            <a:endParaRPr lang="en-US" b="1" dirty="0">
              <a:solidFill>
                <a:srgbClr val="FF0000"/>
              </a:solidFill>
            </a:endParaRPr>
          </a:p>
        </p:txBody>
      </p:sp>
      <p:sp>
        <p:nvSpPr>
          <p:cNvPr id="7" name="Rounded Rectangle 6"/>
          <p:cNvSpPr/>
          <p:nvPr/>
        </p:nvSpPr>
        <p:spPr>
          <a:xfrm>
            <a:off x="0" y="6743700"/>
            <a:ext cx="9144000" cy="1143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a:spLocks noGrp="1" noChangeArrowheads="1"/>
          </p:cNvSpPr>
          <p:nvPr/>
        </p:nvSpPr>
        <p:spPr bwMode="auto">
          <a:xfrm>
            <a:off x="41564"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spcBef>
                <a:spcPts val="1200"/>
              </a:spcBef>
              <a:buNone/>
            </a:pPr>
            <a:r>
              <a:rPr lang="en-IN" sz="2800" b="1" dirty="0" smtClean="0">
                <a:solidFill>
                  <a:srgbClr val="FF0000"/>
                </a:solidFill>
              </a:rPr>
              <a:t>	</a:t>
            </a:r>
            <a:r>
              <a:rPr lang="en-IN" b="1" dirty="0">
                <a:solidFill>
                  <a:srgbClr val="FF0000"/>
                </a:solidFill>
              </a:rPr>
              <a:t>	</a:t>
            </a:r>
            <a:r>
              <a:rPr lang="en-IN" b="1" dirty="0" smtClean="0">
                <a:solidFill>
                  <a:srgbClr val="FF0000"/>
                </a:solidFill>
              </a:rPr>
              <a:t>	</a:t>
            </a:r>
          </a:p>
        </p:txBody>
      </p:sp>
      <p:sp>
        <p:nvSpPr>
          <p:cNvPr id="9" name="Rectangle 8"/>
          <p:cNvSpPr/>
          <p:nvPr/>
        </p:nvSpPr>
        <p:spPr>
          <a:xfrm>
            <a:off x="1981200" y="1383132"/>
            <a:ext cx="5638800" cy="3539430"/>
          </a:xfrm>
          <a:prstGeom prst="rect">
            <a:avLst/>
          </a:prstGeom>
        </p:spPr>
        <p:txBody>
          <a:bodyPr wrap="square">
            <a:spAutoFit/>
          </a:bodyPr>
          <a:lstStyle/>
          <a:p>
            <a:pPr>
              <a:buFont typeface="Arial" pitchFamily="34" charset="0"/>
              <a:buChar char="•"/>
            </a:pPr>
            <a:r>
              <a:rPr lang="en-IN" sz="2800" dirty="0" smtClean="0"/>
              <a:t> Sublime Text 3.0</a:t>
            </a:r>
          </a:p>
          <a:p>
            <a:pPr>
              <a:buFont typeface="Arial" pitchFamily="34" charset="0"/>
              <a:buChar char="•"/>
            </a:pPr>
            <a:r>
              <a:rPr lang="en-IN" sz="2800" dirty="0" smtClean="0"/>
              <a:t> Visual Studio Code </a:t>
            </a:r>
          </a:p>
          <a:p>
            <a:pPr>
              <a:buFont typeface="Arial" pitchFamily="34" charset="0"/>
              <a:buChar char="•"/>
            </a:pPr>
            <a:r>
              <a:rPr lang="en-IN" sz="2800" dirty="0" smtClean="0"/>
              <a:t> Jet Brains</a:t>
            </a:r>
          </a:p>
          <a:p>
            <a:pPr>
              <a:buFont typeface="Arial" pitchFamily="34" charset="0"/>
              <a:buChar char="•"/>
            </a:pPr>
            <a:r>
              <a:rPr lang="en-IN" sz="2800" dirty="0" smtClean="0"/>
              <a:t> </a:t>
            </a:r>
            <a:r>
              <a:rPr lang="en-IN" sz="2800" dirty="0" err="1" smtClean="0"/>
              <a:t>Aptana</a:t>
            </a:r>
            <a:r>
              <a:rPr lang="en-IN" sz="2800" dirty="0" smtClean="0"/>
              <a:t> Studio</a:t>
            </a:r>
          </a:p>
          <a:p>
            <a:pPr>
              <a:buFont typeface="Arial" pitchFamily="34" charset="0"/>
              <a:buChar char="•"/>
            </a:pPr>
            <a:r>
              <a:rPr lang="en-IN" sz="2800" dirty="0" smtClean="0"/>
              <a:t> Eclipse</a:t>
            </a:r>
          </a:p>
          <a:p>
            <a:pPr>
              <a:buFont typeface="Arial" pitchFamily="34" charset="0"/>
              <a:buChar char="•"/>
            </a:pPr>
            <a:r>
              <a:rPr lang="en-IN" sz="2800" dirty="0" smtClean="0"/>
              <a:t>Visual </a:t>
            </a:r>
            <a:r>
              <a:rPr lang="en-IN" sz="2800" smtClean="0"/>
              <a:t>Studio 2013/2015/VS 2017</a:t>
            </a:r>
            <a:endParaRPr lang="en-IN" sz="2800" dirty="0" smtClean="0"/>
          </a:p>
          <a:p>
            <a:pPr>
              <a:buFont typeface="Arial" pitchFamily="34" charset="0"/>
              <a:buChar char="•"/>
            </a:pPr>
            <a:r>
              <a:rPr lang="en-IN" sz="2800" dirty="0" smtClean="0"/>
              <a:t> Notepad++ </a:t>
            </a:r>
          </a:p>
          <a:p>
            <a:pPr>
              <a:buFont typeface="Arial" pitchFamily="34" charset="0"/>
              <a:buChar char="•"/>
            </a:pPr>
            <a:endParaRPr lang="en-US" sz="2800" dirty="0"/>
          </a:p>
        </p:txBody>
      </p:sp>
    </p:spTree>
    <p:extLst>
      <p:ext uri="{BB962C8B-B14F-4D97-AF65-F5344CB8AC3E}">
        <p14:creationId xmlns:p14="http://schemas.microsoft.com/office/powerpoint/2010/main" val="21438241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chemeClr val="accent2">
              <a:lumMod val="20000"/>
              <a:lumOff val="80000"/>
            </a:schemeClr>
          </a:solidFill>
          <a:ln>
            <a:noFill/>
          </a:ln>
        </p:spPr>
        <p:txBody>
          <a:bodyPr>
            <a:normAutofit fontScale="92500" lnSpcReduction="20000"/>
          </a:bodyPr>
          <a:lstStyle/>
          <a:p>
            <a:r>
              <a:rPr lang="en-US" b="1" dirty="0" smtClean="0">
                <a:solidFill>
                  <a:srgbClr val="002060"/>
                </a:solidFill>
              </a:rPr>
              <a:t> </a:t>
            </a:r>
            <a:r>
              <a:rPr lang="en-IN" dirty="0" smtClean="0">
                <a:solidFill>
                  <a:srgbClr val="FF0000"/>
                </a:solidFill>
              </a:rPr>
              <a:t>Node basics</a:t>
            </a:r>
            <a:endParaRPr lang="en-US" b="1" dirty="0">
              <a:solidFill>
                <a:srgbClr val="FF0000"/>
              </a:solidFill>
            </a:endParaRPr>
          </a:p>
        </p:txBody>
      </p:sp>
      <p:sp>
        <p:nvSpPr>
          <p:cNvPr id="7" name="Rounded Rectangle 6"/>
          <p:cNvSpPr/>
          <p:nvPr/>
        </p:nvSpPr>
        <p:spPr>
          <a:xfrm>
            <a:off x="0" y="6743700"/>
            <a:ext cx="9144000" cy="1143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a:spLocks noGrp="1" noChangeArrowheads="1"/>
          </p:cNvSpPr>
          <p:nvPr/>
        </p:nvSpPr>
        <p:spPr bwMode="auto">
          <a:xfrm>
            <a:off x="41564"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spcBef>
                <a:spcPts val="1200"/>
              </a:spcBef>
              <a:buNone/>
            </a:pPr>
            <a:r>
              <a:rPr lang="en-IN" sz="2800" b="1" dirty="0" smtClean="0">
                <a:solidFill>
                  <a:srgbClr val="FF0000"/>
                </a:solidFill>
              </a:rPr>
              <a:t>	</a:t>
            </a:r>
            <a:r>
              <a:rPr lang="en-IN" b="1" dirty="0">
                <a:solidFill>
                  <a:srgbClr val="FF0000"/>
                </a:solidFill>
              </a:rPr>
              <a:t>	</a:t>
            </a:r>
            <a:r>
              <a:rPr lang="en-IN" b="1" dirty="0" smtClean="0">
                <a:solidFill>
                  <a:srgbClr val="FF0000"/>
                </a:solidFill>
              </a:rPr>
              <a:t>	</a:t>
            </a:r>
          </a:p>
        </p:txBody>
      </p:sp>
      <p:sp>
        <p:nvSpPr>
          <p:cNvPr id="9" name="Rectangle 8"/>
          <p:cNvSpPr/>
          <p:nvPr/>
        </p:nvSpPr>
        <p:spPr>
          <a:xfrm>
            <a:off x="762000" y="592196"/>
            <a:ext cx="8118764" cy="6555641"/>
          </a:xfrm>
          <a:prstGeom prst="rect">
            <a:avLst/>
          </a:prstGeom>
        </p:spPr>
        <p:txBody>
          <a:bodyPr wrap="square">
            <a:spAutoFit/>
          </a:bodyPr>
          <a:lstStyle/>
          <a:p>
            <a:r>
              <a:rPr lang="en-IN" sz="2600" dirty="0">
                <a:solidFill>
                  <a:srgbClr val="FF0000"/>
                </a:solidFill>
              </a:rPr>
              <a:t>Primitive Types:</a:t>
            </a:r>
          </a:p>
          <a:p>
            <a:endParaRPr lang="en-IN" sz="2600" dirty="0" smtClean="0"/>
          </a:p>
          <a:p>
            <a:pPr marL="514350" indent="-514350">
              <a:buFont typeface="+mj-lt"/>
              <a:buAutoNum type="arabicPeriod"/>
            </a:pPr>
            <a:r>
              <a:rPr lang="en-IN" sz="2600" dirty="0" smtClean="0"/>
              <a:t>String</a:t>
            </a:r>
            <a:endParaRPr lang="en-IN" sz="2600" dirty="0"/>
          </a:p>
          <a:p>
            <a:pPr marL="514350" indent="-514350">
              <a:buFont typeface="+mj-lt"/>
              <a:buAutoNum type="arabicPeriod"/>
            </a:pPr>
            <a:r>
              <a:rPr lang="en-IN" sz="2600" dirty="0"/>
              <a:t>Number</a:t>
            </a:r>
          </a:p>
          <a:p>
            <a:pPr marL="514350" indent="-514350">
              <a:buFont typeface="+mj-lt"/>
              <a:buAutoNum type="arabicPeriod"/>
            </a:pPr>
            <a:r>
              <a:rPr lang="en-IN" sz="2600" dirty="0"/>
              <a:t>Boolean</a:t>
            </a:r>
          </a:p>
          <a:p>
            <a:pPr marL="514350" indent="-514350">
              <a:buFont typeface="+mj-lt"/>
              <a:buAutoNum type="arabicPeriod"/>
            </a:pPr>
            <a:r>
              <a:rPr lang="en-IN" sz="2600" dirty="0"/>
              <a:t>Undefined</a:t>
            </a:r>
          </a:p>
          <a:p>
            <a:pPr marL="514350" indent="-514350">
              <a:buFont typeface="+mj-lt"/>
              <a:buAutoNum type="arabicPeriod"/>
            </a:pPr>
            <a:r>
              <a:rPr lang="en-IN" sz="2600" dirty="0"/>
              <a:t>Null</a:t>
            </a:r>
          </a:p>
          <a:p>
            <a:pPr marL="514350" indent="-514350">
              <a:buFont typeface="+mj-lt"/>
              <a:buAutoNum type="arabicPeriod"/>
            </a:pPr>
            <a:r>
              <a:rPr lang="en-IN" sz="2600" dirty="0" err="1" smtClean="0"/>
              <a:t>RegExp</a:t>
            </a:r>
            <a:endParaRPr lang="en-IN" sz="2600" dirty="0"/>
          </a:p>
          <a:p>
            <a:pPr marL="514350" indent="-514350">
              <a:buFont typeface="+mj-lt"/>
              <a:buAutoNum type="arabicPeriod"/>
            </a:pPr>
            <a:r>
              <a:rPr lang="en-IN" sz="2600" dirty="0" smtClean="0"/>
              <a:t>Everything </a:t>
            </a:r>
            <a:r>
              <a:rPr lang="en-IN" sz="2600" dirty="0"/>
              <a:t>else is an object in Node.js</a:t>
            </a:r>
            <a:r>
              <a:rPr lang="en-IN" sz="2600" dirty="0" smtClean="0"/>
              <a:t>.</a:t>
            </a:r>
          </a:p>
          <a:p>
            <a:endParaRPr lang="en-IN" sz="2600" dirty="0" smtClean="0"/>
          </a:p>
          <a:p>
            <a:r>
              <a:rPr lang="en-US" altLang="en-US" sz="2600" dirty="0" err="1" smtClean="0">
                <a:solidFill>
                  <a:srgbClr val="0000FF"/>
                </a:solidFill>
                <a:latin typeface="Consolas" panose="020B0609020204030204" pitchFamily="49" charset="0"/>
              </a:rPr>
              <a:t>var</a:t>
            </a:r>
            <a:r>
              <a:rPr lang="en-US" altLang="en-US" sz="2600" dirty="0" smtClean="0">
                <a:solidFill>
                  <a:srgbClr val="000000"/>
                </a:solidFill>
                <a:latin typeface="Consolas" panose="020B0609020204030204" pitchFamily="49" charset="0"/>
              </a:rPr>
              <a:t> </a:t>
            </a:r>
            <a:r>
              <a:rPr lang="en-US" altLang="en-US" sz="2600" dirty="0" err="1">
                <a:solidFill>
                  <a:srgbClr val="000000"/>
                </a:solidFill>
                <a:latin typeface="Consolas" panose="020B0609020204030204" pitchFamily="49" charset="0"/>
              </a:rPr>
              <a:t>obj</a:t>
            </a:r>
            <a:r>
              <a:rPr lang="en-US" altLang="en-US" sz="2600" dirty="0">
                <a:solidFill>
                  <a:srgbClr val="000000"/>
                </a:solidFill>
                <a:latin typeface="Consolas" panose="020B0609020204030204" pitchFamily="49" charset="0"/>
              </a:rPr>
              <a:t> = { </a:t>
            </a:r>
            <a:endParaRPr lang="en-US" altLang="en-US" sz="2600" dirty="0" smtClean="0">
              <a:solidFill>
                <a:srgbClr val="000000"/>
              </a:solidFill>
              <a:latin typeface="Consolas" panose="020B0609020204030204" pitchFamily="49" charset="0"/>
            </a:endParaRPr>
          </a:p>
          <a:p>
            <a:r>
              <a:rPr lang="en-US" altLang="en-US" sz="2600" dirty="0">
                <a:solidFill>
                  <a:srgbClr val="000000"/>
                </a:solidFill>
                <a:latin typeface="Consolas" panose="020B0609020204030204" pitchFamily="49" charset="0"/>
              </a:rPr>
              <a:t>	</a:t>
            </a:r>
            <a:r>
              <a:rPr lang="en-US" altLang="en-US" sz="2600" dirty="0" err="1" smtClean="0">
                <a:solidFill>
                  <a:srgbClr val="000000"/>
                </a:solidFill>
                <a:latin typeface="Consolas" panose="020B0609020204030204" pitchFamily="49" charset="0"/>
              </a:rPr>
              <a:t>authorName</a:t>
            </a:r>
            <a:r>
              <a:rPr lang="en-US" altLang="en-US" sz="2600" dirty="0">
                <a:solidFill>
                  <a:srgbClr val="000000"/>
                </a:solidFill>
                <a:latin typeface="Consolas" panose="020B0609020204030204" pitchFamily="49" charset="0"/>
              </a:rPr>
              <a:t>: </a:t>
            </a:r>
            <a:r>
              <a:rPr lang="en-US" altLang="en-US" sz="2600" dirty="0" smtClean="0">
                <a:solidFill>
                  <a:srgbClr val="A31515"/>
                </a:solidFill>
                <a:latin typeface="Consolas" panose="020B0609020204030204" pitchFamily="49" charset="0"/>
              </a:rPr>
              <a:t>‘Murthy'</a:t>
            </a:r>
            <a:r>
              <a:rPr lang="en-US" altLang="en-US" sz="2600" dirty="0" smtClean="0">
                <a:solidFill>
                  <a:srgbClr val="000000"/>
                </a:solidFill>
                <a:latin typeface="Consolas" panose="020B0609020204030204" pitchFamily="49" charset="0"/>
              </a:rPr>
              <a:t>, </a:t>
            </a:r>
          </a:p>
          <a:p>
            <a:r>
              <a:rPr lang="en-US" altLang="en-US" sz="2600" dirty="0">
                <a:solidFill>
                  <a:srgbClr val="000000"/>
                </a:solidFill>
                <a:latin typeface="Consolas" panose="020B0609020204030204" pitchFamily="49" charset="0"/>
              </a:rPr>
              <a:t>	</a:t>
            </a:r>
            <a:r>
              <a:rPr lang="en-US" altLang="en-US" sz="2600" dirty="0" smtClean="0">
                <a:solidFill>
                  <a:srgbClr val="000000"/>
                </a:solidFill>
                <a:latin typeface="Consolas" panose="020B0609020204030204" pitchFamily="49" charset="0"/>
              </a:rPr>
              <a:t>language</a:t>
            </a:r>
            <a:r>
              <a:rPr lang="en-US" altLang="en-US" sz="2600" dirty="0">
                <a:solidFill>
                  <a:srgbClr val="000000"/>
                </a:solidFill>
                <a:latin typeface="Consolas" panose="020B0609020204030204" pitchFamily="49" charset="0"/>
              </a:rPr>
              <a:t>: </a:t>
            </a:r>
            <a:r>
              <a:rPr lang="en-US" altLang="en-US" sz="2600" dirty="0" smtClean="0">
                <a:solidFill>
                  <a:srgbClr val="A31515"/>
                </a:solidFill>
                <a:latin typeface="Consolas" panose="020B0609020204030204" pitchFamily="49" charset="0"/>
              </a:rPr>
              <a:t>'Node.js</a:t>
            </a:r>
          </a:p>
          <a:p>
            <a:r>
              <a:rPr lang="en-US" altLang="en-US" sz="2600" dirty="0">
                <a:solidFill>
                  <a:srgbClr val="A31515"/>
                </a:solidFill>
                <a:latin typeface="Consolas" panose="020B0609020204030204" pitchFamily="49" charset="0"/>
              </a:rPr>
              <a:t> </a:t>
            </a:r>
            <a:r>
              <a:rPr lang="en-US" altLang="en-US" sz="2600" dirty="0" smtClean="0">
                <a:solidFill>
                  <a:srgbClr val="A31515"/>
                </a:solidFill>
                <a:latin typeface="Consolas" panose="020B0609020204030204" pitchFamily="49" charset="0"/>
              </a:rPr>
              <a:t> }</a:t>
            </a:r>
            <a:endParaRPr lang="en-IN" sz="2600" dirty="0"/>
          </a:p>
          <a:p>
            <a:pPr marL="514350" indent="-514350">
              <a:buFont typeface="+mj-lt"/>
              <a:buAutoNum type="arabicPeriod"/>
            </a:pPr>
            <a:endParaRPr lang="en-IN" sz="2800" dirty="0"/>
          </a:p>
          <a:p>
            <a:pPr>
              <a:buFont typeface="Arial" pitchFamily="34" charset="0"/>
              <a:buChar char="•"/>
            </a:pPr>
            <a:endParaRPr lang="en-US" sz="2800" dirty="0"/>
          </a:p>
        </p:txBody>
      </p:sp>
      <p:sp>
        <p:nvSpPr>
          <p:cNvPr id="2" name="Rectangle 2"/>
          <p:cNvSpPr>
            <a:spLocks noChangeArrowheads="1"/>
          </p:cNvSpPr>
          <p:nvPr/>
        </p:nvSpPr>
        <p:spPr bwMode="auto">
          <a:xfrm>
            <a:off x="0" y="151656"/>
            <a:ext cx="234038"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A31515"/>
                </a:solidFill>
                <a:effectLst/>
                <a:latin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rPr>
              <a:t> }</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6873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chemeClr val="accent2">
              <a:lumMod val="20000"/>
              <a:lumOff val="80000"/>
            </a:schemeClr>
          </a:solidFill>
          <a:ln>
            <a:noFill/>
          </a:ln>
        </p:spPr>
        <p:txBody>
          <a:bodyPr>
            <a:normAutofit fontScale="92500" lnSpcReduction="20000"/>
          </a:bodyPr>
          <a:lstStyle/>
          <a:p>
            <a:r>
              <a:rPr lang="en-US" b="1" dirty="0" smtClean="0">
                <a:solidFill>
                  <a:srgbClr val="002060"/>
                </a:solidFill>
              </a:rPr>
              <a:t> </a:t>
            </a:r>
            <a:r>
              <a:rPr lang="en-IN" dirty="0" smtClean="0">
                <a:solidFill>
                  <a:srgbClr val="FF0000"/>
                </a:solidFill>
              </a:rPr>
              <a:t>Node basics</a:t>
            </a:r>
            <a:endParaRPr lang="en-US" b="1" dirty="0">
              <a:solidFill>
                <a:srgbClr val="FF0000"/>
              </a:solidFill>
            </a:endParaRPr>
          </a:p>
        </p:txBody>
      </p:sp>
      <p:sp>
        <p:nvSpPr>
          <p:cNvPr id="7" name="Rounded Rectangle 6"/>
          <p:cNvSpPr/>
          <p:nvPr/>
        </p:nvSpPr>
        <p:spPr>
          <a:xfrm>
            <a:off x="0" y="6743700"/>
            <a:ext cx="9144000" cy="1143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a:spLocks noGrp="1" noChangeArrowheads="1"/>
          </p:cNvSpPr>
          <p:nvPr/>
        </p:nvSpPr>
        <p:spPr bwMode="auto">
          <a:xfrm>
            <a:off x="41564"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spcBef>
                <a:spcPts val="1200"/>
              </a:spcBef>
              <a:buNone/>
            </a:pPr>
            <a:r>
              <a:rPr lang="en-IN" sz="2800" b="1" dirty="0" smtClean="0">
                <a:solidFill>
                  <a:srgbClr val="FF0000"/>
                </a:solidFill>
              </a:rPr>
              <a:t>	</a:t>
            </a:r>
            <a:r>
              <a:rPr lang="en-IN" b="1" dirty="0">
                <a:solidFill>
                  <a:srgbClr val="FF0000"/>
                </a:solidFill>
              </a:rPr>
              <a:t>	</a:t>
            </a:r>
            <a:r>
              <a:rPr lang="en-IN" b="1" dirty="0" smtClean="0">
                <a:solidFill>
                  <a:srgbClr val="FF0000"/>
                </a:solidFill>
              </a:rPr>
              <a:t>	</a:t>
            </a:r>
          </a:p>
        </p:txBody>
      </p:sp>
      <p:sp>
        <p:nvSpPr>
          <p:cNvPr id="9" name="Rectangle 8"/>
          <p:cNvSpPr/>
          <p:nvPr/>
        </p:nvSpPr>
        <p:spPr>
          <a:xfrm>
            <a:off x="762000" y="592196"/>
            <a:ext cx="8118764" cy="5693866"/>
          </a:xfrm>
          <a:prstGeom prst="rect">
            <a:avLst/>
          </a:prstGeom>
        </p:spPr>
        <p:txBody>
          <a:bodyPr wrap="square">
            <a:spAutoFit/>
          </a:bodyPr>
          <a:lstStyle/>
          <a:p>
            <a:r>
              <a:rPr lang="en-IN" sz="2800" dirty="0">
                <a:solidFill>
                  <a:srgbClr val="FF0000"/>
                </a:solidFill>
              </a:rPr>
              <a:t>P</a:t>
            </a:r>
            <a:r>
              <a:rPr lang="en-IN" sz="2800" dirty="0" smtClean="0">
                <a:solidFill>
                  <a:srgbClr val="FF0000"/>
                </a:solidFill>
              </a:rPr>
              <a:t>rocess </a:t>
            </a:r>
            <a:r>
              <a:rPr lang="en-IN" sz="2800" dirty="0">
                <a:solidFill>
                  <a:srgbClr val="FF0000"/>
                </a:solidFill>
              </a:rPr>
              <a:t>object:</a:t>
            </a:r>
          </a:p>
          <a:p>
            <a:pPr marL="457200" indent="-457200">
              <a:buFont typeface="Arial" panose="020B0604020202020204" pitchFamily="34" charset="0"/>
              <a:buChar char="•"/>
            </a:pPr>
            <a:r>
              <a:rPr lang="en-IN" sz="2800" dirty="0"/>
              <a:t>Each Node.js script runs in a process. </a:t>
            </a:r>
            <a:endParaRPr lang="en-IN" sz="2800" dirty="0" smtClean="0"/>
          </a:p>
          <a:p>
            <a:pPr marL="457200" indent="-457200">
              <a:buFont typeface="Arial" panose="020B0604020202020204" pitchFamily="34" charset="0"/>
              <a:buChar char="•"/>
            </a:pPr>
            <a:r>
              <a:rPr lang="en-IN" sz="2800" dirty="0" smtClean="0"/>
              <a:t>It </a:t>
            </a:r>
            <a:r>
              <a:rPr lang="en-IN" sz="2800" dirty="0"/>
              <a:t>includes </a:t>
            </a:r>
            <a:r>
              <a:rPr lang="en-IN" sz="2800" b="1" dirty="0"/>
              <a:t>process</a:t>
            </a:r>
            <a:r>
              <a:rPr lang="en-IN" sz="2800" dirty="0"/>
              <a:t> object to get all the information about the current process of Node.js application</a:t>
            </a:r>
            <a:r>
              <a:rPr lang="en-IN" sz="2800" dirty="0" smtClean="0"/>
              <a:t>.</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&gt; </a:t>
            </a:r>
            <a:r>
              <a:rPr lang="en-IN" sz="2800" dirty="0" err="1"/>
              <a:t>process.execPath</a:t>
            </a:r>
            <a:r>
              <a:rPr lang="en-IN" sz="2800" dirty="0"/>
              <a:t> </a:t>
            </a:r>
            <a:br>
              <a:rPr lang="en-IN" sz="2800" dirty="0"/>
            </a:br>
            <a:r>
              <a:rPr lang="en-IN" sz="2800" dirty="0"/>
              <a:t>'C:\\Program Files\\</a:t>
            </a:r>
            <a:r>
              <a:rPr lang="en-IN" sz="2800" dirty="0" err="1"/>
              <a:t>nodejs</a:t>
            </a:r>
            <a:r>
              <a:rPr lang="en-IN" sz="2800" dirty="0"/>
              <a:t>\\node.exe'</a:t>
            </a:r>
            <a:br>
              <a:rPr lang="en-IN" sz="2800" dirty="0"/>
            </a:br>
            <a:r>
              <a:rPr lang="en-IN" sz="2800" dirty="0"/>
              <a:t>&gt; </a:t>
            </a:r>
            <a:r>
              <a:rPr lang="en-IN" sz="2800" dirty="0" err="1"/>
              <a:t>process.pid</a:t>
            </a:r>
            <a:r>
              <a:rPr lang="en-IN" sz="2800" dirty="0"/>
              <a:t/>
            </a:r>
            <a:br>
              <a:rPr lang="en-IN" sz="2800" dirty="0"/>
            </a:br>
            <a:r>
              <a:rPr lang="en-IN" sz="2800" dirty="0"/>
              <a:t>1652</a:t>
            </a:r>
            <a:br>
              <a:rPr lang="en-IN" sz="2800" dirty="0"/>
            </a:br>
            <a:r>
              <a:rPr lang="en-IN" sz="2800" dirty="0"/>
              <a:t>&gt; </a:t>
            </a:r>
            <a:r>
              <a:rPr lang="en-IN" sz="2800" dirty="0" err="1"/>
              <a:t>process.cwd</a:t>
            </a:r>
            <a:r>
              <a:rPr lang="en-IN" sz="2800" dirty="0"/>
              <a:t>()</a:t>
            </a:r>
            <a:br>
              <a:rPr lang="en-IN" sz="2800" dirty="0"/>
            </a:br>
            <a:r>
              <a:rPr lang="en-IN" sz="2800" dirty="0"/>
              <a:t>'C:\\</a:t>
            </a:r>
          </a:p>
          <a:p>
            <a:pPr marL="514350" indent="-514350">
              <a:buFont typeface="+mj-lt"/>
              <a:buAutoNum type="arabicPeriod"/>
            </a:pPr>
            <a:endParaRPr lang="en-IN" sz="2800" dirty="0"/>
          </a:p>
          <a:p>
            <a:pPr>
              <a:buFont typeface="Arial" pitchFamily="34" charset="0"/>
              <a:buChar char="•"/>
            </a:pPr>
            <a:endParaRPr lang="en-US" sz="2800" dirty="0"/>
          </a:p>
        </p:txBody>
      </p:sp>
      <p:sp>
        <p:nvSpPr>
          <p:cNvPr id="2" name="Rectangle 2"/>
          <p:cNvSpPr>
            <a:spLocks noChangeArrowheads="1"/>
          </p:cNvSpPr>
          <p:nvPr/>
        </p:nvSpPr>
        <p:spPr bwMode="auto">
          <a:xfrm>
            <a:off x="0" y="151656"/>
            <a:ext cx="234038"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A31515"/>
                </a:solidFill>
                <a:effectLst/>
                <a:latin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rPr>
              <a:t> }</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1907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chemeClr val="accent2">
              <a:lumMod val="20000"/>
              <a:lumOff val="80000"/>
            </a:schemeClr>
          </a:solidFill>
          <a:ln>
            <a:noFill/>
          </a:ln>
        </p:spPr>
        <p:txBody>
          <a:bodyPr>
            <a:normAutofit fontScale="92500" lnSpcReduction="20000"/>
          </a:bodyPr>
          <a:lstStyle/>
          <a:p>
            <a:r>
              <a:rPr lang="en-US" b="1" dirty="0" smtClean="0">
                <a:solidFill>
                  <a:srgbClr val="002060"/>
                </a:solidFill>
              </a:rPr>
              <a:t> </a:t>
            </a:r>
            <a:r>
              <a:rPr lang="en-US" b="1" dirty="0" smtClean="0">
                <a:solidFill>
                  <a:schemeClr val="accent2">
                    <a:lumMod val="75000"/>
                  </a:schemeClr>
                </a:solidFill>
              </a:rPr>
              <a:t>Problems faced by Architects</a:t>
            </a:r>
            <a:endParaRPr lang="en-US" b="1" dirty="0">
              <a:solidFill>
                <a:schemeClr val="accent2">
                  <a:lumMod val="75000"/>
                </a:schemeClr>
              </a:solidFill>
            </a:endParaRPr>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spcBef>
                <a:spcPts val="1800"/>
              </a:spcBef>
            </a:pPr>
            <a:r>
              <a:rPr lang="en-IN" sz="2800" dirty="0"/>
              <a:t>How to serve many thousands of simultaneous clients </a:t>
            </a:r>
            <a:r>
              <a:rPr lang="en-IN" sz="2800" dirty="0" smtClean="0"/>
              <a:t>efficiently  &amp; concurrently without sacrificing performance and reliability.</a:t>
            </a:r>
          </a:p>
          <a:p>
            <a:pPr>
              <a:spcBef>
                <a:spcPts val="1800"/>
              </a:spcBef>
            </a:pPr>
            <a:r>
              <a:rPr lang="en-IN" sz="2800" dirty="0" smtClean="0"/>
              <a:t>How to work with real time data over internet</a:t>
            </a:r>
          </a:p>
          <a:p>
            <a:pPr>
              <a:spcBef>
                <a:spcPts val="1800"/>
              </a:spcBef>
            </a:pPr>
            <a:r>
              <a:rPr lang="en-IN" sz="2800" dirty="0" smtClean="0"/>
              <a:t>Scaling </a:t>
            </a:r>
            <a:r>
              <a:rPr lang="en-IN" sz="2800" dirty="0"/>
              <a:t>networked applications beyond a single </a:t>
            </a:r>
            <a:r>
              <a:rPr lang="en-IN" sz="2800" dirty="0" smtClean="0"/>
              <a:t>server</a:t>
            </a:r>
            <a:endParaRPr lang="en-IN" sz="2800" dirty="0"/>
          </a:p>
          <a:p>
            <a:pPr>
              <a:spcBef>
                <a:spcPts val="1800"/>
              </a:spcBef>
            </a:pPr>
            <a:r>
              <a:rPr lang="en-IN" sz="2800" dirty="0" smtClean="0"/>
              <a:t>Preventing </a:t>
            </a:r>
            <a:r>
              <a:rPr lang="en-IN" sz="2800" dirty="0"/>
              <a:t>I/O operations from becoming </a:t>
            </a:r>
            <a:r>
              <a:rPr lang="en-IN" sz="2800" dirty="0" smtClean="0"/>
              <a:t>bottlenecks</a:t>
            </a:r>
            <a:endParaRPr lang="en-IN" sz="2800" dirty="0"/>
          </a:p>
          <a:p>
            <a:pPr>
              <a:spcBef>
                <a:spcPts val="1800"/>
              </a:spcBef>
            </a:pPr>
            <a:r>
              <a:rPr lang="en-IN" sz="2800" dirty="0" smtClean="0"/>
              <a:t>Eliminating </a:t>
            </a:r>
            <a:r>
              <a:rPr lang="en-IN" sz="2800" dirty="0"/>
              <a:t>single points of failure, thereby ensuring </a:t>
            </a:r>
            <a:r>
              <a:rPr lang="en-IN" sz="2800" dirty="0" smtClean="0"/>
              <a:t>reliability.</a:t>
            </a:r>
            <a:endParaRPr lang="en-IN" sz="2800" dirty="0"/>
          </a:p>
          <a:p>
            <a:pPr>
              <a:spcBef>
                <a:spcPts val="1800"/>
              </a:spcBef>
            </a:pPr>
            <a:r>
              <a:rPr lang="en-IN" sz="2800" dirty="0" smtClean="0"/>
              <a:t>Achieving </a:t>
            </a:r>
            <a:r>
              <a:rPr lang="en-IN" sz="2800" dirty="0"/>
              <a:t>parallelism safely and </a:t>
            </a:r>
            <a:r>
              <a:rPr lang="en-IN" sz="2800" dirty="0" smtClean="0"/>
              <a:t>predictably</a:t>
            </a:r>
          </a:p>
          <a:p>
            <a:pPr>
              <a:spcBef>
                <a:spcPts val="1800"/>
              </a:spcBef>
            </a:pPr>
            <a:r>
              <a:rPr lang="en-IN" sz="2800" dirty="0" smtClean="0"/>
              <a:t>How to handle  authentication (form/passport) with Cross site scripting attack.</a:t>
            </a:r>
          </a:p>
          <a:p>
            <a:endParaRPr lang="en-US" sz="2400" dirty="0" smtClean="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7890" y="1219200"/>
            <a:ext cx="1820440"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5090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chemeClr val="accent2">
              <a:lumMod val="20000"/>
              <a:lumOff val="80000"/>
            </a:schemeClr>
          </a:solidFill>
          <a:ln>
            <a:noFill/>
          </a:ln>
        </p:spPr>
        <p:txBody>
          <a:bodyPr>
            <a:normAutofit fontScale="92500" lnSpcReduction="20000"/>
          </a:bodyPr>
          <a:lstStyle/>
          <a:p>
            <a:r>
              <a:rPr lang="en-US" b="1" dirty="0" smtClean="0">
                <a:solidFill>
                  <a:srgbClr val="002060"/>
                </a:solidFill>
              </a:rPr>
              <a:t> </a:t>
            </a:r>
            <a:r>
              <a:rPr lang="en-IN" dirty="0" smtClean="0">
                <a:solidFill>
                  <a:srgbClr val="FF0000"/>
                </a:solidFill>
              </a:rPr>
              <a:t>Node basics</a:t>
            </a:r>
            <a:endParaRPr lang="en-US" b="1" dirty="0">
              <a:solidFill>
                <a:srgbClr val="FF0000"/>
              </a:solidFill>
            </a:endParaRPr>
          </a:p>
        </p:txBody>
      </p:sp>
      <p:sp>
        <p:nvSpPr>
          <p:cNvPr id="7" name="Rounded Rectangle 6"/>
          <p:cNvSpPr/>
          <p:nvPr/>
        </p:nvSpPr>
        <p:spPr>
          <a:xfrm>
            <a:off x="0" y="6743700"/>
            <a:ext cx="9144000" cy="1143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a:spLocks noGrp="1" noChangeArrowheads="1"/>
          </p:cNvSpPr>
          <p:nvPr/>
        </p:nvSpPr>
        <p:spPr bwMode="auto">
          <a:xfrm>
            <a:off x="41564"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spcBef>
                <a:spcPts val="1200"/>
              </a:spcBef>
              <a:buNone/>
            </a:pPr>
            <a:r>
              <a:rPr lang="en-IN" sz="2800" b="1" dirty="0" smtClean="0">
                <a:solidFill>
                  <a:srgbClr val="FF0000"/>
                </a:solidFill>
              </a:rPr>
              <a:t>	</a:t>
            </a:r>
            <a:r>
              <a:rPr lang="en-IN" b="1" dirty="0">
                <a:solidFill>
                  <a:srgbClr val="FF0000"/>
                </a:solidFill>
              </a:rPr>
              <a:t>	</a:t>
            </a:r>
            <a:r>
              <a:rPr lang="en-IN" b="1" dirty="0" smtClean="0">
                <a:solidFill>
                  <a:srgbClr val="FF0000"/>
                </a:solidFill>
              </a:rPr>
              <a:t>	</a:t>
            </a:r>
          </a:p>
        </p:txBody>
      </p:sp>
      <p:sp>
        <p:nvSpPr>
          <p:cNvPr id="9" name="Rectangle 8"/>
          <p:cNvSpPr/>
          <p:nvPr/>
        </p:nvSpPr>
        <p:spPr>
          <a:xfrm>
            <a:off x="762000" y="592196"/>
            <a:ext cx="8118764" cy="3108543"/>
          </a:xfrm>
          <a:prstGeom prst="rect">
            <a:avLst/>
          </a:prstGeom>
        </p:spPr>
        <p:txBody>
          <a:bodyPr wrap="square">
            <a:spAutoFit/>
          </a:bodyPr>
          <a:lstStyle/>
          <a:p>
            <a:r>
              <a:rPr lang="en-IN" sz="2800" dirty="0">
                <a:solidFill>
                  <a:srgbClr val="FF0000"/>
                </a:solidFill>
              </a:rPr>
              <a:t>Access Global Scope</a:t>
            </a:r>
            <a:r>
              <a:rPr lang="en-IN" sz="2800" dirty="0" smtClean="0">
                <a:solidFill>
                  <a:srgbClr val="FF0000"/>
                </a:solidFill>
              </a:rPr>
              <a:t>:</a:t>
            </a:r>
          </a:p>
          <a:p>
            <a:endParaRPr lang="en-IN" sz="2800" dirty="0">
              <a:solidFill>
                <a:srgbClr val="FF0000"/>
              </a:solidFill>
            </a:endParaRPr>
          </a:p>
          <a:p>
            <a:r>
              <a:rPr lang="en-IN" sz="2800" dirty="0"/>
              <a:t>In a browser, global scope is the window object</a:t>
            </a:r>
            <a:r>
              <a:rPr lang="en-IN" sz="2800" dirty="0" smtClean="0"/>
              <a:t>.</a:t>
            </a:r>
          </a:p>
          <a:p>
            <a:endParaRPr lang="en-IN" sz="2800" dirty="0"/>
          </a:p>
          <a:p>
            <a:r>
              <a:rPr lang="en-IN" sz="2800" dirty="0" smtClean="0"/>
              <a:t>In </a:t>
            </a:r>
            <a:r>
              <a:rPr lang="en-IN" sz="2800" dirty="0"/>
              <a:t>Node.js, </a:t>
            </a:r>
            <a:r>
              <a:rPr lang="en-IN" sz="2800" b="1" dirty="0"/>
              <a:t>global</a:t>
            </a:r>
            <a:r>
              <a:rPr lang="en-IN" sz="2800" dirty="0"/>
              <a:t> object represents the global scope</a:t>
            </a:r>
            <a:r>
              <a:rPr lang="en-IN" sz="2800" dirty="0" smtClean="0"/>
              <a:t>.</a:t>
            </a:r>
          </a:p>
          <a:p>
            <a:endParaRPr lang="en-IN" sz="2800" dirty="0" smtClean="0">
              <a:solidFill>
                <a:srgbClr val="FF0000"/>
              </a:solidFill>
            </a:endParaRPr>
          </a:p>
          <a:p>
            <a:r>
              <a:rPr lang="en-IN" sz="2800" dirty="0" err="1">
                <a:solidFill>
                  <a:srgbClr val="FF0000"/>
                </a:solidFill>
              </a:rPr>
              <a:t>g</a:t>
            </a:r>
            <a:r>
              <a:rPr lang="en-IN" sz="2800" dirty="0" err="1" smtClean="0">
                <a:solidFill>
                  <a:srgbClr val="FF0000"/>
                </a:solidFill>
              </a:rPr>
              <a:t>lobal.company</a:t>
            </a:r>
            <a:r>
              <a:rPr lang="en-IN" sz="2800" dirty="0" smtClean="0">
                <a:solidFill>
                  <a:srgbClr val="FF0000"/>
                </a:solidFill>
              </a:rPr>
              <a:t>=‘Murthy </a:t>
            </a:r>
            <a:r>
              <a:rPr lang="en-IN" sz="2800" dirty="0" err="1" smtClean="0">
                <a:solidFill>
                  <a:srgbClr val="FF0000"/>
                </a:solidFill>
              </a:rPr>
              <a:t>Infotek</a:t>
            </a:r>
            <a:r>
              <a:rPr lang="en-IN" sz="2800" dirty="0" smtClean="0">
                <a:solidFill>
                  <a:srgbClr val="FF0000"/>
                </a:solidFill>
              </a:rPr>
              <a:t>’</a:t>
            </a:r>
            <a:endParaRPr lang="en-IN" sz="2800" dirty="0">
              <a:solidFill>
                <a:srgbClr val="FF0000"/>
              </a:solidFill>
            </a:endParaRPr>
          </a:p>
        </p:txBody>
      </p:sp>
      <p:sp>
        <p:nvSpPr>
          <p:cNvPr id="2" name="Rectangle 2"/>
          <p:cNvSpPr>
            <a:spLocks noChangeArrowheads="1"/>
          </p:cNvSpPr>
          <p:nvPr/>
        </p:nvSpPr>
        <p:spPr bwMode="auto">
          <a:xfrm>
            <a:off x="0" y="151656"/>
            <a:ext cx="234038"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A31515"/>
                </a:solidFill>
                <a:effectLst/>
                <a:latin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rPr>
              <a:t> }</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0" y="13156"/>
            <a:ext cx="6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6756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chemeClr val="accent2">
              <a:lumMod val="20000"/>
              <a:lumOff val="80000"/>
            </a:schemeClr>
          </a:solidFill>
          <a:ln>
            <a:noFill/>
          </a:ln>
        </p:spPr>
        <p:txBody>
          <a:bodyPr>
            <a:normAutofit fontScale="92500" lnSpcReduction="20000"/>
          </a:bodyPr>
          <a:lstStyle/>
          <a:p>
            <a:r>
              <a:rPr lang="en-IN" b="1" dirty="0" smtClean="0">
                <a:solidFill>
                  <a:srgbClr val="002060"/>
                </a:solidFill>
              </a:rPr>
              <a:t>Node Modules</a:t>
            </a:r>
            <a:endParaRPr lang="en-US" b="1" dirty="0">
              <a:solidFill>
                <a:srgbClr val="FF0000"/>
              </a:solidFill>
            </a:endParaRPr>
          </a:p>
        </p:txBody>
      </p:sp>
      <p:sp>
        <p:nvSpPr>
          <p:cNvPr id="7" name="Rounded Rectangle 6"/>
          <p:cNvSpPr/>
          <p:nvPr/>
        </p:nvSpPr>
        <p:spPr>
          <a:xfrm>
            <a:off x="0" y="6743700"/>
            <a:ext cx="9144000" cy="1143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a:spLocks noGrp="1" noChangeArrowheads="1"/>
          </p:cNvSpPr>
          <p:nvPr/>
        </p:nvSpPr>
        <p:spPr bwMode="auto">
          <a:xfrm>
            <a:off x="41564"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spcBef>
                <a:spcPts val="1200"/>
              </a:spcBef>
              <a:buNone/>
            </a:pPr>
            <a:r>
              <a:rPr lang="en-IN" sz="2800" b="1" dirty="0" smtClean="0">
                <a:solidFill>
                  <a:srgbClr val="FF0000"/>
                </a:solidFill>
              </a:rPr>
              <a:t>	</a:t>
            </a:r>
            <a:r>
              <a:rPr lang="en-IN" b="1" dirty="0">
                <a:solidFill>
                  <a:srgbClr val="FF0000"/>
                </a:solidFill>
              </a:rPr>
              <a:t>	</a:t>
            </a:r>
            <a:r>
              <a:rPr lang="en-IN" b="1" dirty="0" smtClean="0">
                <a:solidFill>
                  <a:srgbClr val="FF0000"/>
                </a:solidFill>
              </a:rPr>
              <a:t>	</a:t>
            </a:r>
          </a:p>
        </p:txBody>
      </p:sp>
      <p:sp>
        <p:nvSpPr>
          <p:cNvPr id="9" name="Rectangle 8"/>
          <p:cNvSpPr/>
          <p:nvPr/>
        </p:nvSpPr>
        <p:spPr>
          <a:xfrm>
            <a:off x="234038" y="592196"/>
            <a:ext cx="8646726" cy="5293757"/>
          </a:xfrm>
          <a:prstGeom prst="rect">
            <a:avLst/>
          </a:prstGeom>
        </p:spPr>
        <p:txBody>
          <a:bodyPr wrap="square">
            <a:spAutoFit/>
          </a:bodyPr>
          <a:lstStyle/>
          <a:p>
            <a:pPr marL="457200" indent="-457200">
              <a:buFont typeface="Arial" panose="020B0604020202020204" pitchFamily="34" charset="0"/>
              <a:buChar char="•"/>
            </a:pPr>
            <a:r>
              <a:rPr lang="en-IN" sz="2600" dirty="0" smtClean="0"/>
              <a:t>Module </a:t>
            </a:r>
            <a:r>
              <a:rPr lang="en-IN" sz="2600" dirty="0"/>
              <a:t>in Node.js is a simple or complex functionality organized in single or multiple JavaScript files which can be reused throughout the Node.js application.</a:t>
            </a:r>
          </a:p>
          <a:p>
            <a:pPr marL="457200" indent="-457200">
              <a:buFont typeface="Arial" panose="020B0604020202020204" pitchFamily="34" charset="0"/>
              <a:buChar char="•"/>
            </a:pPr>
            <a:endParaRPr lang="en-IN" sz="2600" dirty="0" smtClean="0"/>
          </a:p>
          <a:p>
            <a:pPr marL="457200" indent="-457200">
              <a:buFont typeface="Arial" panose="020B0604020202020204" pitchFamily="34" charset="0"/>
              <a:buChar char="•"/>
            </a:pPr>
            <a:r>
              <a:rPr lang="en-IN" sz="2600" dirty="0" smtClean="0"/>
              <a:t>Each </a:t>
            </a:r>
            <a:r>
              <a:rPr lang="en-IN" sz="2600" dirty="0"/>
              <a:t>module in Node.js has its own context, so it cannot interfere with other modules or pollute global scope. </a:t>
            </a:r>
            <a:endParaRPr lang="en-IN" sz="2600" dirty="0" smtClean="0"/>
          </a:p>
          <a:p>
            <a:pPr marL="457200" indent="-457200">
              <a:buFont typeface="Arial" panose="020B0604020202020204" pitchFamily="34" charset="0"/>
              <a:buChar char="•"/>
            </a:pPr>
            <a:endParaRPr lang="en-IN" sz="2600" dirty="0" smtClean="0"/>
          </a:p>
          <a:p>
            <a:pPr marL="457200" indent="-457200">
              <a:buFont typeface="Arial" panose="020B0604020202020204" pitchFamily="34" charset="0"/>
              <a:buChar char="•"/>
            </a:pPr>
            <a:r>
              <a:rPr lang="en-IN" sz="2600" dirty="0" smtClean="0"/>
              <a:t>Node.js </a:t>
            </a:r>
            <a:r>
              <a:rPr lang="en-IN" sz="2600" dirty="0"/>
              <a:t>implements </a:t>
            </a:r>
            <a:r>
              <a:rPr lang="en-IN" sz="2600" dirty="0" err="1">
                <a:hlinkClick r:id="rId2"/>
              </a:rPr>
              <a:t>CommonJS</a:t>
            </a:r>
            <a:r>
              <a:rPr lang="en-IN" sz="2600" dirty="0">
                <a:hlinkClick r:id="rId2"/>
              </a:rPr>
              <a:t> modules standard</a:t>
            </a:r>
            <a:r>
              <a:rPr lang="en-IN" sz="2600" dirty="0"/>
              <a:t>. </a:t>
            </a:r>
            <a:endParaRPr lang="en-IN" sz="2600" dirty="0" smtClean="0"/>
          </a:p>
          <a:p>
            <a:pPr marL="457200" indent="-457200">
              <a:buFont typeface="Arial" panose="020B0604020202020204" pitchFamily="34" charset="0"/>
              <a:buChar char="•"/>
            </a:pPr>
            <a:endParaRPr lang="en-IN" sz="2600" dirty="0"/>
          </a:p>
          <a:p>
            <a:r>
              <a:rPr lang="en-IN" sz="2600" dirty="0" smtClean="0">
                <a:solidFill>
                  <a:srgbClr val="FF0000"/>
                </a:solidFill>
              </a:rPr>
              <a:t>Module </a:t>
            </a:r>
            <a:r>
              <a:rPr lang="en-IN" sz="2600" dirty="0">
                <a:solidFill>
                  <a:srgbClr val="FF0000"/>
                </a:solidFill>
              </a:rPr>
              <a:t>Types:</a:t>
            </a:r>
          </a:p>
          <a:p>
            <a:pPr marL="457200" indent="-457200">
              <a:buFont typeface="Arial" panose="020B0604020202020204" pitchFamily="34" charset="0"/>
              <a:buChar char="•"/>
            </a:pPr>
            <a:r>
              <a:rPr lang="en-IN" sz="2600" dirty="0" smtClean="0"/>
              <a:t>Core </a:t>
            </a:r>
            <a:r>
              <a:rPr lang="en-IN" sz="2600" dirty="0"/>
              <a:t>Modules</a:t>
            </a:r>
          </a:p>
          <a:p>
            <a:pPr marL="457200" indent="-457200">
              <a:buFont typeface="Arial" panose="020B0604020202020204" pitchFamily="34" charset="0"/>
              <a:buChar char="•"/>
            </a:pPr>
            <a:r>
              <a:rPr lang="en-IN" sz="2600" dirty="0"/>
              <a:t>Local Modules</a:t>
            </a:r>
          </a:p>
          <a:p>
            <a:pPr marL="457200" indent="-457200">
              <a:buFont typeface="Arial" panose="020B0604020202020204" pitchFamily="34" charset="0"/>
              <a:buChar char="•"/>
            </a:pPr>
            <a:r>
              <a:rPr lang="en-IN" sz="2600" dirty="0"/>
              <a:t>Third Party Modules</a:t>
            </a:r>
          </a:p>
        </p:txBody>
      </p:sp>
      <p:sp>
        <p:nvSpPr>
          <p:cNvPr id="2" name="Rectangle 2"/>
          <p:cNvSpPr>
            <a:spLocks noChangeArrowheads="1"/>
          </p:cNvSpPr>
          <p:nvPr/>
        </p:nvSpPr>
        <p:spPr bwMode="auto">
          <a:xfrm>
            <a:off x="0" y="151656"/>
            <a:ext cx="234038"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A31515"/>
                </a:solidFill>
                <a:effectLst/>
                <a:latin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rPr>
              <a:t> }</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0" y="13156"/>
            <a:ext cx="6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40495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55005" y="63656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chemeClr val="accent2">
              <a:lumMod val="20000"/>
              <a:lumOff val="80000"/>
            </a:schemeClr>
          </a:solidFill>
          <a:ln>
            <a:noFill/>
          </a:ln>
        </p:spPr>
        <p:txBody>
          <a:bodyPr>
            <a:normAutofit fontScale="92500" lnSpcReduction="20000"/>
          </a:bodyPr>
          <a:lstStyle/>
          <a:p>
            <a:r>
              <a:rPr lang="en-IN" b="1" dirty="0" smtClean="0">
                <a:solidFill>
                  <a:srgbClr val="002060"/>
                </a:solidFill>
              </a:rPr>
              <a:t>Node Modules</a:t>
            </a:r>
            <a:endParaRPr lang="en-US" b="1" dirty="0">
              <a:solidFill>
                <a:srgbClr val="FF0000"/>
              </a:solidFill>
            </a:endParaRPr>
          </a:p>
        </p:txBody>
      </p:sp>
      <p:sp>
        <p:nvSpPr>
          <p:cNvPr id="7" name="Rounded Rectangle 6"/>
          <p:cNvSpPr/>
          <p:nvPr/>
        </p:nvSpPr>
        <p:spPr>
          <a:xfrm>
            <a:off x="0" y="6743700"/>
            <a:ext cx="9144000" cy="1143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2"/>
          <p:cNvSpPr>
            <a:spLocks noChangeArrowheads="1"/>
          </p:cNvSpPr>
          <p:nvPr/>
        </p:nvSpPr>
        <p:spPr bwMode="auto">
          <a:xfrm>
            <a:off x="0" y="151656"/>
            <a:ext cx="234038"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A31515"/>
                </a:solidFill>
                <a:effectLst/>
                <a:latin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rPr>
              <a:t> }</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0" y="13156"/>
            <a:ext cx="6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38049574"/>
              </p:ext>
            </p:extLst>
          </p:nvPr>
        </p:nvGraphicFramePr>
        <p:xfrm>
          <a:off x="762000" y="1818075"/>
          <a:ext cx="7410450" cy="4883397"/>
        </p:xfrm>
        <a:graphic>
          <a:graphicData uri="http://schemas.openxmlformats.org/drawingml/2006/table">
            <a:tbl>
              <a:tblPr/>
              <a:tblGrid>
                <a:gridCol w="3705225"/>
                <a:gridCol w="3705225"/>
              </a:tblGrid>
              <a:tr h="400414">
                <a:tc>
                  <a:txBody>
                    <a:bodyPr/>
                    <a:lstStyle/>
                    <a:p>
                      <a:pPr algn="l" fontAlgn="b"/>
                      <a:r>
                        <a:rPr lang="en-IN" sz="2000" b="1" dirty="0">
                          <a:solidFill>
                            <a:srgbClr val="FF0000"/>
                          </a:solidFill>
                          <a:effectLst/>
                        </a:rPr>
                        <a:t>Core Module</a:t>
                      </a:r>
                    </a:p>
                  </a:txBody>
                  <a:tcPr marL="47625" marR="47625" marT="47625" marB="4762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700554"/>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
                      <a:r>
                        <a:rPr lang="en-IN" sz="2000" b="1" dirty="0">
                          <a:solidFill>
                            <a:srgbClr val="FF0000"/>
                          </a:solidFill>
                          <a:effectLst/>
                        </a:rPr>
                        <a:t>Description</a:t>
                      </a:r>
                    </a:p>
                  </a:txBody>
                  <a:tcPr marL="47625" marR="47625" marT="47625" marB="4762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01A54"/>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94843">
                <a:tc>
                  <a:txBody>
                    <a:bodyPr/>
                    <a:lstStyle/>
                    <a:p>
                      <a:pPr fontAlgn="t"/>
                      <a:r>
                        <a:rPr lang="en-IN" u="none" strike="noStrike">
                          <a:solidFill>
                            <a:srgbClr val="337AB7"/>
                          </a:solidFill>
                          <a:effectLst/>
                          <a:hlinkClick r:id="rId2"/>
                        </a:rPr>
                        <a:t>http</a:t>
                      </a:r>
                      <a:endParaRPr lang="en-IN">
                        <a:effectLst/>
                      </a:endParaRP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dirty="0">
                          <a:effectLst/>
                        </a:rPr>
                        <a:t>http module includes classes, methods and events to create Node.js http server.</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697628">
                <a:tc>
                  <a:txBody>
                    <a:bodyPr/>
                    <a:lstStyle/>
                    <a:p>
                      <a:pPr fontAlgn="t"/>
                      <a:r>
                        <a:rPr lang="en-IN" u="none" strike="noStrike">
                          <a:solidFill>
                            <a:srgbClr val="337AB7"/>
                          </a:solidFill>
                          <a:effectLst/>
                          <a:hlinkClick r:id="rId3"/>
                        </a:rPr>
                        <a:t>url</a:t>
                      </a:r>
                      <a:endParaRPr lang="en-IN">
                        <a:effectLst/>
                      </a:endParaRP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url module includes methods for URL resolution and parsing.</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97628">
                <a:tc>
                  <a:txBody>
                    <a:bodyPr/>
                    <a:lstStyle/>
                    <a:p>
                      <a:pPr fontAlgn="t"/>
                      <a:r>
                        <a:rPr lang="en-IN" u="none" strike="noStrike">
                          <a:solidFill>
                            <a:srgbClr val="337AB7"/>
                          </a:solidFill>
                          <a:effectLst/>
                          <a:hlinkClick r:id="rId4"/>
                        </a:rPr>
                        <a:t>querystring</a:t>
                      </a:r>
                      <a:endParaRPr lang="en-IN">
                        <a:effectLst/>
                      </a:endParaRP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querystring module includes methods to deal with query string.</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697628">
                <a:tc>
                  <a:txBody>
                    <a:bodyPr/>
                    <a:lstStyle/>
                    <a:p>
                      <a:pPr fontAlgn="t"/>
                      <a:r>
                        <a:rPr lang="en-IN" u="none" strike="noStrike">
                          <a:solidFill>
                            <a:srgbClr val="337AB7"/>
                          </a:solidFill>
                          <a:effectLst/>
                          <a:hlinkClick r:id="rId5"/>
                        </a:rPr>
                        <a:t>path</a:t>
                      </a:r>
                      <a:endParaRPr lang="en-IN">
                        <a:effectLst/>
                      </a:endParaRP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path module includes methods to deal with file paths.</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97628">
                <a:tc>
                  <a:txBody>
                    <a:bodyPr/>
                    <a:lstStyle/>
                    <a:p>
                      <a:pPr fontAlgn="t"/>
                      <a:r>
                        <a:rPr lang="en-IN" u="none" strike="noStrike">
                          <a:solidFill>
                            <a:srgbClr val="337AB7"/>
                          </a:solidFill>
                          <a:effectLst/>
                          <a:hlinkClick r:id="rId6"/>
                        </a:rPr>
                        <a:t>fs</a:t>
                      </a:r>
                      <a:endParaRPr lang="en-IN">
                        <a:effectLst/>
                      </a:endParaRP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fs module includes classes, methods, and events to work with file I/O.</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697628">
                <a:tc>
                  <a:txBody>
                    <a:bodyPr/>
                    <a:lstStyle/>
                    <a:p>
                      <a:pPr fontAlgn="t"/>
                      <a:r>
                        <a:rPr lang="en-IN" u="none" strike="noStrike">
                          <a:solidFill>
                            <a:srgbClr val="337AB7"/>
                          </a:solidFill>
                          <a:effectLst/>
                          <a:hlinkClick r:id="rId7"/>
                        </a:rPr>
                        <a:t>util</a:t>
                      </a:r>
                      <a:endParaRPr lang="en-IN">
                        <a:effectLst/>
                      </a:endParaRP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err="1">
                          <a:effectLst/>
                        </a:rPr>
                        <a:t>util</a:t>
                      </a:r>
                      <a:r>
                        <a:rPr lang="en-IN" dirty="0">
                          <a:effectLst/>
                        </a:rPr>
                        <a:t> module includes utility functions useful for programmers.</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12" name="Rectangle 2"/>
          <p:cNvSpPr>
            <a:spLocks noChangeArrowheads="1"/>
          </p:cNvSpPr>
          <p:nvPr/>
        </p:nvSpPr>
        <p:spPr bwMode="auto">
          <a:xfrm>
            <a:off x="609600" y="1535349"/>
            <a:ext cx="32115" cy="5654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0" rIns="3174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TextBox 12"/>
          <p:cNvSpPr txBox="1"/>
          <p:nvPr/>
        </p:nvSpPr>
        <p:spPr>
          <a:xfrm>
            <a:off x="457201" y="636565"/>
            <a:ext cx="8000999" cy="1077218"/>
          </a:xfrm>
          <a:prstGeom prst="rect">
            <a:avLst/>
          </a:prstGeom>
          <a:noFill/>
        </p:spPr>
        <p:txBody>
          <a:bodyPr wrap="square" rtlCol="0">
            <a:spAutoFit/>
          </a:bodyPr>
          <a:lstStyle/>
          <a:p>
            <a:pPr lvl="0" eaLnBrk="0" fontAlgn="base" hangingPunct="0">
              <a:spcBef>
                <a:spcPct val="0"/>
              </a:spcBef>
              <a:spcAft>
                <a:spcPct val="0"/>
              </a:spcAft>
            </a:pPr>
            <a:r>
              <a:rPr lang="en-US" altLang="en-US" sz="2000" dirty="0" smtClean="0">
                <a:solidFill>
                  <a:srgbClr val="494949"/>
                </a:solidFill>
                <a:latin typeface="Verdana" panose="020B0604030504040204" pitchFamily="34" charset="0"/>
              </a:rPr>
              <a:t>These </a:t>
            </a:r>
            <a:r>
              <a:rPr lang="en-US" altLang="en-US" sz="2000" dirty="0">
                <a:solidFill>
                  <a:srgbClr val="494949"/>
                </a:solidFill>
                <a:latin typeface="Verdana" panose="020B0604030504040204" pitchFamily="34" charset="0"/>
              </a:rPr>
              <a:t>core modules are compiled into its binary distribution and load automatically when Node.js process starts. </a:t>
            </a:r>
            <a:endParaRPr lang="en-US" altLang="en-US" sz="2000" dirty="0" smtClean="0">
              <a:solidFill>
                <a:srgbClr val="494949"/>
              </a:solidFill>
              <a:latin typeface="Verdana" panose="020B0604030504040204" pitchFamily="34" charset="0"/>
            </a:endParaRPr>
          </a:p>
          <a:p>
            <a:pPr lvl="0" eaLnBrk="0" fontAlgn="base" hangingPunct="0">
              <a:spcBef>
                <a:spcPct val="0"/>
              </a:spcBef>
              <a:spcAft>
                <a:spcPct val="0"/>
              </a:spcAft>
            </a:pPr>
            <a:r>
              <a:rPr lang="en-IN" sz="2400" dirty="0" smtClean="0">
                <a:solidFill>
                  <a:srgbClr val="C00000"/>
                </a:solidFill>
              </a:rPr>
              <a:t>Loading module :  </a:t>
            </a:r>
            <a:r>
              <a:rPr lang="en-IN" sz="2400" dirty="0" err="1" smtClean="0">
                <a:solidFill>
                  <a:srgbClr val="C00000"/>
                </a:solidFill>
              </a:rPr>
              <a:t>var</a:t>
            </a:r>
            <a:r>
              <a:rPr lang="en-IN" sz="2400" dirty="0" smtClean="0">
                <a:solidFill>
                  <a:srgbClr val="C00000"/>
                </a:solidFill>
              </a:rPr>
              <a:t> </a:t>
            </a:r>
            <a:r>
              <a:rPr lang="en-IN" sz="2400" dirty="0">
                <a:solidFill>
                  <a:srgbClr val="C00000"/>
                </a:solidFill>
              </a:rPr>
              <a:t>module = require('</a:t>
            </a:r>
            <a:r>
              <a:rPr lang="en-IN" sz="2400" dirty="0" err="1">
                <a:solidFill>
                  <a:srgbClr val="C00000"/>
                </a:solidFill>
              </a:rPr>
              <a:t>module_name</a:t>
            </a:r>
            <a:r>
              <a:rPr lang="en-IN" sz="2400" dirty="0">
                <a:solidFill>
                  <a:srgbClr val="C00000"/>
                </a:solidFill>
              </a:rPr>
              <a:t>');</a:t>
            </a:r>
          </a:p>
        </p:txBody>
      </p:sp>
    </p:spTree>
    <p:extLst>
      <p:ext uri="{BB962C8B-B14F-4D97-AF65-F5344CB8AC3E}">
        <p14:creationId xmlns:p14="http://schemas.microsoft.com/office/powerpoint/2010/main" val="24761994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chemeClr val="accent2">
              <a:lumMod val="20000"/>
              <a:lumOff val="80000"/>
            </a:schemeClr>
          </a:solidFill>
          <a:ln>
            <a:noFill/>
          </a:ln>
        </p:spPr>
        <p:txBody>
          <a:bodyPr>
            <a:normAutofit fontScale="92500" lnSpcReduction="20000"/>
          </a:bodyPr>
          <a:lstStyle/>
          <a:p>
            <a:r>
              <a:rPr lang="en-US" b="1" dirty="0" smtClean="0">
                <a:solidFill>
                  <a:srgbClr val="002060"/>
                </a:solidFill>
              </a:rPr>
              <a:t> </a:t>
            </a:r>
            <a:r>
              <a:rPr lang="en-IN" dirty="0">
                <a:solidFill>
                  <a:srgbClr val="FF0000"/>
                </a:solidFill>
              </a:rPr>
              <a:t>Using the Global versus the Local Mode</a:t>
            </a:r>
            <a:endParaRPr lang="en-US" b="1" dirty="0">
              <a:solidFill>
                <a:srgbClr val="FF0000"/>
              </a:solidFill>
            </a:endParaRPr>
          </a:p>
        </p:txBody>
      </p:sp>
      <p:sp>
        <p:nvSpPr>
          <p:cNvPr id="7" name="Rounded Rectangle 6"/>
          <p:cNvSpPr/>
          <p:nvPr/>
        </p:nvSpPr>
        <p:spPr>
          <a:xfrm>
            <a:off x="0" y="6743700"/>
            <a:ext cx="9144000" cy="1143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a:spLocks noGrp="1" noChangeArrowheads="1"/>
          </p:cNvSpPr>
          <p:nvPr/>
        </p:nvSpPr>
        <p:spPr bwMode="auto">
          <a:xfrm>
            <a:off x="41564"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spcBef>
                <a:spcPts val="1200"/>
              </a:spcBef>
            </a:pPr>
            <a:r>
              <a:rPr lang="en-IN" sz="2800" dirty="0" err="1" smtClean="0"/>
              <a:t>npm</a:t>
            </a:r>
            <a:r>
              <a:rPr lang="en-IN" sz="2800" dirty="0" smtClean="0"/>
              <a:t> </a:t>
            </a:r>
            <a:r>
              <a:rPr lang="en-IN" sz="2800" dirty="0"/>
              <a:t>has two main modes of operation: </a:t>
            </a:r>
            <a:r>
              <a:rPr lang="en-IN" sz="2800" b="1" dirty="0">
                <a:solidFill>
                  <a:srgbClr val="FF0000"/>
                </a:solidFill>
              </a:rPr>
              <a:t>global and </a:t>
            </a:r>
            <a:r>
              <a:rPr lang="en-IN" sz="2800" b="1" dirty="0" smtClean="0">
                <a:solidFill>
                  <a:srgbClr val="FF0000"/>
                </a:solidFill>
              </a:rPr>
              <a:t>local.</a:t>
            </a:r>
          </a:p>
          <a:p>
            <a:pPr marL="0" indent="0">
              <a:spcBef>
                <a:spcPts val="1200"/>
              </a:spcBef>
              <a:buNone/>
            </a:pPr>
            <a:r>
              <a:rPr lang="en-IN" sz="2800" b="1" dirty="0">
                <a:solidFill>
                  <a:srgbClr val="FF0000"/>
                </a:solidFill>
              </a:rPr>
              <a:t>	</a:t>
            </a:r>
            <a:r>
              <a:rPr lang="en-IN" sz="2800" b="1" dirty="0" smtClean="0">
                <a:solidFill>
                  <a:srgbClr val="FF0000"/>
                </a:solidFill>
              </a:rPr>
              <a:t>&gt; </a:t>
            </a:r>
            <a:r>
              <a:rPr lang="en-IN" sz="2800" b="1" dirty="0" err="1" smtClean="0">
                <a:solidFill>
                  <a:srgbClr val="FF0000"/>
                </a:solidFill>
              </a:rPr>
              <a:t>npm</a:t>
            </a:r>
            <a:r>
              <a:rPr lang="en-IN" sz="2800" b="1" dirty="0" smtClean="0">
                <a:solidFill>
                  <a:srgbClr val="FF0000"/>
                </a:solidFill>
              </a:rPr>
              <a:t> </a:t>
            </a:r>
            <a:r>
              <a:rPr lang="en-IN" sz="2800" b="1" dirty="0">
                <a:solidFill>
                  <a:srgbClr val="FF0000"/>
                </a:solidFill>
              </a:rPr>
              <a:t>install </a:t>
            </a:r>
            <a:r>
              <a:rPr lang="en-IN" sz="2800" b="1" dirty="0" smtClean="0">
                <a:solidFill>
                  <a:srgbClr val="FF0000"/>
                </a:solidFill>
              </a:rPr>
              <a:t>  &lt;</a:t>
            </a:r>
            <a:r>
              <a:rPr lang="en-IN" sz="2800" b="1" dirty="0">
                <a:solidFill>
                  <a:srgbClr val="FF0000"/>
                </a:solidFill>
              </a:rPr>
              <a:t>package name</a:t>
            </a:r>
            <a:r>
              <a:rPr lang="en-IN" sz="2800" b="1" dirty="0" smtClean="0">
                <a:solidFill>
                  <a:srgbClr val="FF0000"/>
                </a:solidFill>
              </a:rPr>
              <a:t>&gt;</a:t>
            </a:r>
          </a:p>
          <a:p>
            <a:pPr marL="0" indent="0">
              <a:spcBef>
                <a:spcPts val="1200"/>
              </a:spcBef>
              <a:buNone/>
            </a:pPr>
            <a:r>
              <a:rPr lang="en-IN" sz="2800" b="1" dirty="0">
                <a:solidFill>
                  <a:srgbClr val="FF0000"/>
                </a:solidFill>
              </a:rPr>
              <a:t>	</a:t>
            </a:r>
            <a:r>
              <a:rPr lang="en-IN" sz="2800" dirty="0" smtClean="0"/>
              <a:t>Download all resources in </a:t>
            </a:r>
            <a:r>
              <a:rPr lang="en-IN" sz="2800" dirty="0" err="1" smtClean="0"/>
              <a:t>node_modules</a:t>
            </a:r>
            <a:r>
              <a:rPr lang="en-IN" sz="2800" dirty="0" smtClean="0"/>
              <a:t> folder </a:t>
            </a:r>
            <a:endParaRPr lang="en-IN" sz="2800" dirty="0"/>
          </a:p>
          <a:p>
            <a:pPr>
              <a:spcBef>
                <a:spcPts val="1200"/>
              </a:spcBef>
            </a:pPr>
            <a:r>
              <a:rPr lang="en-IN" sz="2800" dirty="0" smtClean="0"/>
              <a:t>The </a:t>
            </a:r>
            <a:r>
              <a:rPr lang="en-IN" sz="2800" dirty="0"/>
              <a:t>global mode </a:t>
            </a:r>
            <a:r>
              <a:rPr lang="en-IN" sz="2800" dirty="0" smtClean="0"/>
              <a:t>is  </a:t>
            </a:r>
            <a:r>
              <a:rPr lang="en-IN" sz="2800" dirty="0"/>
              <a:t>suited for </a:t>
            </a:r>
            <a:r>
              <a:rPr lang="en-IN" sz="2800" dirty="0" smtClean="0"/>
              <a:t>installing </a:t>
            </a:r>
            <a:r>
              <a:rPr lang="en-IN" sz="2800" dirty="0"/>
              <a:t>modules that should always be available </a:t>
            </a:r>
            <a:r>
              <a:rPr lang="en-IN" sz="2800" dirty="0" smtClean="0"/>
              <a:t>globally, like  command-line </a:t>
            </a:r>
            <a:r>
              <a:rPr lang="en-IN" sz="2800" dirty="0"/>
              <a:t>utilities </a:t>
            </a:r>
            <a:endParaRPr lang="en-IN" sz="2800" dirty="0" smtClean="0"/>
          </a:p>
          <a:p>
            <a:pPr marL="0" indent="0">
              <a:spcBef>
                <a:spcPts val="1200"/>
              </a:spcBef>
              <a:buNone/>
            </a:pPr>
            <a:r>
              <a:rPr lang="en-IN" sz="2800" b="1" dirty="0">
                <a:solidFill>
                  <a:srgbClr val="FF0000"/>
                </a:solidFill>
              </a:rPr>
              <a:t>	</a:t>
            </a:r>
            <a:r>
              <a:rPr lang="en-IN" sz="2800" b="1" dirty="0" smtClean="0">
                <a:solidFill>
                  <a:srgbClr val="FF0000"/>
                </a:solidFill>
              </a:rPr>
              <a:t>&gt;</a:t>
            </a:r>
            <a:r>
              <a:rPr lang="en-IN" sz="2800" b="1" dirty="0" err="1">
                <a:solidFill>
                  <a:srgbClr val="FF0000"/>
                </a:solidFill>
              </a:rPr>
              <a:t>npm</a:t>
            </a:r>
            <a:r>
              <a:rPr lang="en-IN" sz="2800" b="1" dirty="0">
                <a:solidFill>
                  <a:srgbClr val="FF0000"/>
                </a:solidFill>
              </a:rPr>
              <a:t> install -g </a:t>
            </a:r>
            <a:r>
              <a:rPr lang="en-IN" sz="2800" b="1" dirty="0" smtClean="0">
                <a:solidFill>
                  <a:srgbClr val="FF0000"/>
                </a:solidFill>
              </a:rPr>
              <a:t> </a:t>
            </a:r>
            <a:r>
              <a:rPr lang="en-IN" sz="2800" b="1" dirty="0" err="1" smtClean="0">
                <a:solidFill>
                  <a:srgbClr val="FF0000"/>
                </a:solidFill>
              </a:rPr>
              <a:t>mongodb</a:t>
            </a:r>
            <a:r>
              <a:rPr lang="en-IN" sz="2800" b="1" dirty="0" smtClean="0">
                <a:solidFill>
                  <a:srgbClr val="FF0000"/>
                </a:solidFill>
              </a:rPr>
              <a:t>      (g=global)</a:t>
            </a:r>
          </a:p>
          <a:p>
            <a:pPr marL="0" indent="0">
              <a:spcBef>
                <a:spcPts val="1200"/>
              </a:spcBef>
              <a:buNone/>
            </a:pPr>
            <a:r>
              <a:rPr lang="en-IN" sz="2800" b="1" dirty="0">
                <a:solidFill>
                  <a:srgbClr val="FF0000"/>
                </a:solidFill>
              </a:rPr>
              <a:t>	</a:t>
            </a:r>
            <a:r>
              <a:rPr lang="en-IN" sz="2800" b="1" dirty="0" smtClean="0">
                <a:solidFill>
                  <a:srgbClr val="FF0000"/>
                </a:solidFill>
              </a:rPr>
              <a:t>&gt;</a:t>
            </a:r>
            <a:r>
              <a:rPr lang="en-IN" sz="2800" b="1" dirty="0" err="1" smtClean="0">
                <a:solidFill>
                  <a:srgbClr val="FF0000"/>
                </a:solidFill>
              </a:rPr>
              <a:t>npm</a:t>
            </a:r>
            <a:r>
              <a:rPr lang="en-IN" sz="2800" b="1" dirty="0" smtClean="0">
                <a:solidFill>
                  <a:srgbClr val="FF0000"/>
                </a:solidFill>
              </a:rPr>
              <a:t> uninstall –g  </a:t>
            </a:r>
            <a:r>
              <a:rPr lang="en-IN" sz="2800" b="1" dirty="0" err="1" smtClean="0">
                <a:solidFill>
                  <a:srgbClr val="FF0000"/>
                </a:solidFill>
              </a:rPr>
              <a:t>mongodb</a:t>
            </a:r>
            <a:r>
              <a:rPr lang="en-IN" sz="2800" b="1" dirty="0" smtClean="0">
                <a:solidFill>
                  <a:srgbClr val="FF0000"/>
                </a:solidFill>
              </a:rPr>
              <a:t>   </a:t>
            </a:r>
          </a:p>
          <a:p>
            <a:pPr marL="0" indent="0">
              <a:spcBef>
                <a:spcPts val="1200"/>
              </a:spcBef>
              <a:buNone/>
            </a:pPr>
            <a:r>
              <a:rPr lang="en-IN" sz="2800" b="1" dirty="0">
                <a:solidFill>
                  <a:srgbClr val="FF0000"/>
                </a:solidFill>
              </a:rPr>
              <a:t>	</a:t>
            </a:r>
            <a:r>
              <a:rPr lang="en-IN" sz="2800" b="1" dirty="0" smtClean="0">
                <a:solidFill>
                  <a:srgbClr val="FF0000"/>
                </a:solidFill>
              </a:rPr>
              <a:t>&gt;</a:t>
            </a:r>
            <a:r>
              <a:rPr lang="en-IN" sz="2800" b="1" dirty="0" err="1" smtClean="0">
                <a:solidFill>
                  <a:srgbClr val="FF0000"/>
                </a:solidFill>
              </a:rPr>
              <a:t>npm</a:t>
            </a:r>
            <a:r>
              <a:rPr lang="en-IN" sz="2800" b="1" dirty="0" smtClean="0">
                <a:solidFill>
                  <a:srgbClr val="FF0000"/>
                </a:solidFill>
              </a:rPr>
              <a:t> install express     </a:t>
            </a:r>
          </a:p>
          <a:p>
            <a:pPr marL="0" indent="0">
              <a:spcBef>
                <a:spcPts val="1200"/>
              </a:spcBef>
              <a:buNone/>
            </a:pPr>
            <a:r>
              <a:rPr lang="en-IN" sz="2800" b="1" dirty="0">
                <a:solidFill>
                  <a:srgbClr val="FF0000"/>
                </a:solidFill>
              </a:rPr>
              <a:t>	</a:t>
            </a:r>
            <a:r>
              <a:rPr lang="en-IN" sz="2800" b="1" dirty="0" smtClean="0">
                <a:solidFill>
                  <a:srgbClr val="FF0000"/>
                </a:solidFill>
              </a:rPr>
              <a:t>&gt; </a:t>
            </a:r>
            <a:r>
              <a:rPr lang="en-IN" sz="2800" b="1" dirty="0" err="1" smtClean="0">
                <a:solidFill>
                  <a:srgbClr val="FF0000"/>
                </a:solidFill>
              </a:rPr>
              <a:t>npm</a:t>
            </a:r>
            <a:r>
              <a:rPr lang="en-IN" sz="2800" b="1" dirty="0" smtClean="0">
                <a:solidFill>
                  <a:srgbClr val="FF0000"/>
                </a:solidFill>
              </a:rPr>
              <a:t>  update express</a:t>
            </a:r>
          </a:p>
          <a:p>
            <a:pPr marL="0" indent="0">
              <a:spcBef>
                <a:spcPts val="1200"/>
              </a:spcBef>
              <a:buNone/>
            </a:pPr>
            <a:r>
              <a:rPr lang="en-IN" sz="2800" b="1" dirty="0">
                <a:solidFill>
                  <a:srgbClr val="FF0000"/>
                </a:solidFill>
              </a:rPr>
              <a:t>	</a:t>
            </a:r>
            <a:r>
              <a:rPr lang="en-IN" sz="2800" b="1" dirty="0" smtClean="0">
                <a:solidFill>
                  <a:srgbClr val="FF0000"/>
                </a:solidFill>
              </a:rPr>
              <a:t>&gt; </a:t>
            </a:r>
            <a:r>
              <a:rPr lang="en-IN" sz="2800" b="1" dirty="0" err="1" smtClean="0">
                <a:solidFill>
                  <a:srgbClr val="FF0000"/>
                </a:solidFill>
              </a:rPr>
              <a:t>npm</a:t>
            </a:r>
            <a:r>
              <a:rPr lang="en-IN" sz="2800" b="1" dirty="0" smtClean="0">
                <a:solidFill>
                  <a:srgbClr val="FF0000"/>
                </a:solidFill>
              </a:rPr>
              <a:t> search express    </a:t>
            </a:r>
          </a:p>
          <a:p>
            <a:pPr marL="0" indent="0">
              <a:spcBef>
                <a:spcPts val="1200"/>
              </a:spcBef>
              <a:buNone/>
            </a:pPr>
            <a:r>
              <a:rPr lang="en-IN" sz="2800" b="1" dirty="0" smtClean="0">
                <a:solidFill>
                  <a:srgbClr val="FF0000"/>
                </a:solidFill>
              </a:rPr>
              <a:t>	</a:t>
            </a:r>
            <a:r>
              <a:rPr lang="en-IN" b="1" dirty="0">
                <a:solidFill>
                  <a:srgbClr val="FF0000"/>
                </a:solidFill>
              </a:rPr>
              <a:t>	</a:t>
            </a:r>
            <a:r>
              <a:rPr lang="en-IN" b="1" dirty="0" smtClean="0">
                <a:solidFill>
                  <a:srgbClr val="FF0000"/>
                </a:solidFill>
              </a:rPr>
              <a:t>	</a:t>
            </a:r>
          </a:p>
        </p:txBody>
      </p:sp>
      <p:sp>
        <p:nvSpPr>
          <p:cNvPr id="2" name="TextBox 1"/>
          <p:cNvSpPr txBox="1"/>
          <p:nvPr/>
        </p:nvSpPr>
        <p:spPr>
          <a:xfrm>
            <a:off x="5425985" y="4496931"/>
            <a:ext cx="3754468" cy="2554545"/>
          </a:xfrm>
          <a:prstGeom prst="rect">
            <a:avLst/>
          </a:prstGeom>
          <a:solidFill>
            <a:schemeClr val="accent1">
              <a:lumMod val="20000"/>
              <a:lumOff val="80000"/>
            </a:schemeClr>
          </a:solidFill>
        </p:spPr>
        <p:txBody>
          <a:bodyPr wrap="square" rtlCol="0">
            <a:spAutoFit/>
          </a:bodyPr>
          <a:lstStyle/>
          <a:p>
            <a:pPr lvl="0"/>
            <a:r>
              <a:rPr lang="en-US" sz="2000" b="1" dirty="0"/>
              <a:t>NVM (Node version manager) </a:t>
            </a:r>
            <a:r>
              <a:rPr lang="en-US" sz="2000" b="1" dirty="0" smtClean="0"/>
              <a:t>:</a:t>
            </a:r>
          </a:p>
          <a:p>
            <a:pPr lvl="0"/>
            <a:endParaRPr lang="en-US" sz="2000" b="1" dirty="0"/>
          </a:p>
          <a:p>
            <a:pPr lvl="0"/>
            <a:r>
              <a:rPr lang="en-US" sz="2000" b="1" dirty="0" smtClean="0"/>
              <a:t>&gt; </a:t>
            </a:r>
            <a:r>
              <a:rPr lang="en-US" sz="2000" b="1" dirty="0" err="1" smtClean="0"/>
              <a:t>npm</a:t>
            </a:r>
            <a:r>
              <a:rPr lang="en-US" sz="2000" b="1" dirty="0" smtClean="0"/>
              <a:t> install </a:t>
            </a:r>
            <a:r>
              <a:rPr lang="en-US" sz="2000" b="1" dirty="0" err="1" smtClean="0"/>
              <a:t>nvm</a:t>
            </a:r>
            <a:endParaRPr lang="en-US" sz="2000" b="1" dirty="0" smtClean="0"/>
          </a:p>
          <a:p>
            <a:pPr lvl="0"/>
            <a:r>
              <a:rPr lang="en-US" sz="2000" b="1" dirty="0" smtClean="0"/>
              <a:t>&gt;  </a:t>
            </a:r>
            <a:r>
              <a:rPr lang="en-US" sz="2000" b="1" dirty="0" err="1" smtClean="0"/>
              <a:t>nvm</a:t>
            </a:r>
            <a:r>
              <a:rPr lang="en-US" sz="2000" b="1" dirty="0" smtClean="0"/>
              <a:t> </a:t>
            </a:r>
            <a:r>
              <a:rPr lang="en-US" sz="2000" b="1" dirty="0"/>
              <a:t>install </a:t>
            </a:r>
            <a:r>
              <a:rPr lang="en-US" sz="2000" b="1" dirty="0" smtClean="0"/>
              <a:t>v0.10.31</a:t>
            </a:r>
          </a:p>
          <a:p>
            <a:r>
              <a:rPr lang="en-US" sz="2000" b="1" dirty="0" smtClean="0"/>
              <a:t>&gt; </a:t>
            </a:r>
            <a:r>
              <a:rPr lang="en-US" sz="2000" b="1" dirty="0" err="1" smtClean="0"/>
              <a:t>nvm</a:t>
            </a:r>
            <a:r>
              <a:rPr lang="en-US" sz="2000" b="1" dirty="0" smtClean="0"/>
              <a:t> </a:t>
            </a:r>
            <a:r>
              <a:rPr lang="en-US" sz="2000" b="1" dirty="0"/>
              <a:t>use </a:t>
            </a:r>
            <a:r>
              <a:rPr lang="en-US" sz="2000" b="1" dirty="0" smtClean="0"/>
              <a:t>v0.8.10</a:t>
            </a:r>
          </a:p>
          <a:p>
            <a:pPr marL="342900" indent="-342900">
              <a:buFont typeface="Wingdings"/>
              <a:buChar char="Ø"/>
            </a:pPr>
            <a:r>
              <a:rPr lang="en-US" sz="2000" b="1" dirty="0" smtClean="0"/>
              <a:t>node –v</a:t>
            </a:r>
          </a:p>
          <a:p>
            <a:pPr marL="342900" indent="-342900">
              <a:buFont typeface="Wingdings"/>
              <a:buChar char="Ø"/>
            </a:pPr>
            <a:r>
              <a:rPr lang="en-US" sz="2000" b="1" dirty="0" err="1"/>
              <a:t>n</a:t>
            </a:r>
            <a:r>
              <a:rPr lang="en-US" sz="2000" b="1" dirty="0" err="1" smtClean="0"/>
              <a:t>vm</a:t>
            </a:r>
            <a:r>
              <a:rPr lang="en-US" sz="2000" b="1" dirty="0" smtClean="0"/>
              <a:t> list</a:t>
            </a:r>
            <a:endParaRPr lang="en-US" sz="2000" b="1" dirty="0"/>
          </a:p>
          <a:p>
            <a:pPr lvl="0"/>
            <a:endParaRPr lang="en-US" sz="2000" dirty="0"/>
          </a:p>
        </p:txBody>
      </p:sp>
    </p:spTree>
    <p:extLst>
      <p:ext uri="{BB962C8B-B14F-4D97-AF65-F5344CB8AC3E}">
        <p14:creationId xmlns:p14="http://schemas.microsoft.com/office/powerpoint/2010/main" val="2143824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chemeClr val="accent2">
              <a:lumMod val="20000"/>
              <a:lumOff val="80000"/>
            </a:schemeClr>
          </a:solidFill>
          <a:ln>
            <a:noFill/>
          </a:ln>
        </p:spPr>
        <p:txBody>
          <a:bodyPr>
            <a:normAutofit fontScale="92500" lnSpcReduction="20000"/>
          </a:bodyPr>
          <a:lstStyle/>
          <a:p>
            <a:r>
              <a:rPr lang="en-US" b="1" dirty="0" smtClean="0">
                <a:solidFill>
                  <a:schemeClr val="accent2">
                    <a:lumMod val="75000"/>
                  </a:schemeClr>
                </a:solidFill>
              </a:rPr>
              <a:t>Publishing modules</a:t>
            </a:r>
          </a:p>
          <a:p>
            <a:endParaRPr lang="en-US" b="1" dirty="0">
              <a:solidFill>
                <a:schemeClr val="accent2">
                  <a:lumMod val="75000"/>
                </a:schemeClr>
              </a:solidFill>
            </a:endParaRPr>
          </a:p>
        </p:txBody>
      </p:sp>
      <p:sp>
        <p:nvSpPr>
          <p:cNvPr id="7" name="Rounded Rectangle 6"/>
          <p:cNvSpPr/>
          <p:nvPr/>
        </p:nvSpPr>
        <p:spPr>
          <a:xfrm>
            <a:off x="0" y="6743700"/>
            <a:ext cx="9144000" cy="1143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IN" sz="2400" dirty="0" smtClean="0"/>
          </a:p>
        </p:txBody>
      </p:sp>
      <p:sp>
        <p:nvSpPr>
          <p:cNvPr id="2" name="Rectangle 1"/>
          <p:cNvSpPr/>
          <p:nvPr/>
        </p:nvSpPr>
        <p:spPr>
          <a:xfrm>
            <a:off x="0" y="533400"/>
            <a:ext cx="9144000" cy="6555641"/>
          </a:xfrm>
          <a:prstGeom prst="rect">
            <a:avLst/>
          </a:prstGeom>
        </p:spPr>
        <p:txBody>
          <a:bodyPr wrap="square">
            <a:spAutoFit/>
          </a:bodyPr>
          <a:lstStyle/>
          <a:p>
            <a:r>
              <a:rPr lang="en-US" sz="2800" dirty="0" smtClean="0">
                <a:solidFill>
                  <a:srgbClr val="FF0000"/>
                </a:solidFill>
              </a:rPr>
              <a:t>First : </a:t>
            </a:r>
            <a:r>
              <a:rPr lang="en-US" sz="2800" dirty="0" err="1" smtClean="0">
                <a:solidFill>
                  <a:srgbClr val="FF0000"/>
                </a:solidFill>
              </a:rPr>
              <a:t>npm</a:t>
            </a:r>
            <a:r>
              <a:rPr lang="en-US" sz="2800" dirty="0" smtClean="0">
                <a:solidFill>
                  <a:srgbClr val="FF0000"/>
                </a:solidFill>
              </a:rPr>
              <a:t> </a:t>
            </a:r>
            <a:r>
              <a:rPr lang="en-US" sz="2800" dirty="0" err="1" smtClean="0">
                <a:solidFill>
                  <a:srgbClr val="FF0000"/>
                </a:solidFill>
              </a:rPr>
              <a:t>init</a:t>
            </a:r>
            <a:r>
              <a:rPr lang="en-US" sz="2800" dirty="0" smtClean="0">
                <a:solidFill>
                  <a:srgbClr val="FF0000"/>
                </a:solidFill>
              </a:rPr>
              <a:t>   ( answer all questions)</a:t>
            </a:r>
          </a:p>
          <a:p>
            <a:endParaRPr lang="en-US" sz="2800" dirty="0" smtClean="0"/>
          </a:p>
          <a:p>
            <a:r>
              <a:rPr lang="en-US" sz="2800" dirty="0" smtClean="0"/>
              <a:t>// </a:t>
            </a:r>
            <a:r>
              <a:rPr lang="en-US" sz="2800" dirty="0" smtClean="0">
                <a:solidFill>
                  <a:srgbClr val="FF0000"/>
                </a:solidFill>
              </a:rPr>
              <a:t>testmodule.js</a:t>
            </a:r>
          </a:p>
          <a:p>
            <a:r>
              <a:rPr lang="en-US" sz="2800" dirty="0" err="1" smtClean="0"/>
              <a:t>var</a:t>
            </a:r>
            <a:r>
              <a:rPr lang="en-US" sz="2800" dirty="0" smtClean="0"/>
              <a:t> </a:t>
            </a:r>
            <a:r>
              <a:rPr lang="en-US" sz="2800" dirty="0"/>
              <a:t>_</a:t>
            </a:r>
            <a:r>
              <a:rPr lang="en-US" sz="2800" dirty="0" err="1"/>
              <a:t>getType</a:t>
            </a:r>
            <a:r>
              <a:rPr lang="en-US" sz="2800" dirty="0"/>
              <a:t> = function () {</a:t>
            </a:r>
          </a:p>
          <a:p>
            <a:r>
              <a:rPr lang="en-US" sz="2800" dirty="0"/>
              <a:t>    return '</a:t>
            </a:r>
            <a:r>
              <a:rPr lang="en-US" sz="2800" dirty="0" err="1"/>
              <a:t>CommonJS</a:t>
            </a:r>
            <a:r>
              <a:rPr lang="en-US" sz="2800" dirty="0"/>
              <a:t> Module private Function';</a:t>
            </a:r>
          </a:p>
          <a:p>
            <a:r>
              <a:rPr lang="en-US" sz="2800" dirty="0" smtClean="0"/>
              <a:t>};</a:t>
            </a:r>
            <a:endParaRPr lang="en-US" sz="2800" dirty="0"/>
          </a:p>
          <a:p>
            <a:r>
              <a:rPr lang="en-US" sz="2800" dirty="0" err="1"/>
              <a:t>module.exports.describe</a:t>
            </a:r>
            <a:r>
              <a:rPr lang="en-US" sz="2800" dirty="0"/>
              <a:t> = function () {</a:t>
            </a:r>
          </a:p>
          <a:p>
            <a:r>
              <a:rPr lang="en-US" sz="2800" dirty="0"/>
              <a:t>  return 'I am a </a:t>
            </a:r>
            <a:r>
              <a:rPr lang="en-US" sz="2800" dirty="0" err="1"/>
              <a:t>CommonJS</a:t>
            </a:r>
            <a:r>
              <a:rPr lang="en-US" sz="2800" dirty="0"/>
              <a:t> Module with Private function :'+_</a:t>
            </a:r>
            <a:r>
              <a:rPr lang="en-US" sz="2800" dirty="0" err="1"/>
              <a:t>getType</a:t>
            </a:r>
            <a:r>
              <a:rPr lang="en-US" sz="2800" dirty="0"/>
              <a:t>();</a:t>
            </a:r>
          </a:p>
          <a:p>
            <a:r>
              <a:rPr lang="en-US" sz="2800" dirty="0" smtClean="0"/>
              <a:t>};</a:t>
            </a:r>
          </a:p>
          <a:p>
            <a:endParaRPr lang="en-US" sz="2800" dirty="0" smtClean="0"/>
          </a:p>
          <a:p>
            <a:r>
              <a:rPr lang="en-US" sz="2800" dirty="0" smtClean="0">
                <a:solidFill>
                  <a:srgbClr val="FF0000"/>
                </a:solidFill>
              </a:rPr>
              <a:t>// check.js</a:t>
            </a:r>
            <a:endParaRPr lang="en-US" sz="2800" dirty="0" smtClean="0"/>
          </a:p>
          <a:p>
            <a:r>
              <a:rPr lang="en-US" sz="2800" dirty="0" err="1" smtClean="0"/>
              <a:t>var</a:t>
            </a:r>
            <a:r>
              <a:rPr lang="en-US" sz="2800" dirty="0" smtClean="0"/>
              <a:t> </a:t>
            </a:r>
            <a:r>
              <a:rPr lang="en-US" sz="2800" dirty="0" err="1" smtClean="0"/>
              <a:t>testModule</a:t>
            </a:r>
            <a:r>
              <a:rPr lang="en-US" sz="2800" dirty="0" smtClean="0"/>
              <a:t> = require('./testmodule.js');</a:t>
            </a:r>
          </a:p>
          <a:p>
            <a:r>
              <a:rPr lang="en-US" sz="2800" dirty="0" smtClean="0"/>
              <a:t>console.log(</a:t>
            </a:r>
            <a:r>
              <a:rPr lang="en-US" sz="2800" dirty="0" err="1" smtClean="0"/>
              <a:t>testModule.describe</a:t>
            </a:r>
            <a:r>
              <a:rPr lang="en-US" sz="2800" dirty="0" smtClean="0"/>
              <a:t>());</a:t>
            </a:r>
          </a:p>
          <a:p>
            <a:endParaRPr lang="en-US" sz="2800" dirty="0"/>
          </a:p>
        </p:txBody>
      </p:sp>
    </p:spTree>
    <p:extLst>
      <p:ext uri="{BB962C8B-B14F-4D97-AF65-F5344CB8AC3E}">
        <p14:creationId xmlns:p14="http://schemas.microsoft.com/office/powerpoint/2010/main" val="15478749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chemeClr val="accent2">
              <a:lumMod val="20000"/>
              <a:lumOff val="80000"/>
            </a:schemeClr>
          </a:solidFill>
          <a:ln>
            <a:noFill/>
          </a:ln>
        </p:spPr>
        <p:txBody>
          <a:bodyPr>
            <a:normAutofit fontScale="92500" lnSpcReduction="20000"/>
          </a:bodyPr>
          <a:lstStyle/>
          <a:p>
            <a:r>
              <a:rPr lang="en-US" b="1" dirty="0" err="1" smtClean="0">
                <a:solidFill>
                  <a:schemeClr val="accent2">
                    <a:lumMod val="75000"/>
                  </a:schemeClr>
                </a:solidFill>
              </a:rPr>
              <a:t>Package.json</a:t>
            </a:r>
            <a:endParaRPr lang="en-US" b="1" dirty="0">
              <a:solidFill>
                <a:schemeClr val="accent2">
                  <a:lumMod val="75000"/>
                </a:schemeClr>
              </a:solidFill>
            </a:endParaRPr>
          </a:p>
        </p:txBody>
      </p:sp>
      <p:sp>
        <p:nvSpPr>
          <p:cNvPr id="7" name="Rounded Rectangle 6"/>
          <p:cNvSpPr/>
          <p:nvPr/>
        </p:nvSpPr>
        <p:spPr>
          <a:xfrm>
            <a:off x="0" y="6743700"/>
            <a:ext cx="9144000" cy="1143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IN" dirty="0" err="1" smtClean="0"/>
              <a:t>Package.json</a:t>
            </a:r>
            <a:r>
              <a:rPr lang="en-IN" dirty="0" smtClean="0"/>
              <a:t>         </a:t>
            </a:r>
            <a:r>
              <a:rPr lang="en-IN" dirty="0" smtClean="0">
                <a:solidFill>
                  <a:srgbClr val="FF0000"/>
                </a:solidFill>
              </a:rPr>
              <a:t>&gt; </a:t>
            </a:r>
            <a:r>
              <a:rPr lang="en-IN" dirty="0" err="1" smtClean="0">
                <a:solidFill>
                  <a:srgbClr val="FF0000"/>
                </a:solidFill>
              </a:rPr>
              <a:t>npm</a:t>
            </a:r>
            <a:r>
              <a:rPr lang="en-IN" dirty="0" smtClean="0">
                <a:solidFill>
                  <a:srgbClr val="FF0000"/>
                </a:solidFill>
              </a:rPr>
              <a:t> </a:t>
            </a:r>
            <a:r>
              <a:rPr lang="en-IN" dirty="0" err="1" smtClean="0">
                <a:solidFill>
                  <a:srgbClr val="FF0000"/>
                </a:solidFill>
              </a:rPr>
              <a:t>init</a:t>
            </a:r>
            <a:endParaRPr lang="en-IN" dirty="0" smtClean="0">
              <a:solidFill>
                <a:srgbClr val="FF0000"/>
              </a:solidFill>
            </a:endParaRPr>
          </a:p>
          <a:p>
            <a:r>
              <a:rPr lang="en-IN" sz="2400" dirty="0" smtClean="0"/>
              <a:t>This </a:t>
            </a:r>
            <a:r>
              <a:rPr lang="en-IN" sz="2400" dirty="0"/>
              <a:t>file defines some metadata such as the project name and version, some scripts, </a:t>
            </a:r>
            <a:r>
              <a:rPr lang="en-IN" sz="2400" dirty="0" smtClean="0"/>
              <a:t>the </a:t>
            </a:r>
            <a:r>
              <a:rPr lang="en-IN" sz="2400" dirty="0"/>
              <a:t>package dependencies. </a:t>
            </a:r>
          </a:p>
          <a:p>
            <a:r>
              <a:rPr lang="en-IN" sz="2400" b="1" i="1" dirty="0">
                <a:solidFill>
                  <a:srgbClr val="FF0000"/>
                </a:solidFill>
              </a:rPr>
              <a:t>name</a:t>
            </a:r>
            <a:r>
              <a:rPr lang="en-IN" sz="2400" dirty="0"/>
              <a:t> is the name of the project.</a:t>
            </a:r>
          </a:p>
          <a:p>
            <a:r>
              <a:rPr lang="en-IN" sz="2400" b="1" i="1" dirty="0">
                <a:solidFill>
                  <a:srgbClr val="FF0000"/>
                </a:solidFill>
              </a:rPr>
              <a:t>version</a:t>
            </a:r>
            <a:r>
              <a:rPr lang="en-IN" sz="2400" dirty="0"/>
              <a:t> is the current version of the project</a:t>
            </a:r>
            <a:r>
              <a:rPr lang="en-IN" sz="2400" dirty="0" smtClean="0"/>
              <a:t>.</a:t>
            </a:r>
          </a:p>
          <a:p>
            <a:pPr lvl="0"/>
            <a:r>
              <a:rPr lang="en-US" sz="2400" b="1" dirty="0">
                <a:solidFill>
                  <a:srgbClr val="FF0000"/>
                </a:solidFill>
              </a:rPr>
              <a:t>author</a:t>
            </a:r>
            <a:r>
              <a:rPr lang="en-US" sz="2400" dirty="0">
                <a:solidFill>
                  <a:srgbClr val="FF0000"/>
                </a:solidFill>
              </a:rPr>
              <a:t> - </a:t>
            </a:r>
            <a:r>
              <a:rPr lang="en-US" sz="2400" dirty="0"/>
              <a:t>author of the </a:t>
            </a:r>
            <a:r>
              <a:rPr lang="en-US" sz="2400" dirty="0" smtClean="0"/>
              <a:t>package</a:t>
            </a:r>
          </a:p>
          <a:p>
            <a:pPr lvl="0"/>
            <a:r>
              <a:rPr lang="en-US" sz="2400" b="1" dirty="0" smtClean="0">
                <a:solidFill>
                  <a:srgbClr val="FF0000"/>
                </a:solidFill>
              </a:rPr>
              <a:t>description</a:t>
            </a:r>
            <a:r>
              <a:rPr lang="en-US" sz="2400" dirty="0"/>
              <a:t> - description of the </a:t>
            </a:r>
            <a:r>
              <a:rPr lang="en-US" sz="2400" dirty="0" smtClean="0"/>
              <a:t>package</a:t>
            </a:r>
            <a:endParaRPr lang="en-IN" sz="2400" dirty="0"/>
          </a:p>
          <a:p>
            <a:r>
              <a:rPr lang="en-IN" sz="2400" b="1" i="1" dirty="0" smtClean="0">
                <a:solidFill>
                  <a:srgbClr val="FF0000"/>
                </a:solidFill>
              </a:rPr>
              <a:t>dependencies</a:t>
            </a:r>
            <a:r>
              <a:rPr lang="en-IN" sz="2400" dirty="0" smtClean="0"/>
              <a:t> </a:t>
            </a:r>
            <a:r>
              <a:rPr lang="en-IN" sz="2400" dirty="0"/>
              <a:t>is a list containing the Node.js modules used by your application</a:t>
            </a:r>
            <a:r>
              <a:rPr lang="en-IN" sz="2400" dirty="0" smtClean="0"/>
              <a:t>.</a:t>
            </a:r>
          </a:p>
          <a:p>
            <a:pPr lvl="0"/>
            <a:r>
              <a:rPr lang="en-US" sz="2400" b="1" dirty="0">
                <a:solidFill>
                  <a:srgbClr val="FF0000"/>
                </a:solidFill>
              </a:rPr>
              <a:t>repository</a:t>
            </a:r>
            <a:r>
              <a:rPr lang="en-US" sz="2400" dirty="0">
                <a:solidFill>
                  <a:srgbClr val="FF0000"/>
                </a:solidFill>
              </a:rPr>
              <a:t> </a:t>
            </a:r>
            <a:r>
              <a:rPr lang="en-US" sz="2400" dirty="0"/>
              <a:t>- repository type and </a:t>
            </a:r>
            <a:r>
              <a:rPr lang="en-US" sz="2400" dirty="0" err="1"/>
              <a:t>url</a:t>
            </a:r>
            <a:r>
              <a:rPr lang="en-US" sz="2400" dirty="0"/>
              <a:t> of the package</a:t>
            </a:r>
          </a:p>
          <a:p>
            <a:pPr lvl="0"/>
            <a:r>
              <a:rPr lang="en-US" sz="2400" b="1" dirty="0">
                <a:solidFill>
                  <a:srgbClr val="FF0000"/>
                </a:solidFill>
              </a:rPr>
              <a:t>main</a:t>
            </a:r>
            <a:r>
              <a:rPr lang="en-US" sz="2400" dirty="0"/>
              <a:t> - entry point of the package</a:t>
            </a:r>
          </a:p>
          <a:p>
            <a:endParaRPr lang="en-IN" sz="2400" dirty="0" smtClean="0"/>
          </a:p>
        </p:txBody>
      </p:sp>
    </p:spTree>
    <p:extLst>
      <p:ext uri="{BB962C8B-B14F-4D97-AF65-F5344CB8AC3E}">
        <p14:creationId xmlns:p14="http://schemas.microsoft.com/office/powerpoint/2010/main" val="22798418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chemeClr val="accent2">
              <a:lumMod val="20000"/>
              <a:lumOff val="80000"/>
            </a:schemeClr>
          </a:solidFill>
          <a:ln>
            <a:noFill/>
          </a:ln>
        </p:spPr>
        <p:txBody>
          <a:bodyPr>
            <a:normAutofit fontScale="92500" lnSpcReduction="20000"/>
          </a:bodyPr>
          <a:lstStyle/>
          <a:p>
            <a:r>
              <a:rPr lang="en-US" b="1" dirty="0" err="1" smtClean="0">
                <a:solidFill>
                  <a:schemeClr val="accent2">
                    <a:lumMod val="75000"/>
                  </a:schemeClr>
                </a:solidFill>
              </a:rPr>
              <a:t>Package.json</a:t>
            </a:r>
            <a:endParaRPr lang="en-US" b="1" dirty="0">
              <a:solidFill>
                <a:schemeClr val="accent2">
                  <a:lumMod val="75000"/>
                </a:schemeClr>
              </a:solidFill>
            </a:endParaRPr>
          </a:p>
        </p:txBody>
      </p:sp>
      <p:sp>
        <p:nvSpPr>
          <p:cNvPr id="7" name="Rounded Rectangle 6"/>
          <p:cNvSpPr/>
          <p:nvPr/>
        </p:nvSpPr>
        <p:spPr>
          <a:xfrm>
            <a:off x="0" y="6743700"/>
            <a:ext cx="9144000" cy="1143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dirty="0">
                <a:solidFill>
                  <a:srgbClr val="FF0000"/>
                </a:solidFill>
              </a:rPr>
              <a:t>&gt;</a:t>
            </a:r>
            <a:r>
              <a:rPr lang="en-US" sz="2800" dirty="0" smtClean="0">
                <a:solidFill>
                  <a:srgbClr val="FF0000"/>
                </a:solidFill>
              </a:rPr>
              <a:t> </a:t>
            </a:r>
            <a:r>
              <a:rPr lang="en-US" sz="2800" dirty="0" err="1">
                <a:solidFill>
                  <a:srgbClr val="FF0000"/>
                </a:solidFill>
              </a:rPr>
              <a:t>npm</a:t>
            </a:r>
            <a:r>
              <a:rPr lang="en-US" sz="2800" dirty="0">
                <a:solidFill>
                  <a:srgbClr val="FF0000"/>
                </a:solidFill>
              </a:rPr>
              <a:t> </a:t>
            </a:r>
            <a:r>
              <a:rPr lang="en-US" sz="2800" dirty="0" err="1">
                <a:solidFill>
                  <a:srgbClr val="FF0000"/>
                </a:solidFill>
              </a:rPr>
              <a:t>adduser</a:t>
            </a:r>
            <a:endParaRPr lang="en-US" sz="2800" dirty="0">
              <a:solidFill>
                <a:srgbClr val="FF0000"/>
              </a:solidFill>
            </a:endParaRPr>
          </a:p>
          <a:p>
            <a:r>
              <a:rPr lang="en-US" sz="2800" dirty="0"/>
              <a:t>Username: </a:t>
            </a:r>
            <a:r>
              <a:rPr lang="en-US" sz="2800" dirty="0" err="1" smtClean="0">
                <a:solidFill>
                  <a:srgbClr val="FF0000"/>
                </a:solidFill>
              </a:rPr>
              <a:t>murthy</a:t>
            </a:r>
            <a:endParaRPr lang="en-US" sz="2800" dirty="0">
              <a:solidFill>
                <a:srgbClr val="FF0000"/>
              </a:solidFill>
            </a:endParaRPr>
          </a:p>
          <a:p>
            <a:r>
              <a:rPr lang="en-US" sz="2800" dirty="0"/>
              <a:t>Password:</a:t>
            </a:r>
          </a:p>
          <a:p>
            <a:r>
              <a:rPr lang="en-US" sz="2800" dirty="0"/>
              <a:t>Email: (this IS public) </a:t>
            </a:r>
            <a:r>
              <a:rPr lang="en-US" sz="2800" dirty="0" smtClean="0">
                <a:solidFill>
                  <a:srgbClr val="FF0000"/>
                </a:solidFill>
              </a:rPr>
              <a:t>murthy@gmail.com</a:t>
            </a:r>
            <a:endParaRPr lang="en-US" sz="2800" dirty="0">
              <a:solidFill>
                <a:srgbClr val="FF0000"/>
              </a:solidFill>
            </a:endParaRPr>
          </a:p>
          <a:p>
            <a:endParaRPr lang="en-US" sz="2800" dirty="0" smtClean="0"/>
          </a:p>
          <a:p>
            <a:r>
              <a:rPr lang="en-US" sz="2800" dirty="0"/>
              <a:t>&gt;</a:t>
            </a:r>
            <a:r>
              <a:rPr lang="en-US" sz="2800" dirty="0" smtClean="0"/>
              <a:t> </a:t>
            </a:r>
            <a:r>
              <a:rPr lang="en-US" sz="2800" dirty="0" err="1">
                <a:solidFill>
                  <a:srgbClr val="FF0000"/>
                </a:solidFill>
              </a:rPr>
              <a:t>npm</a:t>
            </a:r>
            <a:r>
              <a:rPr lang="en-US" sz="2800" dirty="0">
                <a:solidFill>
                  <a:srgbClr val="FF0000"/>
                </a:solidFill>
              </a:rPr>
              <a:t> publish</a:t>
            </a:r>
          </a:p>
          <a:p>
            <a:r>
              <a:rPr lang="en-US" sz="2800" dirty="0"/>
              <a:t>If everything is fine with your module, then it will be published in the </a:t>
            </a:r>
            <a:r>
              <a:rPr lang="en-US" sz="2800" dirty="0" smtClean="0"/>
              <a:t>repository </a:t>
            </a:r>
            <a:r>
              <a:rPr lang="en-US" sz="2800" dirty="0"/>
              <a:t>and will be accessible to install using </a:t>
            </a:r>
            <a:r>
              <a:rPr lang="en-US" sz="2800" dirty="0" err="1"/>
              <a:t>npm</a:t>
            </a:r>
            <a:r>
              <a:rPr lang="en-US" sz="2800" dirty="0"/>
              <a:t> like any other </a:t>
            </a:r>
            <a:r>
              <a:rPr lang="en-US" sz="2800" dirty="0" err="1"/>
              <a:t>other</a:t>
            </a:r>
            <a:r>
              <a:rPr lang="en-US" sz="2800" dirty="0"/>
              <a:t> Node.js </a:t>
            </a:r>
            <a:r>
              <a:rPr lang="en-US" sz="2800" dirty="0" smtClean="0"/>
              <a:t>module</a:t>
            </a:r>
          </a:p>
          <a:p>
            <a:r>
              <a:rPr lang="en-US" sz="2800" dirty="0" smtClean="0"/>
              <a:t>&gt; </a:t>
            </a:r>
            <a:r>
              <a:rPr lang="en-US" sz="2800" dirty="0" err="1" smtClean="0"/>
              <a:t>npm</a:t>
            </a:r>
            <a:r>
              <a:rPr lang="en-US" sz="2800" dirty="0" smtClean="0"/>
              <a:t> install </a:t>
            </a:r>
            <a:r>
              <a:rPr lang="en-US" sz="2800" dirty="0" smtClean="0">
                <a:hlinkClick r:id="rId2"/>
              </a:rPr>
              <a:t>sriapp@1.0.0</a:t>
            </a:r>
            <a:endParaRPr lang="en-US" sz="2800" dirty="0" smtClean="0"/>
          </a:p>
          <a:p>
            <a:r>
              <a:rPr lang="en-US" sz="2800" dirty="0" smtClean="0"/>
              <a:t>Observe </a:t>
            </a:r>
            <a:r>
              <a:rPr lang="en-US" sz="2800" dirty="0" err="1" smtClean="0"/>
              <a:t>node_modules</a:t>
            </a:r>
            <a:r>
              <a:rPr lang="en-US" sz="2800" dirty="0" smtClean="0"/>
              <a:t> folder and your files here.</a:t>
            </a:r>
            <a:endParaRPr lang="en-US" sz="2800" dirty="0"/>
          </a:p>
          <a:p>
            <a:endParaRPr lang="en-IN" sz="2400" dirty="0" smtClean="0"/>
          </a:p>
        </p:txBody>
      </p:sp>
    </p:spTree>
    <p:extLst>
      <p:ext uri="{BB962C8B-B14F-4D97-AF65-F5344CB8AC3E}">
        <p14:creationId xmlns:p14="http://schemas.microsoft.com/office/powerpoint/2010/main" val="3379416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chemeClr val="accent2">
              <a:lumMod val="20000"/>
              <a:lumOff val="80000"/>
            </a:schemeClr>
          </a:solidFill>
          <a:ln>
            <a:noFill/>
          </a:ln>
        </p:spPr>
        <p:txBody>
          <a:bodyPr>
            <a:normAutofit fontScale="92500" lnSpcReduction="20000"/>
          </a:bodyPr>
          <a:lstStyle/>
          <a:p>
            <a:r>
              <a:rPr lang="en-US" b="1" dirty="0" err="1" smtClean="0">
                <a:solidFill>
                  <a:schemeClr val="accent2">
                    <a:lumMod val="75000"/>
                  </a:schemeClr>
                </a:solidFill>
              </a:rPr>
              <a:t>Package.json</a:t>
            </a:r>
            <a:endParaRPr lang="en-US" b="1" dirty="0">
              <a:solidFill>
                <a:schemeClr val="accent2">
                  <a:lumMod val="75000"/>
                </a:schemeClr>
              </a:solidFill>
            </a:endParaRPr>
          </a:p>
        </p:txBody>
      </p:sp>
      <p:sp>
        <p:nvSpPr>
          <p:cNvPr id="7" name="Rounded Rectangle 6"/>
          <p:cNvSpPr/>
          <p:nvPr/>
        </p:nvSpPr>
        <p:spPr>
          <a:xfrm>
            <a:off x="0" y="6743700"/>
            <a:ext cx="9144000" cy="1143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IN" sz="24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
            <a:ext cx="9144000" cy="7132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04030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chemeClr val="accent2">
              <a:lumMod val="20000"/>
              <a:lumOff val="80000"/>
            </a:schemeClr>
          </a:solidFill>
          <a:ln>
            <a:noFill/>
          </a:ln>
        </p:spPr>
        <p:txBody>
          <a:bodyPr>
            <a:normAutofit fontScale="92500" lnSpcReduction="20000"/>
          </a:bodyPr>
          <a:lstStyle/>
          <a:p>
            <a:r>
              <a:rPr lang="en-US" b="1" dirty="0" err="1" smtClean="0">
                <a:solidFill>
                  <a:schemeClr val="accent2">
                    <a:lumMod val="75000"/>
                  </a:schemeClr>
                </a:solidFill>
              </a:rPr>
              <a:t>Package.json</a:t>
            </a:r>
            <a:endParaRPr lang="en-US" b="1" dirty="0">
              <a:solidFill>
                <a:schemeClr val="accent2">
                  <a:lumMod val="75000"/>
                </a:schemeClr>
              </a:solidFill>
            </a:endParaRPr>
          </a:p>
        </p:txBody>
      </p:sp>
      <p:sp>
        <p:nvSpPr>
          <p:cNvPr id="7" name="Rounded Rectangle 6"/>
          <p:cNvSpPr/>
          <p:nvPr/>
        </p:nvSpPr>
        <p:spPr>
          <a:xfrm>
            <a:off x="0" y="6743700"/>
            <a:ext cx="9144000" cy="1143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IN" sz="24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6" y="14990"/>
            <a:ext cx="9111294"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3210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chemeClr val="accent2">
              <a:lumMod val="20000"/>
              <a:lumOff val="80000"/>
            </a:schemeClr>
          </a:solidFill>
          <a:ln>
            <a:noFill/>
          </a:ln>
        </p:spPr>
        <p:txBody>
          <a:bodyPr>
            <a:normAutofit fontScale="92500" lnSpcReduction="20000"/>
          </a:bodyPr>
          <a:lstStyle/>
          <a:p>
            <a:r>
              <a:rPr lang="en-US" b="1" dirty="0" smtClean="0">
                <a:solidFill>
                  <a:srgbClr val="002060"/>
                </a:solidFill>
              </a:rPr>
              <a:t> </a:t>
            </a:r>
            <a:r>
              <a:rPr lang="en-US" b="1" dirty="0" smtClean="0">
                <a:solidFill>
                  <a:schemeClr val="accent2">
                    <a:lumMod val="75000"/>
                  </a:schemeClr>
                </a:solidFill>
              </a:rPr>
              <a:t>Solution - Node JS</a:t>
            </a:r>
            <a:endParaRPr lang="en-US" b="1" dirty="0">
              <a:solidFill>
                <a:schemeClr val="accent2">
                  <a:lumMod val="75000"/>
                </a:schemeClr>
              </a:solidFill>
            </a:endParaRPr>
          </a:p>
        </p:txBody>
      </p:sp>
      <p:sp>
        <p:nvSpPr>
          <p:cNvPr id="8" name="Rectangle 7"/>
          <p:cNvSpPr>
            <a:spLocks noGrp="1" noChangeArrowheads="1"/>
          </p:cNvSpPr>
          <p:nvPr/>
        </p:nvSpPr>
        <p:spPr bwMode="auto">
          <a:xfrm>
            <a:off x="152400" y="673575"/>
            <a:ext cx="8991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nSpc>
                <a:spcPct val="150000"/>
              </a:lnSpc>
            </a:pPr>
            <a:r>
              <a:rPr lang="en-US" sz="2400" dirty="0" smtClean="0">
                <a:solidFill>
                  <a:srgbClr val="FF0000"/>
                </a:solidFill>
                <a:latin typeface="Verdana" pitchFamily="34" charset="0"/>
                <a:ea typeface="Verdana" pitchFamily="34" charset="0"/>
                <a:cs typeface="Verdana" pitchFamily="34" charset="0"/>
              </a:rPr>
              <a:t>Node.js </a:t>
            </a:r>
            <a:r>
              <a:rPr lang="en-US" sz="2400" dirty="0">
                <a:solidFill>
                  <a:srgbClr val="FF0000"/>
                </a:solidFill>
                <a:latin typeface="Verdana" pitchFamily="34" charset="0"/>
                <a:ea typeface="Verdana" pitchFamily="34" charset="0"/>
                <a:cs typeface="Verdana" pitchFamily="34" charset="0"/>
              </a:rPr>
              <a:t>was created by </a:t>
            </a:r>
            <a:r>
              <a:rPr lang="en-US" sz="2400" b="1" dirty="0">
                <a:solidFill>
                  <a:srgbClr val="FF0000"/>
                </a:solidFill>
                <a:latin typeface="Verdana" pitchFamily="34" charset="0"/>
                <a:ea typeface="Verdana" pitchFamily="34" charset="0"/>
                <a:cs typeface="Verdana" pitchFamily="34" charset="0"/>
              </a:rPr>
              <a:t>Ryan Dahl</a:t>
            </a:r>
            <a:r>
              <a:rPr lang="en-US" sz="2400" dirty="0">
                <a:solidFill>
                  <a:srgbClr val="FF0000"/>
                </a:solidFill>
                <a:latin typeface="Verdana" pitchFamily="34" charset="0"/>
                <a:ea typeface="Verdana" pitchFamily="34" charset="0"/>
                <a:cs typeface="Verdana" pitchFamily="34" charset="0"/>
              </a:rPr>
              <a:t>  in </a:t>
            </a:r>
            <a:r>
              <a:rPr lang="en-US" sz="2400" dirty="0" smtClean="0">
                <a:solidFill>
                  <a:srgbClr val="FF0000"/>
                </a:solidFill>
                <a:latin typeface="Verdana" pitchFamily="34" charset="0"/>
                <a:ea typeface="Verdana" pitchFamily="34" charset="0"/>
                <a:cs typeface="Verdana" pitchFamily="34" charset="0"/>
              </a:rPr>
              <a:t>2009</a:t>
            </a:r>
          </a:p>
          <a:p>
            <a:pPr>
              <a:lnSpc>
                <a:spcPct val="150000"/>
              </a:lnSpc>
            </a:pPr>
            <a:r>
              <a:rPr lang="en-US" sz="2400" dirty="0" smtClean="0">
                <a:solidFill>
                  <a:srgbClr val="FF0000"/>
                </a:solidFill>
                <a:latin typeface="Verdana" pitchFamily="34" charset="0"/>
                <a:ea typeface="Verdana" pitchFamily="34" charset="0"/>
                <a:cs typeface="Verdana" pitchFamily="34" charset="0"/>
              </a:rPr>
              <a:t>Official definition:</a:t>
            </a:r>
          </a:p>
          <a:p>
            <a:pPr>
              <a:lnSpc>
                <a:spcPct val="150000"/>
              </a:lnSpc>
            </a:pPr>
            <a:endParaRPr lang="en-US" sz="2400" dirty="0" smtClean="0">
              <a:solidFill>
                <a:srgbClr val="FF0000"/>
              </a:solidFill>
              <a:latin typeface="Verdana" pitchFamily="34" charset="0"/>
              <a:ea typeface="Verdana" pitchFamily="34" charset="0"/>
              <a:cs typeface="Verdana" pitchFamily="34" charset="0"/>
            </a:endParaRPr>
          </a:p>
          <a:p>
            <a:pPr marL="0" indent="0">
              <a:buNone/>
            </a:pPr>
            <a:r>
              <a:rPr lang="en-US" sz="2800" i="1" dirty="0" smtClean="0"/>
              <a:t>“A </a:t>
            </a:r>
            <a:r>
              <a:rPr lang="en-US" sz="2800" i="1" dirty="0"/>
              <a:t>platform built </a:t>
            </a:r>
            <a:r>
              <a:rPr lang="en-US" sz="2800" i="1" dirty="0" smtClean="0"/>
              <a:t>on Chrome’s </a:t>
            </a:r>
            <a:r>
              <a:rPr lang="en-US" sz="2800" i="1" dirty="0"/>
              <a:t>JavaScript runtime for easily building fast, scalable network </a:t>
            </a:r>
            <a:r>
              <a:rPr lang="en-US" sz="2800" i="1" dirty="0" smtClean="0"/>
              <a:t>applications with </a:t>
            </a:r>
            <a:r>
              <a:rPr lang="en-US" sz="2800" i="1" dirty="0"/>
              <a:t>event-driven, non-blocking I/O model that makes it lightweight and </a:t>
            </a:r>
            <a:r>
              <a:rPr lang="en-US" sz="2800" i="1" dirty="0" smtClean="0"/>
              <a:t>efficient, perfect </a:t>
            </a:r>
            <a:r>
              <a:rPr lang="en-US" sz="2800" i="1" dirty="0"/>
              <a:t>for data-intensive real-time </a:t>
            </a:r>
            <a:r>
              <a:rPr lang="en-US" sz="2800" i="1" dirty="0" smtClean="0"/>
              <a:t> (DIRT ) applications </a:t>
            </a:r>
            <a:r>
              <a:rPr lang="en-US" sz="2800" i="1" dirty="0"/>
              <a:t>that run across distributed devices</a:t>
            </a:r>
            <a:r>
              <a:rPr lang="en-US" sz="2800" i="1" dirty="0" smtClean="0"/>
              <a:t>.”</a:t>
            </a:r>
          </a:p>
          <a:p>
            <a:pPr marL="0" indent="0">
              <a:buNone/>
            </a:pPr>
            <a:endParaRPr lang="en-US" sz="2800" b="1" i="1" dirty="0" smtClean="0">
              <a:solidFill>
                <a:srgbClr val="FF0000"/>
              </a:solidFill>
              <a:latin typeface="Verdana" pitchFamily="34" charset="0"/>
              <a:ea typeface="Verdana" pitchFamily="34" charset="0"/>
              <a:cs typeface="Verdana" pitchFamily="34" charset="0"/>
            </a:endParaRPr>
          </a:p>
          <a:p>
            <a:pPr marL="0" indent="0">
              <a:buNone/>
            </a:pPr>
            <a:endParaRPr lang="en-US" sz="2800" b="1" i="1" dirty="0">
              <a:solidFill>
                <a:srgbClr val="FF0000"/>
              </a:solidFill>
              <a:latin typeface="Verdana" pitchFamily="34" charset="0"/>
              <a:ea typeface="Verdana" pitchFamily="34" charset="0"/>
              <a:cs typeface="Verdana" pitchFamily="34" charset="0"/>
            </a:endParaRPr>
          </a:p>
          <a:p>
            <a:pPr>
              <a:lnSpc>
                <a:spcPct val="150000"/>
              </a:lnSpc>
            </a:pPr>
            <a:r>
              <a:rPr lang="en-US" sz="2400" b="1" u="sng" dirty="0">
                <a:solidFill>
                  <a:srgbClr val="FF0000"/>
                </a:solidFill>
              </a:rPr>
              <a:t>Node.js = Runtime Environment + JavaScript </a:t>
            </a:r>
            <a:r>
              <a:rPr lang="en-US" sz="2400" b="1" u="sng" dirty="0" smtClean="0">
                <a:solidFill>
                  <a:srgbClr val="FF0000"/>
                </a:solidFill>
              </a:rPr>
              <a:t>Library</a:t>
            </a:r>
            <a:endParaRPr lang="en-US" sz="2400" b="1" dirty="0" smtClean="0">
              <a:solidFill>
                <a:srgbClr val="FF0000"/>
              </a:solidFill>
              <a:latin typeface="Verdana" pitchFamily="34" charset="0"/>
              <a:ea typeface="Verdana" pitchFamily="34" charset="0"/>
              <a:cs typeface="Verdana" pitchFamily="34" charset="0"/>
            </a:endParaRPr>
          </a:p>
          <a:p>
            <a:pPr marL="457200" lvl="1" indent="0" algn="just">
              <a:buNone/>
            </a:pPr>
            <a:endParaRPr lang="en-US" sz="2000" dirty="0">
              <a:latin typeface="Verdana" pitchFamily="34" charset="0"/>
              <a:ea typeface="Verdana" pitchFamily="34" charset="0"/>
              <a:cs typeface="Verdana" pitchFamily="34" charset="0"/>
            </a:endParaRPr>
          </a:p>
          <a:p>
            <a:pPr marL="457200" lvl="1" indent="0" algn="just">
              <a:buNone/>
            </a:pPr>
            <a:endParaRPr lang="en-US" sz="2000" dirty="0">
              <a:latin typeface="Verdana" pitchFamily="34" charset="0"/>
              <a:ea typeface="Verdana" pitchFamily="34" charset="0"/>
              <a:cs typeface="Verdana" pitchFamily="34" charset="0"/>
            </a:endParaRPr>
          </a:p>
          <a:p>
            <a:pPr marL="457200" lvl="1" indent="0" algn="just">
              <a:buNone/>
            </a:pPr>
            <a:endParaRPr lang="en-US" sz="2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852747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chemeClr val="accent2">
              <a:lumMod val="20000"/>
              <a:lumOff val="80000"/>
            </a:schemeClr>
          </a:solidFill>
          <a:ln>
            <a:noFill/>
          </a:ln>
        </p:spPr>
        <p:txBody>
          <a:bodyPr>
            <a:normAutofit fontScale="92500" lnSpcReduction="20000"/>
          </a:bodyPr>
          <a:lstStyle/>
          <a:p>
            <a:r>
              <a:rPr lang="en-US" b="1" dirty="0" smtClean="0">
                <a:solidFill>
                  <a:srgbClr val="002060"/>
                </a:solidFill>
              </a:rPr>
              <a:t> </a:t>
            </a:r>
            <a:r>
              <a:rPr lang="en-US" b="1" dirty="0" smtClean="0">
                <a:solidFill>
                  <a:schemeClr val="accent2">
                    <a:lumMod val="75000"/>
                  </a:schemeClr>
                </a:solidFill>
              </a:rPr>
              <a:t>Solution - Node JS</a:t>
            </a:r>
            <a:endParaRPr lang="en-US" b="1" dirty="0">
              <a:solidFill>
                <a:schemeClr val="accent2">
                  <a:lumMod val="75000"/>
                </a:schemeClr>
              </a:solidFill>
            </a:endParaRPr>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nSpc>
                <a:spcPct val="150000"/>
              </a:lnSpc>
            </a:pPr>
            <a:r>
              <a:rPr lang="en-IN" sz="2800" dirty="0" smtClean="0">
                <a:solidFill>
                  <a:srgbClr val="FF0000"/>
                </a:solidFill>
              </a:rPr>
              <a:t>Node </a:t>
            </a:r>
            <a:r>
              <a:rPr lang="en-IN" sz="2800" dirty="0" smtClean="0"/>
              <a:t>provides a </a:t>
            </a:r>
            <a:r>
              <a:rPr lang="en-IN" sz="2800" b="1" dirty="0" smtClean="0"/>
              <a:t>fast</a:t>
            </a:r>
            <a:r>
              <a:rPr lang="en-IN" sz="2800" dirty="0" smtClean="0"/>
              <a:t>, </a:t>
            </a:r>
            <a:r>
              <a:rPr lang="en-IN" sz="2800" b="1" dirty="0" smtClean="0"/>
              <a:t>scalable</a:t>
            </a:r>
            <a:r>
              <a:rPr lang="en-IN" sz="2800" dirty="0" smtClean="0"/>
              <a:t>, </a:t>
            </a:r>
            <a:r>
              <a:rPr lang="en-IN" sz="2800" b="1" dirty="0" smtClean="0"/>
              <a:t>reliable</a:t>
            </a:r>
            <a:r>
              <a:rPr lang="en-IN" sz="2800" dirty="0" smtClean="0"/>
              <a:t>, </a:t>
            </a:r>
            <a:r>
              <a:rPr lang="en-IN" sz="2800" b="1" dirty="0" smtClean="0"/>
              <a:t>extensible</a:t>
            </a:r>
            <a:r>
              <a:rPr lang="en-IN" sz="2800" dirty="0" smtClean="0"/>
              <a:t>, </a:t>
            </a:r>
            <a:r>
              <a:rPr lang="en-IN" sz="2800" b="1" dirty="0" smtClean="0"/>
              <a:t>lightweight</a:t>
            </a:r>
            <a:r>
              <a:rPr lang="en-IN" sz="2800" dirty="0" smtClean="0"/>
              <a:t>,  </a:t>
            </a:r>
            <a:r>
              <a:rPr lang="en-IN" sz="2800" b="1" dirty="0" smtClean="0"/>
              <a:t>purely event-driven</a:t>
            </a:r>
            <a:r>
              <a:rPr lang="en-IN" sz="2800" dirty="0" smtClean="0"/>
              <a:t>, </a:t>
            </a:r>
            <a:r>
              <a:rPr lang="en-IN" sz="2800" b="1" dirty="0" smtClean="0"/>
              <a:t>non-blocking</a:t>
            </a:r>
            <a:r>
              <a:rPr lang="en-IN" sz="2800" dirty="0" smtClean="0"/>
              <a:t> infrastructure for building highly </a:t>
            </a:r>
            <a:r>
              <a:rPr lang="en-IN" sz="2800" b="1" dirty="0" smtClean="0"/>
              <a:t>concurrent </a:t>
            </a:r>
            <a:r>
              <a:rPr lang="en-IN" sz="2800" dirty="0" smtClean="0"/>
              <a:t>software  with server side java script executed on </a:t>
            </a:r>
            <a:r>
              <a:rPr lang="en-IN" sz="2800" b="1" dirty="0" smtClean="0"/>
              <a:t>V8</a:t>
            </a:r>
            <a:r>
              <a:rPr lang="en-IN" sz="2800" dirty="0" smtClean="0"/>
              <a:t> Google engine for building network based applications to handle </a:t>
            </a:r>
            <a:r>
              <a:rPr lang="en-IN" sz="2800" b="1" dirty="0" smtClean="0"/>
              <a:t>real time data </a:t>
            </a:r>
            <a:r>
              <a:rPr lang="en-IN" sz="2800" dirty="0" smtClean="0"/>
              <a:t> supported on Windows, Linux, Macintosh, and Solaris platforms.</a:t>
            </a:r>
          </a:p>
          <a:p>
            <a:pPr>
              <a:lnSpc>
                <a:spcPct val="150000"/>
              </a:lnSpc>
            </a:pPr>
            <a:r>
              <a:rPr lang="en-IN" sz="2800" dirty="0" smtClean="0"/>
              <a:t>Single Threaded &amp; concurrent model</a:t>
            </a:r>
            <a:endParaRPr lang="en-IN" sz="2800" dirty="0" smtClean="0">
              <a:latin typeface="Verdana" pitchFamily="34" charset="0"/>
              <a:ea typeface="Verdana" pitchFamily="34" charset="0"/>
              <a:cs typeface="Verdana" pitchFamily="34" charset="0"/>
            </a:endParaRPr>
          </a:p>
          <a:p>
            <a:pPr>
              <a:lnSpc>
                <a:spcPct val="150000"/>
              </a:lnSpc>
            </a:pPr>
            <a:r>
              <a:rPr lang="en-IN" sz="2800" dirty="0" smtClean="0">
                <a:latin typeface="Verdana" pitchFamily="34" charset="0"/>
                <a:ea typeface="Verdana" pitchFamily="34" charset="0"/>
                <a:cs typeface="Verdana" pitchFamily="34" charset="0"/>
              </a:rPr>
              <a:t> </a:t>
            </a:r>
            <a:r>
              <a:rPr lang="en-IN" sz="2400" dirty="0" smtClean="0">
                <a:solidFill>
                  <a:srgbClr val="FF0000"/>
                </a:solidFill>
                <a:latin typeface="Verdana" pitchFamily="34" charset="0"/>
                <a:ea typeface="Verdana" pitchFamily="34" charset="0"/>
                <a:cs typeface="Verdana" pitchFamily="34" charset="0"/>
              </a:rPr>
              <a:t>Node runtime now supports ECMA6 / Harmony</a:t>
            </a:r>
            <a:endParaRPr lang="en-IN" sz="2800" dirty="0">
              <a:solidFill>
                <a:srgbClr val="FF0000"/>
              </a:solidFill>
              <a:latin typeface="Verdana" pitchFamily="34" charset="0"/>
              <a:ea typeface="Verdana" pitchFamily="34" charset="0"/>
              <a:cs typeface="Verdana" pitchFamily="34" charset="0"/>
            </a:endParaRPr>
          </a:p>
          <a:p>
            <a:pPr marL="457200" lvl="1" indent="0" algn="just">
              <a:buNone/>
            </a:pPr>
            <a:endParaRPr lang="en-US" sz="2000" dirty="0">
              <a:latin typeface="Verdana" pitchFamily="34" charset="0"/>
              <a:ea typeface="Verdana" pitchFamily="34" charset="0"/>
              <a:cs typeface="Verdana" pitchFamily="34" charset="0"/>
            </a:endParaRPr>
          </a:p>
          <a:p>
            <a:pPr marL="457200" lvl="1" indent="0" algn="just">
              <a:buNone/>
            </a:pPr>
            <a:endParaRPr lang="en-US" sz="2000" dirty="0">
              <a:latin typeface="Verdana" pitchFamily="34" charset="0"/>
              <a:ea typeface="Verdana" pitchFamily="34" charset="0"/>
              <a:cs typeface="Verdana" pitchFamily="34" charset="0"/>
            </a:endParaRPr>
          </a:p>
          <a:p>
            <a:pPr marL="457200" lvl="1" indent="0" algn="just">
              <a:buNone/>
            </a:pPr>
            <a:endParaRPr lang="en-US" sz="2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217213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chemeClr val="accent2">
              <a:lumMod val="20000"/>
              <a:lumOff val="80000"/>
            </a:schemeClr>
          </a:solidFill>
          <a:ln>
            <a:noFill/>
          </a:ln>
        </p:spPr>
        <p:txBody>
          <a:bodyPr>
            <a:normAutofit fontScale="92500" lnSpcReduction="20000"/>
          </a:bodyPr>
          <a:lstStyle/>
          <a:p>
            <a:r>
              <a:rPr lang="en-US" b="1" dirty="0" smtClean="0">
                <a:solidFill>
                  <a:srgbClr val="002060"/>
                </a:solidFill>
              </a:rPr>
              <a:t>Traditional  Web sever model</a:t>
            </a:r>
            <a:endParaRPr lang="en-US" b="1" dirty="0">
              <a:solidFill>
                <a:schemeClr val="accent2">
                  <a:lumMod val="75000"/>
                </a:schemeClr>
              </a:solidFill>
            </a:endParaRPr>
          </a:p>
        </p:txBody>
      </p:sp>
      <p:sp>
        <p:nvSpPr>
          <p:cNvPr id="8" name="Rectangle 7"/>
          <p:cNvSpPr>
            <a:spLocks noGrp="1" noChangeArrowheads="1"/>
          </p:cNvSpPr>
          <p:nvPr/>
        </p:nvSpPr>
        <p:spPr bwMode="auto">
          <a:xfrm>
            <a:off x="152400" y="673575"/>
            <a:ext cx="8991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lvl="0" indent="0" fontAlgn="t">
              <a:buNone/>
            </a:pPr>
            <a:endParaRPr lang="en-US" sz="2800" dirty="0">
              <a:ea typeface="Verdana" pitchFamily="34" charset="0"/>
              <a:cs typeface="Verdana" pitchFamily="34" charset="0"/>
            </a:endParaRPr>
          </a:p>
          <a:p>
            <a:pPr marL="457200" lvl="1" indent="0" algn="just">
              <a:buNone/>
            </a:pPr>
            <a:endParaRPr lang="en-US" sz="2000" dirty="0">
              <a:latin typeface="Verdana" pitchFamily="34" charset="0"/>
              <a:ea typeface="Verdana" pitchFamily="34" charset="0"/>
              <a:cs typeface="Verdana" pitchFamily="34" charset="0"/>
            </a:endParaRPr>
          </a:p>
        </p:txBody>
      </p:sp>
      <p:pic>
        <p:nvPicPr>
          <p:cNvPr id="1026" name="Picture 2" descr="traditional web server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357" y="1066800"/>
            <a:ext cx="8740996" cy="515582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38400" y="5029200"/>
            <a:ext cx="34290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0915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chemeClr val="accent2">
              <a:lumMod val="20000"/>
              <a:lumOff val="80000"/>
            </a:schemeClr>
          </a:solidFill>
          <a:ln>
            <a:noFill/>
          </a:ln>
        </p:spPr>
        <p:txBody>
          <a:bodyPr>
            <a:normAutofit fontScale="92500" lnSpcReduction="20000"/>
          </a:bodyPr>
          <a:lstStyle/>
          <a:p>
            <a:r>
              <a:rPr lang="en-US" b="1" dirty="0" smtClean="0">
                <a:solidFill>
                  <a:srgbClr val="002060"/>
                </a:solidFill>
              </a:rPr>
              <a:t> </a:t>
            </a:r>
            <a:r>
              <a:rPr lang="en-US" b="1" dirty="0" smtClean="0">
                <a:solidFill>
                  <a:schemeClr val="accent2">
                    <a:lumMod val="75000"/>
                  </a:schemeClr>
                </a:solidFill>
              </a:rPr>
              <a:t>Node JS </a:t>
            </a:r>
            <a:r>
              <a:rPr lang="en-US" b="1" dirty="0" err="1" smtClean="0">
                <a:solidFill>
                  <a:schemeClr val="accent2">
                    <a:lumMod val="75000"/>
                  </a:schemeClr>
                </a:solidFill>
              </a:rPr>
              <a:t>vs</a:t>
            </a:r>
            <a:r>
              <a:rPr lang="en-US" b="1" dirty="0" smtClean="0">
                <a:solidFill>
                  <a:schemeClr val="accent2">
                    <a:lumMod val="75000"/>
                  </a:schemeClr>
                </a:solidFill>
              </a:rPr>
              <a:t> Traditional web server</a:t>
            </a:r>
            <a:endParaRPr lang="en-US" b="1" dirty="0">
              <a:solidFill>
                <a:schemeClr val="accent2">
                  <a:lumMod val="75000"/>
                </a:schemeClr>
              </a:solidFill>
            </a:endParaRPr>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57200" lvl="1" indent="0" algn="just">
              <a:buNone/>
            </a:pPr>
            <a:endParaRPr lang="en-US" sz="2000" dirty="0">
              <a:latin typeface="Verdana" pitchFamily="34" charset="0"/>
              <a:ea typeface="Verdana" pitchFamily="34" charset="0"/>
              <a:cs typeface="Verdana" pitchFamily="34" charset="0"/>
            </a:endParaRPr>
          </a:p>
          <a:p>
            <a:pPr marL="457200" lvl="1" indent="0" algn="just">
              <a:buNone/>
            </a:pPr>
            <a:endParaRPr lang="en-US" sz="2000" dirty="0">
              <a:latin typeface="Verdana" pitchFamily="34" charset="0"/>
              <a:ea typeface="Verdana" pitchFamily="34" charset="0"/>
              <a:cs typeface="Verdana" pitchFamily="34" charset="0"/>
            </a:endParaRPr>
          </a:p>
          <a:p>
            <a:pPr marL="457200" lvl="1" indent="0" algn="just">
              <a:buNone/>
            </a:pPr>
            <a:endParaRPr lang="en-US" sz="2000" dirty="0">
              <a:latin typeface="Verdana" pitchFamily="34" charset="0"/>
              <a:ea typeface="Verdana" pitchFamily="34" charset="0"/>
              <a:cs typeface="Verdana" pitchFamily="34" charset="0"/>
            </a:endParaRPr>
          </a:p>
        </p:txBody>
      </p:sp>
      <p:pic>
        <p:nvPicPr>
          <p:cNvPr id="7" name="Picture 6" descr="http://blog.apcelent.com/images/apcelent-nodejs-toptal1.png"/>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84908"/>
            <a:ext cx="5257800" cy="6373091"/>
          </a:xfrm>
          <a:prstGeom prst="rect">
            <a:avLst/>
          </a:prstGeom>
          <a:noFill/>
          <a:ln>
            <a:noFill/>
          </a:ln>
        </p:spPr>
      </p:pic>
      <p:sp>
        <p:nvSpPr>
          <p:cNvPr id="2" name="TextBox 1"/>
          <p:cNvSpPr txBox="1"/>
          <p:nvPr/>
        </p:nvSpPr>
        <p:spPr>
          <a:xfrm>
            <a:off x="4876800" y="2179662"/>
            <a:ext cx="1981200" cy="954107"/>
          </a:xfrm>
          <a:prstGeom prst="rect">
            <a:avLst/>
          </a:prstGeom>
          <a:noFill/>
        </p:spPr>
        <p:txBody>
          <a:bodyPr wrap="square" rtlCol="0">
            <a:spAutoFit/>
          </a:bodyPr>
          <a:lstStyle/>
          <a:p>
            <a:r>
              <a:rPr lang="en-US" sz="1400" dirty="0" smtClean="0">
                <a:solidFill>
                  <a:schemeClr val="bg1">
                    <a:lumMod val="95000"/>
                  </a:schemeClr>
                </a:solidFill>
              </a:rPr>
              <a:t>Each thread consumes 2MB RAM</a:t>
            </a:r>
          </a:p>
          <a:p>
            <a:r>
              <a:rPr lang="en-US" sz="1400" dirty="0" smtClean="0">
                <a:solidFill>
                  <a:schemeClr val="bg1">
                    <a:lumMod val="95000"/>
                  </a:schemeClr>
                </a:solidFill>
              </a:rPr>
              <a:t>And context  switch is costly</a:t>
            </a:r>
            <a:endParaRPr lang="en-US" sz="1400" dirty="0">
              <a:solidFill>
                <a:schemeClr val="bg1">
                  <a:lumMod val="95000"/>
                </a:schemeClr>
              </a:solidFill>
            </a:endParaRPr>
          </a:p>
        </p:txBody>
      </p:sp>
    </p:spTree>
    <p:extLst>
      <p:ext uri="{BB962C8B-B14F-4D97-AF65-F5344CB8AC3E}">
        <p14:creationId xmlns:p14="http://schemas.microsoft.com/office/powerpoint/2010/main" val="3942633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chemeClr val="accent2">
              <a:lumMod val="20000"/>
              <a:lumOff val="80000"/>
            </a:schemeClr>
          </a:solidFill>
          <a:ln>
            <a:noFill/>
          </a:ln>
        </p:spPr>
        <p:txBody>
          <a:bodyPr>
            <a:normAutofit fontScale="92500" lnSpcReduction="20000"/>
          </a:bodyPr>
          <a:lstStyle/>
          <a:p>
            <a:r>
              <a:rPr lang="en-US" b="1" dirty="0" smtClean="0">
                <a:solidFill>
                  <a:srgbClr val="002060"/>
                </a:solidFill>
              </a:rPr>
              <a:t> </a:t>
            </a:r>
            <a:r>
              <a:rPr lang="en-US" b="1" dirty="0" smtClean="0">
                <a:solidFill>
                  <a:schemeClr val="accent2">
                    <a:lumMod val="75000"/>
                  </a:schemeClr>
                </a:solidFill>
              </a:rPr>
              <a:t>Why node </a:t>
            </a:r>
            <a:r>
              <a:rPr lang="en-US" b="1" dirty="0" err="1" smtClean="0">
                <a:solidFill>
                  <a:schemeClr val="accent2">
                    <a:lumMod val="75000"/>
                  </a:schemeClr>
                </a:solidFill>
              </a:rPr>
              <a:t>js</a:t>
            </a:r>
            <a:r>
              <a:rPr lang="en-US" b="1" dirty="0" smtClean="0">
                <a:solidFill>
                  <a:schemeClr val="accent2">
                    <a:lumMod val="75000"/>
                  </a:schemeClr>
                </a:solidFill>
              </a:rPr>
              <a:t>?</a:t>
            </a:r>
            <a:endParaRPr lang="en-US" b="1" dirty="0">
              <a:solidFill>
                <a:schemeClr val="accent2">
                  <a:lumMod val="75000"/>
                </a:schemeClr>
              </a:solidFill>
            </a:endParaRPr>
          </a:p>
        </p:txBody>
      </p:sp>
      <p:sp>
        <p:nvSpPr>
          <p:cNvPr id="8" name="Rectangle 7"/>
          <p:cNvSpPr>
            <a:spLocks noGrp="1" noChangeArrowheads="1"/>
          </p:cNvSpPr>
          <p:nvPr/>
        </p:nvSpPr>
        <p:spPr bwMode="auto">
          <a:xfrm>
            <a:off x="152400" y="673575"/>
            <a:ext cx="8991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fontAlgn="t">
              <a:buNone/>
            </a:pPr>
            <a:r>
              <a:rPr lang="en-US" sz="2800" dirty="0">
                <a:solidFill>
                  <a:srgbClr val="FF0000"/>
                </a:solidFill>
              </a:rPr>
              <a:t>A quick calculation: </a:t>
            </a:r>
            <a:endParaRPr lang="en-US" sz="2800" dirty="0" smtClean="0">
              <a:solidFill>
                <a:srgbClr val="FF0000"/>
              </a:solidFill>
            </a:endParaRPr>
          </a:p>
          <a:p>
            <a:pPr marL="0" indent="0" fontAlgn="t">
              <a:buNone/>
            </a:pPr>
            <a:endParaRPr lang="en-US" sz="2800" dirty="0"/>
          </a:p>
          <a:p>
            <a:pPr marL="0" indent="0" fontAlgn="t">
              <a:buNone/>
            </a:pPr>
            <a:r>
              <a:rPr lang="en-US" sz="2800" dirty="0" smtClean="0"/>
              <a:t>Assuming </a:t>
            </a:r>
            <a:r>
              <a:rPr lang="en-US" sz="2800" dirty="0"/>
              <a:t>that each thread potentially has an accompanying 2 MB of memory with it, running on a system with 8 GB of RAM puts us at a theoretical maximum of 4000 concurrent connections, plus the cost of context-switching between threads. </a:t>
            </a:r>
            <a:endParaRPr lang="en-US" sz="2800" dirty="0" smtClean="0"/>
          </a:p>
          <a:p>
            <a:pPr marL="0" indent="0" fontAlgn="t">
              <a:buNone/>
            </a:pPr>
            <a:endParaRPr lang="en-US" sz="2800" dirty="0"/>
          </a:p>
          <a:p>
            <a:pPr marL="0" indent="0" fontAlgn="t">
              <a:buNone/>
            </a:pPr>
            <a:r>
              <a:rPr lang="en-US" sz="2800" dirty="0" smtClean="0"/>
              <a:t>By </a:t>
            </a:r>
            <a:r>
              <a:rPr lang="en-US" sz="2800" dirty="0"/>
              <a:t>avoiding </a:t>
            </a:r>
            <a:r>
              <a:rPr lang="en-US" sz="2800" dirty="0" smtClean="0"/>
              <a:t>all that, Node.js </a:t>
            </a:r>
            <a:r>
              <a:rPr lang="en-US" sz="2800" dirty="0"/>
              <a:t>achieves scalability levels of over 1M concurrent connections (as a proof-of-concept</a:t>
            </a:r>
            <a:r>
              <a:rPr lang="en-US" sz="2800" dirty="0" smtClean="0"/>
              <a:t>).</a:t>
            </a:r>
          </a:p>
          <a:p>
            <a:pPr marL="0" indent="0" fontAlgn="t">
              <a:buNone/>
            </a:pPr>
            <a:endParaRPr lang="en-US" sz="2800" dirty="0" smtClean="0"/>
          </a:p>
          <a:p>
            <a:pPr marL="0" indent="0" fontAlgn="t">
              <a:buNone/>
            </a:pPr>
            <a:r>
              <a:rPr lang="en-US" sz="2800" dirty="0" smtClean="0">
                <a:solidFill>
                  <a:srgbClr val="FF0000"/>
                </a:solidFill>
              </a:rPr>
              <a:t>Target : C10K/C1M/C5M/C100M</a:t>
            </a:r>
            <a:endParaRPr lang="en-US" sz="2800" dirty="0">
              <a:solidFill>
                <a:srgbClr val="FF0000"/>
              </a:solidFill>
            </a:endParaRPr>
          </a:p>
          <a:p>
            <a:pPr marL="0" lvl="0" indent="0" fontAlgn="t">
              <a:buNone/>
            </a:pPr>
            <a:endParaRPr lang="en-US" sz="2800" dirty="0">
              <a:ea typeface="Verdana" pitchFamily="34" charset="0"/>
              <a:cs typeface="Verdana" pitchFamily="34" charset="0"/>
            </a:endParaRPr>
          </a:p>
          <a:p>
            <a:pPr marL="457200" lvl="1" indent="0" algn="just">
              <a:buNone/>
            </a:pPr>
            <a:endParaRPr lang="en-US" sz="2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386424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chemeClr val="accent2">
              <a:lumMod val="20000"/>
              <a:lumOff val="80000"/>
            </a:schemeClr>
          </a:solidFill>
          <a:ln>
            <a:noFill/>
          </a:ln>
        </p:spPr>
        <p:txBody>
          <a:bodyPr>
            <a:normAutofit fontScale="92500" lnSpcReduction="20000"/>
          </a:bodyPr>
          <a:lstStyle/>
          <a:p>
            <a:r>
              <a:rPr lang="en-US" b="1" dirty="0" smtClean="0">
                <a:solidFill>
                  <a:srgbClr val="002060"/>
                </a:solidFill>
              </a:rPr>
              <a:t> </a:t>
            </a:r>
            <a:r>
              <a:rPr lang="en-US" b="1" dirty="0" smtClean="0">
                <a:solidFill>
                  <a:schemeClr val="accent2">
                    <a:lumMod val="75000"/>
                  </a:schemeClr>
                </a:solidFill>
              </a:rPr>
              <a:t>How node works</a:t>
            </a:r>
            <a:endParaRPr lang="en-US" b="1" dirty="0">
              <a:solidFill>
                <a:schemeClr val="accent2">
                  <a:lumMod val="75000"/>
                </a:schemeClr>
              </a:solidFill>
            </a:endParaRPr>
          </a:p>
        </p:txBody>
      </p:sp>
      <p:sp>
        <p:nvSpPr>
          <p:cNvPr id="8" name="Rectangle 7"/>
          <p:cNvSpPr>
            <a:spLocks noGrp="1" noChangeArrowheads="1"/>
          </p:cNvSpPr>
          <p:nvPr/>
        </p:nvSpPr>
        <p:spPr bwMode="auto">
          <a:xfrm>
            <a:off x="24533" y="3159455"/>
            <a:ext cx="10237583" cy="7684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lvl="0" indent="0" fontAlgn="t">
              <a:buNone/>
            </a:pPr>
            <a:endParaRPr lang="en-US" sz="2800" dirty="0">
              <a:ea typeface="Verdana" pitchFamily="34" charset="0"/>
              <a:cs typeface="Verdana" pitchFamily="34" charset="0"/>
            </a:endParaRPr>
          </a:p>
          <a:p>
            <a:pPr marL="457200" lvl="1" indent="0" algn="just">
              <a:buNone/>
            </a:pPr>
            <a:endParaRPr lang="en-US" sz="2000" dirty="0">
              <a:latin typeface="Verdana" pitchFamily="34" charset="0"/>
              <a:ea typeface="Verdana" pitchFamily="34" charset="0"/>
              <a:cs typeface="Verdana" pitchFamily="34" charset="0"/>
            </a:endParaRPr>
          </a:p>
        </p:txBody>
      </p:sp>
      <p:pic>
        <p:nvPicPr>
          <p:cNvPr id="2050" name="Picture 2" descr="node.js process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8" y="512618"/>
            <a:ext cx="9116292" cy="61167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352800" y="3159455"/>
            <a:ext cx="3657600" cy="369332"/>
          </a:xfrm>
          <a:prstGeom prst="rect">
            <a:avLst/>
          </a:prstGeom>
          <a:solidFill>
            <a:schemeClr val="tx1"/>
          </a:solidFill>
        </p:spPr>
        <p:txBody>
          <a:bodyPr wrap="square" rtlCol="0">
            <a:spAutoFit/>
          </a:bodyPr>
          <a:lstStyle/>
          <a:p>
            <a:r>
              <a:rPr lang="en-IN" dirty="0" smtClean="0">
                <a:solidFill>
                  <a:srgbClr val="FFFF00"/>
                </a:solidFill>
              </a:rPr>
              <a:t>Uses </a:t>
            </a:r>
            <a:r>
              <a:rPr lang="en-IN" dirty="0" err="1" smtClean="0">
                <a:solidFill>
                  <a:srgbClr val="FFFF00"/>
                </a:solidFill>
              </a:rPr>
              <a:t>libev</a:t>
            </a:r>
            <a:r>
              <a:rPr lang="en-IN" dirty="0" smtClean="0">
                <a:solidFill>
                  <a:srgbClr val="FFFF00"/>
                </a:solidFill>
              </a:rPr>
              <a:t> C++ library for event loop</a:t>
            </a:r>
            <a:endParaRPr lang="en-IN" dirty="0">
              <a:solidFill>
                <a:srgbClr val="FFFF00"/>
              </a:solidFill>
            </a:endParaRPr>
          </a:p>
        </p:txBody>
      </p:sp>
    </p:spTree>
    <p:extLst>
      <p:ext uri="{BB962C8B-B14F-4D97-AF65-F5344CB8AC3E}">
        <p14:creationId xmlns:p14="http://schemas.microsoft.com/office/powerpoint/2010/main" val="853638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r>
              <a:rPr lang="en-US" sz="2800" dirty="0" smtClean="0"/>
              <a:t>  </a:t>
            </a:r>
            <a:endParaRPr lang="en-US" sz="2800" dirty="0"/>
          </a:p>
        </p:txBody>
      </p:sp>
      <p:sp>
        <p:nvSpPr>
          <p:cNvPr id="3" name="Rounded Rectangle 2"/>
          <p:cNvSpPr/>
          <p:nvPr/>
        </p:nvSpPr>
        <p:spPr>
          <a:xfrm>
            <a:off x="0" y="256309"/>
            <a:ext cx="9144000" cy="228600"/>
          </a:xfrm>
          <a:prstGeom prst="roundRect">
            <a:avLst/>
          </a:prstGeom>
          <a:solidFill>
            <a:schemeClr val="accent6">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chemeClr val="accent2">
              <a:lumMod val="20000"/>
              <a:lumOff val="80000"/>
            </a:schemeClr>
          </a:solidFill>
          <a:ln>
            <a:noFill/>
          </a:ln>
        </p:spPr>
        <p:txBody>
          <a:bodyPr>
            <a:normAutofit fontScale="92500" lnSpcReduction="20000"/>
          </a:bodyPr>
          <a:lstStyle/>
          <a:p>
            <a:r>
              <a:rPr lang="en-US" b="1" dirty="0" smtClean="0">
                <a:solidFill>
                  <a:schemeClr val="accent2">
                    <a:lumMod val="75000"/>
                  </a:schemeClr>
                </a:solidFill>
              </a:rPr>
              <a:t>Event Loop</a:t>
            </a:r>
            <a:endParaRPr lang="en-US" b="1" dirty="0">
              <a:solidFill>
                <a:schemeClr val="accent2">
                  <a:lumMod val="75000"/>
                </a:schemeClr>
              </a:solidFill>
            </a:endParaRPr>
          </a:p>
        </p:txBody>
      </p:sp>
      <p:sp>
        <p:nvSpPr>
          <p:cNvPr id="7" name="Rounded Rectangle 6"/>
          <p:cNvSpPr/>
          <p:nvPr/>
        </p:nvSpPr>
        <p:spPr>
          <a:xfrm>
            <a:off x="0" y="6743700"/>
            <a:ext cx="9144000" cy="114300"/>
          </a:xfrm>
          <a:prstGeom prst="roundRect">
            <a:avLst/>
          </a:prstGeom>
          <a:solidFill>
            <a:schemeClr val="accent2">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lgn="just"/>
            <a:endParaRPr lang="en-US" sz="2500" dirty="0">
              <a:latin typeface="Verdana" pitchFamily="34" charset="0"/>
              <a:ea typeface="Verdana" pitchFamily="34" charset="0"/>
              <a:cs typeface="Verdana" pitchFamily="34" charset="0"/>
            </a:endParaRPr>
          </a:p>
        </p:txBody>
      </p:sp>
      <p:sp>
        <p:nvSpPr>
          <p:cNvPr id="2" name="Rectangle 1"/>
          <p:cNvSpPr/>
          <p:nvPr/>
        </p:nvSpPr>
        <p:spPr>
          <a:xfrm>
            <a:off x="138544" y="515172"/>
            <a:ext cx="8853055" cy="2246769"/>
          </a:xfrm>
          <a:prstGeom prst="rect">
            <a:avLst/>
          </a:prstGeom>
        </p:spPr>
        <p:txBody>
          <a:bodyPr wrap="square">
            <a:spAutoFit/>
          </a:bodyPr>
          <a:lstStyle/>
          <a:p>
            <a:pPr marL="342900" indent="-342900">
              <a:buFont typeface="Arial" pitchFamily="34" charset="0"/>
              <a:buChar char="•"/>
            </a:pPr>
            <a:r>
              <a:rPr lang="en-US" sz="2800" dirty="0" smtClean="0"/>
              <a:t>Node </a:t>
            </a:r>
            <a:r>
              <a:rPr lang="en-US" sz="2800" dirty="0"/>
              <a:t>uses observer pattern. </a:t>
            </a:r>
            <a:endParaRPr lang="en-US" sz="2800" dirty="0" smtClean="0"/>
          </a:p>
          <a:p>
            <a:pPr marL="342900" indent="-342900">
              <a:buFont typeface="Arial" pitchFamily="34" charset="0"/>
              <a:buChar char="•"/>
            </a:pPr>
            <a:endParaRPr lang="en-US" sz="2800" dirty="0" smtClean="0"/>
          </a:p>
          <a:p>
            <a:pPr marL="342900" indent="-342900">
              <a:buFont typeface="Arial" pitchFamily="34" charset="0"/>
              <a:buChar char="•"/>
            </a:pPr>
            <a:r>
              <a:rPr lang="en-US" sz="2800" dirty="0" smtClean="0"/>
              <a:t>Node </a:t>
            </a:r>
            <a:r>
              <a:rPr lang="en-US" sz="2800" dirty="0"/>
              <a:t>thread keeps an event loop and whenever any task get completed, it fires the corresponding event which signals the event listener function to get executed.</a:t>
            </a:r>
          </a:p>
        </p:txBody>
      </p:sp>
      <p:pic>
        <p:nvPicPr>
          <p:cNvPr id="10" name="Picture 2" descr="F:\Node  2016\dsf\Screenshot_2016-02-19-12-12-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426316"/>
            <a:ext cx="8991600" cy="7239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876800" y="1673164"/>
            <a:ext cx="1066800" cy="461665"/>
          </a:xfrm>
          <a:prstGeom prst="rect">
            <a:avLst/>
          </a:prstGeom>
          <a:noFill/>
        </p:spPr>
        <p:txBody>
          <a:bodyPr wrap="square" rtlCol="0">
            <a:spAutoFit/>
          </a:bodyPr>
          <a:lstStyle/>
          <a:p>
            <a:r>
              <a:rPr lang="en-US" sz="2400" b="1" dirty="0" err="1" smtClean="0">
                <a:solidFill>
                  <a:srgbClr val="FF0000"/>
                </a:solidFill>
              </a:rPr>
              <a:t>libio</a:t>
            </a:r>
            <a:endParaRPr lang="en-US" sz="2400" b="1" dirty="0" smtClean="0">
              <a:solidFill>
                <a:srgbClr val="FF0000"/>
              </a:solidFill>
            </a:endParaRPr>
          </a:p>
        </p:txBody>
      </p:sp>
      <p:sp>
        <p:nvSpPr>
          <p:cNvPr id="11" name="TextBox 10"/>
          <p:cNvSpPr txBox="1"/>
          <p:nvPr/>
        </p:nvSpPr>
        <p:spPr>
          <a:xfrm>
            <a:off x="4953000" y="4724400"/>
            <a:ext cx="1066800" cy="400110"/>
          </a:xfrm>
          <a:prstGeom prst="rect">
            <a:avLst/>
          </a:prstGeom>
          <a:noFill/>
        </p:spPr>
        <p:txBody>
          <a:bodyPr wrap="square" rtlCol="0">
            <a:spAutoFit/>
          </a:bodyPr>
          <a:lstStyle/>
          <a:p>
            <a:r>
              <a:rPr lang="en-US" sz="2000" b="1" dirty="0" err="1" smtClean="0">
                <a:solidFill>
                  <a:srgbClr val="FF0000"/>
                </a:solidFill>
              </a:rPr>
              <a:t>libev</a:t>
            </a:r>
            <a:endParaRPr lang="en-US" sz="2000" b="1" dirty="0" smtClean="0">
              <a:solidFill>
                <a:srgbClr val="FF0000"/>
              </a:solidFill>
            </a:endParaRPr>
          </a:p>
        </p:txBody>
      </p:sp>
    </p:spTree>
    <p:extLst>
      <p:ext uri="{BB962C8B-B14F-4D97-AF65-F5344CB8AC3E}">
        <p14:creationId xmlns:p14="http://schemas.microsoft.com/office/powerpoint/2010/main" val="1566740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4459</TotalTime>
  <Words>1234</Words>
  <Application>Microsoft Office PowerPoint</Application>
  <PresentationFormat>On-screen Show (4:3)</PresentationFormat>
  <Paragraphs>339</Paragraphs>
  <Slides>28</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Consolas</vt:lpstr>
      <vt:lpstr>DejaVu Sans</vt:lpstr>
      <vt:lpstr>Ubuntu Medium</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c:title>
  <dc:creator>User</dc:creator>
  <cp:lastModifiedBy>DSR Murthy</cp:lastModifiedBy>
  <cp:revision>1432</cp:revision>
  <dcterms:created xsi:type="dcterms:W3CDTF">2011-02-15T15:40:35Z</dcterms:created>
  <dcterms:modified xsi:type="dcterms:W3CDTF">2019-07-01T05:42:40Z</dcterms:modified>
</cp:coreProperties>
</file>