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9" r:id="rId5"/>
    <p:sldId id="270" r:id="rId6"/>
    <p:sldId id="271" r:id="rId7"/>
    <p:sldId id="272" r:id="rId8"/>
    <p:sldId id="273" r:id="rId9"/>
    <p:sldId id="258" r:id="rId10"/>
    <p:sldId id="259" r:id="rId11"/>
    <p:sldId id="260" r:id="rId12"/>
    <p:sldId id="261" r:id="rId13"/>
    <p:sldId id="262" r:id="rId14"/>
    <p:sldId id="266" r:id="rId15"/>
    <p:sldId id="265" r:id="rId16"/>
    <p:sldId id="267" r:id="rId17"/>
    <p:sldId id="274" r:id="rId18"/>
    <p:sldId id="269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2280" autoAdjust="0"/>
  </p:normalViewPr>
  <p:slideViewPr>
    <p:cSldViewPr snapToGrid="0">
      <p:cViewPr varScale="1">
        <p:scale>
          <a:sx n="69" d="100"/>
          <a:sy n="69" d="100"/>
        </p:scale>
        <p:origin x="11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9C18-DC9D-4784-A746-66128B8C8058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592-4413-428B-833D-B8C17AC80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4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9C18-DC9D-4784-A746-66128B8C8058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592-4413-428B-833D-B8C17AC80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63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9C18-DC9D-4784-A746-66128B8C8058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592-4413-428B-833D-B8C17AC80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75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9C18-DC9D-4784-A746-66128B8C8058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592-4413-428B-833D-B8C17AC80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83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9C18-DC9D-4784-A746-66128B8C8058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592-4413-428B-833D-B8C17AC80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91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9C18-DC9D-4784-A746-66128B8C8058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592-4413-428B-833D-B8C17AC80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62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9C18-DC9D-4784-A746-66128B8C8058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592-4413-428B-833D-B8C17AC80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61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9C18-DC9D-4784-A746-66128B8C8058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592-4413-428B-833D-B8C17AC80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03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9C18-DC9D-4784-A746-66128B8C8058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592-4413-428B-833D-B8C17AC80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95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9C18-DC9D-4784-A746-66128B8C8058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592-4413-428B-833D-B8C17AC80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00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9C18-DC9D-4784-A746-66128B8C8058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592-4413-428B-833D-B8C17AC80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22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29C18-DC9D-4784-A746-66128B8C8058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C2592-4413-428B-833D-B8C17AC80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09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/blob/6b79ab5abec8b5a4b43d563ce65f032990b3e3bc/packages/core/src/application_ref.ts#L552.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/blob/6b79ab5abec8b5a4b43d563ce65f032990b3e3bc/packages/core/src/view/view.ts#L325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angular/blob/6b79ab5abec8b5a4b43d563ce65f032990b3e3bc/packages/core/src/view/provider.ts#L436" TargetMode="External"/><Relationship Id="rId2" Type="http://schemas.openxmlformats.org/officeDocument/2006/relationships/hyperlink" Target="https://github.com/angular/angular/blob/6b79ab5abec8b5a4b43d563ce65f032990b3e3bc/packages/core/src/view/provider.ts#L154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gular/angular/blob/6b79ab5abec8b5a4b43d563ce65f032990b3e3bc/packages/core/src/view/provider.ts#L20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angular/blob/6b79ab5abec8b5a4b43d563ce65f032990b3e3bc/packages/core/src/view/provider.ts#L503" TargetMode="External"/><Relationship Id="rId2" Type="http://schemas.openxmlformats.org/officeDocument/2006/relationships/hyperlink" Target="https://github.com/angular/angular/blob/6b79ab5abec8b5a4b43d563ce65f032990b3e3bc/packages/core/src/view/provider.ts#L202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ngular/angular/blob/6b79ab5abec8b5a4b43d563ce65f032990b3e3bc/packages/core/src/view/query.ts#L91" TargetMode="External"/><Relationship Id="rId5" Type="http://schemas.openxmlformats.org/officeDocument/2006/relationships/hyperlink" Target="https://github.com/angular/angular/blob/6b79ab5abec8b5a4b43d563ce65f032990b3e3bc/packages/core/src/view/view.ts#L541" TargetMode="External"/><Relationship Id="rId4" Type="http://schemas.openxmlformats.org/officeDocument/2006/relationships/hyperlink" Target="https://hackernoon.com/the-mechanics-of-dom-updates-in-angular-3b2970d5c03d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/blob/6b79ab5abec8b5a4b43d563ce65f032990b3e3bc/packages/core/src/view/types.ts#L316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745" y="1870364"/>
            <a:ext cx="9393382" cy="2650981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dirty="0" smtClean="0"/>
              <a:t>Component Life cycle </a:t>
            </a:r>
            <a:br>
              <a:rPr lang="en-IN" dirty="0" smtClean="0"/>
            </a:br>
            <a:r>
              <a:rPr lang="en-IN" dirty="0" smtClean="0"/>
              <a:t>&amp;</a:t>
            </a:r>
            <a:br>
              <a:rPr lang="en-IN" dirty="0" smtClean="0"/>
            </a:br>
            <a:r>
              <a:rPr lang="en-IN" dirty="0" smtClean="0"/>
              <a:t> Change Detection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70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2388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3600" b="1" dirty="0" smtClean="0"/>
              <a:t>Change Detection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4731" y="682388"/>
            <a:ext cx="1151871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View state</a:t>
            </a:r>
          </a:p>
          <a:p>
            <a:r>
              <a:rPr lang="en-IN" sz="3200" dirty="0"/>
              <a:t>Each view has a </a:t>
            </a:r>
            <a:r>
              <a:rPr lang="en-IN" sz="3200" dirty="0" smtClean="0">
                <a:solidFill>
                  <a:srgbClr val="FF0000"/>
                </a:solidFill>
              </a:rPr>
              <a:t>state</a:t>
            </a:r>
            <a:r>
              <a:rPr lang="en-IN" sz="3200" dirty="0"/>
              <a:t> </a:t>
            </a:r>
            <a:r>
              <a:rPr lang="en-IN" sz="3200" dirty="0" smtClean="0"/>
              <a:t>.</a:t>
            </a:r>
          </a:p>
          <a:p>
            <a:endParaRPr lang="en-IN" sz="3200" dirty="0" smtClean="0"/>
          </a:p>
          <a:p>
            <a:r>
              <a:rPr lang="en-IN" sz="3200" dirty="0" smtClean="0"/>
              <a:t>Based </a:t>
            </a:r>
            <a:r>
              <a:rPr lang="en-IN" sz="3200" dirty="0"/>
              <a:t>on its value </a:t>
            </a:r>
            <a:r>
              <a:rPr lang="en-IN" sz="3200" dirty="0" smtClean="0"/>
              <a:t>, Angular </a:t>
            </a:r>
            <a:r>
              <a:rPr lang="en-IN" sz="3200" dirty="0"/>
              <a:t>decides whether to run change detection for the view and </a:t>
            </a:r>
            <a:r>
              <a:rPr lang="en-IN" sz="3200" b="1" dirty="0"/>
              <a:t>all its children</a:t>
            </a:r>
            <a:r>
              <a:rPr lang="en-IN" sz="3200" dirty="0"/>
              <a:t> or skip it</a:t>
            </a:r>
            <a:r>
              <a:rPr lang="en-IN" sz="3200" dirty="0" smtClean="0"/>
              <a:t>.</a:t>
            </a:r>
          </a:p>
          <a:p>
            <a:endParaRPr lang="en-IN" sz="3200" dirty="0" smtClean="0"/>
          </a:p>
          <a:p>
            <a:r>
              <a:rPr lang="en-IN" sz="3200" dirty="0" smtClean="0">
                <a:solidFill>
                  <a:srgbClr val="FF0000"/>
                </a:solidFill>
              </a:rPr>
              <a:t>States:</a:t>
            </a:r>
            <a:endParaRPr lang="en-IN" sz="3200" dirty="0">
              <a:solidFill>
                <a:srgbClr val="FF0000"/>
              </a:solidFill>
            </a:endParaRPr>
          </a:p>
          <a:p>
            <a:pPr lvl="2"/>
            <a:r>
              <a:rPr lang="en-IN" sz="3200" dirty="0" smtClean="0"/>
              <a:t>1. </a:t>
            </a:r>
            <a:r>
              <a:rPr lang="en-IN" sz="3200" dirty="0" err="1" smtClean="0"/>
              <a:t>FirstCheck</a:t>
            </a:r>
            <a:endParaRPr lang="en-IN" sz="3200" dirty="0"/>
          </a:p>
          <a:p>
            <a:pPr lvl="2"/>
            <a:r>
              <a:rPr lang="en-IN" sz="3200" dirty="0" smtClean="0"/>
              <a:t>2. </a:t>
            </a:r>
            <a:r>
              <a:rPr lang="en-IN" sz="3200" dirty="0" err="1" smtClean="0"/>
              <a:t>ChecksEnabled</a:t>
            </a:r>
            <a:endParaRPr lang="en-IN" sz="3200" dirty="0"/>
          </a:p>
          <a:p>
            <a:pPr lvl="2"/>
            <a:r>
              <a:rPr lang="en-IN" sz="3200" dirty="0" smtClean="0"/>
              <a:t>3. Errored</a:t>
            </a:r>
            <a:endParaRPr lang="en-IN" sz="3200" dirty="0"/>
          </a:p>
          <a:p>
            <a:pPr lvl="2"/>
            <a:r>
              <a:rPr lang="en-IN" sz="3200" dirty="0" smtClean="0"/>
              <a:t>4. Destroyed</a:t>
            </a:r>
            <a:endParaRPr lang="en-IN" sz="3200" dirty="0"/>
          </a:p>
          <a:p>
            <a:endParaRPr lang="en-IN" sz="3200" dirty="0"/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endParaRPr lang="en-IN" sz="3200" dirty="0" smtClean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80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2388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3600" b="1" dirty="0" smtClean="0"/>
              <a:t>Change Detection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4731" y="682388"/>
            <a:ext cx="1151871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- Change detection is skipped for the view and its child views if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ChecksEnabled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is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false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or view is in the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Errored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or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Destroyed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state.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medium-content-serif-fon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By default, all views are initialized with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ChecksEnabled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unless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ChangeDetectionStrategy.OnPush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is used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sz="2800" dirty="0"/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28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ViewRef</a:t>
            </a:r>
            <a:r>
              <a:rPr lang="en-US" altLang="en-US" sz="2800" dirty="0" smtClean="0">
                <a:latin typeface="Arial" panose="020B0604020202020204" pitchFamily="34" charset="0"/>
              </a:rPr>
              <a:t> encapsulates underlying component view and has </a:t>
            </a:r>
            <a:r>
              <a:rPr lang="en-US" altLang="en-US" sz="28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detectChanges</a:t>
            </a:r>
            <a:r>
              <a:rPr lang="en-US" altLang="en-US" sz="2800" dirty="0" smtClean="0">
                <a:latin typeface="Arial" panose="020B0604020202020204" pitchFamily="34" charset="0"/>
              </a:rPr>
              <a:t> method.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IN" sz="3200" dirty="0"/>
              <a:t>When an asynchronous event takes place, Angular </a:t>
            </a:r>
            <a:r>
              <a:rPr lang="en-IN" sz="3200" dirty="0">
                <a:hlinkClick r:id="rId2"/>
              </a:rPr>
              <a:t>triggers change detection</a:t>
            </a:r>
            <a:r>
              <a:rPr lang="en-IN" sz="3200" dirty="0"/>
              <a:t> on its top-most </a:t>
            </a:r>
            <a:r>
              <a:rPr lang="en-IN" sz="3200" dirty="0" err="1"/>
              <a:t>ViewRef</a:t>
            </a:r>
            <a:r>
              <a:rPr lang="en-IN" sz="3200" dirty="0"/>
              <a:t>, which after running change detection for itself </a:t>
            </a:r>
            <a:r>
              <a:rPr lang="en-IN" sz="3200" b="1" dirty="0"/>
              <a:t>runs change detection for its child views</a:t>
            </a:r>
            <a:r>
              <a:rPr lang="en-IN" sz="3200" dirty="0"/>
              <a:t>.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7271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2388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3600" b="1" dirty="0" smtClean="0"/>
              <a:t>Change Detection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74985" y="691577"/>
            <a:ext cx="12007269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viewRef</a:t>
            </a:r>
            <a:r>
              <a:rPr kumimoji="0" lang="en-US" altLang="en-US" sz="2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is  injected into a component constructor using </a:t>
            </a:r>
            <a:r>
              <a:rPr kumimoji="0" lang="en-US" altLang="en-US" sz="2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ChangeDetectorRef</a:t>
            </a:r>
            <a:endParaRPr kumimoji="0" lang="en-US" altLang="en-US" sz="2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export class </a:t>
            </a:r>
            <a:r>
              <a:rPr kumimoji="0" lang="en-US" altLang="en-US" sz="2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AppComponent</a:t>
            </a:r>
            <a:r>
              <a:rPr kumimoji="0" lang="en-US" altLang="en-US" sz="2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{</a:t>
            </a:r>
            <a:br>
              <a:rPr kumimoji="0" lang="en-US" altLang="en-US" sz="2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constructor(cd: </a:t>
            </a:r>
            <a:r>
              <a:rPr kumimoji="0" lang="en-US" altLang="en-US" sz="2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ChangeDetectorRef</a:t>
            </a:r>
            <a:r>
              <a:rPr kumimoji="0" lang="en-US" altLang="en-US" sz="2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 { ... }</a:t>
            </a:r>
            <a:r>
              <a:rPr kumimoji="0" lang="en-US" altLang="en-US" sz="2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endParaRPr lang="en-IN" sz="2800" dirty="0" smtClean="0"/>
          </a:p>
          <a:p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017486" y="3133904"/>
            <a:ext cx="8577943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export declare abstract class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ChangeDetectorRef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abstract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checkNoChanges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(): void;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abstract detach(): void;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abstract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detectChanges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(): void;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abstract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markForCheck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(): void;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abstract reattach(): void;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}</a:t>
            </a:r>
          </a:p>
          <a:p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export abstract class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ViewRef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extends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ChangeDetectorRef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...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0649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2388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3600" b="1" dirty="0" smtClean="0"/>
              <a:t>Change Detection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4731" y="682388"/>
            <a:ext cx="1151871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Change detection </a:t>
            </a:r>
            <a:r>
              <a:rPr lang="en-IN" sz="3200" b="1" dirty="0" smtClean="0"/>
              <a:t>operations</a:t>
            </a:r>
          </a:p>
          <a:p>
            <a:endParaRPr lang="en-IN" sz="3200" b="1" dirty="0"/>
          </a:p>
          <a:p>
            <a:r>
              <a:rPr lang="en-IN" sz="3200" dirty="0"/>
              <a:t>The main logic responsible for running change detection for a view resides in </a:t>
            </a:r>
            <a:r>
              <a:rPr lang="en-IN" sz="3200" dirty="0" err="1">
                <a:hlinkClick r:id="rId2"/>
              </a:rPr>
              <a:t>checkAndUpdateView</a:t>
            </a:r>
            <a:r>
              <a:rPr lang="en-IN" sz="3200" dirty="0"/>
              <a:t> function. </a:t>
            </a:r>
            <a:r>
              <a:rPr lang="en-IN" sz="3200" dirty="0" smtClean="0"/>
              <a:t>(Diffing and Reconcile)</a:t>
            </a:r>
          </a:p>
          <a:p>
            <a:endParaRPr lang="en-IN" sz="3200" dirty="0"/>
          </a:p>
          <a:p>
            <a:endParaRPr lang="en-IN" sz="3200" dirty="0"/>
          </a:p>
          <a:p>
            <a:r>
              <a:rPr lang="en-IN" sz="3200" dirty="0" smtClean="0"/>
              <a:t>This </a:t>
            </a:r>
            <a:r>
              <a:rPr lang="en-IN" sz="3200" dirty="0"/>
              <a:t>function </a:t>
            </a:r>
            <a:r>
              <a:rPr lang="en-IN" sz="3200" b="1" dirty="0"/>
              <a:t>is called recursively</a:t>
            </a:r>
            <a:r>
              <a:rPr lang="en-IN" sz="3200" dirty="0"/>
              <a:t> for each component starting from the host component</a:t>
            </a:r>
            <a:r>
              <a:rPr lang="en-IN" sz="3200" dirty="0" smtClean="0"/>
              <a:t>.</a:t>
            </a:r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7998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2388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3600" b="1" dirty="0" smtClean="0"/>
              <a:t>Change Detection</a:t>
            </a:r>
            <a:endParaRPr lang="en-IN" sz="36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3532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0" rIns="17457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9486" y="996057"/>
            <a:ext cx="11713028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Every component can get a hold of its associated view through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ChangeDetectorRef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token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2618" y="2555834"/>
            <a:ext cx="7750628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class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ChangeDetectorRef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markForCheck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() : void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detach() : void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reattach() : void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detectChanges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() : void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checkNoChanges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() : void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1286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2388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3600" b="1" dirty="0" smtClean="0"/>
              <a:t>Change Detection - Example</a:t>
            </a:r>
            <a:endParaRPr lang="en-IN" sz="36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3532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0" rIns="17457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cdn-images-1.medium.com/max/1600/1*aRo_mATLsi0B3p7E6Ndv4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289" y="1331232"/>
            <a:ext cx="8108503" cy="477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2388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3600" b="1" dirty="0" smtClean="0"/>
              <a:t>Change Detection</a:t>
            </a:r>
            <a:endParaRPr lang="en-IN" sz="36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3532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0" rIns="17457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9772" y="1045861"/>
            <a:ext cx="11713028" cy="763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@Component({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selector: 'a-comp',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template: `&lt;span&gt;See if I change: {{changed}}&lt;/span&gt;`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/>
            </a:r>
            <a:b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})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export class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AComponent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constructor(public cd: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ChangeDetectorRef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 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this.changed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= 'false';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/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setTimeout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(() =&gt; 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this.cd.detach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();</a:t>
            </a:r>
            <a:b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this.changed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= 'true';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/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}, 2000);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en-US" sz="4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medium-content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baseline="0" dirty="0">
              <a:latin typeface="medium-content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39543" y="3949865"/>
            <a:ext cx="6052457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ngOnChanges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(values)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this.cd.reattach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();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setTimeout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(() =&gt;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this.cd.detach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})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3711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2388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3600" b="1" dirty="0" smtClean="0"/>
              <a:t>Change Detection - Example</a:t>
            </a:r>
            <a:endParaRPr lang="en-IN" sz="36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3532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0" rIns="17457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https://cdn-images-1.medium.com/max/1600/1*QtTCrT0cVGxoPJAapKGSA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401" y="1187363"/>
            <a:ext cx="8158307" cy="4520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373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2388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3600" b="1" dirty="0" smtClean="0"/>
              <a:t>Change Detection</a:t>
            </a:r>
            <a:endParaRPr lang="en-IN" sz="36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3532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0" rIns="17457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9772" y="3846628"/>
            <a:ext cx="1171302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medium-content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baseline="0" dirty="0">
              <a:latin typeface="medium-content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3029" y="1016000"/>
            <a:ext cx="1162594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export class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AComponent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@Input()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inputAProp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/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constructor(public cd: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ChangeDetectorRef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 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this.cd.detach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();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/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}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/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ngOnChanges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(values) 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this.cd.detectChanges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();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/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800" dirty="0">
                <a:solidFill>
                  <a:srgbClr val="FF0000"/>
                </a:solidFill>
              </a:rPr>
              <a:t>DOM is updated when input property changes even though change detector reference remains detached.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1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2388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3600" b="1" dirty="0" smtClean="0"/>
              <a:t>Change Detection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4731" y="682388"/>
            <a:ext cx="1151871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When this function triggered for a particular view it does the following operations in the specified order: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sets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ViewState.firstCheck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to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edium-content-serif-font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true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if a view is checked for the first time and to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false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if it was already checked before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dium-content-serif-fon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checks and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hlinkClick r:id="rId2"/>
              </a:rPr>
              <a:t>updates input properties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on a child component/directive instance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dium-content-serif-fon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hlinkClick r:id="rId3"/>
              </a:rPr>
              <a:t>updates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child view change detection state (part of change detection strategy implementation)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dium-content-serif-font"/>
              <a:hlinkClick r:id="rId4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hlinkClick r:id="rId4"/>
              </a:rPr>
              <a:t>4.calls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OnChanges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lifecycle hook on a child component if bindings changed</a:t>
            </a:r>
            <a:endParaRPr lang="en-IN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3532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0" rIns="17457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1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897506"/>
            <a:ext cx="12192000" cy="1579894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3600" b="1" dirty="0" smtClean="0"/>
              <a:t>Change Detection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5660" y="914400"/>
            <a:ext cx="1151871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IN" sz="3200" dirty="0" smtClean="0"/>
              <a:t>One </a:t>
            </a:r>
            <a:r>
              <a:rPr lang="en-IN" sz="3200" dirty="0"/>
              <a:t>view is associated with one </a:t>
            </a:r>
            <a:r>
              <a:rPr lang="en-IN" sz="3200" dirty="0" smtClean="0"/>
              <a:t>component in Angular</a:t>
            </a:r>
          </a:p>
          <a:p>
            <a:pPr marL="457200" indent="-457200">
              <a:buFontTx/>
              <a:buChar char="-"/>
            </a:pPr>
            <a:endParaRPr lang="en-IN" sz="3200" dirty="0" smtClean="0"/>
          </a:p>
          <a:p>
            <a:pPr marL="457200" indent="-457200">
              <a:buFontTx/>
              <a:buChar char="-"/>
            </a:pPr>
            <a:r>
              <a:rPr lang="en-IN" sz="3200" dirty="0"/>
              <a:t>A view holds a </a:t>
            </a:r>
            <a:r>
              <a:rPr lang="en-IN" sz="3200" dirty="0" smtClean="0"/>
              <a:t>reference to </a:t>
            </a:r>
            <a:r>
              <a:rPr lang="en-IN" sz="3200" dirty="0"/>
              <a:t>the associated component class instance in </a:t>
            </a:r>
            <a:r>
              <a:rPr lang="en-IN" sz="3200" dirty="0" smtClean="0"/>
              <a:t>the  </a:t>
            </a:r>
            <a:r>
              <a:rPr lang="en-IN" sz="3200" dirty="0" smtClean="0">
                <a:solidFill>
                  <a:srgbClr val="FF0000"/>
                </a:solidFill>
              </a:rPr>
              <a:t>component</a:t>
            </a:r>
            <a:r>
              <a:rPr lang="en-IN" sz="3200" dirty="0" smtClean="0"/>
              <a:t> property.</a:t>
            </a:r>
          </a:p>
          <a:p>
            <a:pPr marL="457200" indent="-457200">
              <a:buFontTx/>
              <a:buChar char="-"/>
            </a:pPr>
            <a:endParaRPr lang="en-IN" sz="3200" dirty="0" smtClean="0"/>
          </a:p>
          <a:p>
            <a:pPr marL="457200" indent="-457200">
              <a:buFontTx/>
              <a:buChar char="-"/>
            </a:pPr>
            <a:r>
              <a:rPr lang="en-IN" sz="3200" dirty="0" smtClean="0"/>
              <a:t>All </a:t>
            </a:r>
            <a:r>
              <a:rPr lang="en-IN" sz="3200" dirty="0"/>
              <a:t>operations like property checks and DOM updates are performed on </a:t>
            </a:r>
            <a:r>
              <a:rPr lang="en-IN" sz="3200" dirty="0" smtClean="0"/>
              <a:t>views.</a:t>
            </a:r>
          </a:p>
          <a:p>
            <a:pPr marL="457200" indent="-457200">
              <a:buFontTx/>
              <a:buChar char="-"/>
            </a:pPr>
            <a:endParaRPr lang="en-IN" sz="3200" dirty="0"/>
          </a:p>
          <a:p>
            <a:pPr marL="457200" indent="-457200">
              <a:buFontTx/>
              <a:buChar char="-"/>
            </a:pPr>
            <a:r>
              <a:rPr lang="en-IN" sz="3200" dirty="0"/>
              <a:t>angular is a tree of views, while a component can be described as a higher level concept of a </a:t>
            </a:r>
            <a:r>
              <a:rPr lang="en-IN" sz="3200" dirty="0" smtClean="0"/>
              <a:t>view.</a:t>
            </a:r>
          </a:p>
          <a:p>
            <a:pPr marL="457200" indent="-457200">
              <a:buFontTx/>
              <a:buChar char="-"/>
            </a:pPr>
            <a:endParaRPr lang="en-IN" sz="3200" dirty="0" smtClean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1522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2388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3600" b="1" dirty="0" smtClean="0"/>
              <a:t>Change Detection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4731" y="682388"/>
            <a:ext cx="1151871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latin typeface="medium-content-serif-font"/>
                <a:hlinkClick r:id="rId2"/>
              </a:rPr>
              <a:t>5.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hlinkClick r:id="rId2"/>
              </a:rPr>
              <a:t>calls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OnInit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edium-content-serif-font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and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ngDoCheck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on a child component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dium-content-serif-fon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hlinkClick r:id="rId3"/>
              </a:rPr>
              <a:t>6. calls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AfterContentInit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and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AfterContentChecked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lifecycle hooks on child component instance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dium-content-serif-fon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hlinkClick r:id="rId4"/>
              </a:rPr>
              <a:t>7. updates DOM interpolations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for the 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current view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if properties on 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current view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component instance changed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dium-content-serif-fon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hlinkClick r:id="rId5"/>
              </a:rPr>
              <a:t>8 . runs change detection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for a child 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medium-content-serif-font"/>
              <a:hlinkClick r:id="rId6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hlinkClick r:id="rId6"/>
              </a:rPr>
              <a:t>9.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hlinkClick r:id="rId6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hlinkClick r:id="rId6"/>
              </a:rPr>
              <a:t>updates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ViewChildren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query list on the current view component instance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12"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hlinkClick r:id="rId3"/>
              </a:rPr>
              <a:t>calls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AfterViewInit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and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AfterViewChecked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lifecycle hooks on child component instance</a:t>
            </a:r>
            <a:endParaRPr lang="en-IN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3532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0" rIns="17457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32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8610600" y="161331"/>
            <a:ext cx="997528" cy="9836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9698183" y="221673"/>
            <a:ext cx="17179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Oracle</a:t>
            </a:r>
          </a:p>
          <a:p>
            <a:r>
              <a:rPr lang="en-IN" dirty="0" err="1" smtClean="0"/>
              <a:t>Sql</a:t>
            </a:r>
            <a:r>
              <a:rPr lang="en-IN" dirty="0" smtClean="0"/>
              <a:t> server</a:t>
            </a:r>
          </a:p>
          <a:p>
            <a:r>
              <a:rPr lang="en-IN" dirty="0" smtClean="0"/>
              <a:t>MongoDB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ORM</a:t>
            </a:r>
          </a:p>
          <a:p>
            <a:r>
              <a:rPr lang="en-IN" dirty="0" smtClean="0"/>
              <a:t>Hibernate</a:t>
            </a:r>
          </a:p>
          <a:p>
            <a:r>
              <a:rPr lang="en-IN" dirty="0" err="1" smtClean="0"/>
              <a:t>ADO.Net</a:t>
            </a:r>
            <a:r>
              <a:rPr lang="en-IN" dirty="0" smtClean="0"/>
              <a:t> EF</a:t>
            </a:r>
          </a:p>
          <a:p>
            <a:r>
              <a:rPr lang="en-IN" dirty="0" err="1" smtClean="0"/>
              <a:t>Mongooose</a:t>
            </a:r>
            <a:endParaRPr lang="en-IN" dirty="0" smtClean="0"/>
          </a:p>
          <a:p>
            <a:r>
              <a:rPr lang="en-IN" dirty="0" smtClean="0"/>
              <a:t>(CRUD)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520545" y="1828800"/>
            <a:ext cx="117763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 A L</a:t>
            </a:r>
            <a:endParaRPr lang="en-IN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9109364" y="1145003"/>
            <a:ext cx="0" cy="68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23513" y="1551801"/>
            <a:ext cx="237605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</a:t>
            </a:r>
            <a:r>
              <a:rPr lang="en-IN" dirty="0" smtClean="0"/>
              <a:t> A L</a:t>
            </a:r>
          </a:p>
          <a:p>
            <a:pPr algn="ctr"/>
            <a:r>
              <a:rPr lang="en-IN" dirty="0" smtClean="0"/>
              <a:t>(RESTful Services)</a:t>
            </a:r>
          </a:p>
          <a:p>
            <a:pPr algn="ctr"/>
            <a:r>
              <a:rPr lang="en-IN" dirty="0" smtClean="0"/>
              <a:t>Get  , Post ,  Put, Delete</a:t>
            </a:r>
            <a:endParaRPr lang="en-IN" dirty="0"/>
          </a:p>
        </p:txBody>
      </p:sp>
      <p:cxnSp>
        <p:nvCxnSpPr>
          <p:cNvPr id="12" name="Straight Arrow Connector 11"/>
          <p:cNvCxnSpPr>
            <a:stCxn id="10" idx="3"/>
            <a:endCxn id="6" idx="1"/>
          </p:cNvCxnSpPr>
          <p:nvPr/>
        </p:nvCxnSpPr>
        <p:spPr>
          <a:xfrm>
            <a:off x="6899569" y="2013466"/>
            <a:ext cx="1620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6558" y="1555898"/>
            <a:ext cx="191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Spring REST</a:t>
            </a:r>
          </a:p>
          <a:p>
            <a:r>
              <a:rPr lang="en-IN" dirty="0" smtClean="0"/>
              <a:t>Web API</a:t>
            </a:r>
          </a:p>
          <a:p>
            <a:r>
              <a:rPr lang="en-IN" dirty="0" smtClean="0"/>
              <a:t>Express /</a:t>
            </a:r>
            <a:r>
              <a:rPr lang="en-IN" dirty="0" err="1" smtClean="0"/>
              <a:t>Restify</a:t>
            </a:r>
            <a:endParaRPr lang="en-IN" dirty="0"/>
          </a:p>
        </p:txBody>
      </p:sp>
      <p:sp>
        <p:nvSpPr>
          <p:cNvPr id="17" name="Cloud 16"/>
          <p:cNvSpPr/>
          <p:nvPr/>
        </p:nvSpPr>
        <p:spPr>
          <a:xfrm>
            <a:off x="4779818" y="2730612"/>
            <a:ext cx="1399309" cy="12607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5243945" y="3065491"/>
            <a:ext cx="84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Http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666507" y="3874245"/>
            <a:ext cx="211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Ajax (</a:t>
            </a:r>
            <a:r>
              <a:rPr lang="en-IN" dirty="0" err="1" smtClean="0"/>
              <a:t>HttpModule</a:t>
            </a:r>
            <a:r>
              <a:rPr lang="en-IN" dirty="0" smtClean="0"/>
              <a:t>)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17" idx="3"/>
          </p:cNvCxnSpPr>
          <p:nvPr/>
        </p:nvCxnSpPr>
        <p:spPr>
          <a:xfrm flipH="1" flipV="1">
            <a:off x="5479472" y="2479228"/>
            <a:ext cx="1" cy="32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39636" y="4199929"/>
            <a:ext cx="8478982" cy="26739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4478486" y="4339925"/>
            <a:ext cx="3030678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ProductService</a:t>
            </a:r>
            <a:endParaRPr lang="en-IN" dirty="0" smtClean="0"/>
          </a:p>
          <a:p>
            <a:pPr algn="ctr"/>
            <a:r>
              <a:rPr lang="en-IN" dirty="0" smtClean="0"/>
              <a:t>Read, Save, Update, Remove</a:t>
            </a:r>
            <a:endParaRPr lang="en-IN" dirty="0"/>
          </a:p>
        </p:txBody>
      </p:sp>
      <p:cxnSp>
        <p:nvCxnSpPr>
          <p:cNvPr id="25" name="Straight Arrow Connector 24"/>
          <p:cNvCxnSpPr>
            <a:endCxn id="17" idx="1"/>
          </p:cNvCxnSpPr>
          <p:nvPr/>
        </p:nvCxnSpPr>
        <p:spPr>
          <a:xfrm flipV="1">
            <a:off x="5479472" y="3990034"/>
            <a:ext cx="1" cy="30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-235527" y="3192618"/>
            <a:ext cx="12427527" cy="148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61315" y="4381600"/>
            <a:ext cx="151014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AuthService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8097988" y="4430413"/>
            <a:ext cx="151014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LoggerService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9809018" y="4294910"/>
            <a:ext cx="83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3754589" y="5226166"/>
            <a:ext cx="303067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ProductComponent</a:t>
            </a:r>
            <a:endParaRPr lang="en-IN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978236" y="4984412"/>
            <a:ext cx="0" cy="19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785267" y="4850122"/>
            <a:ext cx="1555169" cy="53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947559" y="4799746"/>
            <a:ext cx="807030" cy="6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671455" y="4520090"/>
            <a:ext cx="765467" cy="4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0" idx="1"/>
          </p:cNvCxnSpPr>
          <p:nvPr/>
        </p:nvCxnSpPr>
        <p:spPr>
          <a:xfrm flipV="1">
            <a:off x="7509164" y="4615079"/>
            <a:ext cx="588824" cy="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819165" y="5252874"/>
            <a:ext cx="240549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xyzComponent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4752113" y="6002568"/>
            <a:ext cx="1918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Index.html</a:t>
            </a:r>
          </a:p>
          <a:p>
            <a:r>
              <a:rPr lang="en-IN" dirty="0" smtClean="0"/>
              <a:t>(SPA)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389911" y="5914701"/>
            <a:ext cx="95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Routing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2389911" y="6325733"/>
            <a:ext cx="95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Guards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249382" y="3434823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Enterprise App</a:t>
            </a:r>
            <a:endParaRPr lang="en-IN" dirty="0"/>
          </a:p>
        </p:txBody>
      </p:sp>
      <p:sp>
        <p:nvSpPr>
          <p:cNvPr id="53" name="Can 52"/>
          <p:cNvSpPr/>
          <p:nvPr/>
        </p:nvSpPr>
        <p:spPr>
          <a:xfrm>
            <a:off x="1939636" y="859937"/>
            <a:ext cx="429491" cy="4195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Can 53"/>
          <p:cNvSpPr/>
          <p:nvPr/>
        </p:nvSpPr>
        <p:spPr>
          <a:xfrm>
            <a:off x="1939636" y="1466482"/>
            <a:ext cx="398323" cy="4027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Can 54"/>
          <p:cNvSpPr/>
          <p:nvPr/>
        </p:nvSpPr>
        <p:spPr>
          <a:xfrm>
            <a:off x="1939636" y="2025760"/>
            <a:ext cx="398323" cy="381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7" name="Straight Arrow Connector 56"/>
          <p:cNvCxnSpPr>
            <a:endCxn id="17" idx="2"/>
          </p:cNvCxnSpPr>
          <p:nvPr/>
        </p:nvCxnSpPr>
        <p:spPr>
          <a:xfrm>
            <a:off x="2199413" y="2475131"/>
            <a:ext cx="2584745" cy="88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68582" y="1149927"/>
            <a:ext cx="595745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706582" y="2189018"/>
            <a:ext cx="595745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2258291" y="2189017"/>
            <a:ext cx="595745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93964" y="3311236"/>
            <a:ext cx="595745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468581" y="3311236"/>
            <a:ext cx="595745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>
            <a:stCxn id="4" idx="4"/>
          </p:cNvCxnSpPr>
          <p:nvPr/>
        </p:nvCxnSpPr>
        <p:spPr>
          <a:xfrm flipH="1">
            <a:off x="1004454" y="1717964"/>
            <a:ext cx="762001" cy="637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4"/>
          </p:cNvCxnSpPr>
          <p:nvPr/>
        </p:nvCxnSpPr>
        <p:spPr>
          <a:xfrm>
            <a:off x="1766455" y="1717964"/>
            <a:ext cx="658090" cy="755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4"/>
          </p:cNvCxnSpPr>
          <p:nvPr/>
        </p:nvCxnSpPr>
        <p:spPr>
          <a:xfrm flipH="1">
            <a:off x="661555" y="2757055"/>
            <a:ext cx="342900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</p:cNvCxnSpPr>
          <p:nvPr/>
        </p:nvCxnSpPr>
        <p:spPr>
          <a:xfrm>
            <a:off x="1215082" y="2673868"/>
            <a:ext cx="530591" cy="80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3004" y="526473"/>
            <a:ext cx="202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COMPONENT TREE</a:t>
            </a:r>
            <a:endParaRPr lang="en-IN" dirty="0"/>
          </a:p>
        </p:txBody>
      </p:sp>
      <p:sp>
        <p:nvSpPr>
          <p:cNvPr id="18" name="Oval 17"/>
          <p:cNvSpPr/>
          <p:nvPr/>
        </p:nvSpPr>
        <p:spPr>
          <a:xfrm>
            <a:off x="10113818" y="1149927"/>
            <a:ext cx="595745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9351818" y="2156935"/>
            <a:ext cx="595745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10903527" y="2189017"/>
            <a:ext cx="595745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8839200" y="3311236"/>
            <a:ext cx="595745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10113817" y="3311236"/>
            <a:ext cx="595745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/>
          <p:cNvCxnSpPr>
            <a:stCxn id="18" idx="4"/>
          </p:cNvCxnSpPr>
          <p:nvPr/>
        </p:nvCxnSpPr>
        <p:spPr>
          <a:xfrm flipH="1">
            <a:off x="9649690" y="1717964"/>
            <a:ext cx="762001" cy="637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8" idx="4"/>
          </p:cNvCxnSpPr>
          <p:nvPr/>
        </p:nvCxnSpPr>
        <p:spPr>
          <a:xfrm>
            <a:off x="10411691" y="1717964"/>
            <a:ext cx="658090" cy="755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4"/>
          </p:cNvCxnSpPr>
          <p:nvPr/>
        </p:nvCxnSpPr>
        <p:spPr>
          <a:xfrm flipH="1">
            <a:off x="9306791" y="2724972"/>
            <a:ext cx="342900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5"/>
          </p:cNvCxnSpPr>
          <p:nvPr/>
        </p:nvCxnSpPr>
        <p:spPr>
          <a:xfrm>
            <a:off x="9860318" y="2641785"/>
            <a:ext cx="530591" cy="80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78240" y="526473"/>
            <a:ext cx="202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DOM TREE</a:t>
            </a:r>
            <a:endParaRPr lang="en-IN" dirty="0"/>
          </a:p>
        </p:txBody>
      </p:sp>
      <p:sp>
        <p:nvSpPr>
          <p:cNvPr id="28" name="Oval 27"/>
          <p:cNvSpPr/>
          <p:nvPr/>
        </p:nvSpPr>
        <p:spPr>
          <a:xfrm>
            <a:off x="6008542" y="1149927"/>
            <a:ext cx="595745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5246542" y="2189018"/>
            <a:ext cx="595745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6798251" y="2189017"/>
            <a:ext cx="595745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4733924" y="3311236"/>
            <a:ext cx="595745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6008541" y="3311236"/>
            <a:ext cx="595745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/>
          <p:cNvCxnSpPr>
            <a:stCxn id="28" idx="4"/>
          </p:cNvCxnSpPr>
          <p:nvPr/>
        </p:nvCxnSpPr>
        <p:spPr>
          <a:xfrm flipH="1">
            <a:off x="5544414" y="1717964"/>
            <a:ext cx="762001" cy="637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4"/>
          </p:cNvCxnSpPr>
          <p:nvPr/>
        </p:nvCxnSpPr>
        <p:spPr>
          <a:xfrm>
            <a:off x="6306415" y="1717964"/>
            <a:ext cx="658090" cy="755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4"/>
          </p:cNvCxnSpPr>
          <p:nvPr/>
        </p:nvCxnSpPr>
        <p:spPr>
          <a:xfrm flipH="1">
            <a:off x="5201515" y="2757055"/>
            <a:ext cx="342900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</p:cNvCxnSpPr>
          <p:nvPr/>
        </p:nvCxnSpPr>
        <p:spPr>
          <a:xfrm>
            <a:off x="5755042" y="2673868"/>
            <a:ext cx="530591" cy="80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15346" y="526473"/>
            <a:ext cx="237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SHADOW DOM TREE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4751242" y="4248972"/>
            <a:ext cx="376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CHANGE DETECTION STRATEGY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3738561" y="912213"/>
            <a:ext cx="258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ViewContainerRef</a:t>
            </a:r>
            <a:endParaRPr lang="en-IN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751242" y="1249280"/>
            <a:ext cx="462398" cy="38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65865" y="2123210"/>
            <a:ext cx="10295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ViewRef</a:t>
            </a:r>
            <a:endParaRPr lang="en-IN" dirty="0"/>
          </a:p>
        </p:txBody>
      </p:sp>
      <p:cxnSp>
        <p:nvCxnSpPr>
          <p:cNvPr id="44" name="Straight Connector 43"/>
          <p:cNvCxnSpPr>
            <a:stCxn id="42" idx="3"/>
            <a:endCxn id="29" idx="2"/>
          </p:cNvCxnSpPr>
          <p:nvPr/>
        </p:nvCxnSpPr>
        <p:spPr>
          <a:xfrm>
            <a:off x="4995430" y="2307876"/>
            <a:ext cx="251112" cy="165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90448" y="2549418"/>
            <a:ext cx="119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ViewState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5415394" y="2329905"/>
            <a:ext cx="36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5822479" y="2462584"/>
            <a:ext cx="3551749" cy="1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87246" y="1274983"/>
            <a:ext cx="36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50" name="Can 49"/>
          <p:cNvSpPr/>
          <p:nvPr/>
        </p:nvSpPr>
        <p:spPr>
          <a:xfrm>
            <a:off x="3714209" y="1311534"/>
            <a:ext cx="752477" cy="6466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/>
          <p:cNvCxnSpPr>
            <a:endCxn id="50" idx="3"/>
          </p:cNvCxnSpPr>
          <p:nvPr/>
        </p:nvCxnSpPr>
        <p:spPr>
          <a:xfrm flipH="1" flipV="1">
            <a:off x="4090448" y="1958140"/>
            <a:ext cx="497136" cy="22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80502" y="3158836"/>
            <a:ext cx="21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ChangeDetecterRef</a:t>
            </a:r>
            <a:endParaRPr lang="en-IN" dirty="0"/>
          </a:p>
        </p:txBody>
      </p:sp>
      <p:cxnSp>
        <p:nvCxnSpPr>
          <p:cNvPr id="55" name="Straight Connector 54"/>
          <p:cNvCxnSpPr>
            <a:endCxn id="29" idx="3"/>
          </p:cNvCxnSpPr>
          <p:nvPr/>
        </p:nvCxnSpPr>
        <p:spPr>
          <a:xfrm flipV="1">
            <a:off x="4466686" y="2673868"/>
            <a:ext cx="867101" cy="484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761509" y="4334285"/>
            <a:ext cx="595745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Connector 61"/>
          <p:cNvCxnSpPr>
            <a:stCxn id="31" idx="3"/>
            <a:endCxn id="60" idx="0"/>
          </p:cNvCxnSpPr>
          <p:nvPr/>
        </p:nvCxnSpPr>
        <p:spPr>
          <a:xfrm flipH="1">
            <a:off x="4059382" y="3796086"/>
            <a:ext cx="761787" cy="5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924800" y="526473"/>
            <a:ext cx="110836" cy="598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3131127" y="2355273"/>
            <a:ext cx="583082" cy="378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ight Arrow 2"/>
          <p:cNvSpPr/>
          <p:nvPr/>
        </p:nvSpPr>
        <p:spPr>
          <a:xfrm>
            <a:off x="8204057" y="2187925"/>
            <a:ext cx="506121" cy="304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96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3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an 55"/>
          <p:cNvSpPr/>
          <p:nvPr/>
        </p:nvSpPr>
        <p:spPr>
          <a:xfrm>
            <a:off x="396415" y="4282433"/>
            <a:ext cx="1086571" cy="1105899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1468582" y="1149927"/>
            <a:ext cx="595745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706582" y="2189018"/>
            <a:ext cx="595745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2258291" y="2189017"/>
            <a:ext cx="595745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492827" y="2909454"/>
            <a:ext cx="595745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>
            <a:endCxn id="5" idx="7"/>
          </p:cNvCxnSpPr>
          <p:nvPr/>
        </p:nvCxnSpPr>
        <p:spPr>
          <a:xfrm flipH="1">
            <a:off x="1215082" y="1551708"/>
            <a:ext cx="510011" cy="720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4"/>
          </p:cNvCxnSpPr>
          <p:nvPr/>
        </p:nvCxnSpPr>
        <p:spPr>
          <a:xfrm>
            <a:off x="1766455" y="1717964"/>
            <a:ext cx="658090" cy="755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8" idx="0"/>
          </p:cNvCxnSpPr>
          <p:nvPr/>
        </p:nvCxnSpPr>
        <p:spPr>
          <a:xfrm>
            <a:off x="1766455" y="1717964"/>
            <a:ext cx="24245" cy="119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5937" y="206543"/>
            <a:ext cx="202103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COMPONENT TREE</a:t>
            </a:r>
            <a:endParaRPr lang="en-IN" dirty="0"/>
          </a:p>
        </p:txBody>
      </p:sp>
      <p:sp>
        <p:nvSpPr>
          <p:cNvPr id="18" name="Oval 17"/>
          <p:cNvSpPr/>
          <p:nvPr/>
        </p:nvSpPr>
        <p:spPr>
          <a:xfrm>
            <a:off x="10113818" y="1149927"/>
            <a:ext cx="595745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9351818" y="2156935"/>
            <a:ext cx="595745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10903527" y="2189017"/>
            <a:ext cx="595745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10177746" y="2757053"/>
            <a:ext cx="595745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/>
          <p:cNvCxnSpPr>
            <a:stCxn id="18" idx="4"/>
          </p:cNvCxnSpPr>
          <p:nvPr/>
        </p:nvCxnSpPr>
        <p:spPr>
          <a:xfrm flipH="1">
            <a:off x="9649690" y="1717964"/>
            <a:ext cx="762001" cy="637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8" idx="4"/>
          </p:cNvCxnSpPr>
          <p:nvPr/>
        </p:nvCxnSpPr>
        <p:spPr>
          <a:xfrm>
            <a:off x="10411691" y="1717964"/>
            <a:ext cx="658090" cy="755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411690" y="1833570"/>
            <a:ext cx="77063" cy="1475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351818" y="172818"/>
            <a:ext cx="202103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DOM TREE</a:t>
            </a:r>
            <a:endParaRPr lang="en-IN" dirty="0"/>
          </a:p>
        </p:txBody>
      </p:sp>
      <p:sp>
        <p:nvSpPr>
          <p:cNvPr id="28" name="Oval 27"/>
          <p:cNvSpPr/>
          <p:nvPr/>
        </p:nvSpPr>
        <p:spPr>
          <a:xfrm>
            <a:off x="5432916" y="1199329"/>
            <a:ext cx="595745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4670916" y="2238420"/>
            <a:ext cx="595745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6222625" y="2238419"/>
            <a:ext cx="595745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5420583" y="2909454"/>
            <a:ext cx="595745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/>
          <p:cNvCxnSpPr>
            <a:stCxn id="28" idx="4"/>
          </p:cNvCxnSpPr>
          <p:nvPr/>
        </p:nvCxnSpPr>
        <p:spPr>
          <a:xfrm flipH="1">
            <a:off x="4968788" y="1767366"/>
            <a:ext cx="762001" cy="637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4"/>
          </p:cNvCxnSpPr>
          <p:nvPr/>
        </p:nvCxnSpPr>
        <p:spPr>
          <a:xfrm>
            <a:off x="5730789" y="1767366"/>
            <a:ext cx="658090" cy="755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70916" y="160786"/>
            <a:ext cx="23786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SHADOW DOM TREE</a:t>
            </a:r>
            <a:endParaRPr lang="en-IN" dirty="0"/>
          </a:p>
        </p:txBody>
      </p:sp>
      <p:sp>
        <p:nvSpPr>
          <p:cNvPr id="60" name="Oval 59"/>
          <p:cNvSpPr/>
          <p:nvPr/>
        </p:nvSpPr>
        <p:spPr>
          <a:xfrm>
            <a:off x="1098935" y="4954288"/>
            <a:ext cx="212800" cy="300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/>
          <p:cNvSpPr/>
          <p:nvPr/>
        </p:nvSpPr>
        <p:spPr>
          <a:xfrm>
            <a:off x="557533" y="4954288"/>
            <a:ext cx="212800" cy="300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/>
          <p:cNvSpPr/>
          <p:nvPr/>
        </p:nvSpPr>
        <p:spPr>
          <a:xfrm>
            <a:off x="834781" y="4635634"/>
            <a:ext cx="212800" cy="300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/>
          <p:cNvCxnSpPr>
            <a:stCxn id="54" idx="4"/>
            <a:endCxn id="51" idx="7"/>
          </p:cNvCxnSpPr>
          <p:nvPr/>
        </p:nvCxnSpPr>
        <p:spPr>
          <a:xfrm flipH="1">
            <a:off x="739169" y="4936247"/>
            <a:ext cx="202012" cy="6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4" idx="3"/>
            <a:endCxn id="60" idx="2"/>
          </p:cNvCxnSpPr>
          <p:nvPr/>
        </p:nvCxnSpPr>
        <p:spPr>
          <a:xfrm>
            <a:off x="865945" y="4892223"/>
            <a:ext cx="232990" cy="212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7101" y="5478523"/>
            <a:ext cx="178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PaymentModule.js</a:t>
            </a:r>
            <a:endParaRPr lang="en-IN" dirty="0"/>
          </a:p>
        </p:txBody>
      </p:sp>
      <p:cxnSp>
        <p:nvCxnSpPr>
          <p:cNvPr id="40" name="Straight Connector 39"/>
          <p:cNvCxnSpPr>
            <a:stCxn id="28" idx="4"/>
            <a:endCxn id="31" idx="0"/>
          </p:cNvCxnSpPr>
          <p:nvPr/>
        </p:nvCxnSpPr>
        <p:spPr>
          <a:xfrm flipH="1">
            <a:off x="5718456" y="1767366"/>
            <a:ext cx="12333" cy="114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>
            <a:off x="3061855" y="2355273"/>
            <a:ext cx="931723" cy="554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ight Arrow 46"/>
          <p:cNvSpPr/>
          <p:nvPr/>
        </p:nvSpPr>
        <p:spPr>
          <a:xfrm>
            <a:off x="7546503" y="2213717"/>
            <a:ext cx="1077181" cy="518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/>
          <p:cNvSpPr txBox="1"/>
          <p:nvPr/>
        </p:nvSpPr>
        <p:spPr>
          <a:xfrm>
            <a:off x="1263206" y="803842"/>
            <a:ext cx="10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pp-root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249842" y="174458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app-header</a:t>
            </a:r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2062704" y="1812789"/>
            <a:ext cx="118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app-footer</a:t>
            </a:r>
            <a:endParaRPr lang="en-IN" dirty="0"/>
          </a:p>
        </p:txBody>
      </p:sp>
      <p:sp>
        <p:nvSpPr>
          <p:cNvPr id="67" name="TextBox 66"/>
          <p:cNvSpPr txBox="1"/>
          <p:nvPr/>
        </p:nvSpPr>
        <p:spPr>
          <a:xfrm>
            <a:off x="1085889" y="3506479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app-shopping</a:t>
            </a:r>
            <a:endParaRPr lang="en-IN" dirty="0"/>
          </a:p>
        </p:txBody>
      </p:sp>
      <p:sp>
        <p:nvSpPr>
          <p:cNvPr id="72" name="TextBox 71"/>
          <p:cNvSpPr txBox="1"/>
          <p:nvPr/>
        </p:nvSpPr>
        <p:spPr>
          <a:xfrm>
            <a:off x="4225636" y="6220691"/>
            <a:ext cx="2927177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LAZY MODULE LOADING</a:t>
            </a:r>
            <a:endParaRPr lang="en-IN" sz="2000" dirty="0"/>
          </a:p>
        </p:txBody>
      </p:sp>
      <p:cxnSp>
        <p:nvCxnSpPr>
          <p:cNvPr id="74" name="Straight Connector 73"/>
          <p:cNvCxnSpPr>
            <a:stCxn id="31" idx="4"/>
            <a:endCxn id="54" idx="1"/>
          </p:cNvCxnSpPr>
          <p:nvPr/>
        </p:nvCxnSpPr>
        <p:spPr>
          <a:xfrm flipH="1">
            <a:off x="865945" y="3477491"/>
            <a:ext cx="4852511" cy="1202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0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605557"/>
            <a:ext cx="9144000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Component 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dirty="0"/>
              <a:t>Component is a directive which uses </a:t>
            </a:r>
            <a:r>
              <a:rPr lang="en-US" sz="2600" b="1" dirty="0"/>
              <a:t>shadow DOM </a:t>
            </a:r>
            <a:r>
              <a:rPr lang="en-US" sz="2600" dirty="0" smtClean="0"/>
              <a:t>to encapsulate </a:t>
            </a:r>
            <a:r>
              <a:rPr lang="en-US" sz="2600" dirty="0"/>
              <a:t>visual behavior.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6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600" dirty="0"/>
              <a:t>Components are typically used to create UI widgets or to break up the application into smaller components.</a:t>
            </a:r>
          </a:p>
          <a:p>
            <a:endParaRPr lang="en-US" sz="26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600" dirty="0"/>
              <a:t>Component's CSS selectors usually trigger on element names.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6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600" dirty="0"/>
              <a:t>Component has its own shadow view which is attached to the element as a Shadow DOM.(React </a:t>
            </a:r>
            <a:r>
              <a:rPr lang="en-US" sz="2600" dirty="0" err="1"/>
              <a:t>js</a:t>
            </a:r>
            <a:r>
              <a:rPr lang="en-US" sz="2600" dirty="0"/>
              <a:t> - Virtual DOM)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600" dirty="0">
              <a:solidFill>
                <a:srgbClr val="C0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600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pPr marL="2286000" lvl="4" indent="-457200">
              <a:buFont typeface="Arial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03218" y="1"/>
            <a:ext cx="9164782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3673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605557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 component in Angular has a life-cycle, a number of different phases it goes through from birth to death.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add some specific methods to  component class which get called during each of these life-cycle phases called </a:t>
            </a:r>
            <a:r>
              <a:rPr lang="en-IN" sz="2800" i="1" dirty="0">
                <a:solidFill>
                  <a:srgbClr val="FF0000"/>
                </a:solidFill>
              </a:rPr>
              <a:t>hooks</a:t>
            </a:r>
            <a:r>
              <a:rPr lang="en-IN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pPr marL="2286000" lvl="4" indent="-457200">
              <a:buFont typeface="Arial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03218" y="1"/>
            <a:ext cx="9164782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Component</a:t>
            </a:r>
          </a:p>
        </p:txBody>
      </p:sp>
      <p:pic>
        <p:nvPicPr>
          <p:cNvPr id="5" name="Picture 4" descr="Lifecycle Hook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48930"/>
            <a:ext cx="3733800" cy="4361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15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8078" y="569050"/>
            <a:ext cx="9144000" cy="647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500" dirty="0"/>
              <a:t>Constructor: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5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This is invoked when Angular creates a component or directive by calling </a:t>
            </a:r>
            <a:r>
              <a:rPr lang="en-US" altLang="en-US" sz="2500" dirty="0">
                <a:solidFill>
                  <a:srgbClr val="FF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new</a:t>
            </a:r>
            <a:r>
              <a:rPr lang="en-US" altLang="en-US" sz="25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on the class.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US" sz="2500" dirty="0">
              <a:solidFill>
                <a:srgbClr val="333333"/>
              </a:solidFill>
              <a:latin typeface="Helvetica" panose="020B0604020202020204" pitchFamily="34" charset="0"/>
              <a:ea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500" dirty="0" err="1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ngOnChanges</a:t>
            </a:r>
            <a:endParaRPr lang="en-US" altLang="en-US" sz="2500" dirty="0">
              <a:solidFill>
                <a:srgbClr val="333333"/>
              </a:solidFill>
              <a:latin typeface="Helvetica" panose="020B0604020202020204" pitchFamily="34" charset="0"/>
              <a:ea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500" dirty="0"/>
              <a:t>Invoked </a:t>
            </a:r>
            <a:r>
              <a:rPr lang="en-IN" sz="2500" b="1" dirty="0"/>
              <a:t>every</a:t>
            </a:r>
            <a:r>
              <a:rPr lang="en-IN" sz="2500" dirty="0"/>
              <a:t> time there is a change in one of the </a:t>
            </a:r>
            <a:r>
              <a:rPr lang="en-IN" sz="2500" i="1" dirty="0">
                <a:solidFill>
                  <a:srgbClr val="FF0000"/>
                </a:solidFill>
              </a:rPr>
              <a:t>inpu</a:t>
            </a:r>
            <a:r>
              <a:rPr lang="en-IN" sz="2500" i="1" dirty="0"/>
              <a:t>t</a:t>
            </a:r>
            <a:r>
              <a:rPr lang="en-IN" sz="2500" dirty="0"/>
              <a:t> properties of the component.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IN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500" dirty="0" err="1"/>
              <a:t>ngOnInit</a:t>
            </a:r>
            <a:endParaRPr lang="en-IN" sz="25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5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Invoked when given component has been initialized.</a:t>
            </a:r>
            <a:br>
              <a:rPr lang="en-US" altLang="en-US" sz="25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</a:br>
            <a:r>
              <a:rPr lang="en-US" altLang="en-US" sz="25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This hook is only called </a:t>
            </a:r>
            <a:r>
              <a:rPr lang="en-US" altLang="en-US" sz="2500" b="1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once</a:t>
            </a:r>
            <a:r>
              <a:rPr lang="en-US" altLang="en-US" sz="25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 after the first </a:t>
            </a:r>
            <a:r>
              <a:rPr lang="en-US" altLang="en-US" sz="25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ngOnChanges</a:t>
            </a:r>
            <a:endParaRPr lang="en-US" altLang="en-US" sz="2500" dirty="0"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err="1"/>
              <a:t>ngDoCheck</a:t>
            </a:r>
            <a:endParaRPr lang="en-I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Invoked when the change detector of the given component is invoked. It allows us to implement our own change detection algorithm for the given component.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03218" y="1"/>
            <a:ext cx="9164782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0" y="82406"/>
            <a:ext cx="23115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7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8078" y="569049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dirty="0">
                <a:solidFill>
                  <a:srgbClr val="FF0000"/>
                </a:solidFill>
              </a:rPr>
              <a:t>Hooks for the Component Children</a:t>
            </a:r>
          </a:p>
          <a:p>
            <a:endParaRPr lang="en-IN" sz="2500" dirty="0">
              <a:solidFill>
                <a:srgbClr val="FF0000"/>
              </a:solidFill>
            </a:endParaRPr>
          </a:p>
          <a:p>
            <a:r>
              <a:rPr lang="en-IN" sz="2500" b="1" dirty="0" err="1"/>
              <a:t>ngAfterContentInit</a:t>
            </a:r>
            <a:endParaRPr lang="en-IN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Invoked </a:t>
            </a:r>
            <a:r>
              <a:rPr lang="en-IN" sz="2500" i="1" dirty="0"/>
              <a:t>after</a:t>
            </a:r>
            <a:r>
              <a:rPr lang="en-IN" sz="2500" dirty="0"/>
              <a:t> Angular performs any content projection into the components view.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500" dirty="0"/>
          </a:p>
          <a:p>
            <a:r>
              <a:rPr lang="en-IN" sz="2400" b="1" dirty="0" err="1"/>
              <a:t>ngAfterContentChecked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Invoked each time the content of the given component has been checked by the change detection mechanism of Angular.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/>
          </a:p>
          <a:p>
            <a:r>
              <a:rPr lang="en-IN" sz="2400" b="1" dirty="0" err="1"/>
              <a:t>ngAfterViewInit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Invoked when the component’s view has been fully initialized.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/>
          </a:p>
          <a:p>
            <a:r>
              <a:rPr lang="en-IN" sz="2400" b="1" dirty="0" err="1"/>
              <a:t>ngAfterViewChecked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Invoked each time the view of the given component has been checked by the change detection mechanism of Angular.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03218" y="1"/>
            <a:ext cx="9164782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0" y="82406"/>
            <a:ext cx="23115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6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2388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3600" b="1" dirty="0" smtClean="0"/>
              <a:t>Change Detection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4731" y="682388"/>
            <a:ext cx="1151871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A View is a fundamental building block of the application UI.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the smallest grouping of Elements which are created and destroyed together.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Properties of elements in a View can change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Changing the structure of Elements can only be done by inserting, moving or removing nested Views via a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ViewContainerRef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IN" sz="3200" dirty="0"/>
              <a:t>Each view has a link to its child views through </a:t>
            </a:r>
            <a:r>
              <a:rPr lang="en-IN" sz="3200" dirty="0">
                <a:hlinkClick r:id="rId2"/>
              </a:rPr>
              <a:t>nodes</a:t>
            </a:r>
            <a:r>
              <a:rPr lang="en-IN" sz="3200" dirty="0"/>
              <a:t> property and hence can perform actions on child views.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(Shadow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DOM)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4562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381</Words>
  <Application>Microsoft Office PowerPoint</Application>
  <PresentationFormat>Widescreen</PresentationFormat>
  <Paragraphs>189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Courier New</vt:lpstr>
      <vt:lpstr>Helvetica</vt:lpstr>
      <vt:lpstr>medium-content-serif-font</vt:lpstr>
      <vt:lpstr>Menlo</vt:lpstr>
      <vt:lpstr>Times New Roman</vt:lpstr>
      <vt:lpstr>Office Theme</vt:lpstr>
      <vt:lpstr>Component Life cycle  &amp;  Change Detection</vt:lpstr>
      <vt:lpstr>Change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Change Detection</vt:lpstr>
      <vt:lpstr>Change Detection</vt:lpstr>
      <vt:lpstr>Change Detection</vt:lpstr>
      <vt:lpstr>Change Detection</vt:lpstr>
      <vt:lpstr>Change Detection</vt:lpstr>
      <vt:lpstr>Change Detection</vt:lpstr>
      <vt:lpstr>Change Detection - Example</vt:lpstr>
      <vt:lpstr>Change Detection</vt:lpstr>
      <vt:lpstr>Change Detection - Example</vt:lpstr>
      <vt:lpstr>Change Detection</vt:lpstr>
      <vt:lpstr>Change Detection</vt:lpstr>
      <vt:lpstr>Change Detection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Detection</dc:title>
  <dc:creator>DSR Murthy</dc:creator>
  <cp:lastModifiedBy>DSR Murthy</cp:lastModifiedBy>
  <cp:revision>86</cp:revision>
  <dcterms:created xsi:type="dcterms:W3CDTF">2018-03-07T15:40:09Z</dcterms:created>
  <dcterms:modified xsi:type="dcterms:W3CDTF">2018-12-02T08:14:47Z</dcterms:modified>
</cp:coreProperties>
</file>