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11" r:id="rId3"/>
    <p:sldId id="296" r:id="rId4"/>
    <p:sldId id="312" r:id="rId5"/>
    <p:sldId id="322" r:id="rId6"/>
    <p:sldId id="321" r:id="rId7"/>
    <p:sldId id="319" r:id="rId8"/>
    <p:sldId id="320" r:id="rId9"/>
    <p:sldId id="318" r:id="rId10"/>
    <p:sldId id="307" r:id="rId11"/>
    <p:sldId id="257" r:id="rId12"/>
    <p:sldId id="304" r:id="rId13"/>
    <p:sldId id="314" r:id="rId14"/>
    <p:sldId id="315" r:id="rId15"/>
    <p:sldId id="316" r:id="rId16"/>
    <p:sldId id="313" r:id="rId17"/>
    <p:sldId id="317" r:id="rId18"/>
    <p:sldId id="283" r:id="rId19"/>
    <p:sldId id="299" r:id="rId20"/>
    <p:sldId id="300" r:id="rId21"/>
    <p:sldId id="306" r:id="rId22"/>
    <p:sldId id="301" r:id="rId23"/>
    <p:sldId id="302" r:id="rId24"/>
    <p:sldId id="279" r:id="rId25"/>
    <p:sldId id="280" r:id="rId26"/>
    <p:sldId id="303" r:id="rId27"/>
    <p:sldId id="270" r:id="rId28"/>
    <p:sldId id="271" r:id="rId29"/>
    <p:sldId id="273" r:id="rId30"/>
    <p:sldId id="309" r:id="rId31"/>
    <p:sldId id="310" r:id="rId32"/>
    <p:sldId id="308" r:id="rId33"/>
    <p:sldId id="305" r:id="rId34"/>
    <p:sldId id="295" r:id="rId35"/>
    <p:sldId id="287" r:id="rId36"/>
    <p:sldId id="291" r:id="rId37"/>
    <p:sldId id="26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9C353-AE94-43FF-80C0-4A67A3F1068C}" type="datetimeFigureOut">
              <a:rPr lang="en-IN" smtClean="0"/>
              <a:t>08-12-2018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081E7-5B98-44E1-B311-23E68D8B5061}" type="slidenum">
              <a:rPr lang="en-IN" smtClean="0"/>
              <a:t>‹#›</a:t>
            </a:fld>
            <a:endParaRPr lang="en-IN"/>
          </a:p>
        </p:txBody>
      </p:sp>
    </p:spTree>
    <p:extLst>
      <p:ext uri="{BB962C8B-B14F-4D97-AF65-F5344CB8AC3E}">
        <p14:creationId xmlns:p14="http://schemas.microsoft.com/office/powerpoint/2010/main" val="1723058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Observables are treated like arrays. Each value over time is one item in the array. This allows us to use array like methods called operators on our Observable such as map, </a:t>
            </a:r>
            <a:r>
              <a:rPr lang="en-IN" sz="1200" kern="1200" dirty="0" err="1" smtClean="0">
                <a:solidFill>
                  <a:schemeClr val="tx1"/>
                </a:solidFill>
                <a:effectLst/>
                <a:latin typeface="+mn-lt"/>
                <a:ea typeface="+mn-ea"/>
                <a:cs typeface="+mn-cs"/>
              </a:rPr>
              <a:t>flatmap</a:t>
            </a:r>
            <a:r>
              <a:rPr lang="en-IN" sz="1200" kern="1200" dirty="0" smtClean="0">
                <a:solidFill>
                  <a:schemeClr val="tx1"/>
                </a:solidFill>
                <a:effectLst/>
                <a:latin typeface="+mn-lt"/>
                <a:ea typeface="+mn-ea"/>
                <a:cs typeface="+mn-cs"/>
              </a:rPr>
              <a:t>, reduce, </a:t>
            </a:r>
            <a:r>
              <a:rPr lang="en-IN" sz="1200" kern="1200" dirty="0" err="1" smtClean="0">
                <a:solidFill>
                  <a:schemeClr val="tx1"/>
                </a:solidFill>
                <a:effectLst/>
                <a:latin typeface="+mn-lt"/>
                <a:ea typeface="+mn-ea"/>
                <a:cs typeface="+mn-cs"/>
              </a:rPr>
              <a:t>ect</a:t>
            </a:r>
            <a:r>
              <a:rPr lang="en-IN" sz="1200" kern="1200" dirty="0" smtClean="0">
                <a:solidFill>
                  <a:schemeClr val="tx1"/>
                </a:solidFill>
                <a:effectLst/>
                <a:latin typeface="+mn-lt"/>
                <a:ea typeface="+mn-ea"/>
                <a:cs typeface="+mn-cs"/>
              </a:rPr>
              <a:t>. In our service we will be using a special type of an Observable called a </a:t>
            </a:r>
            <a:r>
              <a:rPr lang="en-IN" sz="1200" kern="1200" dirty="0" err="1" smtClean="0">
                <a:solidFill>
                  <a:schemeClr val="tx1"/>
                </a:solidFill>
                <a:effectLst/>
                <a:latin typeface="+mn-lt"/>
                <a:ea typeface="+mn-ea"/>
                <a:cs typeface="+mn-cs"/>
              </a:rPr>
              <a:t>BehaviorSubject</a:t>
            </a:r>
            <a:r>
              <a:rPr lang="en-IN" sz="1200" kern="1200" dirty="0" smtClean="0">
                <a:solidFill>
                  <a:schemeClr val="tx1"/>
                </a:solidFill>
                <a:effectLst/>
                <a:latin typeface="+mn-lt"/>
                <a:ea typeface="+mn-ea"/>
                <a:cs typeface="+mn-cs"/>
              </a:rPr>
              <a:t>. A </a:t>
            </a:r>
            <a:r>
              <a:rPr lang="en-IN" sz="1200" kern="1200" dirty="0" err="1" smtClean="0">
                <a:solidFill>
                  <a:schemeClr val="tx1"/>
                </a:solidFill>
                <a:effectLst/>
                <a:latin typeface="+mn-lt"/>
                <a:ea typeface="+mn-ea"/>
                <a:cs typeface="+mn-cs"/>
              </a:rPr>
              <a:t>BehaviorSubject</a:t>
            </a:r>
            <a:r>
              <a:rPr lang="en-IN" sz="1200" kern="1200" dirty="0" smtClean="0">
                <a:solidFill>
                  <a:schemeClr val="tx1"/>
                </a:solidFill>
                <a:effectLst/>
                <a:latin typeface="+mn-lt"/>
                <a:ea typeface="+mn-ea"/>
                <a:cs typeface="+mn-cs"/>
              </a:rPr>
              <a:t> allows us to push and pull values to the underlying Observable. We will see how this will help us construct our service.</a:t>
            </a:r>
          </a:p>
          <a:p>
            <a:r>
              <a:rPr lang="en-IN" sz="1200" kern="1200" dirty="0" smtClean="0">
                <a:solidFill>
                  <a:schemeClr val="tx1"/>
                </a:solidFill>
                <a:effectLst/>
                <a:latin typeface="+mn-lt"/>
                <a:ea typeface="+mn-ea"/>
                <a:cs typeface="+mn-cs"/>
              </a:rPr>
              <a:t>In Angular we use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a </a:t>
            </a:r>
            <a:r>
              <a:rPr lang="en-IN" sz="1200" kern="1200" dirty="0" err="1" smtClean="0">
                <a:solidFill>
                  <a:schemeClr val="tx1"/>
                </a:solidFill>
                <a:effectLst/>
                <a:latin typeface="+mn-lt"/>
                <a:ea typeface="+mn-ea"/>
                <a:cs typeface="+mn-cs"/>
              </a:rPr>
              <a:t>polyfill</a:t>
            </a:r>
            <a:r>
              <a:rPr lang="en-IN" sz="1200" kern="1200" dirty="0" smtClean="0">
                <a:solidFill>
                  <a:schemeClr val="tx1"/>
                </a:solidFill>
                <a:effectLst/>
                <a:latin typeface="+mn-lt"/>
                <a:ea typeface="+mn-ea"/>
                <a:cs typeface="+mn-cs"/>
              </a:rPr>
              <a:t>/</a:t>
            </a:r>
            <a:r>
              <a:rPr lang="en-IN" sz="1200" kern="1200" dirty="0" err="1" smtClean="0">
                <a:solidFill>
                  <a:schemeClr val="tx1"/>
                </a:solidFill>
                <a:effectLst/>
                <a:latin typeface="+mn-lt"/>
                <a:ea typeface="+mn-ea"/>
                <a:cs typeface="+mn-cs"/>
              </a:rPr>
              <a:t>util</a:t>
            </a:r>
            <a:r>
              <a:rPr lang="en-IN" sz="1200" kern="1200" dirty="0" smtClean="0">
                <a:solidFill>
                  <a:schemeClr val="tx1"/>
                </a:solidFill>
                <a:effectLst/>
                <a:latin typeface="+mn-lt"/>
                <a:ea typeface="+mn-ea"/>
                <a:cs typeface="+mn-cs"/>
              </a:rPr>
              <a:t> library for the proposed Observables primitive in the next new version JavaScript.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version 5 is a peer dependency with Angular. A slim Observable is used in Angular 2+ core. The slim Observable does not have many of the useful operators that makes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so productive. The Observable in Angular is slim to keep the byte site of the library down. To use extra operators we import them like so: import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/add/operator/map';.</a:t>
            </a:r>
          </a:p>
          <a:p>
            <a:r>
              <a:rPr lang="en-IN" sz="1200" kern="1200" dirty="0" smtClean="0">
                <a:solidFill>
                  <a:schemeClr val="tx1"/>
                </a:solidFill>
                <a:effectLst/>
                <a:latin typeface="+mn-lt"/>
                <a:ea typeface="+mn-ea"/>
                <a:cs typeface="+mn-cs"/>
              </a:rPr>
              <a:t>In our example we will have a </a:t>
            </a:r>
            <a:r>
              <a:rPr lang="en-IN" sz="1200" kern="1200" dirty="0" err="1" smtClean="0">
                <a:solidFill>
                  <a:schemeClr val="tx1"/>
                </a:solidFill>
                <a:effectLst/>
                <a:latin typeface="+mn-lt"/>
                <a:ea typeface="+mn-ea"/>
                <a:cs typeface="+mn-cs"/>
              </a:rPr>
              <a:t>TodosService</a:t>
            </a:r>
            <a:r>
              <a:rPr lang="en-IN" sz="1200" kern="1200" dirty="0" smtClean="0">
                <a:solidFill>
                  <a:schemeClr val="tx1"/>
                </a:solidFill>
                <a:effectLst/>
                <a:latin typeface="+mn-lt"/>
                <a:ea typeface="+mn-ea"/>
                <a:cs typeface="+mn-cs"/>
              </a:rPr>
              <a:t>. Our </a:t>
            </a:r>
            <a:r>
              <a:rPr lang="en-IN" sz="1200" kern="1200" dirty="0" err="1" smtClean="0">
                <a:solidFill>
                  <a:schemeClr val="tx1"/>
                </a:solidFill>
                <a:effectLst/>
                <a:latin typeface="+mn-lt"/>
                <a:ea typeface="+mn-ea"/>
                <a:cs typeface="+mn-cs"/>
              </a:rPr>
              <a:t>todos</a:t>
            </a:r>
            <a:r>
              <a:rPr lang="en-IN" sz="1200" kern="1200" dirty="0" smtClean="0">
                <a:solidFill>
                  <a:schemeClr val="tx1"/>
                </a:solidFill>
                <a:effectLst/>
                <a:latin typeface="+mn-lt"/>
                <a:ea typeface="+mn-ea"/>
                <a:cs typeface="+mn-cs"/>
              </a:rPr>
              <a:t> service will have basic CRUD operations and a Observable stream to subscribe to. This example we will use a REST based API but it could be converted to a real-time socket based API with little effort. </a:t>
            </a:r>
            <a:r>
              <a:rPr lang="en-IN" sz="1200" kern="1200" smtClean="0">
                <a:solidFill>
                  <a:schemeClr val="tx1"/>
                </a:solidFill>
                <a:effectLst/>
                <a:latin typeface="+mn-lt"/>
                <a:ea typeface="+mn-ea"/>
                <a:cs typeface="+mn-cs"/>
              </a:rPr>
              <a:t>Next lets take a look at a the constructor of our service.</a:t>
            </a:r>
          </a:p>
          <a:p>
            <a:endParaRPr lang="en-IN"/>
          </a:p>
        </p:txBody>
      </p:sp>
      <p:sp>
        <p:nvSpPr>
          <p:cNvPr id="4" name="Slide Number Placeholder 3"/>
          <p:cNvSpPr>
            <a:spLocks noGrp="1"/>
          </p:cNvSpPr>
          <p:nvPr>
            <p:ph type="sldNum" sz="quarter" idx="10"/>
          </p:nvPr>
        </p:nvSpPr>
        <p:spPr/>
        <p:txBody>
          <a:bodyPr/>
          <a:lstStyle/>
          <a:p>
            <a:fld id="{E3B081E7-5B98-44E1-B311-23E68D8B5061}" type="slidenum">
              <a:rPr lang="en-IN" smtClean="0"/>
              <a:t>21</a:t>
            </a:fld>
            <a:endParaRPr lang="en-IN"/>
          </a:p>
        </p:txBody>
      </p:sp>
    </p:spTree>
    <p:extLst>
      <p:ext uri="{BB962C8B-B14F-4D97-AF65-F5344CB8AC3E}">
        <p14:creationId xmlns:p14="http://schemas.microsoft.com/office/powerpoint/2010/main" val="170201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Observables are treated like arrays. Each value over time is one item in the array. This allows us to use array like methods called operators on our Observable such as map, </a:t>
            </a:r>
            <a:r>
              <a:rPr lang="en-IN" sz="1200" kern="1200" dirty="0" err="1" smtClean="0">
                <a:solidFill>
                  <a:schemeClr val="tx1"/>
                </a:solidFill>
                <a:effectLst/>
                <a:latin typeface="+mn-lt"/>
                <a:ea typeface="+mn-ea"/>
                <a:cs typeface="+mn-cs"/>
              </a:rPr>
              <a:t>flatmap</a:t>
            </a:r>
            <a:r>
              <a:rPr lang="en-IN" sz="1200" kern="1200" dirty="0" smtClean="0">
                <a:solidFill>
                  <a:schemeClr val="tx1"/>
                </a:solidFill>
                <a:effectLst/>
                <a:latin typeface="+mn-lt"/>
                <a:ea typeface="+mn-ea"/>
                <a:cs typeface="+mn-cs"/>
              </a:rPr>
              <a:t>, reduce, </a:t>
            </a:r>
            <a:r>
              <a:rPr lang="en-IN" sz="1200" kern="1200" dirty="0" err="1" smtClean="0">
                <a:solidFill>
                  <a:schemeClr val="tx1"/>
                </a:solidFill>
                <a:effectLst/>
                <a:latin typeface="+mn-lt"/>
                <a:ea typeface="+mn-ea"/>
                <a:cs typeface="+mn-cs"/>
              </a:rPr>
              <a:t>ect</a:t>
            </a:r>
            <a:r>
              <a:rPr lang="en-IN" sz="1200" kern="1200" dirty="0" smtClean="0">
                <a:solidFill>
                  <a:schemeClr val="tx1"/>
                </a:solidFill>
                <a:effectLst/>
                <a:latin typeface="+mn-lt"/>
                <a:ea typeface="+mn-ea"/>
                <a:cs typeface="+mn-cs"/>
              </a:rPr>
              <a:t>. In our service we will be using a special type of an Observable called a </a:t>
            </a:r>
            <a:r>
              <a:rPr lang="en-IN" sz="1200" kern="1200" dirty="0" err="1" smtClean="0">
                <a:solidFill>
                  <a:schemeClr val="tx1"/>
                </a:solidFill>
                <a:effectLst/>
                <a:latin typeface="+mn-lt"/>
                <a:ea typeface="+mn-ea"/>
                <a:cs typeface="+mn-cs"/>
              </a:rPr>
              <a:t>BehaviorSubject</a:t>
            </a:r>
            <a:r>
              <a:rPr lang="en-IN" sz="1200" kern="1200" dirty="0" smtClean="0">
                <a:solidFill>
                  <a:schemeClr val="tx1"/>
                </a:solidFill>
                <a:effectLst/>
                <a:latin typeface="+mn-lt"/>
                <a:ea typeface="+mn-ea"/>
                <a:cs typeface="+mn-cs"/>
              </a:rPr>
              <a:t>. A </a:t>
            </a:r>
            <a:r>
              <a:rPr lang="en-IN" sz="1200" kern="1200" dirty="0" err="1" smtClean="0">
                <a:solidFill>
                  <a:schemeClr val="tx1"/>
                </a:solidFill>
                <a:effectLst/>
                <a:latin typeface="+mn-lt"/>
                <a:ea typeface="+mn-ea"/>
                <a:cs typeface="+mn-cs"/>
              </a:rPr>
              <a:t>BehaviorSubject</a:t>
            </a:r>
            <a:r>
              <a:rPr lang="en-IN" sz="1200" kern="1200" dirty="0" smtClean="0">
                <a:solidFill>
                  <a:schemeClr val="tx1"/>
                </a:solidFill>
                <a:effectLst/>
                <a:latin typeface="+mn-lt"/>
                <a:ea typeface="+mn-ea"/>
                <a:cs typeface="+mn-cs"/>
              </a:rPr>
              <a:t> allows us to push and pull values to the underlying Observable. We will see how this will help us construct our service.</a:t>
            </a:r>
          </a:p>
          <a:p>
            <a:r>
              <a:rPr lang="en-IN" sz="1200" kern="1200" dirty="0" smtClean="0">
                <a:solidFill>
                  <a:schemeClr val="tx1"/>
                </a:solidFill>
                <a:effectLst/>
                <a:latin typeface="+mn-lt"/>
                <a:ea typeface="+mn-ea"/>
                <a:cs typeface="+mn-cs"/>
              </a:rPr>
              <a:t>In Angular we use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a </a:t>
            </a:r>
            <a:r>
              <a:rPr lang="en-IN" sz="1200" kern="1200" dirty="0" err="1" smtClean="0">
                <a:solidFill>
                  <a:schemeClr val="tx1"/>
                </a:solidFill>
                <a:effectLst/>
                <a:latin typeface="+mn-lt"/>
                <a:ea typeface="+mn-ea"/>
                <a:cs typeface="+mn-cs"/>
              </a:rPr>
              <a:t>polyfill</a:t>
            </a:r>
            <a:r>
              <a:rPr lang="en-IN" sz="1200" kern="1200" dirty="0" smtClean="0">
                <a:solidFill>
                  <a:schemeClr val="tx1"/>
                </a:solidFill>
                <a:effectLst/>
                <a:latin typeface="+mn-lt"/>
                <a:ea typeface="+mn-ea"/>
                <a:cs typeface="+mn-cs"/>
              </a:rPr>
              <a:t>/</a:t>
            </a:r>
            <a:r>
              <a:rPr lang="en-IN" sz="1200" kern="1200" dirty="0" err="1" smtClean="0">
                <a:solidFill>
                  <a:schemeClr val="tx1"/>
                </a:solidFill>
                <a:effectLst/>
                <a:latin typeface="+mn-lt"/>
                <a:ea typeface="+mn-ea"/>
                <a:cs typeface="+mn-cs"/>
              </a:rPr>
              <a:t>util</a:t>
            </a:r>
            <a:r>
              <a:rPr lang="en-IN" sz="1200" kern="1200" dirty="0" smtClean="0">
                <a:solidFill>
                  <a:schemeClr val="tx1"/>
                </a:solidFill>
                <a:effectLst/>
                <a:latin typeface="+mn-lt"/>
                <a:ea typeface="+mn-ea"/>
                <a:cs typeface="+mn-cs"/>
              </a:rPr>
              <a:t> library for the proposed Observables primitive in the next new version JavaScript.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version 5 is a peer dependency with Angular. A slim Observable is used in Angular 2+ core. The slim Observable does not have many of the useful operators that makes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so productive. The Observable in Angular is slim to keep the byte site of the library down. To use extra operators we import them like so: import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/add/operator/map';.</a:t>
            </a:r>
          </a:p>
          <a:p>
            <a:r>
              <a:rPr lang="en-IN" sz="1200" kern="1200" dirty="0" smtClean="0">
                <a:solidFill>
                  <a:schemeClr val="tx1"/>
                </a:solidFill>
                <a:effectLst/>
                <a:latin typeface="+mn-lt"/>
                <a:ea typeface="+mn-ea"/>
                <a:cs typeface="+mn-cs"/>
              </a:rPr>
              <a:t>In our example we will have a </a:t>
            </a:r>
            <a:r>
              <a:rPr lang="en-IN" sz="1200" kern="1200" dirty="0" err="1" smtClean="0">
                <a:solidFill>
                  <a:schemeClr val="tx1"/>
                </a:solidFill>
                <a:effectLst/>
                <a:latin typeface="+mn-lt"/>
                <a:ea typeface="+mn-ea"/>
                <a:cs typeface="+mn-cs"/>
              </a:rPr>
              <a:t>TodosService</a:t>
            </a:r>
            <a:r>
              <a:rPr lang="en-IN" sz="1200" kern="1200" dirty="0" smtClean="0">
                <a:solidFill>
                  <a:schemeClr val="tx1"/>
                </a:solidFill>
                <a:effectLst/>
                <a:latin typeface="+mn-lt"/>
                <a:ea typeface="+mn-ea"/>
                <a:cs typeface="+mn-cs"/>
              </a:rPr>
              <a:t>. Our </a:t>
            </a:r>
            <a:r>
              <a:rPr lang="en-IN" sz="1200" kern="1200" dirty="0" err="1" smtClean="0">
                <a:solidFill>
                  <a:schemeClr val="tx1"/>
                </a:solidFill>
                <a:effectLst/>
                <a:latin typeface="+mn-lt"/>
                <a:ea typeface="+mn-ea"/>
                <a:cs typeface="+mn-cs"/>
              </a:rPr>
              <a:t>todos</a:t>
            </a:r>
            <a:r>
              <a:rPr lang="en-IN" sz="1200" kern="1200" dirty="0" smtClean="0">
                <a:solidFill>
                  <a:schemeClr val="tx1"/>
                </a:solidFill>
                <a:effectLst/>
                <a:latin typeface="+mn-lt"/>
                <a:ea typeface="+mn-ea"/>
                <a:cs typeface="+mn-cs"/>
              </a:rPr>
              <a:t> service will have basic CRUD operations and a Observable stream to subscribe to. This example we will use a REST based API but it could be converted to a real-time socket based API with little effort. Next lets take a look at a the constructor of our service.</a:t>
            </a:r>
          </a:p>
          <a:p>
            <a:endParaRPr lang="en-IN" dirty="0"/>
          </a:p>
        </p:txBody>
      </p:sp>
      <p:sp>
        <p:nvSpPr>
          <p:cNvPr id="4" name="Slide Number Placeholder 3"/>
          <p:cNvSpPr>
            <a:spLocks noGrp="1"/>
          </p:cNvSpPr>
          <p:nvPr>
            <p:ph type="sldNum" sz="quarter" idx="10"/>
          </p:nvPr>
        </p:nvSpPr>
        <p:spPr/>
        <p:txBody>
          <a:bodyPr/>
          <a:lstStyle/>
          <a:p>
            <a:fld id="{E3B081E7-5B98-44E1-B311-23E68D8B5061}" type="slidenum">
              <a:rPr lang="en-IN" smtClean="0"/>
              <a:t>33</a:t>
            </a:fld>
            <a:endParaRPr lang="en-IN"/>
          </a:p>
        </p:txBody>
      </p:sp>
    </p:spTree>
    <p:extLst>
      <p:ext uri="{BB962C8B-B14F-4D97-AF65-F5344CB8AC3E}">
        <p14:creationId xmlns:p14="http://schemas.microsoft.com/office/powerpoint/2010/main" val="40128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Reactive-Extensions/RxJS/blob/master/doc/api/core/operators/flatmaplatest.md" TargetMode="External"/><Relationship Id="rId13" Type="http://schemas.openxmlformats.org/officeDocument/2006/relationships/hyperlink" Target="https://github.com/Reactive-Extensions/RxJS/blob/master/doc/api/core/operators/delay.md" TargetMode="External"/><Relationship Id="rId18" Type="http://schemas.openxmlformats.org/officeDocument/2006/relationships/hyperlink" Target="https://github.com/Reactive-Extensions/RxJS/blob/master/doc/api/core/operators/where.md" TargetMode="External"/><Relationship Id="rId3" Type="http://schemas.openxmlformats.org/officeDocument/2006/relationships/hyperlink" Target="http://rxmarbles.com/" TargetMode="External"/><Relationship Id="rId7" Type="http://schemas.openxmlformats.org/officeDocument/2006/relationships/hyperlink" Target="https://github.com/Reactive-Extensions/RxJS/blob/master/doc/api/core/operators/select.md" TargetMode="External"/><Relationship Id="rId12" Type="http://schemas.openxmlformats.org/officeDocument/2006/relationships/hyperlink" Target="https://github.com/Reactive-Extensions/RxJS/blob/5a37fa289eb88f14d020dd88b7a72cc1f2a75da8/doc/api/core/operators/throttle.md" TargetMode="External"/><Relationship Id="rId17" Type="http://schemas.openxmlformats.org/officeDocument/2006/relationships/hyperlink" Target="https://github.com/Reactive-Extensions/RxJS/blob/master/doc/api/core/operators/timer.md" TargetMode="External"/><Relationship Id="rId2" Type="http://schemas.openxmlformats.org/officeDocument/2006/relationships/hyperlink" Target="https://github.com/Reactive-Extensions/RxJS/blob/master/doc/api/core/operators/merge.md" TargetMode="External"/><Relationship Id="rId16" Type="http://schemas.openxmlformats.org/officeDocument/2006/relationships/hyperlink" Target="https://github.com/Reactive-Extensions/RxJS/blob/master/doc/api/core/operators/if.md" TargetMode="External"/><Relationship Id="rId1" Type="http://schemas.openxmlformats.org/officeDocument/2006/relationships/slideLayout" Target="../slideLayouts/slideLayout1.xml"/><Relationship Id="rId6" Type="http://schemas.openxmlformats.org/officeDocument/2006/relationships/hyperlink" Target="https://github.com/Reactive-Extensions/RxJS/blob/master/doc/api/core/operators/do.md" TargetMode="External"/><Relationship Id="rId11" Type="http://schemas.openxmlformats.org/officeDocument/2006/relationships/hyperlink" Target="https://github.com/Reactive-Extensions/RxJS/blob/f8f795636119143f51fc249d719bdbde1875970c/doc/api/core/operators/takeuntil.md" TargetMode="External"/><Relationship Id="rId5" Type="http://schemas.openxmlformats.org/officeDocument/2006/relationships/hyperlink" Target="https://github.com/Reactive-Extensions/RxJS/blob/master/doc/api/core/operators/defer.md" TargetMode="External"/><Relationship Id="rId15" Type="http://schemas.openxmlformats.org/officeDocument/2006/relationships/hyperlink" Target="https://github.com/Reactive-Extensions/RxJS/blob/master/doc/api/core/operators/catch.md" TargetMode="External"/><Relationship Id="rId10" Type="http://schemas.openxmlformats.org/officeDocument/2006/relationships/hyperlink" Target="https://github.com/Reactive-Extensions/RxJS/blob/master/doc/api/core/operators/fromevent.md" TargetMode="External"/><Relationship Id="rId19" Type="http://schemas.openxmlformats.org/officeDocument/2006/relationships/hyperlink" Target="https://github.com/Reactive-Extensions/RxJS/blob/master/doc/api/core/operators/zip.md" TargetMode="External"/><Relationship Id="rId4" Type="http://schemas.openxmlformats.org/officeDocument/2006/relationships/hyperlink" Target="https://github.com/Reactive-Extensions/RxJS/blob/master/doc/api/core/operators/concat.md" TargetMode="External"/><Relationship Id="rId9" Type="http://schemas.openxmlformats.org/officeDocument/2006/relationships/hyperlink" Target="https://github.com/Reactive-Extensions/RxJS/blob/master/doc/api/core/operators/frompromise.md" TargetMode="External"/><Relationship Id="rId14" Type="http://schemas.openxmlformats.org/officeDocument/2006/relationships/hyperlink" Target="https://github.com/Reactive-Extensions/RxJS/blob/master/doc/api/core/operators/empty.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 y="3756588"/>
            <a:ext cx="9144000" cy="1222375"/>
          </a:xfrm>
          <a:solidFill>
            <a:schemeClr val="accent2">
              <a:lumMod val="75000"/>
            </a:schemeClr>
          </a:solidFill>
        </p:spPr>
        <p:txBody>
          <a:bodyPr>
            <a:normAutofit fontScale="90000"/>
          </a:bodyPr>
          <a:lstStyle/>
          <a:p>
            <a:r>
              <a:rPr lang="en-US" dirty="0" err="1" smtClean="0">
                <a:solidFill>
                  <a:srgbClr val="FFFF00"/>
                </a:solidFill>
              </a:rPr>
              <a:t>RxJS</a:t>
            </a:r>
            <a:r>
              <a:rPr lang="en-US" dirty="0" smtClean="0">
                <a:solidFill>
                  <a:srgbClr val="FFFF00"/>
                </a:solidFill>
              </a:rPr>
              <a:t>  6.0</a:t>
            </a:r>
            <a:br>
              <a:rPr lang="en-US" dirty="0" smtClean="0">
                <a:solidFill>
                  <a:srgbClr val="FFFF00"/>
                </a:solidFill>
              </a:rPr>
            </a:br>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419100" y="6019800"/>
            <a:ext cx="8305800" cy="461665"/>
          </a:xfrm>
          <a:prstGeom prst="rect">
            <a:avLst/>
          </a:prstGeom>
          <a:solidFill>
            <a:schemeClr val="accent3">
              <a:lumMod val="40000"/>
              <a:lumOff val="60000"/>
            </a:schemeClr>
          </a:solidFill>
        </p:spPr>
        <p:txBody>
          <a:bodyPr wrap="square" rtlCol="0">
            <a:spAutoFit/>
          </a:bodyPr>
          <a:lstStyle/>
          <a:p>
            <a:pPr algn="ctr"/>
            <a:r>
              <a:rPr lang="en-US" sz="2400" dirty="0" err="1" smtClean="0"/>
              <a:t>FormControl</a:t>
            </a:r>
            <a:r>
              <a:rPr lang="en-US" sz="2400" dirty="0" smtClean="0"/>
              <a:t>, Event Emitter &amp; Http uses Observable API (Rx JS)</a:t>
            </a:r>
            <a:endParaRPr lang="en-US" sz="2400" dirty="0"/>
          </a:p>
        </p:txBody>
      </p:sp>
      <p:pic>
        <p:nvPicPr>
          <p:cNvPr id="4" name="Picture 2" descr="Man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0"/>
            <a:ext cx="3657436" cy="3608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762000"/>
            <a:ext cx="8763000" cy="4401205"/>
          </a:xfrm>
          <a:prstGeom prst="rect">
            <a:avLst/>
          </a:prstGeom>
          <a:noFill/>
        </p:spPr>
        <p:txBody>
          <a:bodyPr wrap="square" rtlCol="0">
            <a:spAutoFit/>
          </a:bodyPr>
          <a:lstStyle/>
          <a:p>
            <a:pPr fontAlgn="base"/>
            <a:r>
              <a:rPr lang="en-US" sz="2800" dirty="0" smtClean="0">
                <a:solidFill>
                  <a:srgbClr val="FF0000"/>
                </a:solidFill>
              </a:rPr>
              <a:t>A Stream?</a:t>
            </a:r>
          </a:p>
          <a:p>
            <a:pPr fontAlgn="base"/>
            <a:r>
              <a:rPr lang="en-US" sz="2800" dirty="0" smtClean="0">
                <a:solidFill>
                  <a:srgbClr val="FF0000"/>
                </a:solidFill>
              </a:rPr>
              <a:t> </a:t>
            </a:r>
          </a:p>
          <a:p>
            <a:pPr fontAlgn="base"/>
            <a:r>
              <a:rPr lang="en-US" sz="2800" dirty="0" smtClean="0">
                <a:solidFill>
                  <a:srgbClr val="FF0000"/>
                </a:solidFill>
              </a:rPr>
              <a:t> - </a:t>
            </a:r>
            <a:r>
              <a:rPr lang="en-US" sz="2800" dirty="0" smtClean="0"/>
              <a:t>A Sequence of ongoing events ordered in time</a:t>
            </a:r>
          </a:p>
          <a:p>
            <a:pPr fontAlgn="base"/>
            <a:r>
              <a:rPr lang="en-US" sz="2800" dirty="0" smtClean="0"/>
              <a:t> </a:t>
            </a:r>
          </a:p>
          <a:p>
            <a:pPr fontAlgn="base"/>
            <a:r>
              <a:rPr lang="en-US" sz="2800" dirty="0" smtClean="0"/>
              <a:t> - Emits a value , error and complete signal</a:t>
            </a:r>
          </a:p>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cxnSp>
        <p:nvCxnSpPr>
          <p:cNvPr id="5" name="Straight Connector 4"/>
          <p:cNvCxnSpPr/>
          <p:nvPr/>
        </p:nvCxnSpPr>
        <p:spPr>
          <a:xfrm>
            <a:off x="1905000" y="4419600"/>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362200" y="4191000"/>
            <a:ext cx="3048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52800" y="4191000"/>
            <a:ext cx="3048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91200" y="4191000"/>
            <a:ext cx="3048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72200" y="4191000"/>
            <a:ext cx="3048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95800" y="4140588"/>
            <a:ext cx="370614" cy="523220"/>
          </a:xfrm>
          <a:prstGeom prst="rect">
            <a:avLst/>
          </a:prstGeom>
        </p:spPr>
        <p:txBody>
          <a:bodyPr wrap="none">
            <a:spAutoFit/>
          </a:bodyPr>
          <a:lstStyle/>
          <a:p>
            <a:r>
              <a:rPr lang="en-US" sz="2800" dirty="0" smtClean="0">
                <a:solidFill>
                  <a:srgbClr val="FF0000"/>
                </a:solidFill>
              </a:rPr>
              <a:t>X</a:t>
            </a:r>
            <a:endParaRPr lang="en-US" sz="2800" dirty="0">
              <a:solidFill>
                <a:srgbClr val="FF0000"/>
              </a:solidFill>
            </a:endParaRPr>
          </a:p>
        </p:txBody>
      </p:sp>
      <p:sp>
        <p:nvSpPr>
          <p:cNvPr id="11" name="TextBox 10"/>
          <p:cNvSpPr txBox="1"/>
          <p:nvPr/>
        </p:nvSpPr>
        <p:spPr>
          <a:xfrm>
            <a:off x="1524000" y="4648200"/>
            <a:ext cx="1600200" cy="1200329"/>
          </a:xfrm>
          <a:prstGeom prst="rect">
            <a:avLst/>
          </a:prstGeom>
          <a:noFill/>
        </p:spPr>
        <p:txBody>
          <a:bodyPr wrap="square" rtlCol="0">
            <a:spAutoFit/>
          </a:bodyPr>
          <a:lstStyle/>
          <a:p>
            <a:r>
              <a:rPr lang="en-US" dirty="0" smtClean="0"/>
              <a:t>Indicating event with value</a:t>
            </a:r>
          </a:p>
          <a:p>
            <a:r>
              <a:rPr lang="en-US" dirty="0" smtClean="0"/>
              <a:t>(click)</a:t>
            </a:r>
            <a:endParaRPr lang="en-US" dirty="0"/>
          </a:p>
        </p:txBody>
      </p:sp>
      <p:sp>
        <p:nvSpPr>
          <p:cNvPr id="12" name="TextBox 11"/>
          <p:cNvSpPr txBox="1"/>
          <p:nvPr/>
        </p:nvSpPr>
        <p:spPr>
          <a:xfrm>
            <a:off x="4038600" y="3581400"/>
            <a:ext cx="1600200" cy="646331"/>
          </a:xfrm>
          <a:prstGeom prst="rect">
            <a:avLst/>
          </a:prstGeom>
          <a:noFill/>
        </p:spPr>
        <p:txBody>
          <a:bodyPr wrap="square" rtlCol="0">
            <a:spAutoFit/>
          </a:bodyPr>
          <a:lstStyle/>
          <a:p>
            <a:r>
              <a:rPr lang="en-US" dirty="0" smtClean="0"/>
              <a:t>Indicates an error</a:t>
            </a:r>
            <a:endParaRPr lang="en-US" dirty="0"/>
          </a:p>
        </p:txBody>
      </p:sp>
      <p:cxnSp>
        <p:nvCxnSpPr>
          <p:cNvPr id="14" name="Straight Connector 13"/>
          <p:cNvCxnSpPr/>
          <p:nvPr/>
        </p:nvCxnSpPr>
        <p:spPr>
          <a:xfrm rot="5400000">
            <a:off x="6362700" y="4457700"/>
            <a:ext cx="6858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5600" y="4648200"/>
            <a:ext cx="1600200" cy="923330"/>
          </a:xfrm>
          <a:prstGeom prst="rect">
            <a:avLst/>
          </a:prstGeom>
          <a:noFill/>
        </p:spPr>
        <p:txBody>
          <a:bodyPr wrap="square" rtlCol="0">
            <a:spAutoFit/>
          </a:bodyPr>
          <a:lstStyle/>
          <a:p>
            <a:r>
              <a:rPr lang="en-US" dirty="0" smtClean="0"/>
              <a:t>Indicates</a:t>
            </a:r>
          </a:p>
          <a:p>
            <a:r>
              <a:rPr lang="en-US" dirty="0" smtClean="0"/>
              <a:t>Stream  has</a:t>
            </a:r>
          </a:p>
          <a:p>
            <a:r>
              <a:rPr lang="en-US" dirty="0" smtClean="0"/>
              <a:t>completed</a:t>
            </a:r>
            <a:endParaRPr lang="en-US" dirty="0"/>
          </a:p>
        </p:txBody>
      </p:sp>
    </p:spTree>
    <p:extLst>
      <p:ext uri="{BB962C8B-B14F-4D97-AF65-F5344CB8AC3E}">
        <p14:creationId xmlns:p14="http://schemas.microsoft.com/office/powerpoint/2010/main" val="929933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Reactive </a:t>
            </a:r>
            <a:r>
              <a:rPr lang="en-US" dirty="0" err="1" smtClean="0">
                <a:solidFill>
                  <a:srgbClr val="FFFF00"/>
                </a:solidFill>
              </a:rPr>
              <a:t>eXtensions</a:t>
            </a:r>
            <a:r>
              <a:rPr lang="en-US" dirty="0" smtClean="0">
                <a:solidFill>
                  <a:srgbClr val="FFFF00"/>
                </a:solidFill>
              </a:rPr>
              <a:t> (RX)</a:t>
            </a:r>
            <a:endParaRPr lang="en-US" dirty="0">
              <a:solidFill>
                <a:srgbClr val="FFFF00"/>
              </a:solidFill>
            </a:endParaRPr>
          </a:p>
        </p:txBody>
      </p:sp>
      <p:sp>
        <p:nvSpPr>
          <p:cNvPr id="3" name="TextBox 2"/>
          <p:cNvSpPr txBox="1"/>
          <p:nvPr/>
        </p:nvSpPr>
        <p:spPr>
          <a:xfrm>
            <a:off x="0" y="762000"/>
            <a:ext cx="8763000" cy="7848302"/>
          </a:xfrm>
          <a:prstGeom prst="rect">
            <a:avLst/>
          </a:prstGeom>
          <a:noFill/>
        </p:spPr>
        <p:txBody>
          <a:bodyPr wrap="square" rtlCol="0">
            <a:spAutoFit/>
          </a:bodyPr>
          <a:lstStyle/>
          <a:p>
            <a:pPr fontAlgn="base"/>
            <a:r>
              <a:rPr lang="en-US" sz="2800" dirty="0" smtClean="0">
                <a:solidFill>
                  <a:srgbClr val="FF0000"/>
                </a:solidFill>
              </a:rPr>
              <a:t>What is Reactive Programming?</a:t>
            </a:r>
          </a:p>
          <a:p>
            <a:pPr fontAlgn="base"/>
            <a:endParaRPr lang="en-US" sz="2800" dirty="0" smtClean="0"/>
          </a:p>
          <a:p>
            <a:pPr fontAlgn="base">
              <a:buFontTx/>
              <a:buChar char="-"/>
            </a:pPr>
            <a:r>
              <a:rPr lang="en-US" sz="2800" dirty="0" smtClean="0"/>
              <a:t>Programming paradigm that works with asynchronous data streams.</a:t>
            </a:r>
          </a:p>
          <a:p>
            <a:pPr fontAlgn="base">
              <a:buFontTx/>
              <a:buChar char="-"/>
            </a:pPr>
            <a:endParaRPr lang="en-US" sz="2800" dirty="0" smtClean="0"/>
          </a:p>
          <a:p>
            <a:pPr fontAlgn="base">
              <a:buFontTx/>
              <a:buChar char="-"/>
            </a:pPr>
            <a:r>
              <a:rPr lang="en-AU" sz="2800" dirty="0" smtClean="0"/>
              <a:t> Makes handling events easier</a:t>
            </a:r>
            <a:endParaRPr lang="en-US" sz="2800" dirty="0" smtClean="0"/>
          </a:p>
          <a:p>
            <a:pPr fontAlgn="base">
              <a:buFontTx/>
              <a:buChar char="-"/>
            </a:pPr>
            <a:endParaRPr lang="en-US" sz="2800" dirty="0" smtClean="0"/>
          </a:p>
          <a:p>
            <a:pPr fontAlgn="base">
              <a:buFontTx/>
              <a:buChar char="-"/>
            </a:pPr>
            <a:r>
              <a:rPr lang="en-US" sz="2800" dirty="0" smtClean="0"/>
              <a:t> Data streams can be created from many things</a:t>
            </a:r>
          </a:p>
          <a:p>
            <a:pPr lvl="1" fontAlgn="base">
              <a:buFontTx/>
              <a:buChar char="-"/>
            </a:pPr>
            <a:r>
              <a:rPr lang="en-US" sz="2800" dirty="0" smtClean="0"/>
              <a:t> UI events</a:t>
            </a:r>
          </a:p>
          <a:p>
            <a:pPr lvl="1" fontAlgn="base">
              <a:buFontTx/>
              <a:buChar char="-"/>
            </a:pPr>
            <a:r>
              <a:rPr lang="en-US" sz="2800" dirty="0" smtClean="0"/>
              <a:t> Http Requests</a:t>
            </a:r>
          </a:p>
          <a:p>
            <a:pPr lvl="1" fontAlgn="base">
              <a:buFontTx/>
              <a:buChar char="-"/>
            </a:pPr>
            <a:r>
              <a:rPr lang="en-US" sz="2800" dirty="0" smtClean="0"/>
              <a:t> File systems</a:t>
            </a:r>
          </a:p>
          <a:p>
            <a:pPr lvl="1" fontAlgn="base">
              <a:buFontTx/>
              <a:buChar char="-"/>
            </a:pPr>
            <a:r>
              <a:rPr lang="en-US" sz="2800" dirty="0" smtClean="0"/>
              <a:t> Array-like Objects</a:t>
            </a:r>
          </a:p>
          <a:p>
            <a:pPr lvl="1" fontAlgn="base">
              <a:buFontTx/>
              <a:buChar char="-"/>
            </a:pPr>
            <a:r>
              <a:rPr lang="en-US" sz="2800" dirty="0" smtClean="0"/>
              <a:t> Memory / cache</a:t>
            </a:r>
          </a:p>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pic>
        <p:nvPicPr>
          <p:cNvPr id="4" name="Picture 3" descr="E:\Angular 2 Latest 2017\work\MurthyDetails\Screenshot_2017-02-21-15-44-37.png"/>
          <p:cNvPicPr>
            <a:picLocks noChangeAspect="1" noChangeArrowheads="1"/>
          </p:cNvPicPr>
          <p:nvPr/>
        </p:nvPicPr>
        <p:blipFill>
          <a:blip r:embed="rId2"/>
          <a:srcRect/>
          <a:stretch>
            <a:fillRect/>
          </a:stretch>
        </p:blipFill>
        <p:spPr bwMode="auto">
          <a:xfrm>
            <a:off x="4953000" y="4267200"/>
            <a:ext cx="5451231" cy="2971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190500" y="1600200"/>
            <a:ext cx="8763000" cy="3847207"/>
          </a:xfrm>
          <a:prstGeom prst="rect">
            <a:avLst/>
          </a:prstGeom>
          <a:noFill/>
        </p:spPr>
        <p:txBody>
          <a:bodyPr wrap="square" rtlCol="0">
            <a:spAutoFit/>
          </a:bodyPr>
          <a:lstStyle/>
          <a:p>
            <a:pPr algn="ctr"/>
            <a:r>
              <a:rPr lang="en-IN" sz="3200" dirty="0" err="1" smtClean="0"/>
              <a:t>RxJS</a:t>
            </a:r>
            <a:r>
              <a:rPr lang="en-IN" sz="3200" dirty="0" smtClean="0"/>
              <a:t> </a:t>
            </a:r>
            <a:r>
              <a:rPr lang="en-IN" sz="3200" dirty="0"/>
              <a:t>6 brings improvements in modularity, a boost in performance and easier to debug call stacks. </a:t>
            </a:r>
            <a:endParaRPr lang="en-IN" sz="3200" dirty="0" smtClean="0"/>
          </a:p>
          <a:p>
            <a:pPr algn="ctr"/>
            <a:endParaRPr lang="en-IN" sz="3200" dirty="0"/>
          </a:p>
          <a:p>
            <a:pPr algn="ctr"/>
            <a:r>
              <a:rPr lang="en-IN" sz="3200" dirty="0" smtClean="0"/>
              <a:t>The </a:t>
            </a:r>
            <a:r>
              <a:rPr lang="en-IN" sz="3200" dirty="0" err="1"/>
              <a:t>RxJS</a:t>
            </a:r>
            <a:r>
              <a:rPr lang="en-IN" sz="3200" dirty="0"/>
              <a:t> team has made a solid effort on making this release as backward compatible as </a:t>
            </a:r>
            <a:r>
              <a:rPr lang="en-IN" sz="3200" dirty="0" smtClean="0"/>
              <a:t>possible</a:t>
            </a:r>
            <a:endParaRPr lang="en-US" sz="2000" dirty="0" smtClean="0"/>
          </a:p>
          <a:p>
            <a:pPr fontAlgn="base"/>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3745193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190500" y="1600200"/>
            <a:ext cx="8763000" cy="6740307"/>
          </a:xfrm>
          <a:prstGeom prst="rect">
            <a:avLst/>
          </a:prstGeom>
          <a:noFill/>
        </p:spPr>
        <p:txBody>
          <a:bodyPr wrap="square" rtlCol="0">
            <a:spAutoFit/>
          </a:bodyPr>
          <a:lstStyle/>
          <a:p>
            <a:r>
              <a:rPr lang="en-IN" sz="2800" b="1" dirty="0" err="1">
                <a:solidFill>
                  <a:srgbClr val="FF0000"/>
                </a:solidFill>
              </a:rPr>
              <a:t>RxJS</a:t>
            </a:r>
            <a:r>
              <a:rPr lang="en-IN" sz="2800" b="1" dirty="0">
                <a:solidFill>
                  <a:srgbClr val="FF0000"/>
                </a:solidFill>
              </a:rPr>
              <a:t> 6 Backward </a:t>
            </a:r>
            <a:r>
              <a:rPr lang="en-IN" sz="2800" b="1" dirty="0" smtClean="0">
                <a:solidFill>
                  <a:srgbClr val="FF0000"/>
                </a:solidFill>
              </a:rPr>
              <a:t>Compatibility</a:t>
            </a:r>
          </a:p>
          <a:p>
            <a:endParaRPr lang="en-IN" sz="2800" dirty="0"/>
          </a:p>
          <a:p>
            <a:r>
              <a:rPr lang="en-US" altLang="en-US" sz="2800" dirty="0">
                <a:latin typeface="minion-pro"/>
              </a:rPr>
              <a:t>To make the migration path from </a:t>
            </a:r>
            <a:r>
              <a:rPr lang="en-US" altLang="en-US" sz="2800" dirty="0" err="1">
                <a:latin typeface="minion-pro"/>
              </a:rPr>
              <a:t>RxJS</a:t>
            </a:r>
            <a:r>
              <a:rPr lang="en-US" altLang="en-US" sz="2800" dirty="0">
                <a:latin typeface="minion-pro"/>
              </a:rPr>
              <a:t> 5 to </a:t>
            </a:r>
            <a:r>
              <a:rPr lang="en-US" altLang="en-US" sz="2800" dirty="0" err="1">
                <a:latin typeface="minion-pro"/>
              </a:rPr>
              <a:t>RxJS</a:t>
            </a:r>
            <a:r>
              <a:rPr lang="en-US" altLang="en-US" sz="2800" dirty="0">
                <a:latin typeface="minion-pro"/>
              </a:rPr>
              <a:t> 6, the </a:t>
            </a:r>
            <a:r>
              <a:rPr lang="en-US" altLang="en-US" sz="2800" dirty="0" err="1">
                <a:latin typeface="minion-pro"/>
              </a:rPr>
              <a:t>RxJS</a:t>
            </a:r>
            <a:r>
              <a:rPr lang="en-US" altLang="en-US" sz="2800" dirty="0">
                <a:latin typeface="minion-pro"/>
              </a:rPr>
              <a:t> team has released a sibling package called </a:t>
            </a:r>
            <a:r>
              <a:rPr lang="en-US" altLang="en-US" sz="2800" dirty="0" err="1">
                <a:latin typeface="Roboto Mono"/>
              </a:rPr>
              <a:t>rxjs-compat</a:t>
            </a:r>
            <a:r>
              <a:rPr lang="en-US" altLang="en-US" sz="2800" dirty="0">
                <a:latin typeface="minion-pro"/>
              </a:rPr>
              <a:t>. </a:t>
            </a:r>
            <a:endParaRPr lang="en-US" altLang="en-US" sz="2800" dirty="0" smtClean="0">
              <a:latin typeface="minion-pro"/>
            </a:endParaRPr>
          </a:p>
          <a:p>
            <a:endParaRPr lang="en-US" altLang="en-US" sz="2800" dirty="0">
              <a:latin typeface="minion-pro"/>
            </a:endParaRPr>
          </a:p>
          <a:p>
            <a:r>
              <a:rPr lang="en-US" altLang="en-US" sz="2800" dirty="0" smtClean="0">
                <a:latin typeface="minion-pro"/>
              </a:rPr>
              <a:t>This </a:t>
            </a:r>
            <a:r>
              <a:rPr lang="en-US" altLang="en-US" sz="2800" dirty="0">
                <a:latin typeface="minion-pro"/>
              </a:rPr>
              <a:t>package creates a compatibility layer between the APIs of </a:t>
            </a:r>
            <a:r>
              <a:rPr lang="en-US" altLang="en-US" sz="2800" dirty="0">
                <a:latin typeface="Roboto Mono"/>
              </a:rPr>
              <a:t>v6</a:t>
            </a:r>
            <a:r>
              <a:rPr lang="en-US" altLang="en-US" sz="2800" dirty="0">
                <a:latin typeface="minion-pro"/>
              </a:rPr>
              <a:t> and </a:t>
            </a:r>
            <a:r>
              <a:rPr lang="en-US" altLang="en-US" sz="2800" dirty="0">
                <a:latin typeface="Roboto Mono"/>
              </a:rPr>
              <a:t>v5</a:t>
            </a:r>
            <a:r>
              <a:rPr lang="en-US" altLang="en-US" sz="2800" dirty="0">
                <a:latin typeface="minion-pro"/>
              </a:rPr>
              <a:t>.</a:t>
            </a:r>
            <a:r>
              <a:rPr lang="en-US" altLang="en-US" sz="2800" dirty="0"/>
              <a:t> </a:t>
            </a:r>
            <a:endParaRPr lang="en-US" altLang="en-US" sz="2800" dirty="0" smtClean="0"/>
          </a:p>
          <a:p>
            <a:endParaRPr lang="en-US" altLang="en-US" sz="2800" dirty="0">
              <a:latin typeface="Arial" panose="020B0604020202020204" pitchFamily="34" charset="0"/>
            </a:endParaRPr>
          </a:p>
          <a:p>
            <a:r>
              <a:rPr lang="nb-NO" sz="2800" b="1" dirty="0" smtClean="0"/>
              <a:t>&gt;npm </a:t>
            </a:r>
            <a:r>
              <a:rPr lang="nb-NO" sz="2800" b="1" dirty="0"/>
              <a:t>install rxjs@6 rxjs-compat@6 --save</a:t>
            </a:r>
            <a:endParaRPr lang="en-US" altLang="en-US" sz="2800" b="1" dirty="0">
              <a:latin typeface="Arial" panose="020B0604020202020204" pitchFamily="34" charset="0"/>
            </a:endParaRPr>
          </a:p>
          <a:p>
            <a:endParaRPr lang="en-IN" sz="4000" dirty="0"/>
          </a:p>
          <a:p>
            <a:pPr fontAlgn="base"/>
            <a:endParaRPr lang="en-US" sz="2800" dirty="0" smtClean="0"/>
          </a:p>
          <a:p>
            <a:pPr fontAlgn="base"/>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2378564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19334" y="762000"/>
            <a:ext cx="8763000" cy="7848302"/>
          </a:xfrm>
          <a:prstGeom prst="rect">
            <a:avLst/>
          </a:prstGeom>
          <a:noFill/>
        </p:spPr>
        <p:txBody>
          <a:bodyPr wrap="square" rtlCol="0">
            <a:spAutoFit/>
          </a:bodyPr>
          <a:lstStyle/>
          <a:p>
            <a:pPr lvl="0" eaLnBrk="0" fontAlgn="base" hangingPunct="0">
              <a:spcBef>
                <a:spcPct val="0"/>
              </a:spcBef>
              <a:spcAft>
                <a:spcPct val="0"/>
              </a:spcAft>
            </a:pPr>
            <a:endParaRPr lang="en-US" altLang="en-US" sz="3200" dirty="0">
              <a:latin typeface="Arial" panose="020B0604020202020204" pitchFamily="34" charset="0"/>
            </a:endParaRPr>
          </a:p>
          <a:p>
            <a:pPr lvl="0" eaLnBrk="0" fontAlgn="base" hangingPunct="0">
              <a:spcBef>
                <a:spcPct val="0"/>
              </a:spcBef>
              <a:spcAft>
                <a:spcPct val="0"/>
              </a:spcAft>
            </a:pPr>
            <a:r>
              <a:rPr lang="en-US" altLang="en-US" sz="2800" b="1" dirty="0" err="1">
                <a:solidFill>
                  <a:srgbClr val="FF0000"/>
                </a:solidFill>
                <a:latin typeface="Roboto Mono"/>
              </a:rPr>
              <a:t>rxjs</a:t>
            </a:r>
            <a:r>
              <a:rPr lang="en-US" altLang="en-US" sz="2800" dirty="0">
                <a:solidFill>
                  <a:srgbClr val="FF0000"/>
                </a:solidFill>
                <a:latin typeface="minion-pro"/>
              </a:rPr>
              <a:t>: </a:t>
            </a:r>
            <a:r>
              <a:rPr lang="en-US" altLang="en-US" sz="2800" dirty="0">
                <a:latin typeface="minion-pro"/>
              </a:rPr>
              <a:t>Contains creation methods, types, schedulers, and utilities</a:t>
            </a:r>
            <a:r>
              <a:rPr lang="en-US" altLang="en-US" sz="2800" dirty="0" smtClean="0">
                <a:latin typeface="minion-pro"/>
              </a:rPr>
              <a:t>.</a:t>
            </a:r>
          </a:p>
          <a:p>
            <a:pPr lvl="0" eaLnBrk="0" fontAlgn="base" hangingPunct="0">
              <a:spcBef>
                <a:spcPct val="0"/>
              </a:spcBef>
              <a:spcAft>
                <a:spcPct val="0"/>
              </a:spcAft>
              <a:buFontTx/>
              <a:buChar char="•"/>
            </a:pPr>
            <a:endParaRPr lang="en-US" altLang="en-US" sz="2800" dirty="0">
              <a:latin typeface="minion-pro"/>
            </a:endParaRPr>
          </a:p>
          <a:p>
            <a:pPr lvl="0" eaLnBrk="0" fontAlgn="base" hangingPunct="0">
              <a:spcBef>
                <a:spcPct val="0"/>
              </a:spcBef>
              <a:spcAft>
                <a:spcPct val="0"/>
              </a:spcAft>
            </a:pPr>
            <a:r>
              <a:rPr lang="en-IN" sz="2800" b="1" dirty="0"/>
              <a:t>import { Observable, Subject, </a:t>
            </a:r>
            <a:r>
              <a:rPr lang="en-IN" sz="2800" b="1" dirty="0" err="1"/>
              <a:t>asapScheduler</a:t>
            </a:r>
            <a:r>
              <a:rPr lang="en-IN" sz="2800" b="1" dirty="0"/>
              <a:t>, pipe, of, from, interval, merge, </a:t>
            </a:r>
            <a:r>
              <a:rPr lang="en-IN" sz="2800" b="1" dirty="0" err="1"/>
              <a:t>fromEvent</a:t>
            </a:r>
            <a:r>
              <a:rPr lang="en-IN" sz="2800" b="1" dirty="0"/>
              <a:t> } from '</a:t>
            </a:r>
            <a:r>
              <a:rPr lang="en-IN" sz="2800" b="1" dirty="0" err="1"/>
              <a:t>rxjs</a:t>
            </a:r>
            <a:r>
              <a:rPr lang="en-IN" sz="2800" b="1" dirty="0" smtClean="0"/>
              <a:t>';</a:t>
            </a:r>
          </a:p>
          <a:p>
            <a:pPr lvl="0" eaLnBrk="0" fontAlgn="base" hangingPunct="0">
              <a:spcBef>
                <a:spcPct val="0"/>
              </a:spcBef>
              <a:spcAft>
                <a:spcPct val="0"/>
              </a:spcAft>
            </a:pPr>
            <a:endParaRPr lang="en-IN" altLang="en-US" sz="2800" b="1" dirty="0">
              <a:latin typeface="minion-pro"/>
            </a:endParaRPr>
          </a:p>
          <a:p>
            <a:pPr lvl="0" eaLnBrk="0" fontAlgn="base" hangingPunct="0">
              <a:spcBef>
                <a:spcPct val="0"/>
              </a:spcBef>
              <a:spcAft>
                <a:spcPct val="0"/>
              </a:spcAft>
            </a:pPr>
            <a:endParaRPr lang="en-US" altLang="en-US" sz="3200" dirty="0">
              <a:latin typeface="Arial" panose="020B0604020202020204" pitchFamily="34" charset="0"/>
            </a:endParaRPr>
          </a:p>
          <a:p>
            <a:pPr lvl="0" eaLnBrk="0" fontAlgn="base" hangingPunct="0">
              <a:spcBef>
                <a:spcPct val="0"/>
              </a:spcBef>
              <a:spcAft>
                <a:spcPct val="0"/>
              </a:spcAft>
            </a:pPr>
            <a:r>
              <a:rPr lang="en-US" altLang="en-US" sz="2800" b="1" dirty="0" err="1">
                <a:solidFill>
                  <a:srgbClr val="FF0000"/>
                </a:solidFill>
                <a:latin typeface="Roboto Mono"/>
              </a:rPr>
              <a:t>rxjs</a:t>
            </a:r>
            <a:r>
              <a:rPr lang="en-US" altLang="en-US" sz="2800" b="1" dirty="0">
                <a:solidFill>
                  <a:srgbClr val="FF0000"/>
                </a:solidFill>
                <a:latin typeface="Roboto Mono"/>
              </a:rPr>
              <a:t>/operators</a:t>
            </a:r>
            <a:r>
              <a:rPr lang="en-US" altLang="en-US" sz="2800" b="1" dirty="0">
                <a:solidFill>
                  <a:srgbClr val="FF0000"/>
                </a:solidFill>
                <a:latin typeface="minion-pro"/>
              </a:rPr>
              <a:t>: </a:t>
            </a:r>
            <a:r>
              <a:rPr lang="en-US" altLang="en-US" sz="2800" dirty="0">
                <a:latin typeface="minion-pro"/>
              </a:rPr>
              <a:t>Contains all </a:t>
            </a:r>
            <a:r>
              <a:rPr lang="en-US" altLang="en-US" sz="2800" dirty="0" err="1">
                <a:latin typeface="minion-pro"/>
              </a:rPr>
              <a:t>pipeable</a:t>
            </a:r>
            <a:r>
              <a:rPr lang="en-US" altLang="en-US" sz="2800" dirty="0">
                <a:latin typeface="minion-pro"/>
              </a:rPr>
              <a:t> operators.</a:t>
            </a:r>
          </a:p>
          <a:p>
            <a:pPr lvl="0" eaLnBrk="0" fontAlgn="base" hangingPunct="0">
              <a:spcBef>
                <a:spcPct val="0"/>
              </a:spcBef>
              <a:spcAft>
                <a:spcPct val="0"/>
              </a:spcAft>
            </a:pPr>
            <a:endParaRPr lang="en-US" altLang="en-US" sz="3200" dirty="0">
              <a:latin typeface="Arial" panose="020B0604020202020204" pitchFamily="34" charset="0"/>
            </a:endParaRPr>
          </a:p>
          <a:p>
            <a:pPr lvl="0" eaLnBrk="0" fontAlgn="base" hangingPunct="0">
              <a:spcBef>
                <a:spcPct val="0"/>
              </a:spcBef>
              <a:spcAft>
                <a:spcPct val="0"/>
              </a:spcAft>
            </a:pPr>
            <a:r>
              <a:rPr lang="en-IN" sz="2800" b="1" dirty="0"/>
              <a:t>import { map, filter, scan } from '</a:t>
            </a:r>
            <a:r>
              <a:rPr lang="en-IN" sz="2800" b="1" dirty="0" err="1"/>
              <a:t>rxjs</a:t>
            </a:r>
            <a:r>
              <a:rPr lang="en-IN" sz="2800" b="1" dirty="0"/>
              <a:t>/operators';</a:t>
            </a:r>
            <a:endParaRPr lang="en-US" altLang="en-US" sz="2800" b="1" dirty="0">
              <a:latin typeface="minion-pro"/>
            </a:endParaRPr>
          </a:p>
          <a:p>
            <a:pPr lvl="0" eaLnBrk="0" fontAlgn="base" hangingPunct="0">
              <a:spcBef>
                <a:spcPct val="0"/>
              </a:spcBef>
              <a:spcAft>
                <a:spcPct val="0"/>
              </a:spcAft>
            </a:pPr>
            <a:endParaRPr lang="en-US" altLang="en-US" sz="3200" dirty="0">
              <a:latin typeface="Arial" panose="020B0604020202020204" pitchFamily="34" charset="0"/>
            </a:endParaRPr>
          </a:p>
          <a:p>
            <a:endParaRPr lang="en-IN" sz="4000" dirty="0"/>
          </a:p>
          <a:p>
            <a:pPr fontAlgn="base"/>
            <a:endParaRPr lang="en-US" sz="2800" dirty="0" smtClean="0"/>
          </a:p>
          <a:p>
            <a:pPr fontAlgn="base"/>
            <a:endParaRPr lang="en-US" sz="2800" dirty="0" smtClean="0"/>
          </a:p>
          <a:p>
            <a:pPr fontAlgn="base"/>
            <a:endParaRPr lang="en-US" sz="2800" dirty="0" smtClean="0"/>
          </a:p>
          <a:p>
            <a:endParaRPr lang="en-US" sz="2800" dirty="0"/>
          </a:p>
        </p:txBody>
      </p:sp>
      <p:sp>
        <p:nvSpPr>
          <p:cNvPr id="4" name="Rectangle 1"/>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tx1"/>
                </a:solidFill>
                <a:effectLst/>
                <a:latin typeface="Roboto Mono"/>
              </a:rPr>
              <a:t>rxjs</a:t>
            </a:r>
            <a:r>
              <a:rPr kumimoji="0" lang="en-US" altLang="en-US" sz="1100" b="0" i="0" u="none" strike="noStrike" cap="none" normalizeH="0" baseline="0" dirty="0" smtClean="0">
                <a:ln>
                  <a:noFill/>
                </a:ln>
                <a:solidFill>
                  <a:schemeClr val="tx1"/>
                </a:solidFill>
                <a:effectLst/>
                <a:latin typeface="Roboto Mono"/>
              </a:rPr>
              <a:t>/operators</a:t>
            </a:r>
            <a:r>
              <a:rPr kumimoji="0" lang="en-US" altLang="en-US" sz="1500" b="0" i="0" u="none" strike="noStrike" cap="none" normalizeH="0" baseline="0" dirty="0" smtClean="0">
                <a:ln>
                  <a:noFill/>
                </a:ln>
                <a:solidFill>
                  <a:schemeClr val="tx1"/>
                </a:solidFill>
                <a:effectLst/>
                <a:latin typeface="minion-pro"/>
              </a:rPr>
              <a:t>: Contains all </a:t>
            </a:r>
            <a:r>
              <a:rPr kumimoji="0" lang="en-US" altLang="en-US" sz="1500" b="0" i="0" u="none" strike="noStrike" cap="none" normalizeH="0" baseline="0" dirty="0" err="1" smtClean="0">
                <a:ln>
                  <a:noFill/>
                </a:ln>
                <a:solidFill>
                  <a:schemeClr val="tx1"/>
                </a:solidFill>
                <a:effectLst/>
                <a:latin typeface="minion-pro"/>
              </a:rPr>
              <a:t>pipeable</a:t>
            </a:r>
            <a:r>
              <a:rPr kumimoji="0" lang="en-US" altLang="en-US" sz="1500" b="0" i="0" u="none" strike="noStrike" cap="none" normalizeH="0" baseline="0" dirty="0" smtClean="0">
                <a:ln>
                  <a:noFill/>
                </a:ln>
                <a:solidFill>
                  <a:schemeClr val="tx1"/>
                </a:solidFill>
                <a:effectLst/>
                <a:latin typeface="minion-pro"/>
              </a:rPr>
              <a:t>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3888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19334" y="762000"/>
            <a:ext cx="9124666" cy="10248960"/>
          </a:xfrm>
          <a:prstGeom prst="rect">
            <a:avLst/>
          </a:prstGeom>
          <a:noFill/>
        </p:spPr>
        <p:txBody>
          <a:bodyPr wrap="square" rtlCol="0">
            <a:spAutoFit/>
          </a:bodyPr>
          <a:lstStyle/>
          <a:p>
            <a:pPr lvl="0" eaLnBrk="0" fontAlgn="base" hangingPunct="0">
              <a:spcBef>
                <a:spcPct val="0"/>
              </a:spcBef>
              <a:spcAft>
                <a:spcPct val="0"/>
              </a:spcAft>
            </a:pPr>
            <a:endParaRPr lang="en-US" altLang="en-US" sz="4000" dirty="0">
              <a:latin typeface="Arial" panose="020B0604020202020204" pitchFamily="34" charset="0"/>
            </a:endParaRPr>
          </a:p>
          <a:p>
            <a:pPr lvl="0" eaLnBrk="0" fontAlgn="base" hangingPunct="0">
              <a:spcBef>
                <a:spcPct val="0"/>
              </a:spcBef>
              <a:spcAft>
                <a:spcPct val="0"/>
              </a:spcAft>
            </a:pPr>
            <a:r>
              <a:rPr lang="en-US" altLang="en-US" sz="2700" b="1" dirty="0" err="1">
                <a:solidFill>
                  <a:srgbClr val="FF0000"/>
                </a:solidFill>
                <a:latin typeface="Roboto Mono"/>
              </a:rPr>
              <a:t>rxjs</a:t>
            </a:r>
            <a:r>
              <a:rPr lang="en-US" altLang="en-US" sz="2700" b="1" dirty="0">
                <a:solidFill>
                  <a:srgbClr val="FF0000"/>
                </a:solidFill>
                <a:latin typeface="Roboto Mono"/>
              </a:rPr>
              <a:t>/</a:t>
            </a:r>
            <a:r>
              <a:rPr lang="en-US" altLang="en-US" sz="2700" b="1" dirty="0" err="1">
                <a:solidFill>
                  <a:srgbClr val="FF0000"/>
                </a:solidFill>
                <a:latin typeface="Roboto Mono"/>
              </a:rPr>
              <a:t>webSocket</a:t>
            </a:r>
            <a:r>
              <a:rPr lang="en-US" altLang="en-US" sz="2700" dirty="0">
                <a:solidFill>
                  <a:srgbClr val="FF0000"/>
                </a:solidFill>
                <a:latin typeface="minion-pro"/>
              </a:rPr>
              <a:t>: </a:t>
            </a:r>
            <a:r>
              <a:rPr lang="en-US" altLang="en-US" sz="2700" dirty="0">
                <a:latin typeface="minion-pro"/>
              </a:rPr>
              <a:t>Contains the web socket subject implementation</a:t>
            </a:r>
            <a:r>
              <a:rPr lang="en-US" altLang="en-US" sz="2700" dirty="0" smtClean="0">
                <a:latin typeface="minion-pro"/>
              </a:rPr>
              <a:t>.</a:t>
            </a:r>
          </a:p>
          <a:p>
            <a:pPr lvl="0" eaLnBrk="0" fontAlgn="base" hangingPunct="0">
              <a:spcBef>
                <a:spcPct val="0"/>
              </a:spcBef>
              <a:spcAft>
                <a:spcPct val="0"/>
              </a:spcAft>
              <a:buFontTx/>
              <a:buChar char="•"/>
            </a:pPr>
            <a:endParaRPr lang="en-US" altLang="en-US" sz="2700" dirty="0">
              <a:latin typeface="minion-pro"/>
            </a:endParaRPr>
          </a:p>
          <a:p>
            <a:pPr lvl="0" eaLnBrk="0" fontAlgn="base" hangingPunct="0">
              <a:spcBef>
                <a:spcPct val="0"/>
              </a:spcBef>
              <a:spcAft>
                <a:spcPct val="0"/>
              </a:spcAft>
            </a:pPr>
            <a:r>
              <a:rPr lang="en-IN" sz="2700" b="1" dirty="0" smtClean="0"/>
              <a:t>	import </a:t>
            </a:r>
            <a:r>
              <a:rPr lang="en-IN" sz="2700" b="1" dirty="0"/>
              <a:t>{ </a:t>
            </a:r>
            <a:r>
              <a:rPr lang="en-IN" sz="2700" b="1" dirty="0" err="1"/>
              <a:t>webSocket</a:t>
            </a:r>
            <a:r>
              <a:rPr lang="en-IN" sz="2700" b="1" dirty="0"/>
              <a:t> } from '</a:t>
            </a:r>
            <a:r>
              <a:rPr lang="en-IN" sz="2700" b="1" dirty="0" err="1"/>
              <a:t>rxjs</a:t>
            </a:r>
            <a:r>
              <a:rPr lang="en-IN" sz="2700" b="1" dirty="0"/>
              <a:t>/</a:t>
            </a:r>
            <a:r>
              <a:rPr lang="en-IN" sz="2700" b="1" dirty="0" err="1"/>
              <a:t>webSocket</a:t>
            </a:r>
            <a:r>
              <a:rPr lang="en-IN" sz="2700" b="1" dirty="0" smtClean="0"/>
              <a:t>';</a:t>
            </a:r>
          </a:p>
          <a:p>
            <a:pPr lvl="0" eaLnBrk="0" fontAlgn="base" hangingPunct="0">
              <a:spcBef>
                <a:spcPct val="0"/>
              </a:spcBef>
              <a:spcAft>
                <a:spcPct val="0"/>
              </a:spcAft>
            </a:pPr>
            <a:endParaRPr lang="en-IN" sz="2700" b="1" dirty="0"/>
          </a:p>
          <a:p>
            <a:pPr lvl="0" eaLnBrk="0" fontAlgn="base" hangingPunct="0">
              <a:spcBef>
                <a:spcPct val="0"/>
              </a:spcBef>
              <a:spcAft>
                <a:spcPct val="0"/>
              </a:spcAft>
            </a:pPr>
            <a:endParaRPr lang="en-US" altLang="en-US" sz="2700" dirty="0">
              <a:latin typeface="Arial" panose="020B0604020202020204" pitchFamily="34" charset="0"/>
            </a:endParaRPr>
          </a:p>
          <a:p>
            <a:pPr lvl="0" eaLnBrk="0" fontAlgn="base" hangingPunct="0">
              <a:spcBef>
                <a:spcPct val="0"/>
              </a:spcBef>
              <a:spcAft>
                <a:spcPct val="0"/>
              </a:spcAft>
            </a:pPr>
            <a:r>
              <a:rPr lang="en-US" altLang="en-US" sz="2700" b="1" dirty="0" err="1">
                <a:solidFill>
                  <a:srgbClr val="FF0000"/>
                </a:solidFill>
                <a:latin typeface="Roboto Mono"/>
              </a:rPr>
              <a:t>rxjs</a:t>
            </a:r>
            <a:r>
              <a:rPr lang="en-US" altLang="en-US" sz="2700" b="1" dirty="0">
                <a:solidFill>
                  <a:srgbClr val="FF0000"/>
                </a:solidFill>
                <a:latin typeface="Roboto Mono"/>
              </a:rPr>
              <a:t>/ajax</a:t>
            </a:r>
            <a:r>
              <a:rPr lang="en-US" altLang="en-US" sz="2700" b="1" dirty="0">
                <a:solidFill>
                  <a:srgbClr val="FF0000"/>
                </a:solidFill>
                <a:latin typeface="minion-pro"/>
              </a:rPr>
              <a:t>: </a:t>
            </a:r>
            <a:r>
              <a:rPr lang="en-US" altLang="en-US" sz="2700" dirty="0">
                <a:latin typeface="minion-pro"/>
              </a:rPr>
              <a:t>Contains the Rx ajax implementation</a:t>
            </a:r>
            <a:r>
              <a:rPr lang="en-US" altLang="en-US" sz="2700" dirty="0" smtClean="0">
                <a:latin typeface="minion-pro"/>
              </a:rPr>
              <a:t>.</a:t>
            </a:r>
          </a:p>
          <a:p>
            <a:pPr lvl="0" eaLnBrk="0" fontAlgn="base" hangingPunct="0">
              <a:spcBef>
                <a:spcPct val="0"/>
              </a:spcBef>
              <a:spcAft>
                <a:spcPct val="0"/>
              </a:spcAft>
            </a:pPr>
            <a:endParaRPr lang="en-US" altLang="en-US" sz="2700" b="1" dirty="0">
              <a:latin typeface="minion-pro"/>
            </a:endParaRPr>
          </a:p>
          <a:p>
            <a:pPr lvl="0" eaLnBrk="0" fontAlgn="base" hangingPunct="0">
              <a:spcBef>
                <a:spcPct val="0"/>
              </a:spcBef>
              <a:spcAft>
                <a:spcPct val="0"/>
              </a:spcAft>
            </a:pPr>
            <a:r>
              <a:rPr lang="en-IN" sz="2700" b="1" dirty="0" smtClean="0"/>
              <a:t>	import </a:t>
            </a:r>
            <a:r>
              <a:rPr lang="en-IN" sz="2700" b="1" dirty="0"/>
              <a:t>{ ajax } from '</a:t>
            </a:r>
            <a:r>
              <a:rPr lang="en-IN" sz="2700" b="1" dirty="0" err="1"/>
              <a:t>rxjs</a:t>
            </a:r>
            <a:r>
              <a:rPr lang="en-IN" sz="2700" b="1" dirty="0"/>
              <a:t>/ajax</a:t>
            </a:r>
            <a:r>
              <a:rPr lang="en-IN" sz="2700" b="1" dirty="0" smtClean="0"/>
              <a:t>';</a:t>
            </a:r>
          </a:p>
          <a:p>
            <a:pPr lvl="0" eaLnBrk="0" fontAlgn="base" hangingPunct="0">
              <a:spcBef>
                <a:spcPct val="0"/>
              </a:spcBef>
              <a:spcAft>
                <a:spcPct val="0"/>
              </a:spcAft>
            </a:pPr>
            <a:endParaRPr lang="en-IN" sz="2700" b="1" dirty="0" smtClean="0"/>
          </a:p>
          <a:p>
            <a:pPr eaLnBrk="0" fontAlgn="base" hangingPunct="0">
              <a:spcBef>
                <a:spcPct val="0"/>
              </a:spcBef>
              <a:spcAft>
                <a:spcPct val="0"/>
              </a:spcAft>
            </a:pPr>
            <a:r>
              <a:rPr lang="en-US" altLang="en-US" sz="2800" b="1" dirty="0" err="1">
                <a:solidFill>
                  <a:srgbClr val="FF0000"/>
                </a:solidFill>
                <a:latin typeface="Roboto Mono"/>
              </a:rPr>
              <a:t>rxjs</a:t>
            </a:r>
            <a:r>
              <a:rPr lang="en-US" altLang="en-US" sz="2800" b="1" dirty="0">
                <a:solidFill>
                  <a:srgbClr val="FF0000"/>
                </a:solidFill>
                <a:latin typeface="Roboto Mono"/>
              </a:rPr>
              <a:t>/testing</a:t>
            </a:r>
            <a:r>
              <a:rPr lang="en-US" altLang="en-US" sz="2800" b="1" dirty="0">
                <a:solidFill>
                  <a:srgbClr val="FF0000"/>
                </a:solidFill>
                <a:latin typeface="minion-pro"/>
              </a:rPr>
              <a:t>: </a:t>
            </a:r>
            <a:r>
              <a:rPr lang="en-US" altLang="en-US" sz="2800" dirty="0">
                <a:latin typeface="minion-pro"/>
              </a:rPr>
              <a:t>Contains the testing utilities for </a:t>
            </a:r>
            <a:r>
              <a:rPr lang="en-US" altLang="en-US" sz="2800" dirty="0" err="1" smtClean="0">
                <a:latin typeface="minion-pro"/>
              </a:rPr>
              <a:t>RxJS</a:t>
            </a:r>
            <a:endParaRPr lang="en-US" altLang="en-US" sz="2800" dirty="0" smtClean="0">
              <a:latin typeface="minion-pro"/>
            </a:endParaRPr>
          </a:p>
          <a:p>
            <a:pPr eaLnBrk="0" fontAlgn="base" hangingPunct="0">
              <a:spcBef>
                <a:spcPct val="0"/>
              </a:spcBef>
              <a:spcAft>
                <a:spcPct val="0"/>
              </a:spcAft>
            </a:pPr>
            <a:endParaRPr lang="en-US" altLang="en-US" sz="2800" dirty="0">
              <a:latin typeface="minion-pro"/>
            </a:endParaRPr>
          </a:p>
          <a:p>
            <a:pPr eaLnBrk="0" fontAlgn="base" hangingPunct="0">
              <a:spcBef>
                <a:spcPct val="0"/>
              </a:spcBef>
              <a:spcAft>
                <a:spcPct val="0"/>
              </a:spcAft>
            </a:pPr>
            <a:r>
              <a:rPr lang="en-IN" sz="2700" b="1" dirty="0" smtClean="0"/>
              <a:t>	import </a:t>
            </a:r>
            <a:r>
              <a:rPr lang="en-IN" sz="2700" b="1" dirty="0"/>
              <a:t>{ </a:t>
            </a:r>
            <a:r>
              <a:rPr lang="en-IN" sz="2700" b="1" dirty="0" err="1"/>
              <a:t>TestScheduler</a:t>
            </a:r>
            <a:r>
              <a:rPr lang="en-IN" sz="2700" b="1" dirty="0"/>
              <a:t> } from '</a:t>
            </a:r>
            <a:r>
              <a:rPr lang="en-IN" sz="2700" b="1" dirty="0" err="1"/>
              <a:t>rxjs</a:t>
            </a:r>
            <a:r>
              <a:rPr lang="en-IN" sz="2700" b="1" dirty="0"/>
              <a:t>/testing';</a:t>
            </a:r>
            <a:r>
              <a:rPr lang="en-US" altLang="en-US" sz="2700" b="1" dirty="0" smtClean="0"/>
              <a:t> </a:t>
            </a:r>
            <a:endParaRPr lang="en-US" altLang="en-US" sz="2700" b="1" dirty="0">
              <a:latin typeface="Arial" panose="020B0604020202020204" pitchFamily="34" charset="0"/>
            </a:endParaRPr>
          </a:p>
          <a:p>
            <a:pPr lvl="0" eaLnBrk="0" fontAlgn="base" hangingPunct="0">
              <a:spcBef>
                <a:spcPct val="0"/>
              </a:spcBef>
              <a:spcAft>
                <a:spcPct val="0"/>
              </a:spcAft>
            </a:pPr>
            <a:endParaRPr lang="en-IN" sz="2700" b="1" dirty="0" smtClean="0"/>
          </a:p>
          <a:p>
            <a:pPr lvl="0" eaLnBrk="0" fontAlgn="base" hangingPunct="0">
              <a:spcBef>
                <a:spcPct val="0"/>
              </a:spcBef>
              <a:spcAft>
                <a:spcPct val="0"/>
              </a:spcAft>
            </a:pPr>
            <a:endParaRPr lang="en-US" altLang="en-US" sz="2700" b="1" dirty="0">
              <a:latin typeface="Arial" panose="020B0604020202020204" pitchFamily="34" charset="0"/>
            </a:endParaRPr>
          </a:p>
          <a:p>
            <a:pPr lvl="0" eaLnBrk="0" fontAlgn="base" hangingPunct="0">
              <a:spcBef>
                <a:spcPct val="0"/>
              </a:spcBef>
              <a:spcAft>
                <a:spcPct val="0"/>
              </a:spcAft>
            </a:pPr>
            <a:endParaRPr lang="en-IN" sz="2800" b="1" dirty="0" smtClean="0"/>
          </a:p>
          <a:p>
            <a:pPr lvl="0" eaLnBrk="0" fontAlgn="base" hangingPunct="0">
              <a:spcBef>
                <a:spcPct val="0"/>
              </a:spcBef>
              <a:spcAft>
                <a:spcPct val="0"/>
              </a:spcAft>
            </a:pPr>
            <a:endParaRPr lang="en-IN" sz="2800" b="1" dirty="0" smtClean="0"/>
          </a:p>
          <a:p>
            <a:pPr lvl="0" eaLnBrk="0" fontAlgn="base" hangingPunct="0">
              <a:spcBef>
                <a:spcPct val="0"/>
              </a:spcBef>
              <a:spcAft>
                <a:spcPct val="0"/>
              </a:spcAft>
            </a:pPr>
            <a:endParaRPr lang="en-IN" altLang="en-US" sz="2800" b="1" dirty="0">
              <a:latin typeface="minion-pro"/>
            </a:endParaRPr>
          </a:p>
          <a:p>
            <a:pPr lvl="0" eaLnBrk="0" fontAlgn="base" hangingPunct="0">
              <a:spcBef>
                <a:spcPct val="0"/>
              </a:spcBef>
              <a:spcAft>
                <a:spcPct val="0"/>
              </a:spcAft>
            </a:pPr>
            <a:endParaRPr lang="en-US" altLang="en-US" sz="2700" b="1" dirty="0">
              <a:latin typeface="minion-pro"/>
            </a:endParaRPr>
          </a:p>
          <a:p>
            <a:pPr lvl="0" eaLnBrk="0" fontAlgn="base" hangingPunct="0">
              <a:spcBef>
                <a:spcPct val="0"/>
              </a:spcBef>
              <a:spcAft>
                <a:spcPct val="0"/>
              </a:spcAft>
            </a:pPr>
            <a:endParaRPr lang="en-US" altLang="en-US" sz="4000" dirty="0">
              <a:latin typeface="Arial" panose="020B0604020202020204" pitchFamily="34" charset="0"/>
            </a:endParaRPr>
          </a:p>
          <a:p>
            <a:pPr lvl="0" eaLnBrk="0" fontAlgn="base" hangingPunct="0">
              <a:spcBef>
                <a:spcPct val="0"/>
              </a:spcBef>
              <a:spcAft>
                <a:spcPct val="0"/>
              </a:spcAft>
              <a:buFontTx/>
              <a:buChar char="•"/>
            </a:pPr>
            <a:r>
              <a:rPr lang="en-US" altLang="en-US" sz="2600" dirty="0" smtClean="0">
                <a:latin typeface="minion-pro"/>
              </a:rPr>
              <a:t>.</a:t>
            </a:r>
            <a:endParaRPr lang="en-US" altLang="en-US" sz="2600" dirty="0">
              <a:latin typeface="minion-pro"/>
            </a:endParaRPr>
          </a:p>
          <a:p>
            <a:pPr lvl="0" eaLnBrk="0" fontAlgn="base" hangingPunct="0">
              <a:spcBef>
                <a:spcPct val="0"/>
              </a:spcBef>
              <a:spcAft>
                <a:spcPct val="0"/>
              </a:spcAft>
            </a:pPr>
            <a:r>
              <a:rPr lang="en-US" altLang="en-US" sz="3600" dirty="0" smtClean="0">
                <a:latin typeface="Arial" panose="020B0604020202020204" pitchFamily="34" charset="0"/>
              </a:rPr>
              <a:t>	</a:t>
            </a:r>
            <a:endParaRPr lang="en-US" altLang="en-US" sz="3600" dirty="0">
              <a:latin typeface="Arial" panose="020B0604020202020204" pitchFamily="34" charset="0"/>
            </a:endParaRPr>
          </a:p>
        </p:txBody>
      </p:sp>
      <p:sp>
        <p:nvSpPr>
          <p:cNvPr id="4" name="Rectangle 1"/>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4495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762000"/>
            <a:ext cx="8763000" cy="5262979"/>
          </a:xfrm>
          <a:prstGeom prst="rect">
            <a:avLst/>
          </a:prstGeom>
          <a:noFill/>
        </p:spPr>
        <p:txBody>
          <a:bodyPr wrap="square" rtlCol="0">
            <a:spAutoFit/>
          </a:bodyPr>
          <a:lstStyle/>
          <a:p>
            <a:pPr lvl="2" fontAlgn="base"/>
            <a:r>
              <a:rPr lang="en-IN" sz="2800" i="1" dirty="0"/>
              <a:t>Observables</a:t>
            </a:r>
            <a:r>
              <a:rPr lang="en-IN" sz="2800" dirty="0"/>
              <a:t> is a new primitive type which acts as a </a:t>
            </a:r>
            <a:r>
              <a:rPr lang="en-IN" sz="2800" i="1" dirty="0"/>
              <a:t>blueprint</a:t>
            </a:r>
            <a:r>
              <a:rPr lang="en-IN" sz="2800" dirty="0"/>
              <a:t> </a:t>
            </a:r>
            <a:r>
              <a:rPr lang="en-IN" sz="2800" dirty="0" smtClean="0"/>
              <a:t> </a:t>
            </a:r>
            <a:r>
              <a:rPr lang="en-IN" sz="2800" dirty="0"/>
              <a:t>to create streams, subscribe to them, react to new values, and combine streams together to build new ones</a:t>
            </a:r>
            <a:r>
              <a:rPr lang="en-IN" sz="2800" dirty="0" smtClean="0"/>
              <a:t>.</a:t>
            </a:r>
          </a:p>
          <a:p>
            <a:pPr lvl="2" fontAlgn="base"/>
            <a:endParaRPr lang="en-IN" sz="2800" dirty="0"/>
          </a:p>
          <a:p>
            <a:pPr lvl="2" fontAlgn="base"/>
            <a:r>
              <a:rPr lang="en-IN" sz="2800" i="1" dirty="0" err="1"/>
              <a:t>RxJS</a:t>
            </a:r>
            <a:r>
              <a:rPr lang="en-IN" sz="2800" dirty="0"/>
              <a:t> stands for *R*</a:t>
            </a:r>
            <a:r>
              <a:rPr lang="en-IN" sz="2800" dirty="0" err="1"/>
              <a:t>eactive</a:t>
            </a:r>
            <a:r>
              <a:rPr lang="en-IN" sz="2800" dirty="0"/>
              <a:t> E*x*tensions for *J*ava*S*</a:t>
            </a:r>
            <a:r>
              <a:rPr lang="en-IN" sz="2800" dirty="0" err="1"/>
              <a:t>cript</a:t>
            </a:r>
            <a:r>
              <a:rPr lang="en-IN" sz="2800" dirty="0"/>
              <a:t>, and its a library that gives us an implementation of Observables for JavaScript</a:t>
            </a:r>
          </a:p>
          <a:p>
            <a:pPr lvl="2" fontAlgn="base"/>
            <a:endParaRPr lang="en-US" sz="2800" dirty="0" smtClean="0"/>
          </a:p>
          <a:p>
            <a:pPr fontAlgn="base"/>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4233480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762000"/>
            <a:ext cx="8763000" cy="7048083"/>
          </a:xfrm>
          <a:prstGeom prst="rect">
            <a:avLst/>
          </a:prstGeom>
          <a:noFill/>
        </p:spPr>
        <p:txBody>
          <a:bodyPr wrap="square" rtlCol="0">
            <a:spAutoFit/>
          </a:bodyPr>
          <a:lstStyle/>
          <a:p>
            <a:r>
              <a:rPr lang="en-IN" sz="2800" b="1" dirty="0" smtClean="0">
                <a:solidFill>
                  <a:srgbClr val="FF0000"/>
                </a:solidFill>
              </a:rPr>
              <a:t>Communicating between components with </a:t>
            </a:r>
            <a:r>
              <a:rPr lang="en-IN" sz="2800" b="1" dirty="0" err="1" smtClean="0">
                <a:solidFill>
                  <a:srgbClr val="FF0000"/>
                </a:solidFill>
              </a:rPr>
              <a:t>Rxjs</a:t>
            </a:r>
            <a:r>
              <a:rPr lang="en-IN" sz="2800" b="1" dirty="0" smtClean="0">
                <a:solidFill>
                  <a:srgbClr val="FF0000"/>
                </a:solidFill>
              </a:rPr>
              <a:t>:</a:t>
            </a:r>
          </a:p>
          <a:p>
            <a:endParaRPr lang="en-IN" sz="2800" b="1" dirty="0"/>
          </a:p>
          <a:p>
            <a:r>
              <a:rPr lang="en-IN" sz="2800" b="1" dirty="0" err="1" smtClean="0"/>
              <a:t>Observable.subscribe</a:t>
            </a:r>
            <a:r>
              <a:rPr lang="en-IN" sz="2800" b="1" dirty="0"/>
              <a:t>()</a:t>
            </a:r>
          </a:p>
          <a:p>
            <a:r>
              <a:rPr lang="en-IN" sz="2800" dirty="0"/>
              <a:t>The observable subscribe method is used by angular components to subscribe to messages that are sent to an observable</a:t>
            </a:r>
            <a:r>
              <a:rPr lang="en-IN" sz="2800" dirty="0" smtClean="0"/>
              <a:t>.</a:t>
            </a:r>
          </a:p>
          <a:p>
            <a:endParaRPr lang="en-IN" sz="2800" dirty="0"/>
          </a:p>
          <a:p>
            <a:r>
              <a:rPr lang="en-IN" sz="2800" b="1" dirty="0" err="1"/>
              <a:t>Subject.next</a:t>
            </a:r>
            <a:r>
              <a:rPr lang="en-IN" sz="2800" b="1" dirty="0"/>
              <a:t>()</a:t>
            </a:r>
          </a:p>
          <a:p>
            <a:r>
              <a:rPr lang="en-IN" sz="2800" dirty="0"/>
              <a:t>The subject next method is used to send messages to an observable which are then sent to all angular components that are subscribers (a.k.a. observers) of that observable.</a:t>
            </a:r>
          </a:p>
          <a:p>
            <a:pPr lvl="2" fontAlgn="base"/>
            <a:endParaRPr lang="en-US" sz="3600" dirty="0" smtClean="0"/>
          </a:p>
          <a:p>
            <a:pPr fontAlgn="base"/>
            <a:endParaRPr lang="en-US" sz="3600" dirty="0" smtClean="0"/>
          </a:p>
          <a:p>
            <a:pPr fontAlgn="base"/>
            <a:endParaRPr lang="en-US" sz="3600" dirty="0" smtClean="0"/>
          </a:p>
          <a:p>
            <a:endParaRPr lang="en-US" sz="3600" dirty="0"/>
          </a:p>
        </p:txBody>
      </p:sp>
    </p:spTree>
    <p:extLst>
      <p:ext uri="{BB962C8B-B14F-4D97-AF65-F5344CB8AC3E}">
        <p14:creationId xmlns:p14="http://schemas.microsoft.com/office/powerpoint/2010/main" val="79561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762000"/>
            <a:ext cx="8763000" cy="6986528"/>
          </a:xfrm>
          <a:prstGeom prst="rect">
            <a:avLst/>
          </a:prstGeom>
          <a:noFill/>
        </p:spPr>
        <p:txBody>
          <a:bodyPr wrap="square" rtlCol="0">
            <a:spAutoFit/>
          </a:bodyPr>
          <a:lstStyle/>
          <a:p>
            <a:pPr fontAlgn="base"/>
            <a:r>
              <a:rPr lang="en-US" sz="2800" b="1" dirty="0" smtClean="0"/>
              <a:t>R</a:t>
            </a:r>
            <a:r>
              <a:rPr lang="en-US" sz="2800" dirty="0" smtClean="0"/>
              <a:t>eactive Extensions for JavaScript (</a:t>
            </a:r>
            <a:r>
              <a:rPr lang="en-US" sz="2800" dirty="0" err="1" smtClean="0"/>
              <a:t>RxJS</a:t>
            </a:r>
            <a:r>
              <a:rPr lang="en-US" sz="2800" dirty="0" smtClean="0"/>
              <a:t>) is a reactive streams library that allows  to work with </a:t>
            </a:r>
            <a:r>
              <a:rPr lang="en-US" sz="2800" i="1" dirty="0" smtClean="0"/>
              <a:t>asynchronous data streams with Observable.</a:t>
            </a:r>
            <a:endParaRPr lang="en-US" sz="2800" dirty="0" smtClean="0"/>
          </a:p>
          <a:p>
            <a:pPr fontAlgn="base"/>
            <a:endParaRPr lang="en-US" sz="2800" dirty="0" smtClean="0"/>
          </a:p>
          <a:p>
            <a:pPr fontAlgn="base"/>
            <a:r>
              <a:rPr lang="en-US" sz="2800" dirty="0" err="1" smtClean="0"/>
              <a:t>RxJS</a:t>
            </a:r>
            <a:r>
              <a:rPr lang="en-US" sz="2800" dirty="0" smtClean="0"/>
              <a:t> can be used both in the browser or in the server-side using Node.js.</a:t>
            </a:r>
          </a:p>
          <a:p>
            <a:pPr fontAlgn="base"/>
            <a:endParaRPr lang="en-US" sz="2800" dirty="0" smtClean="0"/>
          </a:p>
          <a:p>
            <a:pPr fontAlgn="base"/>
            <a:r>
              <a:rPr lang="en-US" sz="2800" dirty="0" smtClean="0"/>
              <a:t> Angular prefers Observables instead of Java script Promises for </a:t>
            </a:r>
            <a:r>
              <a:rPr lang="en-US" sz="2800" dirty="0" smtClean="0">
                <a:solidFill>
                  <a:srgbClr val="FF0000"/>
                </a:solidFill>
              </a:rPr>
              <a:t>Http</a:t>
            </a:r>
            <a:r>
              <a:rPr lang="en-US" sz="2800" dirty="0" smtClean="0"/>
              <a:t> and </a:t>
            </a:r>
            <a:r>
              <a:rPr lang="en-US" sz="2800" dirty="0" smtClean="0">
                <a:solidFill>
                  <a:srgbClr val="FF0000"/>
                </a:solidFill>
              </a:rPr>
              <a:t>Form</a:t>
            </a:r>
            <a:r>
              <a:rPr lang="en-US" sz="2800" dirty="0" smtClean="0"/>
              <a:t> data.</a:t>
            </a:r>
          </a:p>
          <a:p>
            <a:pPr fontAlgn="base"/>
            <a:endParaRPr lang="en-US" sz="2800" dirty="0" smtClean="0"/>
          </a:p>
          <a:p>
            <a:r>
              <a:rPr lang="en-US" sz="2800" b="1" dirty="0" smtClean="0">
                <a:solidFill>
                  <a:srgbClr val="FF0000"/>
                </a:solidFill>
              </a:rPr>
              <a:t>Observable</a:t>
            </a:r>
            <a:r>
              <a:rPr lang="en-US" sz="2800" b="1" dirty="0" smtClean="0"/>
              <a:t>  </a:t>
            </a:r>
          </a:p>
          <a:p>
            <a:r>
              <a:rPr lang="en-US" sz="2800" b="1" dirty="0" smtClean="0"/>
              <a:t>   A sequence of items that arrive  asynchronously over time.</a:t>
            </a:r>
          </a:p>
          <a:p>
            <a:pPr fontAlgn="base"/>
            <a:endParaRPr lang="en-US" sz="2800" dirty="0" smtClean="0"/>
          </a:p>
          <a:p>
            <a:pPr fontAlgn="base"/>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Reactivex.io/</a:t>
            </a:r>
            <a:r>
              <a:rPr lang="en-US" dirty="0" err="1" smtClean="0">
                <a:solidFill>
                  <a:srgbClr val="FFFF00"/>
                </a:solidFill>
              </a:rPr>
              <a:t>rxjs</a:t>
            </a:r>
            <a:endParaRPr lang="en-US" dirty="0">
              <a:solidFill>
                <a:srgbClr val="FFFF00"/>
              </a:solidFill>
            </a:endParaRPr>
          </a:p>
        </p:txBody>
      </p:sp>
      <p:sp>
        <p:nvSpPr>
          <p:cNvPr id="3" name="TextBox 2"/>
          <p:cNvSpPr txBox="1"/>
          <p:nvPr/>
        </p:nvSpPr>
        <p:spPr>
          <a:xfrm>
            <a:off x="0" y="762000"/>
            <a:ext cx="8763000" cy="2246769"/>
          </a:xfrm>
          <a:prstGeom prst="rect">
            <a:avLst/>
          </a:prstGeom>
          <a:noFill/>
        </p:spPr>
        <p:txBody>
          <a:bodyPr wrap="square" rtlCol="0">
            <a:spAutoFit/>
          </a:bodyPr>
          <a:lstStyle/>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pic>
        <p:nvPicPr>
          <p:cNvPr id="1027" name="Picture 3"/>
          <p:cNvPicPr>
            <a:picLocks noChangeAspect="1" noChangeArrowheads="1"/>
          </p:cNvPicPr>
          <p:nvPr/>
        </p:nvPicPr>
        <p:blipFill>
          <a:blip r:embed="rId2"/>
          <a:srcRect/>
          <a:stretch>
            <a:fillRect/>
          </a:stretch>
        </p:blipFill>
        <p:spPr bwMode="auto">
          <a:xfrm>
            <a:off x="0" y="0"/>
            <a:ext cx="9144000" cy="723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n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353704"/>
            <a:ext cx="6596183"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ctrTitle"/>
          </p:nvPr>
        </p:nvSpPr>
        <p:spPr>
          <a:xfrm>
            <a:off x="1523999" y="-27295"/>
            <a:ext cx="6596184" cy="627796"/>
          </a:xfrm>
          <a:solidFill>
            <a:schemeClr val="accent2">
              <a:lumMod val="75000"/>
            </a:schemeClr>
          </a:solidFill>
        </p:spPr>
        <p:txBody>
          <a:bodyPr>
            <a:noAutofit/>
          </a:bodyPr>
          <a:lstStyle/>
          <a:p>
            <a:r>
              <a:rPr lang="en-US" sz="2400" dirty="0" smtClean="0">
                <a:solidFill>
                  <a:srgbClr val="FFFF00"/>
                </a:solidFill>
              </a:rPr>
              <a:t>RX JS</a:t>
            </a:r>
            <a:endParaRPr lang="en-US" sz="2400" dirty="0">
              <a:solidFill>
                <a:srgbClr val="FFFF00"/>
              </a:solidFill>
            </a:endParaRPr>
          </a:p>
        </p:txBody>
      </p:sp>
    </p:spTree>
    <p:extLst>
      <p:ext uri="{BB962C8B-B14F-4D97-AF65-F5344CB8AC3E}">
        <p14:creationId xmlns:p14="http://schemas.microsoft.com/office/powerpoint/2010/main" val="3538775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Reactivex.io/</a:t>
            </a:r>
            <a:r>
              <a:rPr lang="en-US" dirty="0" err="1" smtClean="0">
                <a:solidFill>
                  <a:srgbClr val="FFFF00"/>
                </a:solidFill>
              </a:rPr>
              <a:t>rxjs</a:t>
            </a:r>
            <a:endParaRPr lang="en-US" dirty="0">
              <a:solidFill>
                <a:srgbClr val="FFFF00"/>
              </a:solidFill>
            </a:endParaRPr>
          </a:p>
        </p:txBody>
      </p:sp>
      <p:sp>
        <p:nvSpPr>
          <p:cNvPr id="3" name="TextBox 2"/>
          <p:cNvSpPr txBox="1"/>
          <p:nvPr/>
        </p:nvSpPr>
        <p:spPr>
          <a:xfrm>
            <a:off x="0" y="762000"/>
            <a:ext cx="8763000" cy="2246769"/>
          </a:xfrm>
          <a:prstGeom prst="rect">
            <a:avLst/>
          </a:prstGeom>
          <a:noFill/>
        </p:spPr>
        <p:txBody>
          <a:bodyPr wrap="square" rtlCol="0">
            <a:spAutoFit/>
          </a:bodyPr>
          <a:lstStyle/>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pic>
        <p:nvPicPr>
          <p:cNvPr id="1026" name="Picture 2"/>
          <p:cNvPicPr>
            <a:picLocks noChangeAspect="1" noChangeArrowheads="1"/>
          </p:cNvPicPr>
          <p:nvPr/>
        </p:nvPicPr>
        <p:blipFill>
          <a:blip r:embed="rId2"/>
          <a:srcRect/>
          <a:stretch>
            <a:fillRect/>
          </a:stretch>
        </p:blipFill>
        <p:spPr bwMode="auto">
          <a:xfrm>
            <a:off x="0" y="533400"/>
            <a:ext cx="9144000" cy="600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558422"/>
            <a:ext cx="9144000" cy="7848302"/>
          </a:xfrm>
          <a:prstGeom prst="rect">
            <a:avLst/>
          </a:prstGeom>
          <a:noFill/>
        </p:spPr>
        <p:txBody>
          <a:bodyPr wrap="square" rtlCol="0">
            <a:spAutoFit/>
          </a:bodyPr>
          <a:lstStyle/>
          <a:p>
            <a:r>
              <a:rPr lang="en-US" sz="2800" dirty="0"/>
              <a:t>let </a:t>
            </a:r>
            <a:r>
              <a:rPr lang="en-US" sz="2800" dirty="0" err="1"/>
              <a:t>obs</a:t>
            </a:r>
            <a:r>
              <a:rPr lang="en-US" sz="2800" dirty="0"/>
              <a:t> = </a:t>
            </a:r>
            <a:r>
              <a:rPr lang="en-US" sz="2800" dirty="0" err="1"/>
              <a:t>Rx.Observable</a:t>
            </a:r>
            <a:endParaRPr lang="en-US" sz="2800" dirty="0"/>
          </a:p>
          <a:p>
            <a:r>
              <a:rPr lang="en-US" sz="2800" dirty="0"/>
              <a:t>    .interval(1000)  </a:t>
            </a:r>
          </a:p>
          <a:p>
            <a:r>
              <a:rPr lang="en-US" sz="2800" dirty="0"/>
              <a:t>    .map((v) =&gt; </a:t>
            </a:r>
            <a:r>
              <a:rPr lang="en-US" sz="2800" dirty="0" err="1"/>
              <a:t>Math.random</a:t>
            </a:r>
            <a:r>
              <a:rPr lang="en-US" sz="2800" dirty="0"/>
              <a:t>())</a:t>
            </a:r>
          </a:p>
          <a:p>
            <a:r>
              <a:rPr lang="en-US" sz="2800" dirty="0"/>
              <a:t>    .take(3);</a:t>
            </a:r>
          </a:p>
          <a:p>
            <a:r>
              <a:rPr lang="en-US" sz="2800" dirty="0"/>
              <a:t>    </a:t>
            </a:r>
          </a:p>
          <a:p>
            <a:r>
              <a:rPr lang="en-US" sz="2800" dirty="0"/>
              <a:t>    </a:t>
            </a:r>
            <a:r>
              <a:rPr lang="en-US" sz="2800" dirty="0" err="1"/>
              <a:t>obs.subscribe</a:t>
            </a:r>
            <a:r>
              <a:rPr lang="en-US" sz="2800" dirty="0"/>
              <a:t>(value =&gt; console.log("Subscriber: " + value</a:t>
            </a:r>
            <a:r>
              <a:rPr lang="en-US" sz="2800" dirty="0" smtClean="0"/>
              <a:t>));</a:t>
            </a:r>
          </a:p>
          <a:p>
            <a:endParaRPr lang="en-US" sz="2800" dirty="0"/>
          </a:p>
          <a:p>
            <a:r>
              <a:rPr lang="en-US" sz="2800" dirty="0" smtClean="0">
                <a:solidFill>
                  <a:srgbClr val="FF0000"/>
                </a:solidFill>
              </a:rPr>
              <a:t>Output:</a:t>
            </a:r>
          </a:p>
          <a:p>
            <a:r>
              <a:rPr lang="en-US" sz="2800" dirty="0"/>
              <a:t>Subscriber: </a:t>
            </a:r>
            <a:r>
              <a:rPr lang="en-US" sz="2800" dirty="0" smtClean="0"/>
              <a:t>0.14669644453458597</a:t>
            </a:r>
          </a:p>
          <a:p>
            <a:r>
              <a:rPr lang="en-US" sz="2800" dirty="0" smtClean="0"/>
              <a:t>Subscriber</a:t>
            </a:r>
            <a:r>
              <a:rPr lang="en-US" sz="2800" dirty="0"/>
              <a:t>: </a:t>
            </a:r>
            <a:r>
              <a:rPr lang="en-US" sz="2800" dirty="0" smtClean="0"/>
              <a:t>0.5896970672476727</a:t>
            </a:r>
          </a:p>
          <a:p>
            <a:r>
              <a:rPr lang="en-US" sz="2800" dirty="0" smtClean="0"/>
              <a:t>Subscriber</a:t>
            </a:r>
            <a:r>
              <a:rPr lang="en-US" sz="2800" dirty="0"/>
              <a:t>: </a:t>
            </a:r>
            <a:r>
              <a:rPr lang="en-US" sz="2800" dirty="0" smtClean="0"/>
              <a:t>0.09818169196770854</a:t>
            </a:r>
          </a:p>
          <a:p>
            <a:endParaRPr lang="en-US" sz="2800" dirty="0"/>
          </a:p>
          <a:p>
            <a:r>
              <a:rPr lang="en-US" sz="2800" dirty="0" smtClean="0"/>
              <a:t>   let  observable= </a:t>
            </a:r>
            <a:r>
              <a:rPr lang="en-US" sz="2800" dirty="0" err="1" smtClean="0"/>
              <a:t>http.get</a:t>
            </a:r>
            <a:r>
              <a:rPr lang="en-US" sz="2800" dirty="0" smtClean="0"/>
              <a:t>(“stream.com”)</a:t>
            </a:r>
          </a:p>
          <a:p>
            <a:r>
              <a:rPr lang="en-US" sz="2800" dirty="0" err="1" smtClean="0"/>
              <a:t>Observable.toPromise</a:t>
            </a:r>
            <a:r>
              <a:rPr lang="en-US" sz="2800" dirty="0" smtClean="0"/>
              <a:t>(</a:t>
            </a:r>
            <a:r>
              <a:rPr lang="en-US" sz="2800" dirty="0" err="1" smtClean="0"/>
              <a:t>resolve,reject</a:t>
            </a:r>
            <a:r>
              <a:rPr lang="en-US" sz="2800" dirty="0" smtClean="0"/>
              <a:t>)</a:t>
            </a:r>
            <a:endParaRPr lang="en-US" sz="2800" dirty="0"/>
          </a:p>
          <a:p>
            <a:r>
              <a:rPr lang="en-US" sz="2800" dirty="0" smtClean="0"/>
              <a:t>       </a:t>
            </a:r>
            <a:r>
              <a:rPr lang="en-US" sz="2800" dirty="0" err="1" smtClean="0"/>
              <a:t>observable.subscribe</a:t>
            </a:r>
            <a:r>
              <a:rPr lang="en-US" sz="2800" dirty="0" smtClean="0"/>
              <a:t>(…….)</a:t>
            </a:r>
          </a:p>
          <a:p>
            <a:pPr fontAlgn="base"/>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3260725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pPr lvl="0">
              <a:defRPr/>
            </a:pPr>
            <a:r>
              <a:rPr lang="en-AU" dirty="0" smtClean="0">
                <a:solidFill>
                  <a:srgbClr val="FFFF00"/>
                </a:solidFill>
              </a:rPr>
              <a:t>Observer &amp; observables</a:t>
            </a:r>
            <a:endParaRPr lang="en-AU" dirty="0">
              <a:solidFill>
                <a:srgbClr val="FFFF00"/>
              </a:solidFill>
            </a:endParaRPr>
          </a:p>
        </p:txBody>
      </p:sp>
      <p:sp>
        <p:nvSpPr>
          <p:cNvPr id="4" name="Title 1"/>
          <p:cNvSpPr txBox="1">
            <a:spLocks/>
          </p:cNvSpPr>
          <p:nvPr/>
        </p:nvSpPr>
        <p:spPr>
          <a:xfrm>
            <a:off x="533400" y="1301883"/>
            <a:ext cx="8369300" cy="444234"/>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A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304800" y="1219200"/>
            <a:ext cx="8369300" cy="36449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rPr>
              <a:t>Observer</a:t>
            </a:r>
            <a:br>
              <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rPr>
              <a:t>Monitors observable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rPr>
              <a:t>Observable</a:t>
            </a:r>
            <a:br>
              <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rPr>
              <a:t>Does something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2" descr="http://3.bp.blogspot.com/_6UutPi04oTI/SwYRF9IvaMI/AAAAAAAAAIM/Y74LndsKTcI/s1600/cartoon-cats-black-c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1447800" cy="188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elovelocalgovernment.files.wordpress.com/2011/05/fridge-freez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200400"/>
            <a:ext cx="2068286" cy="2068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pPr lvl="0">
              <a:defRPr/>
            </a:pPr>
            <a:r>
              <a:rPr lang="en-AU" dirty="0" smtClean="0">
                <a:solidFill>
                  <a:srgbClr val="FFFF00"/>
                </a:solidFill>
              </a:rPr>
              <a:t>Observer &amp; observables</a:t>
            </a:r>
            <a:endParaRPr lang="en-AU" dirty="0">
              <a:solidFill>
                <a:srgbClr val="FFFF00"/>
              </a:solidFill>
            </a:endParaRPr>
          </a:p>
        </p:txBody>
      </p:sp>
      <p:sp>
        <p:nvSpPr>
          <p:cNvPr id="4" name="Title 1"/>
          <p:cNvSpPr txBox="1">
            <a:spLocks/>
          </p:cNvSpPr>
          <p:nvPr/>
        </p:nvSpPr>
        <p:spPr>
          <a:xfrm>
            <a:off x="533400" y="1301883"/>
            <a:ext cx="8369300" cy="444234"/>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AU"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Straight Arrow Connector 7"/>
          <p:cNvCxnSpPr/>
          <p:nvPr/>
        </p:nvCxnSpPr>
        <p:spPr>
          <a:xfrm rot="10800000" flipH="1">
            <a:off x="3428312" y="3171600"/>
            <a:ext cx="2725292" cy="12046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9" name="Picture 2" descr="http://3.bp.blogspot.com/_6UutPi04oTI/SwYRF9IvaMI/AAAAAAAAAIM/Y74LndsKTcI/s1600/cartoon-cats-black-c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03" y="949324"/>
            <a:ext cx="1447800" cy="18811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elovelocalgovernment.files.wordpress.com/2011/05/fridge-freez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71600"/>
            <a:ext cx="2267403" cy="226740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V="1">
            <a:off x="3029403" y="2383718"/>
            <a:ext cx="2819400" cy="1251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797209" y="1247553"/>
            <a:ext cx="936025" cy="523220"/>
          </a:xfrm>
          <a:prstGeom prst="rect">
            <a:avLst/>
          </a:prstGeom>
          <a:noFill/>
        </p:spPr>
        <p:txBody>
          <a:bodyPr wrap="none" rtlCol="0">
            <a:spAutoFit/>
          </a:bodyPr>
          <a:lstStyle/>
          <a:p>
            <a:r>
              <a:rPr lang="en-AU" sz="2800" dirty="0" smtClean="0"/>
              <a:t>Yum!</a:t>
            </a:r>
            <a:endParaRPr lang="en-AU"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250"/>
                                        <p:tgtEl>
                                          <p:spTgt spid="12">
                                            <p:txEl>
                                              <p:pRg st="0" end="0"/>
                                            </p:txEl>
                                          </p:spTgt>
                                        </p:tgtEl>
                                      </p:cBhvr>
                                    </p:animEffect>
                                    <p:anim calcmode="lin" valueType="num">
                                      <p:cBhvr>
                                        <p:cTn id="18" dur="2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25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905000" y="-609600"/>
            <a:ext cx="13011150" cy="792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438400" y="-762000"/>
            <a:ext cx="13011150" cy="845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cxnSp>
        <p:nvCxnSpPr>
          <p:cNvPr id="5" name="Straight Connector 4"/>
          <p:cNvCxnSpPr/>
          <p:nvPr/>
        </p:nvCxnSpPr>
        <p:spPr>
          <a:xfrm>
            <a:off x="1905000" y="4419600"/>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362200" y="4191000"/>
            <a:ext cx="3048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52800" y="4191000"/>
            <a:ext cx="3048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91200" y="4191000"/>
            <a:ext cx="3048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72200" y="4191000"/>
            <a:ext cx="3048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95800" y="4140588"/>
            <a:ext cx="370614" cy="523220"/>
          </a:xfrm>
          <a:prstGeom prst="rect">
            <a:avLst/>
          </a:prstGeom>
        </p:spPr>
        <p:txBody>
          <a:bodyPr wrap="none">
            <a:spAutoFit/>
          </a:bodyPr>
          <a:lstStyle/>
          <a:p>
            <a:r>
              <a:rPr lang="en-US" sz="2800" dirty="0" smtClean="0">
                <a:solidFill>
                  <a:srgbClr val="FF0000"/>
                </a:solidFill>
              </a:rPr>
              <a:t>X</a:t>
            </a:r>
            <a:endParaRPr lang="en-US" sz="2800" dirty="0">
              <a:solidFill>
                <a:srgbClr val="FF0000"/>
              </a:solidFill>
            </a:endParaRPr>
          </a:p>
        </p:txBody>
      </p:sp>
      <p:sp>
        <p:nvSpPr>
          <p:cNvPr id="11" name="TextBox 10"/>
          <p:cNvSpPr txBox="1"/>
          <p:nvPr/>
        </p:nvSpPr>
        <p:spPr>
          <a:xfrm>
            <a:off x="1524000" y="4648200"/>
            <a:ext cx="1600200" cy="1200329"/>
          </a:xfrm>
          <a:prstGeom prst="rect">
            <a:avLst/>
          </a:prstGeom>
          <a:noFill/>
        </p:spPr>
        <p:txBody>
          <a:bodyPr wrap="square" rtlCol="0">
            <a:spAutoFit/>
          </a:bodyPr>
          <a:lstStyle/>
          <a:p>
            <a:r>
              <a:rPr lang="en-US" dirty="0" smtClean="0"/>
              <a:t>Indicating event with value</a:t>
            </a:r>
          </a:p>
          <a:p>
            <a:r>
              <a:rPr lang="en-US" dirty="0" smtClean="0"/>
              <a:t>(click)</a:t>
            </a:r>
            <a:endParaRPr lang="en-US" dirty="0"/>
          </a:p>
        </p:txBody>
      </p:sp>
      <p:sp>
        <p:nvSpPr>
          <p:cNvPr id="12" name="TextBox 11"/>
          <p:cNvSpPr txBox="1"/>
          <p:nvPr/>
        </p:nvSpPr>
        <p:spPr>
          <a:xfrm>
            <a:off x="4038600" y="3581400"/>
            <a:ext cx="1600200" cy="646331"/>
          </a:xfrm>
          <a:prstGeom prst="rect">
            <a:avLst/>
          </a:prstGeom>
          <a:noFill/>
        </p:spPr>
        <p:txBody>
          <a:bodyPr wrap="square" rtlCol="0">
            <a:spAutoFit/>
          </a:bodyPr>
          <a:lstStyle/>
          <a:p>
            <a:r>
              <a:rPr lang="en-US" dirty="0" smtClean="0"/>
              <a:t>Indicates an error</a:t>
            </a:r>
            <a:endParaRPr lang="en-US" dirty="0"/>
          </a:p>
        </p:txBody>
      </p:sp>
      <p:cxnSp>
        <p:nvCxnSpPr>
          <p:cNvPr id="14" name="Straight Connector 13"/>
          <p:cNvCxnSpPr/>
          <p:nvPr/>
        </p:nvCxnSpPr>
        <p:spPr>
          <a:xfrm rot="5400000">
            <a:off x="6362700" y="4457700"/>
            <a:ext cx="6858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5600" y="4648200"/>
            <a:ext cx="1600200" cy="923330"/>
          </a:xfrm>
          <a:prstGeom prst="rect">
            <a:avLst/>
          </a:prstGeom>
          <a:noFill/>
        </p:spPr>
        <p:txBody>
          <a:bodyPr wrap="square" rtlCol="0">
            <a:spAutoFit/>
          </a:bodyPr>
          <a:lstStyle/>
          <a:p>
            <a:r>
              <a:rPr lang="en-US" dirty="0" smtClean="0"/>
              <a:t>Indicates</a:t>
            </a:r>
          </a:p>
          <a:p>
            <a:r>
              <a:rPr lang="en-US" dirty="0" smtClean="0"/>
              <a:t>Stream  has</a:t>
            </a:r>
          </a:p>
          <a:p>
            <a:r>
              <a:rPr lang="en-US" dirty="0" smtClean="0"/>
              <a:t>completed</a:t>
            </a:r>
            <a:endParaRPr lang="en-US" dirty="0"/>
          </a:p>
        </p:txBody>
      </p:sp>
      <p:pic>
        <p:nvPicPr>
          <p:cNvPr id="16" name="Picture 4" descr="E:\Angular 2 Latest 2017\work\MurthyDetails\Screenshot_2017-02-21-02-19-54.png"/>
          <p:cNvPicPr>
            <a:picLocks noChangeAspect="1" noChangeArrowheads="1"/>
          </p:cNvPicPr>
          <p:nvPr/>
        </p:nvPicPr>
        <p:blipFill>
          <a:blip r:embed="rId2"/>
          <a:srcRect/>
          <a:stretch>
            <a:fillRect/>
          </a:stretch>
        </p:blipFill>
        <p:spPr bwMode="auto">
          <a:xfrm>
            <a:off x="0" y="0"/>
            <a:ext cx="9296400" cy="6858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762000"/>
            <a:ext cx="8763000" cy="4832092"/>
          </a:xfrm>
          <a:prstGeom prst="rect">
            <a:avLst/>
          </a:prstGeom>
          <a:noFill/>
        </p:spPr>
        <p:txBody>
          <a:bodyPr wrap="square" rtlCol="0">
            <a:spAutoFit/>
          </a:bodyPr>
          <a:lstStyle/>
          <a:p>
            <a:r>
              <a:rPr lang="en-US" sz="2800" dirty="0" err="1" smtClean="0"/>
              <a:t>var</a:t>
            </a:r>
            <a:r>
              <a:rPr lang="en-US" sz="2800" dirty="0" smtClean="0"/>
              <a:t> observer = </a:t>
            </a:r>
            <a:r>
              <a:rPr lang="en-US" sz="2800" dirty="0" err="1" smtClean="0"/>
              <a:t>rx.Observer.create</a:t>
            </a:r>
            <a:r>
              <a:rPr lang="en-US" sz="2800" dirty="0" smtClean="0"/>
              <a:t>( </a:t>
            </a:r>
          </a:p>
          <a:p>
            <a:r>
              <a:rPr lang="en-US" sz="2800" dirty="0" smtClean="0"/>
              <a:t>    function </a:t>
            </a:r>
            <a:r>
              <a:rPr lang="en-US" sz="2800" dirty="0" err="1" smtClean="0"/>
              <a:t>onNext</a:t>
            </a:r>
            <a:r>
              <a:rPr lang="en-US" sz="2800" dirty="0" smtClean="0"/>
              <a:t>(result){ </a:t>
            </a:r>
          </a:p>
          <a:p>
            <a:r>
              <a:rPr lang="en-US" sz="2800" dirty="0" smtClean="0"/>
              <a:t>      console.log(result); </a:t>
            </a:r>
          </a:p>
          <a:p>
            <a:r>
              <a:rPr lang="en-US" sz="2800" dirty="0" smtClean="0"/>
              <a:t>    },</a:t>
            </a:r>
          </a:p>
          <a:p>
            <a:r>
              <a:rPr lang="en-US" sz="2800" dirty="0" smtClean="0"/>
              <a:t>      function </a:t>
            </a:r>
            <a:r>
              <a:rPr lang="en-US" sz="2800" dirty="0" err="1" smtClean="0"/>
              <a:t>onError</a:t>
            </a:r>
            <a:r>
              <a:rPr lang="en-US" sz="2800" dirty="0" smtClean="0"/>
              <a:t>(err){</a:t>
            </a:r>
          </a:p>
          <a:p>
            <a:r>
              <a:rPr lang="en-US" sz="2800" dirty="0" smtClean="0"/>
              <a:t>         console.log(err); </a:t>
            </a:r>
          </a:p>
          <a:p>
            <a:r>
              <a:rPr lang="en-US" sz="2800" dirty="0" smtClean="0"/>
              <a:t>    },</a:t>
            </a:r>
          </a:p>
          <a:p>
            <a:r>
              <a:rPr lang="en-US" sz="2800" dirty="0" smtClean="0"/>
              <a:t>     function </a:t>
            </a:r>
            <a:r>
              <a:rPr lang="en-US" sz="2800" dirty="0" err="1" smtClean="0"/>
              <a:t>onCompleted</a:t>
            </a:r>
            <a:r>
              <a:rPr lang="en-US" sz="2800" dirty="0" smtClean="0"/>
              <a:t>(){</a:t>
            </a:r>
          </a:p>
          <a:p>
            <a:r>
              <a:rPr lang="en-US" sz="2800" dirty="0" smtClean="0"/>
              <a:t>       console.log('Completed'); });</a:t>
            </a:r>
          </a:p>
          <a:p>
            <a:endParaRPr lang="en-US" sz="2800" dirty="0" smtClean="0"/>
          </a:p>
          <a:p>
            <a:r>
              <a:rPr lang="en-US" sz="2800" dirty="0" smtClean="0"/>
              <a:t>    </a:t>
            </a:r>
            <a:r>
              <a:rPr lang="en-US" sz="2800" dirty="0" err="1" smtClean="0"/>
              <a:t>observable.subscribe</a:t>
            </a:r>
            <a:r>
              <a:rPr lang="en-US" sz="2800" dirty="0" smtClean="0"/>
              <a:t>(observer);</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685800"/>
            <a:ext cx="8763000" cy="4401205"/>
          </a:xfrm>
          <a:prstGeom prst="rect">
            <a:avLst/>
          </a:prstGeom>
          <a:noFill/>
        </p:spPr>
        <p:txBody>
          <a:bodyPr wrap="square" rtlCol="0">
            <a:spAutoFit/>
          </a:bodyPr>
          <a:lstStyle/>
          <a:p>
            <a:r>
              <a:rPr lang="en-US" sz="2800" dirty="0" smtClean="0"/>
              <a:t>Pass in  observer when calling </a:t>
            </a:r>
            <a:r>
              <a:rPr lang="en-US" sz="2800" b="1" i="1" dirty="0" smtClean="0"/>
              <a:t>subscribe </a:t>
            </a:r>
            <a:r>
              <a:rPr lang="en-US" sz="2800" dirty="0" smtClean="0"/>
              <a:t>or by passing </a:t>
            </a:r>
            <a:r>
              <a:rPr lang="en-US" sz="2800" i="1" dirty="0" err="1" smtClean="0"/>
              <a:t>onNext</a:t>
            </a:r>
            <a:r>
              <a:rPr lang="en-US" sz="2800" dirty="0" smtClean="0"/>
              <a:t>, </a:t>
            </a:r>
            <a:r>
              <a:rPr lang="en-US" sz="2800" i="1" dirty="0" err="1" smtClean="0"/>
              <a:t>onError</a:t>
            </a:r>
            <a:r>
              <a:rPr lang="en-US" sz="2800" i="1" dirty="0" smtClean="0"/>
              <a:t> </a:t>
            </a:r>
            <a:r>
              <a:rPr lang="en-US" sz="2800" dirty="0" smtClean="0"/>
              <a:t>and </a:t>
            </a:r>
            <a:r>
              <a:rPr lang="en-US" sz="2800" i="1" dirty="0" err="1" smtClean="0"/>
              <a:t>onCompleted</a:t>
            </a:r>
            <a:r>
              <a:rPr lang="en-US" sz="2800" i="1" dirty="0" smtClean="0"/>
              <a:t> </a:t>
            </a:r>
            <a:r>
              <a:rPr lang="en-US" sz="2800" dirty="0" smtClean="0"/>
              <a:t>callbacks. These are their </a:t>
            </a:r>
            <a:r>
              <a:rPr lang="en-US" sz="2800" dirty="0" err="1" smtClean="0"/>
              <a:t>behaviours</a:t>
            </a:r>
            <a:r>
              <a:rPr lang="en-US" sz="2800" dirty="0" smtClean="0"/>
              <a:t>:</a:t>
            </a:r>
          </a:p>
          <a:p>
            <a:endParaRPr lang="en-US" sz="2800" dirty="0" smtClean="0"/>
          </a:p>
          <a:p>
            <a:r>
              <a:rPr lang="en-US" sz="2800" i="1" dirty="0" err="1" smtClean="0"/>
              <a:t>onNext</a:t>
            </a:r>
            <a:r>
              <a:rPr lang="en-US" sz="2800" dirty="0" smtClean="0"/>
              <a:t>, called for each element in the observable sequence.</a:t>
            </a:r>
          </a:p>
          <a:p>
            <a:endParaRPr lang="en-US" sz="2800" dirty="0" smtClean="0"/>
          </a:p>
          <a:p>
            <a:r>
              <a:rPr lang="en-US" sz="2800" i="1" dirty="0" err="1" smtClean="0"/>
              <a:t>onError</a:t>
            </a:r>
            <a:r>
              <a:rPr lang="en-US" sz="2800" dirty="0" smtClean="0"/>
              <a:t>, called only once in case of an error.</a:t>
            </a:r>
          </a:p>
          <a:p>
            <a:endParaRPr lang="en-US" sz="2800" dirty="0" smtClean="0"/>
          </a:p>
          <a:p>
            <a:r>
              <a:rPr lang="en-US" sz="2800" i="1" dirty="0" err="1" smtClean="0"/>
              <a:t>onCompleted</a:t>
            </a:r>
            <a:r>
              <a:rPr lang="en-US" sz="2800" dirty="0" smtClean="0"/>
              <a:t>, called only once when the stream finishes.</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685800"/>
            <a:ext cx="8763000" cy="6124754"/>
          </a:xfrm>
          <a:prstGeom prst="rect">
            <a:avLst/>
          </a:prstGeom>
          <a:noFill/>
        </p:spPr>
        <p:txBody>
          <a:bodyPr wrap="square" rtlCol="0">
            <a:spAutoFit/>
          </a:bodyPr>
          <a:lstStyle/>
          <a:p>
            <a:r>
              <a:rPr lang="en-US" sz="2800" b="1" dirty="0" smtClean="0">
                <a:solidFill>
                  <a:srgbClr val="FF0000"/>
                </a:solidFill>
              </a:rPr>
              <a:t>Observable Operators</a:t>
            </a:r>
          </a:p>
          <a:p>
            <a:endParaRPr lang="en-US" sz="2800" dirty="0" smtClean="0"/>
          </a:p>
          <a:p>
            <a:r>
              <a:rPr lang="en-US" sz="2800" dirty="0" smtClean="0"/>
              <a:t>creation, conversion, combine, functional, mathematical, time, exceptions, miscellaneous, selection and primitives. </a:t>
            </a:r>
          </a:p>
          <a:p>
            <a:endParaRPr lang="en-US" sz="2800" dirty="0" smtClean="0"/>
          </a:p>
          <a:p>
            <a:endParaRPr lang="en-US" sz="2800" dirty="0" smtClean="0"/>
          </a:p>
          <a:p>
            <a:r>
              <a:rPr lang="en-US" sz="2800" dirty="0" smtClean="0"/>
              <a:t> </a:t>
            </a:r>
            <a:r>
              <a:rPr lang="en-US" sz="2800" dirty="0" smtClean="0">
                <a:hlinkClick r:id="rId2"/>
              </a:rPr>
              <a:t>merge</a:t>
            </a:r>
            <a:r>
              <a:rPr lang="en-US" sz="2800" dirty="0" smtClean="0"/>
              <a:t> </a:t>
            </a:r>
            <a:r>
              <a:rPr lang="en-US" sz="2800" dirty="0" smtClean="0">
                <a:hlinkClick r:id="rId3"/>
              </a:rPr>
              <a:t>@</a:t>
            </a:r>
            <a:r>
              <a:rPr lang="en-US" sz="2800" dirty="0" smtClean="0"/>
              <a:t>, </a:t>
            </a:r>
            <a:r>
              <a:rPr lang="en-US" sz="2800" dirty="0" err="1" smtClean="0">
                <a:hlinkClick r:id="rId4"/>
              </a:rPr>
              <a:t>concat</a:t>
            </a:r>
            <a:r>
              <a:rPr lang="en-US" sz="2800" dirty="0" smtClean="0"/>
              <a:t> </a:t>
            </a:r>
            <a:r>
              <a:rPr lang="en-US" sz="2800" dirty="0" smtClean="0">
                <a:hlinkClick r:id="rId3"/>
              </a:rPr>
              <a:t>@</a:t>
            </a:r>
            <a:r>
              <a:rPr lang="en-US" sz="2800" dirty="0" smtClean="0"/>
              <a:t>, </a:t>
            </a:r>
            <a:r>
              <a:rPr lang="en-US" sz="2800" dirty="0" smtClean="0">
                <a:hlinkClick r:id="rId5"/>
              </a:rPr>
              <a:t>defer</a:t>
            </a:r>
            <a:r>
              <a:rPr lang="en-US" sz="2800" dirty="0" smtClean="0"/>
              <a:t>, </a:t>
            </a:r>
            <a:r>
              <a:rPr lang="en-US" sz="2800" dirty="0" smtClean="0">
                <a:hlinkClick r:id="rId6"/>
              </a:rPr>
              <a:t>do</a:t>
            </a:r>
            <a:r>
              <a:rPr lang="en-US" sz="2800" dirty="0" smtClean="0"/>
              <a:t>, </a:t>
            </a:r>
            <a:r>
              <a:rPr lang="en-US" sz="2800" dirty="0" smtClean="0">
                <a:hlinkClick r:id="rId7"/>
              </a:rPr>
              <a:t>map</a:t>
            </a:r>
            <a:r>
              <a:rPr lang="en-US" sz="2800" dirty="0" smtClean="0"/>
              <a:t> </a:t>
            </a:r>
            <a:r>
              <a:rPr lang="en-US" sz="2800" dirty="0" smtClean="0">
                <a:hlinkClick r:id="rId3"/>
              </a:rPr>
              <a:t>@</a:t>
            </a:r>
            <a:r>
              <a:rPr lang="en-US" sz="2800" dirty="0" smtClean="0"/>
              <a:t>, </a:t>
            </a:r>
            <a:r>
              <a:rPr lang="en-US" sz="2800" dirty="0" err="1" smtClean="0">
                <a:hlinkClick r:id="rId8"/>
              </a:rPr>
              <a:t>flatMapLatest</a:t>
            </a:r>
            <a:r>
              <a:rPr lang="en-US" sz="2800" dirty="0" smtClean="0"/>
              <a:t>, </a:t>
            </a:r>
            <a:r>
              <a:rPr lang="en-US" sz="2800" dirty="0" err="1" smtClean="0">
                <a:hlinkClick r:id="rId9"/>
              </a:rPr>
              <a:t>fromPromise</a:t>
            </a:r>
            <a:r>
              <a:rPr lang="en-US" sz="2800" dirty="0" smtClean="0"/>
              <a:t>, </a:t>
            </a:r>
            <a:r>
              <a:rPr lang="en-US" sz="2800" dirty="0" err="1" smtClean="0">
                <a:hlinkClick r:id="rId10"/>
              </a:rPr>
              <a:t>fromEvent</a:t>
            </a:r>
            <a:r>
              <a:rPr lang="en-US" sz="2800" dirty="0" smtClean="0"/>
              <a:t>, </a:t>
            </a:r>
            <a:r>
              <a:rPr lang="en-US" sz="2800" dirty="0" err="1" smtClean="0">
                <a:hlinkClick r:id="rId11"/>
              </a:rPr>
              <a:t>takeUntil</a:t>
            </a:r>
            <a:r>
              <a:rPr lang="en-US" sz="2800" dirty="0" smtClean="0"/>
              <a:t> </a:t>
            </a:r>
            <a:r>
              <a:rPr lang="en-US" sz="2800" dirty="0" smtClean="0">
                <a:hlinkClick r:id="rId3"/>
              </a:rPr>
              <a:t>@</a:t>
            </a:r>
            <a:r>
              <a:rPr lang="en-US" sz="2800" dirty="0" smtClean="0"/>
              <a:t>, </a:t>
            </a:r>
            <a:r>
              <a:rPr lang="en-US" sz="2800" dirty="0" smtClean="0">
                <a:hlinkClick r:id="rId12"/>
              </a:rPr>
              <a:t>throttle</a:t>
            </a:r>
            <a:r>
              <a:rPr lang="en-US" sz="2800" dirty="0" smtClean="0"/>
              <a:t>, </a:t>
            </a:r>
            <a:r>
              <a:rPr lang="en-US" sz="2800" dirty="0" smtClean="0">
                <a:hlinkClick r:id="rId13"/>
              </a:rPr>
              <a:t>delay</a:t>
            </a:r>
            <a:r>
              <a:rPr lang="en-US" sz="2800" dirty="0" smtClean="0"/>
              <a:t> </a:t>
            </a:r>
            <a:r>
              <a:rPr lang="en-US" sz="2800" dirty="0" smtClean="0">
                <a:hlinkClick r:id="rId3"/>
              </a:rPr>
              <a:t>@</a:t>
            </a:r>
            <a:r>
              <a:rPr lang="en-US" sz="2800" dirty="0" smtClean="0"/>
              <a:t>, </a:t>
            </a:r>
            <a:r>
              <a:rPr lang="en-US" sz="2800" dirty="0" smtClean="0">
                <a:hlinkClick r:id="rId14"/>
              </a:rPr>
              <a:t>empty</a:t>
            </a:r>
            <a:r>
              <a:rPr lang="en-US" sz="2800" dirty="0" smtClean="0"/>
              <a:t>, </a:t>
            </a:r>
            <a:r>
              <a:rPr lang="en-US" sz="2800" dirty="0" smtClean="0">
                <a:hlinkClick r:id="rId15"/>
              </a:rPr>
              <a:t>catch</a:t>
            </a:r>
            <a:r>
              <a:rPr lang="en-US" sz="2800" dirty="0" smtClean="0"/>
              <a:t>, </a:t>
            </a:r>
            <a:r>
              <a:rPr lang="en-US" sz="2800" dirty="0" smtClean="0">
                <a:hlinkClick r:id="rId16"/>
              </a:rPr>
              <a:t>if</a:t>
            </a:r>
            <a:r>
              <a:rPr lang="en-US" sz="2800" dirty="0" smtClean="0"/>
              <a:t>, </a:t>
            </a:r>
            <a:r>
              <a:rPr lang="en-US" sz="2800" dirty="0" smtClean="0">
                <a:hlinkClick r:id="rId17"/>
              </a:rPr>
              <a:t>timer</a:t>
            </a:r>
            <a:r>
              <a:rPr lang="en-US" sz="2800" dirty="0" smtClean="0"/>
              <a:t>, </a:t>
            </a:r>
            <a:r>
              <a:rPr lang="en-US" sz="2800" dirty="0" smtClean="0">
                <a:hlinkClick r:id="rId18"/>
              </a:rPr>
              <a:t>filter</a:t>
            </a:r>
            <a:r>
              <a:rPr lang="en-US" sz="2800" dirty="0" smtClean="0"/>
              <a:t>, </a:t>
            </a:r>
            <a:r>
              <a:rPr lang="en-US" sz="2800" dirty="0" smtClean="0">
                <a:hlinkClick r:id="rId19"/>
              </a:rPr>
              <a:t>zip</a:t>
            </a:r>
            <a:r>
              <a:rPr lang="en-US" sz="2800" dirty="0" smtClean="0"/>
              <a:t> </a:t>
            </a:r>
            <a:r>
              <a:rPr lang="en-US" sz="2800" dirty="0" smtClean="0">
                <a:hlinkClick r:id="rId3"/>
              </a:rPr>
              <a:t>@</a:t>
            </a:r>
            <a:r>
              <a:rPr lang="en-US" sz="2800" dirty="0" smtClean="0"/>
              <a:t>.</a:t>
            </a:r>
          </a:p>
          <a:p>
            <a:endParaRPr lang="en-US" sz="2800" dirty="0" smtClean="0"/>
          </a:p>
          <a:p>
            <a:r>
              <a:rPr lang="en-US" sz="2800" dirty="0" err="1" smtClean="0"/>
              <a:t>var</a:t>
            </a:r>
            <a:r>
              <a:rPr lang="en-US" sz="2800" dirty="0" smtClean="0"/>
              <a:t> </a:t>
            </a:r>
            <a:r>
              <a:rPr lang="en-US" sz="2800" dirty="0" err="1" smtClean="0"/>
              <a:t>obs</a:t>
            </a:r>
            <a:r>
              <a:rPr lang="en-US" sz="2800" dirty="0" smtClean="0"/>
              <a:t> = </a:t>
            </a:r>
            <a:r>
              <a:rPr lang="en-US" sz="2800" dirty="0" err="1" smtClean="0"/>
              <a:t>Rx.Observable.interval</a:t>
            </a:r>
            <a:r>
              <a:rPr lang="en-US" sz="2800" dirty="0" smtClean="0"/>
              <a:t>(500)</a:t>
            </a:r>
          </a:p>
          <a:p>
            <a:r>
              <a:rPr lang="en-US" sz="2800" dirty="0" smtClean="0"/>
              <a:t>                           .take(5) </a:t>
            </a:r>
          </a:p>
          <a:p>
            <a:r>
              <a:rPr lang="en-US" sz="2800" dirty="0" smtClean="0"/>
              <a:t>                           .do(</a:t>
            </a:r>
            <a:r>
              <a:rPr lang="en-US" sz="2800" dirty="0" err="1" smtClean="0"/>
              <a:t>i</a:t>
            </a:r>
            <a:r>
              <a:rPr lang="en-US" sz="2800" dirty="0" smtClean="0"/>
              <a:t> =&gt; console.log(</a:t>
            </a:r>
            <a:r>
              <a:rPr lang="en-US" sz="2800" dirty="0" err="1" smtClean="0"/>
              <a:t>i</a:t>
            </a:r>
            <a:r>
              <a:rPr lang="en-US" sz="2800" dirty="0" smtClean="0"/>
              <a:t>) );</a:t>
            </a:r>
          </a:p>
          <a:p>
            <a:r>
              <a:rPr lang="en-US" sz="2800" dirty="0" err="1" smtClean="0"/>
              <a:t>obs.subscribe</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7204364" y="72738"/>
            <a:ext cx="997528" cy="9836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TextBox 4"/>
          <p:cNvSpPr txBox="1"/>
          <p:nvPr/>
        </p:nvSpPr>
        <p:spPr>
          <a:xfrm>
            <a:off x="5922826" y="205939"/>
            <a:ext cx="1717962" cy="31393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Oracle</a:t>
            </a:r>
          </a:p>
          <a:p>
            <a:r>
              <a:rPr lang="en-IN" dirty="0" err="1" smtClean="0"/>
              <a:t>Sql</a:t>
            </a:r>
            <a:r>
              <a:rPr lang="en-IN" dirty="0" smtClean="0"/>
              <a:t> server</a:t>
            </a:r>
          </a:p>
          <a:p>
            <a:r>
              <a:rPr lang="en-IN" dirty="0" smtClean="0"/>
              <a:t>MongoDB</a:t>
            </a:r>
          </a:p>
          <a:p>
            <a:endParaRPr lang="en-IN" dirty="0"/>
          </a:p>
          <a:p>
            <a:endParaRPr lang="en-IN" dirty="0" smtClean="0"/>
          </a:p>
          <a:p>
            <a:r>
              <a:rPr lang="en-IN" dirty="0" smtClean="0"/>
              <a:t>ORM</a:t>
            </a:r>
          </a:p>
          <a:p>
            <a:r>
              <a:rPr lang="en-IN" dirty="0" smtClean="0"/>
              <a:t>Hibernate</a:t>
            </a:r>
          </a:p>
          <a:p>
            <a:r>
              <a:rPr lang="en-IN" dirty="0" err="1" smtClean="0"/>
              <a:t>ADO.Net</a:t>
            </a:r>
            <a:r>
              <a:rPr lang="en-IN" dirty="0" smtClean="0"/>
              <a:t> EF</a:t>
            </a:r>
          </a:p>
          <a:p>
            <a:r>
              <a:rPr lang="en-IN" dirty="0" err="1" smtClean="0"/>
              <a:t>Mongooose</a:t>
            </a:r>
            <a:endParaRPr lang="en-IN" dirty="0" smtClean="0"/>
          </a:p>
          <a:p>
            <a:r>
              <a:rPr lang="en-IN" dirty="0" smtClean="0"/>
              <a:t>(CRUD)</a:t>
            </a:r>
          </a:p>
          <a:p>
            <a:endParaRPr lang="en-IN" dirty="0"/>
          </a:p>
        </p:txBody>
      </p:sp>
      <p:sp>
        <p:nvSpPr>
          <p:cNvPr id="6" name="TextBox 5"/>
          <p:cNvSpPr txBox="1"/>
          <p:nvPr/>
        </p:nvSpPr>
        <p:spPr>
          <a:xfrm>
            <a:off x="7114309" y="1740207"/>
            <a:ext cx="1177638" cy="369332"/>
          </a:xfrm>
          <a:prstGeom prst="rect">
            <a:avLst/>
          </a:prstGeom>
          <a:solidFill>
            <a:schemeClr val="accent2">
              <a:lumMod val="40000"/>
              <a:lumOff val="6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smtClean="0"/>
              <a:t>D A L</a:t>
            </a:r>
            <a:endParaRPr lang="en-IN" dirty="0"/>
          </a:p>
        </p:txBody>
      </p:sp>
      <p:cxnSp>
        <p:nvCxnSpPr>
          <p:cNvPr id="7" name="Straight Arrow Connector 6"/>
          <p:cNvCxnSpPr>
            <a:stCxn id="6" idx="0"/>
          </p:cNvCxnSpPr>
          <p:nvPr/>
        </p:nvCxnSpPr>
        <p:spPr>
          <a:xfrm flipV="1">
            <a:off x="7703128" y="1056410"/>
            <a:ext cx="0" cy="68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9"/>
          <p:cNvSpPr txBox="1"/>
          <p:nvPr/>
        </p:nvSpPr>
        <p:spPr>
          <a:xfrm>
            <a:off x="3117277" y="1463208"/>
            <a:ext cx="2376056" cy="923330"/>
          </a:xfrm>
          <a:prstGeom prst="rect">
            <a:avLst/>
          </a:prstGeom>
          <a:solidFill>
            <a:schemeClr val="accent2">
              <a:lumMod val="40000"/>
              <a:lumOff val="6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t>B</a:t>
            </a:r>
            <a:r>
              <a:rPr lang="en-IN" dirty="0" smtClean="0"/>
              <a:t> A L</a:t>
            </a:r>
          </a:p>
          <a:p>
            <a:pPr algn="ctr"/>
            <a:r>
              <a:rPr lang="en-IN" dirty="0" smtClean="0"/>
              <a:t>(RESTful Services)</a:t>
            </a:r>
          </a:p>
          <a:p>
            <a:pPr algn="ctr"/>
            <a:r>
              <a:rPr lang="en-IN" dirty="0" smtClean="0"/>
              <a:t>Get  , Post ,  Put, Delete</a:t>
            </a:r>
            <a:endParaRPr lang="en-IN" dirty="0"/>
          </a:p>
        </p:txBody>
      </p:sp>
      <p:cxnSp>
        <p:nvCxnSpPr>
          <p:cNvPr id="9" name="Straight Arrow Connector 8"/>
          <p:cNvCxnSpPr>
            <a:stCxn id="8" idx="3"/>
            <a:endCxn id="6" idx="1"/>
          </p:cNvCxnSpPr>
          <p:nvPr/>
        </p:nvCxnSpPr>
        <p:spPr>
          <a:xfrm>
            <a:off x="5493333" y="1924873"/>
            <a:ext cx="1620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13"/>
          <p:cNvSpPr txBox="1"/>
          <p:nvPr/>
        </p:nvSpPr>
        <p:spPr>
          <a:xfrm>
            <a:off x="3658331" y="583313"/>
            <a:ext cx="191192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Spring REST</a:t>
            </a:r>
          </a:p>
          <a:p>
            <a:r>
              <a:rPr lang="en-IN" dirty="0" smtClean="0"/>
              <a:t>Web API</a:t>
            </a:r>
          </a:p>
          <a:p>
            <a:r>
              <a:rPr lang="en-IN" dirty="0" smtClean="0"/>
              <a:t>Express /</a:t>
            </a:r>
            <a:r>
              <a:rPr lang="en-IN" dirty="0" err="1" smtClean="0"/>
              <a:t>Restify</a:t>
            </a:r>
            <a:endParaRPr lang="en-IN" dirty="0"/>
          </a:p>
        </p:txBody>
      </p:sp>
      <p:sp>
        <p:nvSpPr>
          <p:cNvPr id="11" name="Cloud 10"/>
          <p:cNvSpPr/>
          <p:nvPr/>
        </p:nvSpPr>
        <p:spPr>
          <a:xfrm>
            <a:off x="3373582" y="2642019"/>
            <a:ext cx="1399309" cy="126076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2" name="TextBox 17"/>
          <p:cNvSpPr txBox="1"/>
          <p:nvPr/>
        </p:nvSpPr>
        <p:spPr>
          <a:xfrm>
            <a:off x="3837709" y="2976898"/>
            <a:ext cx="84512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Http</a:t>
            </a:r>
            <a:endParaRPr lang="en-IN" dirty="0"/>
          </a:p>
        </p:txBody>
      </p:sp>
      <p:sp>
        <p:nvSpPr>
          <p:cNvPr id="13" name="TextBox 18"/>
          <p:cNvSpPr txBox="1"/>
          <p:nvPr/>
        </p:nvSpPr>
        <p:spPr>
          <a:xfrm>
            <a:off x="4260271" y="3785652"/>
            <a:ext cx="21197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Ajax (</a:t>
            </a:r>
            <a:r>
              <a:rPr lang="en-IN" dirty="0" err="1" smtClean="0"/>
              <a:t>HttpModule</a:t>
            </a:r>
            <a:r>
              <a:rPr lang="en-IN" dirty="0" smtClean="0"/>
              <a:t>)</a:t>
            </a:r>
            <a:endParaRPr lang="en-IN" dirty="0"/>
          </a:p>
        </p:txBody>
      </p:sp>
      <p:cxnSp>
        <p:nvCxnSpPr>
          <p:cNvPr id="14" name="Straight Arrow Connector 13"/>
          <p:cNvCxnSpPr>
            <a:stCxn id="11" idx="3"/>
          </p:cNvCxnSpPr>
          <p:nvPr/>
        </p:nvCxnSpPr>
        <p:spPr>
          <a:xfrm flipH="1" flipV="1">
            <a:off x="4073236" y="2390635"/>
            <a:ext cx="1" cy="32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400" y="4111336"/>
            <a:ext cx="8478982" cy="267392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TextBox 22"/>
          <p:cNvSpPr txBox="1"/>
          <p:nvPr/>
        </p:nvSpPr>
        <p:spPr>
          <a:xfrm>
            <a:off x="3072250" y="4251332"/>
            <a:ext cx="3030678" cy="646331"/>
          </a:xfrm>
          <a:prstGeom prst="rect">
            <a:avLst/>
          </a:prstGeom>
          <a:solidFill>
            <a:schemeClr val="accent3">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err="1" smtClean="0"/>
              <a:t>ProductService</a:t>
            </a:r>
            <a:endParaRPr lang="en-IN" dirty="0" smtClean="0"/>
          </a:p>
          <a:p>
            <a:pPr algn="ctr"/>
            <a:r>
              <a:rPr lang="en-IN" dirty="0" smtClean="0"/>
              <a:t>Read, Save, Update, Remove</a:t>
            </a:r>
            <a:endParaRPr lang="en-IN" dirty="0"/>
          </a:p>
        </p:txBody>
      </p:sp>
      <p:cxnSp>
        <p:nvCxnSpPr>
          <p:cNvPr id="17" name="Straight Arrow Connector 16"/>
          <p:cNvCxnSpPr>
            <a:endCxn id="11" idx="1"/>
          </p:cNvCxnSpPr>
          <p:nvPr/>
        </p:nvCxnSpPr>
        <p:spPr>
          <a:xfrm flipV="1">
            <a:off x="4073236" y="3901441"/>
            <a:ext cx="1" cy="304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238201"/>
            <a:ext cx="9144000" cy="9432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28"/>
          <p:cNvSpPr txBox="1"/>
          <p:nvPr/>
        </p:nvSpPr>
        <p:spPr>
          <a:xfrm>
            <a:off x="755079" y="4293007"/>
            <a:ext cx="1510140" cy="369332"/>
          </a:xfrm>
          <a:prstGeom prst="rect">
            <a:avLst/>
          </a:prstGeom>
          <a:solidFill>
            <a:schemeClr val="accent3">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err="1" smtClean="0"/>
              <a:t>AuthService</a:t>
            </a:r>
            <a:endParaRPr lang="en-IN" dirty="0"/>
          </a:p>
        </p:txBody>
      </p:sp>
      <p:sp>
        <p:nvSpPr>
          <p:cNvPr id="20" name="TextBox 29"/>
          <p:cNvSpPr txBox="1"/>
          <p:nvPr/>
        </p:nvSpPr>
        <p:spPr>
          <a:xfrm>
            <a:off x="6691752" y="4341820"/>
            <a:ext cx="1510140" cy="369332"/>
          </a:xfrm>
          <a:prstGeom prst="rect">
            <a:avLst/>
          </a:prstGeom>
          <a:solidFill>
            <a:schemeClr val="accent3">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err="1" smtClean="0"/>
              <a:t>LoggerService</a:t>
            </a:r>
            <a:endParaRPr lang="en-IN" dirty="0"/>
          </a:p>
        </p:txBody>
      </p:sp>
      <p:sp>
        <p:nvSpPr>
          <p:cNvPr id="21" name="TextBox 30"/>
          <p:cNvSpPr txBox="1"/>
          <p:nvPr/>
        </p:nvSpPr>
        <p:spPr>
          <a:xfrm>
            <a:off x="8234047" y="4056488"/>
            <a:ext cx="83127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Model</a:t>
            </a:r>
            <a:endParaRPr lang="en-IN" dirty="0"/>
          </a:p>
        </p:txBody>
      </p:sp>
      <p:sp>
        <p:nvSpPr>
          <p:cNvPr id="22" name="TextBox 31"/>
          <p:cNvSpPr txBox="1"/>
          <p:nvPr/>
        </p:nvSpPr>
        <p:spPr>
          <a:xfrm>
            <a:off x="2348353" y="5137573"/>
            <a:ext cx="3030678" cy="369332"/>
          </a:xfrm>
          <a:prstGeom prst="rect">
            <a:avLst/>
          </a:prstGeom>
          <a:solidFill>
            <a:schemeClr val="accent3">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err="1" smtClean="0"/>
              <a:t>ProductComponent</a:t>
            </a:r>
            <a:endParaRPr lang="en-IN" dirty="0"/>
          </a:p>
        </p:txBody>
      </p:sp>
      <p:cxnSp>
        <p:nvCxnSpPr>
          <p:cNvPr id="23" name="Straight Arrow Connector 22"/>
          <p:cNvCxnSpPr/>
          <p:nvPr/>
        </p:nvCxnSpPr>
        <p:spPr>
          <a:xfrm flipV="1">
            <a:off x="4572000" y="4895819"/>
            <a:ext cx="0" cy="194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379031" y="4761529"/>
            <a:ext cx="1555169" cy="53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541323" y="4711153"/>
            <a:ext cx="807030" cy="60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265219" y="4431497"/>
            <a:ext cx="765467" cy="4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0" idx="1"/>
          </p:cNvCxnSpPr>
          <p:nvPr/>
        </p:nvCxnSpPr>
        <p:spPr>
          <a:xfrm flipV="1">
            <a:off x="6102928" y="4526486"/>
            <a:ext cx="588824" cy="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42"/>
          <p:cNvSpPr txBox="1"/>
          <p:nvPr/>
        </p:nvSpPr>
        <p:spPr>
          <a:xfrm>
            <a:off x="6412929" y="5164281"/>
            <a:ext cx="2405492" cy="369332"/>
          </a:xfrm>
          <a:prstGeom prst="rect">
            <a:avLst/>
          </a:prstGeom>
          <a:solidFill>
            <a:schemeClr val="accent3">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err="1" smtClean="0"/>
              <a:t>xyzComponent</a:t>
            </a:r>
            <a:endParaRPr lang="en-IN" dirty="0"/>
          </a:p>
        </p:txBody>
      </p:sp>
      <p:sp>
        <p:nvSpPr>
          <p:cNvPr id="29" name="TextBox 45"/>
          <p:cNvSpPr txBox="1"/>
          <p:nvPr/>
        </p:nvSpPr>
        <p:spPr>
          <a:xfrm>
            <a:off x="3345877" y="5913975"/>
            <a:ext cx="191885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Index.html</a:t>
            </a:r>
          </a:p>
          <a:p>
            <a:r>
              <a:rPr lang="en-IN" dirty="0" smtClean="0"/>
              <a:t>(SPA)</a:t>
            </a:r>
            <a:endParaRPr lang="en-IN" dirty="0"/>
          </a:p>
        </p:txBody>
      </p:sp>
      <p:sp>
        <p:nvSpPr>
          <p:cNvPr id="30" name="TextBox 46"/>
          <p:cNvSpPr txBox="1"/>
          <p:nvPr/>
        </p:nvSpPr>
        <p:spPr>
          <a:xfrm>
            <a:off x="983675" y="5826108"/>
            <a:ext cx="9559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Routing</a:t>
            </a:r>
            <a:endParaRPr lang="en-IN" dirty="0"/>
          </a:p>
        </p:txBody>
      </p:sp>
      <p:sp>
        <p:nvSpPr>
          <p:cNvPr id="31" name="TextBox 47"/>
          <p:cNvSpPr txBox="1"/>
          <p:nvPr/>
        </p:nvSpPr>
        <p:spPr>
          <a:xfrm>
            <a:off x="983675" y="6237140"/>
            <a:ext cx="9559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Guards</a:t>
            </a:r>
            <a:endParaRPr lang="en-IN" dirty="0"/>
          </a:p>
        </p:txBody>
      </p:sp>
      <p:sp>
        <p:nvSpPr>
          <p:cNvPr id="32" name="TextBox 48"/>
          <p:cNvSpPr txBox="1"/>
          <p:nvPr/>
        </p:nvSpPr>
        <p:spPr>
          <a:xfrm>
            <a:off x="505795" y="3302163"/>
            <a:ext cx="12192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Enterprise App</a:t>
            </a:r>
            <a:endParaRPr lang="en-IN" dirty="0"/>
          </a:p>
        </p:txBody>
      </p:sp>
      <p:sp>
        <p:nvSpPr>
          <p:cNvPr id="33" name="Can 32"/>
          <p:cNvSpPr/>
          <p:nvPr/>
        </p:nvSpPr>
        <p:spPr>
          <a:xfrm>
            <a:off x="2396554" y="2042682"/>
            <a:ext cx="404230" cy="3612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4" name="Can 33"/>
          <p:cNvSpPr/>
          <p:nvPr/>
        </p:nvSpPr>
        <p:spPr>
          <a:xfrm>
            <a:off x="966035" y="2042682"/>
            <a:ext cx="398323" cy="4027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5" name="Can 34"/>
          <p:cNvSpPr/>
          <p:nvPr/>
        </p:nvSpPr>
        <p:spPr>
          <a:xfrm>
            <a:off x="1735277" y="2042682"/>
            <a:ext cx="398323" cy="381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36" name="Straight Arrow Connector 35"/>
          <p:cNvCxnSpPr>
            <a:endCxn id="11" idx="2"/>
          </p:cNvCxnSpPr>
          <p:nvPr/>
        </p:nvCxnSpPr>
        <p:spPr>
          <a:xfrm>
            <a:off x="1956570" y="2549380"/>
            <a:ext cx="1421352" cy="72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9025" y="2517121"/>
            <a:ext cx="5146966"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Custom modules</a:t>
            </a:r>
          </a:p>
          <a:p>
            <a:r>
              <a:rPr lang="en-IN" dirty="0" smtClean="0"/>
              <a:t> (</a:t>
            </a:r>
            <a:r>
              <a:rPr lang="en-IN" dirty="0" err="1" smtClean="0"/>
              <a:t>InvoiceModule,PaymentModule</a:t>
            </a:r>
            <a:r>
              <a:rPr lang="en-IN" dirty="0" smtClean="0"/>
              <a:t>…</a:t>
            </a:r>
          </a:p>
          <a:p>
            <a:endParaRPr lang="en-IN" dirty="0"/>
          </a:p>
        </p:txBody>
      </p:sp>
      <p:sp>
        <p:nvSpPr>
          <p:cNvPr id="38" name="TextBox 18"/>
          <p:cNvSpPr txBox="1"/>
          <p:nvPr/>
        </p:nvSpPr>
        <p:spPr>
          <a:xfrm>
            <a:off x="55521" y="192481"/>
            <a:ext cx="2611479" cy="1077218"/>
          </a:xfrm>
          <a:prstGeom prst="rect">
            <a:avLst/>
          </a:prstGeom>
          <a:solidFill>
            <a:schemeClr val="accent5">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dirty="0" smtClean="0">
                <a:solidFill>
                  <a:srgbClr val="FF0000"/>
                </a:solidFill>
              </a:rPr>
              <a:t>Application Architecture</a:t>
            </a:r>
            <a:endParaRPr lang="en-IN" sz="3200" b="1" dirty="0">
              <a:solidFill>
                <a:srgbClr val="FF0000"/>
              </a:solidFill>
            </a:endParaRPr>
          </a:p>
        </p:txBody>
      </p:sp>
      <p:sp>
        <p:nvSpPr>
          <p:cNvPr id="2" name="TextBox 1"/>
          <p:cNvSpPr txBox="1"/>
          <p:nvPr/>
        </p:nvSpPr>
        <p:spPr>
          <a:xfrm>
            <a:off x="617520" y="1510508"/>
            <a:ext cx="1410678" cy="369332"/>
          </a:xfrm>
          <a:prstGeom prst="rect">
            <a:avLst/>
          </a:prstGeom>
          <a:noFill/>
        </p:spPr>
        <p:txBody>
          <a:bodyPr wrap="square" rtlCol="0">
            <a:spAutoFit/>
          </a:bodyPr>
          <a:lstStyle/>
          <a:p>
            <a:r>
              <a:rPr lang="en-IN" b="1" dirty="0" smtClean="0">
                <a:solidFill>
                  <a:srgbClr val="FF0000"/>
                </a:solidFill>
              </a:rPr>
              <a:t>Index.html</a:t>
            </a:r>
            <a:endParaRPr lang="en-IN" b="1" dirty="0">
              <a:solidFill>
                <a:srgbClr val="FF0000"/>
              </a:solidFill>
            </a:endParaRPr>
          </a:p>
        </p:txBody>
      </p:sp>
      <p:sp>
        <p:nvSpPr>
          <p:cNvPr id="39" name="Can 38"/>
          <p:cNvSpPr/>
          <p:nvPr/>
        </p:nvSpPr>
        <p:spPr>
          <a:xfrm>
            <a:off x="167975" y="2042682"/>
            <a:ext cx="398323" cy="4027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762000"/>
            <a:ext cx="8763000" cy="6124754"/>
          </a:xfrm>
          <a:prstGeom prst="rect">
            <a:avLst/>
          </a:prstGeom>
          <a:noFill/>
        </p:spPr>
        <p:txBody>
          <a:bodyPr wrap="square" rtlCol="0">
            <a:spAutoFit/>
          </a:bodyPr>
          <a:lstStyle/>
          <a:p>
            <a:pPr lvl="2" fontAlgn="base"/>
            <a:r>
              <a:rPr lang="en-IN" sz="2800" i="1" dirty="0"/>
              <a:t>let </a:t>
            </a:r>
            <a:r>
              <a:rPr lang="en-IN" sz="2800" i="1" dirty="0" err="1"/>
              <a:t>obs</a:t>
            </a:r>
            <a:r>
              <a:rPr lang="en-IN" sz="2800" i="1" dirty="0"/>
              <a:t> = </a:t>
            </a:r>
            <a:r>
              <a:rPr lang="en-IN" sz="2800" i="1" dirty="0" err="1"/>
              <a:t>Rx.Observable</a:t>
            </a:r>
            <a:endParaRPr lang="en-IN" sz="2800" i="1" dirty="0"/>
          </a:p>
          <a:p>
            <a:pPr lvl="2" fontAlgn="base"/>
            <a:r>
              <a:rPr lang="en-IN" sz="2800" i="1" dirty="0"/>
              <a:t>    .interval(1000)</a:t>
            </a:r>
          </a:p>
          <a:p>
            <a:pPr lvl="2" fontAlgn="base"/>
            <a:r>
              <a:rPr lang="en-IN" sz="2800" i="1" dirty="0"/>
              <a:t>    .take(3)</a:t>
            </a:r>
          </a:p>
          <a:p>
            <a:pPr lvl="2" fontAlgn="base"/>
            <a:r>
              <a:rPr lang="en-IN" sz="2800" i="1" dirty="0"/>
              <a:t>    .map((v) =&gt; </a:t>
            </a:r>
            <a:r>
              <a:rPr lang="en-IN" sz="2800" i="1" dirty="0" err="1"/>
              <a:t>Date.now</a:t>
            </a:r>
            <a:r>
              <a:rPr lang="en-IN" sz="2800" i="1" dirty="0"/>
              <a:t>());</a:t>
            </a:r>
          </a:p>
          <a:p>
            <a:pPr lvl="2" fontAlgn="base"/>
            <a:r>
              <a:rPr lang="en-IN" sz="2800" i="1" dirty="0"/>
              <a:t>    </a:t>
            </a:r>
          </a:p>
          <a:p>
            <a:pPr lvl="2" fontAlgn="base"/>
            <a:r>
              <a:rPr lang="en-IN" sz="2800" i="1" dirty="0"/>
              <a:t>    </a:t>
            </a:r>
            <a:r>
              <a:rPr lang="en-IN" sz="2800" i="1" dirty="0" err="1"/>
              <a:t>obs.subscribe</a:t>
            </a:r>
            <a:r>
              <a:rPr lang="en-IN" sz="2800" i="1" dirty="0"/>
              <a:t>(value =&gt; console.log("Subscriber: " + value));</a:t>
            </a:r>
          </a:p>
          <a:p>
            <a:pPr lvl="2" fontAlgn="base"/>
            <a:endParaRPr lang="en-US" sz="2800" dirty="0" smtClean="0"/>
          </a:p>
          <a:p>
            <a:pPr fontAlgn="base"/>
            <a:endParaRPr lang="en-US" sz="2800" dirty="0" smtClean="0"/>
          </a:p>
          <a:p>
            <a:pPr fontAlgn="base"/>
            <a:endParaRPr lang="en-US" sz="2800" dirty="0" smtClean="0"/>
          </a:p>
          <a:p>
            <a:r>
              <a:rPr lang="en-US" sz="2800" dirty="0"/>
              <a:t>&lt;script </a:t>
            </a:r>
            <a:r>
              <a:rPr lang="en-US" sz="2800" dirty="0" err="1"/>
              <a:t>src</a:t>
            </a:r>
            <a:r>
              <a:rPr lang="en-US" sz="2800" dirty="0" smtClean="0"/>
              <a:t>=</a:t>
            </a:r>
          </a:p>
          <a:p>
            <a:r>
              <a:rPr lang="en-US" sz="2800" dirty="0" smtClean="0"/>
              <a:t>"</a:t>
            </a:r>
            <a:r>
              <a:rPr lang="en-US" sz="2800" dirty="0"/>
              <a:t>https://cdnjs.cloudflare.com/</a:t>
            </a:r>
            <a:r>
              <a:rPr lang="en-US" sz="2800" dirty="0" err="1"/>
              <a:t>ajax</a:t>
            </a:r>
            <a:r>
              <a:rPr lang="en-US" sz="2800" dirty="0"/>
              <a:t>/libs/</a:t>
            </a:r>
            <a:r>
              <a:rPr lang="en-US" sz="2800" dirty="0" err="1"/>
              <a:t>rxjs</a:t>
            </a:r>
            <a:r>
              <a:rPr lang="en-US" sz="2800" dirty="0"/>
              <a:t>/4.1.0/rx.all.js"&gt;&lt;/script</a:t>
            </a:r>
            <a:r>
              <a:rPr lang="en-US" sz="2800" dirty="0" smtClean="0"/>
              <a:t>&gt;</a:t>
            </a:r>
          </a:p>
          <a:p>
            <a:endParaRPr lang="en-US" sz="2800" dirty="0"/>
          </a:p>
        </p:txBody>
      </p:sp>
    </p:spTree>
    <p:extLst>
      <p:ext uri="{BB962C8B-B14F-4D97-AF65-F5344CB8AC3E}">
        <p14:creationId xmlns:p14="http://schemas.microsoft.com/office/powerpoint/2010/main" val="2299870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Angular Observable</a:t>
            </a:r>
            <a:endParaRPr lang="en-US" dirty="0">
              <a:solidFill>
                <a:srgbClr val="FFFF00"/>
              </a:solidFill>
            </a:endParaRPr>
          </a:p>
        </p:txBody>
      </p:sp>
      <p:sp>
        <p:nvSpPr>
          <p:cNvPr id="3" name="TextBox 2"/>
          <p:cNvSpPr txBox="1"/>
          <p:nvPr/>
        </p:nvSpPr>
        <p:spPr>
          <a:xfrm>
            <a:off x="0" y="762000"/>
            <a:ext cx="8763000" cy="5093702"/>
          </a:xfrm>
          <a:prstGeom prst="rect">
            <a:avLst/>
          </a:prstGeom>
          <a:noFill/>
        </p:spPr>
        <p:txBody>
          <a:bodyPr wrap="square" rtlCol="0">
            <a:spAutoFit/>
          </a:bodyPr>
          <a:lstStyle/>
          <a:p>
            <a:r>
              <a:rPr lang="en-IN" sz="2500" dirty="0" smtClean="0"/>
              <a:t>Angular uses  </a:t>
            </a:r>
            <a:r>
              <a:rPr lang="en-IN" sz="2500" dirty="0"/>
              <a:t>reactive programming and observables </a:t>
            </a:r>
            <a:r>
              <a:rPr lang="en-IN" sz="2500" dirty="0" smtClean="0"/>
              <a:t>.</a:t>
            </a:r>
          </a:p>
          <a:p>
            <a:endParaRPr lang="en-IN" sz="2500" dirty="0"/>
          </a:p>
          <a:p>
            <a:r>
              <a:rPr lang="en-IN" sz="2500" b="1" dirty="0" err="1"/>
              <a:t>EventEmitter</a:t>
            </a:r>
            <a:endParaRPr lang="en-IN" sz="2500" dirty="0"/>
          </a:p>
          <a:p>
            <a:r>
              <a:rPr lang="en-IN" sz="2500" dirty="0"/>
              <a:t>Under the hood this works via Observables.</a:t>
            </a:r>
          </a:p>
          <a:p>
            <a:endParaRPr lang="en-IN" sz="2500" b="1" dirty="0" smtClean="0"/>
          </a:p>
          <a:p>
            <a:r>
              <a:rPr lang="en-IN" sz="2500" b="1" dirty="0" smtClean="0"/>
              <a:t>HTTP</a:t>
            </a:r>
            <a:endParaRPr lang="en-IN" sz="2500" dirty="0"/>
          </a:p>
          <a:p>
            <a:r>
              <a:rPr lang="en-IN" sz="2500" dirty="0"/>
              <a:t>We’ve not covered this yet but HTTP requests in Angular are all handled via Observables.</a:t>
            </a:r>
          </a:p>
          <a:p>
            <a:endParaRPr lang="en-IN" sz="2500" b="1" dirty="0" smtClean="0"/>
          </a:p>
          <a:p>
            <a:r>
              <a:rPr lang="en-IN" sz="2500" b="1" dirty="0" smtClean="0"/>
              <a:t>Forms</a:t>
            </a:r>
            <a:endParaRPr lang="en-IN" sz="2500" dirty="0"/>
          </a:p>
          <a:p>
            <a:r>
              <a:rPr lang="en-IN" sz="2500" dirty="0"/>
              <a:t>Reactive forms in Angular expose an observable, a stream of all the input fields in the form combined.</a:t>
            </a:r>
          </a:p>
          <a:p>
            <a:endParaRPr lang="en-US" sz="2500" dirty="0"/>
          </a:p>
        </p:txBody>
      </p:sp>
    </p:spTree>
    <p:extLst>
      <p:ext uri="{BB962C8B-B14F-4D97-AF65-F5344CB8AC3E}">
        <p14:creationId xmlns:p14="http://schemas.microsoft.com/office/powerpoint/2010/main" val="2990665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 vs Promise</a:t>
            </a:r>
            <a:endParaRPr lang="en-US" dirty="0">
              <a:solidFill>
                <a:srgbClr val="FFFF00"/>
              </a:solidFill>
            </a:endParaRPr>
          </a:p>
        </p:txBody>
      </p:sp>
      <p:sp>
        <p:nvSpPr>
          <p:cNvPr id="3" name="TextBox 2"/>
          <p:cNvSpPr txBox="1"/>
          <p:nvPr/>
        </p:nvSpPr>
        <p:spPr>
          <a:xfrm>
            <a:off x="0" y="762000"/>
            <a:ext cx="8763000" cy="6986528"/>
          </a:xfrm>
          <a:prstGeom prst="rect">
            <a:avLst/>
          </a:prstGeom>
          <a:noFill/>
        </p:spPr>
        <p:txBody>
          <a:bodyPr wrap="square" rtlCol="0">
            <a:spAutoFit/>
          </a:bodyPr>
          <a:lstStyle/>
          <a:p>
            <a:r>
              <a:rPr lang="en-IN" sz="2800" b="1" dirty="0" smtClean="0">
                <a:solidFill>
                  <a:srgbClr val="FF0000"/>
                </a:solidFill>
              </a:rPr>
              <a:t>Observables vs Promise:   (Both for handling </a:t>
            </a:r>
            <a:r>
              <a:rPr lang="en-IN" sz="2800" b="1" dirty="0" err="1" smtClean="0">
                <a:solidFill>
                  <a:srgbClr val="FF0000"/>
                </a:solidFill>
              </a:rPr>
              <a:t>async</a:t>
            </a:r>
            <a:r>
              <a:rPr lang="en-IN" sz="2800" b="1" dirty="0" smtClean="0">
                <a:solidFill>
                  <a:srgbClr val="FF0000"/>
                </a:solidFill>
              </a:rPr>
              <a:t> data)</a:t>
            </a:r>
          </a:p>
          <a:p>
            <a:endParaRPr lang="en-IN" sz="2800" b="1" dirty="0" smtClean="0">
              <a:solidFill>
                <a:srgbClr val="FF0000"/>
              </a:solidFill>
            </a:endParaRPr>
          </a:p>
          <a:p>
            <a:pPr marL="457200" indent="-457200">
              <a:buFont typeface="Arial" panose="020B0604020202020204" pitchFamily="34" charset="0"/>
              <a:buChar char="•"/>
            </a:pPr>
            <a:r>
              <a:rPr lang="en-IN" sz="2800" dirty="0" smtClean="0"/>
              <a:t>Observables </a:t>
            </a:r>
            <a:r>
              <a:rPr lang="en-IN" sz="2800" dirty="0"/>
              <a:t>emit multiple values over time. For example a Promise once called will always return one value or one error. </a:t>
            </a:r>
            <a:endParaRPr lang="en-IN" sz="2800" dirty="0" smtClean="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smtClean="0"/>
              <a:t>Web </a:t>
            </a:r>
            <a:r>
              <a:rPr lang="en-IN" sz="2800" dirty="0"/>
              <a:t>socket/real-time based data or event handlers can emit multiple values over any given time. This is where Observables really shine. </a:t>
            </a:r>
            <a:endParaRPr lang="en-IN" sz="2800" dirty="0" smtClean="0"/>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r>
              <a:rPr lang="en-IN" sz="2800" dirty="0" smtClean="0"/>
              <a:t>The </a:t>
            </a:r>
            <a:r>
              <a:rPr lang="en-IN" sz="2800" dirty="0"/>
              <a:t>new HTTP service and </a:t>
            </a:r>
            <a:r>
              <a:rPr lang="en-IN" sz="2800" dirty="0" err="1"/>
              <a:t>EventEmitter</a:t>
            </a:r>
            <a:r>
              <a:rPr lang="en-IN" sz="2800" dirty="0"/>
              <a:t> system are all Observable based. </a:t>
            </a:r>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3541586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762000"/>
            <a:ext cx="8763000" cy="6986528"/>
          </a:xfrm>
          <a:prstGeom prst="rect">
            <a:avLst/>
          </a:prstGeom>
          <a:noFill/>
        </p:spPr>
        <p:txBody>
          <a:bodyPr wrap="square" rtlCol="0">
            <a:spAutoFit/>
          </a:bodyPr>
          <a:lstStyle/>
          <a:p>
            <a:r>
              <a:rPr lang="en-IN" sz="2800" b="1" dirty="0" smtClean="0">
                <a:solidFill>
                  <a:srgbClr val="FF0000"/>
                </a:solidFill>
              </a:rPr>
              <a:t>Observables :</a:t>
            </a:r>
          </a:p>
          <a:p>
            <a:r>
              <a:rPr lang="en-IN" sz="2800" dirty="0" err="1" smtClean="0"/>
              <a:t>ItemsService.Items.subscribe</a:t>
            </a:r>
            <a:r>
              <a:rPr lang="en-IN" sz="2800" dirty="0" smtClean="0"/>
              <a:t>(</a:t>
            </a:r>
            <a:r>
              <a:rPr lang="en-IN" sz="2800" dirty="0" err="1" smtClean="0"/>
              <a:t>updatedItems</a:t>
            </a:r>
            <a:r>
              <a:rPr lang="en-IN" sz="2800" dirty="0" smtClean="0"/>
              <a:t> </a:t>
            </a:r>
            <a:r>
              <a:rPr lang="en-IN" sz="2800" dirty="0"/>
              <a:t>=&gt; {</a:t>
            </a:r>
          </a:p>
          <a:p>
            <a:r>
              <a:rPr lang="en-IN" sz="2800" dirty="0"/>
              <a:t>  </a:t>
            </a:r>
            <a:r>
              <a:rPr lang="en-IN" sz="2800" dirty="0" err="1" smtClean="0"/>
              <a:t>this.Items</a:t>
            </a:r>
            <a:r>
              <a:rPr lang="en-IN" sz="2800" dirty="0" smtClean="0"/>
              <a:t> </a:t>
            </a:r>
            <a:r>
              <a:rPr lang="en-IN" sz="2800" dirty="0"/>
              <a:t>= </a:t>
            </a:r>
            <a:r>
              <a:rPr lang="en-IN" sz="2800" dirty="0" err="1" smtClean="0"/>
              <a:t>updatedItems</a:t>
            </a:r>
            <a:endParaRPr lang="en-IN" sz="2800" dirty="0"/>
          </a:p>
          <a:p>
            <a:r>
              <a:rPr lang="en-IN" sz="2800" dirty="0"/>
              <a:t>});</a:t>
            </a:r>
          </a:p>
          <a:p>
            <a:r>
              <a:rPr lang="en-IN" sz="2800" b="1" dirty="0" smtClean="0">
                <a:solidFill>
                  <a:srgbClr val="FF0000"/>
                </a:solidFill>
              </a:rPr>
              <a:t>…..</a:t>
            </a:r>
          </a:p>
          <a:p>
            <a:endParaRPr lang="en-IN" sz="2800" b="1" dirty="0" smtClean="0">
              <a:solidFill>
                <a:srgbClr val="FF0000"/>
              </a:solidFill>
            </a:endParaRPr>
          </a:p>
          <a:p>
            <a:r>
              <a:rPr lang="en-IN" sz="2800" dirty="0"/>
              <a:t>&lt;!-- </a:t>
            </a:r>
            <a:r>
              <a:rPr lang="en-IN" sz="2800" dirty="0" err="1"/>
              <a:t>Async</a:t>
            </a:r>
            <a:r>
              <a:rPr lang="en-IN" sz="2800" dirty="0"/>
              <a:t> pipe is used to bind an observable </a:t>
            </a:r>
            <a:r>
              <a:rPr lang="en-IN" sz="2800" dirty="0" smtClean="0"/>
              <a:t>--&gt;</a:t>
            </a:r>
          </a:p>
          <a:p>
            <a:endParaRPr lang="en-IN" sz="2800" dirty="0"/>
          </a:p>
          <a:p>
            <a:r>
              <a:rPr lang="en-IN" sz="2800" dirty="0"/>
              <a:t>&lt;div *</a:t>
            </a:r>
            <a:r>
              <a:rPr lang="en-IN" sz="2800" dirty="0" err="1"/>
              <a:t>ngFor</a:t>
            </a:r>
            <a:r>
              <a:rPr lang="en-IN" sz="2800" dirty="0"/>
              <a:t>="let </a:t>
            </a:r>
            <a:r>
              <a:rPr lang="en-IN" sz="2800" dirty="0" smtClean="0"/>
              <a:t>item </a:t>
            </a:r>
            <a:r>
              <a:rPr lang="en-IN" sz="2800" dirty="0"/>
              <a:t>of </a:t>
            </a:r>
            <a:r>
              <a:rPr lang="en-IN" sz="2800" dirty="0" smtClean="0"/>
              <a:t>items </a:t>
            </a:r>
            <a:r>
              <a:rPr lang="en-IN" sz="2800" dirty="0"/>
              <a:t>| </a:t>
            </a:r>
            <a:r>
              <a:rPr lang="en-IN" sz="2800" b="1" dirty="0" err="1">
                <a:solidFill>
                  <a:srgbClr val="FF0000"/>
                </a:solidFill>
              </a:rPr>
              <a:t>async</a:t>
            </a:r>
            <a:r>
              <a:rPr lang="en-IN" sz="2800" dirty="0" smtClean="0"/>
              <a:t>"&gt;  {{ </a:t>
            </a:r>
            <a:r>
              <a:rPr lang="en-IN" sz="2800" dirty="0" err="1" smtClean="0"/>
              <a:t>item.value</a:t>
            </a:r>
            <a:r>
              <a:rPr lang="en-IN" sz="2800" dirty="0" smtClean="0"/>
              <a:t> }}</a:t>
            </a:r>
          </a:p>
          <a:p>
            <a:r>
              <a:rPr lang="en-IN" sz="2800" dirty="0" smtClean="0"/>
              <a:t> </a:t>
            </a:r>
            <a:r>
              <a:rPr lang="en-IN" sz="2800" dirty="0"/>
              <a:t>&lt;button (click)="</a:t>
            </a:r>
            <a:r>
              <a:rPr lang="en-IN" sz="2800" dirty="0" err="1" smtClean="0"/>
              <a:t>deleteItem</a:t>
            </a:r>
            <a:r>
              <a:rPr lang="en-IN" sz="2800" dirty="0" smtClean="0"/>
              <a:t>(item.id)"&gt;X&lt;/</a:t>
            </a:r>
            <a:r>
              <a:rPr lang="en-IN" sz="2800" dirty="0"/>
              <a:t>button&gt;</a:t>
            </a:r>
          </a:p>
          <a:p>
            <a:r>
              <a:rPr lang="en-IN" sz="2800" dirty="0"/>
              <a:t>&lt;/div&gt;</a:t>
            </a:r>
          </a:p>
          <a:p>
            <a:pPr lvl="2" fontAlgn="base"/>
            <a:endParaRPr lang="en-US" sz="2800" dirty="0" smtClean="0"/>
          </a:p>
          <a:p>
            <a:pPr fontAlgn="base"/>
            <a:endParaRPr lang="en-US" sz="2800" dirty="0" smtClean="0"/>
          </a:p>
          <a:p>
            <a:pPr fontAlgn="base"/>
            <a:endParaRPr lang="en-US" sz="2800" dirty="0" smtClean="0"/>
          </a:p>
          <a:p>
            <a:pPr fontAlgn="base"/>
            <a:endParaRPr lang="en-US" sz="2800" dirty="0" smtClean="0"/>
          </a:p>
          <a:p>
            <a:endParaRPr lang="en-US" sz="2800" dirty="0"/>
          </a:p>
        </p:txBody>
      </p:sp>
      <p:sp>
        <p:nvSpPr>
          <p:cNvPr id="4" name="TextBox 3"/>
          <p:cNvSpPr txBox="1"/>
          <p:nvPr/>
        </p:nvSpPr>
        <p:spPr>
          <a:xfrm>
            <a:off x="1371600" y="5332481"/>
            <a:ext cx="6019800" cy="1384995"/>
          </a:xfrm>
          <a:prstGeom prst="rect">
            <a:avLst/>
          </a:prstGeom>
          <a:solidFill>
            <a:schemeClr val="tx1">
              <a:lumMod val="95000"/>
              <a:lumOff val="5000"/>
            </a:schemeClr>
          </a:solidFill>
        </p:spPr>
        <p:txBody>
          <a:bodyPr wrap="square" rtlCol="0">
            <a:spAutoFit/>
          </a:bodyPr>
          <a:lstStyle/>
          <a:p>
            <a:pPr algn="ctr"/>
            <a:r>
              <a:rPr lang="en-IN" sz="2800" dirty="0">
                <a:solidFill>
                  <a:schemeClr val="bg1"/>
                </a:solidFill>
              </a:rPr>
              <a:t>Each time there is a new value emitted from </a:t>
            </a:r>
            <a:r>
              <a:rPr lang="en-IN" sz="2800" dirty="0" smtClean="0">
                <a:solidFill>
                  <a:schemeClr val="bg1"/>
                </a:solidFill>
              </a:rPr>
              <a:t>Observable ,Angular </a:t>
            </a:r>
            <a:r>
              <a:rPr lang="en-IN" sz="2800" dirty="0">
                <a:solidFill>
                  <a:schemeClr val="bg1"/>
                </a:solidFill>
              </a:rPr>
              <a:t>updates the view.</a:t>
            </a:r>
          </a:p>
        </p:txBody>
      </p:sp>
    </p:spTree>
    <p:extLst>
      <p:ext uri="{BB962C8B-B14F-4D97-AF65-F5344CB8AC3E}">
        <p14:creationId xmlns:p14="http://schemas.microsoft.com/office/powerpoint/2010/main" val="116751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Http</a:t>
            </a:r>
            <a:endParaRPr lang="en-US" dirty="0">
              <a:solidFill>
                <a:srgbClr val="FFFF00"/>
              </a:solidFill>
            </a:endParaRPr>
          </a:p>
        </p:txBody>
      </p:sp>
      <p:sp>
        <p:nvSpPr>
          <p:cNvPr id="3" name="TextBox 2"/>
          <p:cNvSpPr txBox="1"/>
          <p:nvPr/>
        </p:nvSpPr>
        <p:spPr>
          <a:xfrm>
            <a:off x="0" y="762000"/>
            <a:ext cx="8763000" cy="6555641"/>
          </a:xfrm>
          <a:prstGeom prst="rect">
            <a:avLst/>
          </a:prstGeom>
          <a:noFill/>
        </p:spPr>
        <p:txBody>
          <a:bodyPr wrap="square" rtlCol="0">
            <a:spAutoFit/>
          </a:bodyPr>
          <a:lstStyle/>
          <a:p>
            <a:pPr fontAlgn="base"/>
            <a:r>
              <a:rPr lang="en-US" sz="2800" dirty="0" smtClean="0"/>
              <a:t>Http module in Angular2 contains http service which allows to invoke server side resources like </a:t>
            </a:r>
            <a:r>
              <a:rPr lang="en-US" sz="2800" dirty="0" err="1" smtClean="0"/>
              <a:t>RESTful</a:t>
            </a:r>
            <a:r>
              <a:rPr lang="en-US" sz="2800" dirty="0" smtClean="0"/>
              <a:t> services using browser </a:t>
            </a:r>
            <a:r>
              <a:rPr lang="en-US" sz="2800" dirty="0" err="1" smtClean="0"/>
              <a:t>XmlHttpRequest</a:t>
            </a:r>
            <a:r>
              <a:rPr lang="en-US" sz="2800" dirty="0" smtClean="0"/>
              <a:t> object. (Ajax call)</a:t>
            </a:r>
          </a:p>
          <a:p>
            <a:pPr lvl="2" fontAlgn="base"/>
            <a:endParaRPr lang="en-US" sz="2800" dirty="0" smtClean="0"/>
          </a:p>
          <a:p>
            <a:pPr lvl="2" fontAlgn="base"/>
            <a:r>
              <a:rPr lang="en-US" sz="2800" dirty="0" err="1" smtClean="0"/>
              <a:t>http.get</a:t>
            </a:r>
            <a:r>
              <a:rPr lang="en-US" sz="2800" dirty="0" smtClean="0"/>
              <a:t>(</a:t>
            </a:r>
            <a:r>
              <a:rPr lang="en-US" sz="2800" dirty="0" err="1" smtClean="0"/>
              <a:t>url</a:t>
            </a:r>
            <a:r>
              <a:rPr lang="en-US" sz="2800" dirty="0" smtClean="0"/>
              <a:t>..)</a:t>
            </a:r>
          </a:p>
          <a:p>
            <a:pPr lvl="2" fontAlgn="base"/>
            <a:r>
              <a:rPr lang="en-US" sz="2800" dirty="0" smtClean="0"/>
              <a:t>http.post(</a:t>
            </a:r>
            <a:r>
              <a:rPr lang="en-US" sz="2800" dirty="0" err="1" smtClean="0"/>
              <a:t>url,payload</a:t>
            </a:r>
            <a:r>
              <a:rPr lang="en-US" sz="2800" dirty="0" smtClean="0"/>
              <a:t>)</a:t>
            </a:r>
          </a:p>
          <a:p>
            <a:pPr lvl="2" fontAlgn="base"/>
            <a:r>
              <a:rPr lang="en-US" sz="2800" dirty="0" err="1" smtClean="0"/>
              <a:t>http.put</a:t>
            </a:r>
            <a:r>
              <a:rPr lang="en-US" sz="2800" dirty="0" smtClean="0"/>
              <a:t>(</a:t>
            </a:r>
            <a:r>
              <a:rPr lang="en-US" sz="2800" dirty="0" err="1" smtClean="0"/>
              <a:t>url,payload</a:t>
            </a:r>
            <a:r>
              <a:rPr lang="en-US" sz="2800" dirty="0" smtClean="0"/>
              <a:t>)</a:t>
            </a:r>
          </a:p>
          <a:p>
            <a:pPr lvl="2" fontAlgn="base"/>
            <a:r>
              <a:rPr lang="en-US" sz="2800" dirty="0" err="1" smtClean="0"/>
              <a:t>http.delete</a:t>
            </a:r>
            <a:r>
              <a:rPr lang="en-US" sz="2800" dirty="0" smtClean="0"/>
              <a:t>(</a:t>
            </a:r>
            <a:r>
              <a:rPr lang="en-US" sz="2800" dirty="0" err="1" smtClean="0"/>
              <a:t>url,payload</a:t>
            </a:r>
            <a:r>
              <a:rPr lang="en-US" sz="2800" dirty="0" smtClean="0"/>
              <a:t>)</a:t>
            </a:r>
          </a:p>
          <a:p>
            <a:pPr lvl="2" fontAlgn="base"/>
            <a:endParaRPr lang="en-US" sz="2800" dirty="0" smtClean="0"/>
          </a:p>
          <a:p>
            <a:pPr lvl="2" fontAlgn="base"/>
            <a:r>
              <a:rPr lang="en-US" sz="2800" dirty="0" smtClean="0"/>
              <a:t>Load </a:t>
            </a:r>
            <a:r>
              <a:rPr lang="en-US" sz="2800" dirty="0" err="1" smtClean="0"/>
              <a:t>HttpModule</a:t>
            </a:r>
            <a:r>
              <a:rPr lang="en-US" sz="2800" dirty="0" smtClean="0"/>
              <a:t>  in the angular2 project for this.</a:t>
            </a:r>
          </a:p>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82" y="0"/>
            <a:ext cx="9164782" cy="584775"/>
          </a:xfrm>
          <a:prstGeom prst="rect">
            <a:avLst/>
          </a:prstGeom>
          <a:solidFill>
            <a:schemeClr val="accent2">
              <a:lumMod val="75000"/>
            </a:schemeClr>
          </a:solidFill>
        </p:spPr>
        <p:txBody>
          <a:bodyPr wrap="square" rtlCol="0">
            <a:spAutoFit/>
          </a:bodyPr>
          <a:lstStyle/>
          <a:p>
            <a:pPr algn="ctr"/>
            <a:r>
              <a:rPr lang="en-US" sz="3200" b="1" dirty="0" smtClean="0">
                <a:solidFill>
                  <a:srgbClr val="FFFF00"/>
                </a:solidFill>
              </a:rPr>
              <a:t>Server Communication – http / Web Socket</a:t>
            </a:r>
            <a:endParaRPr lang="en-US" sz="3200" b="1" dirty="0">
              <a:solidFill>
                <a:srgbClr val="FFFF00"/>
              </a:solidFill>
            </a:endParaRPr>
          </a:p>
        </p:txBody>
      </p:sp>
      <p:sp>
        <p:nvSpPr>
          <p:cNvPr id="2" name="Rectangle 1"/>
          <p:cNvSpPr/>
          <p:nvPr/>
        </p:nvSpPr>
        <p:spPr>
          <a:xfrm>
            <a:off x="27708" y="762000"/>
            <a:ext cx="8963891" cy="4093428"/>
          </a:xfrm>
          <a:prstGeom prst="rect">
            <a:avLst/>
          </a:prstGeom>
        </p:spPr>
        <p:txBody>
          <a:bodyPr wrap="square">
            <a:spAutoFit/>
          </a:bodyPr>
          <a:lstStyle/>
          <a:p>
            <a:pPr marL="457200" indent="-457200">
              <a:buFont typeface="Arial" pitchFamily="34" charset="0"/>
              <a:buChar char="•"/>
            </a:pPr>
            <a:r>
              <a:rPr lang="en-US" sz="2600" dirty="0"/>
              <a:t>For web apps to communicate via HTTP </a:t>
            </a:r>
            <a:r>
              <a:rPr lang="en-US" sz="2600" dirty="0" smtClean="0"/>
              <a:t> with </a:t>
            </a:r>
            <a:r>
              <a:rPr lang="en-US" sz="2600" dirty="0" err="1" smtClean="0">
                <a:solidFill>
                  <a:srgbClr val="FF0000"/>
                </a:solidFill>
              </a:rPr>
              <a:t>XMLHttpRequest</a:t>
            </a:r>
            <a:r>
              <a:rPr lang="en-US" sz="2600" dirty="0" smtClean="0">
                <a:solidFill>
                  <a:srgbClr val="FF0000"/>
                </a:solidFill>
              </a:rPr>
              <a:t> </a:t>
            </a:r>
            <a:r>
              <a:rPr lang="en-US" sz="2600" dirty="0"/>
              <a:t>(XHR) and </a:t>
            </a:r>
            <a:r>
              <a:rPr lang="en-US" sz="2600" dirty="0">
                <a:solidFill>
                  <a:srgbClr val="FF0000"/>
                </a:solidFill>
              </a:rPr>
              <a:t>JSONP. </a:t>
            </a:r>
            <a:endParaRPr lang="en-US" sz="2600" dirty="0" smtClean="0">
              <a:solidFill>
                <a:srgbClr val="FF0000"/>
              </a:solidFill>
            </a:endParaRPr>
          </a:p>
          <a:p>
            <a:pPr marL="457200" indent="-457200">
              <a:buFont typeface="Arial" pitchFamily="34" charset="0"/>
              <a:buChar char="•"/>
            </a:pPr>
            <a:endParaRPr lang="en-US" sz="2600" dirty="0" smtClean="0"/>
          </a:p>
          <a:p>
            <a:pPr marL="457200" indent="-457200">
              <a:buFont typeface="Arial" pitchFamily="34" charset="0"/>
              <a:buChar char="•"/>
            </a:pPr>
            <a:r>
              <a:rPr lang="en-US" sz="2600" dirty="0" smtClean="0"/>
              <a:t>Angular </a:t>
            </a:r>
            <a:r>
              <a:rPr lang="en-US" sz="2600" dirty="0"/>
              <a:t>comes with its own built-in </a:t>
            </a:r>
            <a:r>
              <a:rPr lang="en-US" sz="2600" dirty="0" smtClean="0"/>
              <a:t>abstractions.</a:t>
            </a:r>
          </a:p>
          <a:p>
            <a:pPr marL="457200" indent="-457200">
              <a:buFont typeface="Arial" pitchFamily="34" charset="0"/>
              <a:buChar char="•"/>
            </a:pPr>
            <a:endParaRPr lang="en-US" sz="2600" dirty="0">
              <a:solidFill>
                <a:srgbClr val="FF0000"/>
              </a:solidFill>
            </a:endParaRPr>
          </a:p>
          <a:p>
            <a:r>
              <a:rPr lang="en-US" sz="2600" dirty="0">
                <a:solidFill>
                  <a:srgbClr val="FF0000"/>
                </a:solidFill>
              </a:rPr>
              <a:t>Http Client </a:t>
            </a:r>
          </a:p>
          <a:p>
            <a:pPr marL="457200" indent="-457200">
              <a:buFont typeface="Arial" pitchFamily="34" charset="0"/>
              <a:buChar char="•"/>
            </a:pPr>
            <a:r>
              <a:rPr lang="en-US" sz="2600" dirty="0" smtClean="0"/>
              <a:t>Angular </a:t>
            </a:r>
            <a:r>
              <a:rPr lang="en-US" sz="2600" dirty="0"/>
              <a:t>Http client to communicate via </a:t>
            </a:r>
            <a:r>
              <a:rPr lang="en-US" sz="2600" dirty="0" err="1"/>
              <a:t>XMLHttpRequest</a:t>
            </a:r>
            <a:r>
              <a:rPr lang="en-US" sz="2600" dirty="0"/>
              <a:t> (XHR). </a:t>
            </a:r>
            <a:endParaRPr lang="en-US" sz="2600" dirty="0" smtClean="0"/>
          </a:p>
          <a:p>
            <a:pPr marL="457200" indent="-457200">
              <a:buFont typeface="Arial" pitchFamily="34" charset="0"/>
              <a:buChar char="•"/>
            </a:pPr>
            <a:endParaRPr lang="en-US" sz="2600" dirty="0"/>
          </a:p>
          <a:p>
            <a:endParaRPr lang="en-US" sz="2600" dirty="0"/>
          </a:p>
        </p:txBody>
      </p:sp>
    </p:spTree>
    <p:extLst>
      <p:ext uri="{BB962C8B-B14F-4D97-AF65-F5344CB8AC3E}">
        <p14:creationId xmlns:p14="http://schemas.microsoft.com/office/powerpoint/2010/main" val="140475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82" y="0"/>
            <a:ext cx="9164782" cy="584775"/>
          </a:xfrm>
          <a:prstGeom prst="rect">
            <a:avLst/>
          </a:prstGeom>
          <a:solidFill>
            <a:schemeClr val="accent2">
              <a:lumMod val="75000"/>
            </a:schemeClr>
          </a:solidFill>
        </p:spPr>
        <p:txBody>
          <a:bodyPr wrap="square" rtlCol="0">
            <a:spAutoFit/>
          </a:bodyPr>
          <a:lstStyle/>
          <a:p>
            <a:pPr algn="ctr"/>
            <a:r>
              <a:rPr lang="en-US" sz="3200" b="1" dirty="0" smtClean="0">
                <a:solidFill>
                  <a:srgbClr val="FFFF00"/>
                </a:solidFill>
              </a:rPr>
              <a:t>Server Communication – http / Web Socket</a:t>
            </a:r>
            <a:endParaRPr lang="en-US" sz="3200" b="1" dirty="0">
              <a:solidFill>
                <a:srgbClr val="FFFF00"/>
              </a:solidFill>
            </a:endParaRPr>
          </a:p>
        </p:txBody>
      </p:sp>
      <p:sp>
        <p:nvSpPr>
          <p:cNvPr id="2" name="Rectangle 1"/>
          <p:cNvSpPr/>
          <p:nvPr/>
        </p:nvSpPr>
        <p:spPr>
          <a:xfrm>
            <a:off x="-41564" y="543487"/>
            <a:ext cx="8963891" cy="492443"/>
          </a:xfrm>
          <a:prstGeom prst="rect">
            <a:avLst/>
          </a:prstGeom>
        </p:spPr>
        <p:txBody>
          <a:bodyPr wrap="square">
            <a:spAutoFit/>
          </a:bodyPr>
          <a:lstStyle/>
          <a:p>
            <a:r>
              <a:rPr lang="en-US" sz="2600" dirty="0" smtClean="0">
                <a:solidFill>
                  <a:srgbClr val="FF0000"/>
                </a:solidFill>
              </a:rPr>
              <a:t>Converting to Promise</a:t>
            </a:r>
            <a:endParaRPr lang="en-US" sz="26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5930"/>
            <a:ext cx="9144000" cy="58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55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4" name="TextBox 3"/>
          <p:cNvSpPr txBox="1"/>
          <p:nvPr/>
        </p:nvSpPr>
        <p:spPr>
          <a:xfrm>
            <a:off x="0" y="609600"/>
            <a:ext cx="9144000" cy="3477875"/>
          </a:xfrm>
          <a:prstGeom prst="rect">
            <a:avLst/>
          </a:prstGeom>
          <a:noFill/>
        </p:spPr>
        <p:txBody>
          <a:bodyPr wrap="square" rtlCol="0">
            <a:spAutoFit/>
          </a:bodyPr>
          <a:lstStyle/>
          <a:p>
            <a:pPr fontAlgn="base"/>
            <a:r>
              <a:rPr lang="en-US" sz="2800" dirty="0" smtClean="0"/>
              <a:t>while we are iterating over the Observable array, we are passing in a “pipe” called “</a:t>
            </a:r>
            <a:r>
              <a:rPr lang="en-US" sz="2800" dirty="0" err="1" smtClean="0"/>
              <a:t>async</a:t>
            </a:r>
            <a:r>
              <a:rPr lang="en-US" sz="2800" dirty="0" smtClean="0"/>
              <a:t>” this pipe subscribes to our Observable array and shows the data on the UI as and when the Observable delivers them on to the stream.</a:t>
            </a:r>
          </a:p>
          <a:p>
            <a:pPr fontAlgn="base"/>
            <a:r>
              <a:rPr lang="en-US" sz="2800" dirty="0" smtClean="0"/>
              <a:t> </a:t>
            </a:r>
          </a:p>
          <a:p>
            <a:pPr fontAlgn="base"/>
            <a:endParaRPr lang="en-US" sz="2800" dirty="0" smtClean="0"/>
          </a:p>
          <a:p>
            <a:pPr fontAlgn="base"/>
            <a:endParaRPr lang="en-US" sz="2800" dirty="0" smtClean="0"/>
          </a:p>
          <a:p>
            <a:endParaRPr lang="en-US" sz="2400" dirty="0"/>
          </a:p>
        </p:txBody>
      </p:sp>
      <p:sp>
        <p:nvSpPr>
          <p:cNvPr id="5" name="TextBox 4"/>
          <p:cNvSpPr txBox="1"/>
          <p:nvPr/>
        </p:nvSpPr>
        <p:spPr>
          <a:xfrm>
            <a:off x="228600" y="3048000"/>
            <a:ext cx="9144000" cy="4216539"/>
          </a:xfrm>
          <a:prstGeom prst="rect">
            <a:avLst/>
          </a:prstGeom>
          <a:noFill/>
        </p:spPr>
        <p:txBody>
          <a:bodyPr wrap="square" rtlCol="0">
            <a:spAutoFit/>
          </a:bodyPr>
          <a:lstStyle/>
          <a:p>
            <a:pPr fontAlgn="base"/>
            <a:r>
              <a:rPr lang="en-US" sz="2800" dirty="0" smtClean="0"/>
              <a:t>&lt;h3&gt;With </a:t>
            </a:r>
            <a:r>
              <a:rPr lang="en-US" sz="2800" dirty="0" err="1" smtClean="0"/>
              <a:t>async</a:t>
            </a:r>
            <a:r>
              <a:rPr lang="en-US" sz="2800" dirty="0" smtClean="0"/>
              <a:t> pipe&lt;/h3&gt;</a:t>
            </a:r>
          </a:p>
          <a:p>
            <a:pPr fontAlgn="base"/>
            <a:r>
              <a:rPr lang="en-US" sz="2800" dirty="0" smtClean="0"/>
              <a:t>&lt;</a:t>
            </a:r>
            <a:r>
              <a:rPr lang="en-US" sz="2800" dirty="0" err="1" smtClean="0"/>
              <a:t>ul</a:t>
            </a:r>
            <a:r>
              <a:rPr lang="en-US" sz="2800" dirty="0" smtClean="0"/>
              <a:t>&gt;</a:t>
            </a:r>
          </a:p>
          <a:p>
            <a:pPr fontAlgn="base"/>
            <a:r>
              <a:rPr lang="en-US" sz="2800" dirty="0" smtClean="0"/>
              <a:t>    &lt;</a:t>
            </a:r>
            <a:r>
              <a:rPr lang="en-US" sz="2800" dirty="0" err="1" smtClean="0"/>
              <a:t>li</a:t>
            </a:r>
            <a:r>
              <a:rPr lang="en-US" sz="2800" dirty="0" smtClean="0"/>
              <a:t> </a:t>
            </a:r>
          </a:p>
          <a:p>
            <a:pPr fontAlgn="base"/>
            <a:r>
              <a:rPr lang="en-US" sz="2800" dirty="0" smtClean="0"/>
              <a:t>   *</a:t>
            </a:r>
            <a:r>
              <a:rPr lang="en-US" sz="2800" dirty="0" err="1" smtClean="0"/>
              <a:t>ngFor</a:t>
            </a:r>
            <a:r>
              <a:rPr lang="en-US" sz="2800" dirty="0" smtClean="0"/>
              <a:t>="let </a:t>
            </a:r>
            <a:r>
              <a:rPr lang="en-US" sz="2800" dirty="0" err="1" smtClean="0"/>
              <a:t>filmObservable</a:t>
            </a:r>
            <a:r>
              <a:rPr lang="en-US" sz="2800" dirty="0" smtClean="0"/>
              <a:t> of </a:t>
            </a:r>
            <a:r>
              <a:rPr lang="en-US" sz="2800" dirty="0" err="1" smtClean="0"/>
              <a:t>filmsObservable</a:t>
            </a:r>
            <a:r>
              <a:rPr lang="en-US" sz="2800" dirty="0" smtClean="0"/>
              <a:t> | </a:t>
            </a:r>
            <a:r>
              <a:rPr lang="en-US" sz="2800" dirty="0" err="1" smtClean="0"/>
              <a:t>async</a:t>
            </a:r>
            <a:r>
              <a:rPr lang="en-US" sz="2800" dirty="0" smtClean="0"/>
              <a:t>"&gt;</a:t>
            </a:r>
          </a:p>
          <a:p>
            <a:pPr fontAlgn="base"/>
            <a:r>
              <a:rPr lang="en-US" sz="2800" dirty="0" smtClean="0"/>
              <a:t>        {{</a:t>
            </a:r>
            <a:r>
              <a:rPr lang="en-US" sz="2800" dirty="0" err="1" smtClean="0"/>
              <a:t>filmObservable.title</a:t>
            </a:r>
            <a:r>
              <a:rPr lang="en-US" sz="2800" dirty="0" smtClean="0"/>
              <a:t>}}</a:t>
            </a:r>
          </a:p>
          <a:p>
            <a:pPr fontAlgn="base"/>
            <a:r>
              <a:rPr lang="en-US" sz="2800" dirty="0" smtClean="0"/>
              <a:t>    &lt;/</a:t>
            </a:r>
            <a:r>
              <a:rPr lang="en-US" sz="2800" dirty="0" err="1" smtClean="0"/>
              <a:t>li</a:t>
            </a:r>
            <a:r>
              <a:rPr lang="en-US" sz="2800" dirty="0" smtClean="0"/>
              <a:t>&gt;</a:t>
            </a:r>
          </a:p>
          <a:p>
            <a:pPr fontAlgn="base"/>
            <a:r>
              <a:rPr lang="en-US" sz="2800" dirty="0" smtClean="0"/>
              <a:t>&lt;/</a:t>
            </a:r>
            <a:r>
              <a:rPr lang="en-US" sz="2800" dirty="0" err="1" smtClean="0"/>
              <a:t>ul</a:t>
            </a:r>
            <a:r>
              <a:rPr lang="en-US" sz="2800" dirty="0" smtClean="0"/>
              <a:t>&gt;</a:t>
            </a:r>
          </a:p>
          <a:p>
            <a:endParaRPr lang="en-US" sz="2400" dirty="0" smtClean="0"/>
          </a:p>
          <a:p>
            <a:pPr fontAlgn="base"/>
            <a:r>
              <a:rPr lang="en-US" sz="2400" dirty="0" smtClean="0"/>
              <a:t> </a:t>
            </a:r>
          </a:p>
          <a:p>
            <a:pPr fontAlgn="base"/>
            <a:r>
              <a:rPr lang="en-US" sz="2400" dirty="0" smtClean="0"/>
              <a:t>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Without Promise</a:t>
            </a:r>
            <a:endParaRPr lang="en-US" dirty="0">
              <a:solidFill>
                <a:srgbClr val="FFFF00"/>
              </a:solidFill>
            </a:endParaRPr>
          </a:p>
        </p:txBody>
      </p:sp>
      <p:sp>
        <p:nvSpPr>
          <p:cNvPr id="3" name="TextBox 2"/>
          <p:cNvSpPr txBox="1"/>
          <p:nvPr/>
        </p:nvSpPr>
        <p:spPr>
          <a:xfrm>
            <a:off x="533400" y="533401"/>
            <a:ext cx="8763000" cy="4832092"/>
          </a:xfrm>
          <a:prstGeom prst="rect">
            <a:avLst/>
          </a:prstGeom>
          <a:noFill/>
        </p:spPr>
        <p:txBody>
          <a:bodyPr wrap="square" rtlCol="0">
            <a:spAutoFit/>
          </a:bodyPr>
          <a:lstStyle/>
          <a:p>
            <a:r>
              <a:rPr lang="en-IN" sz="2800" dirty="0" smtClean="0">
                <a:solidFill>
                  <a:srgbClr val="FF0000"/>
                </a:solidFill>
              </a:rPr>
              <a:t>//</a:t>
            </a:r>
            <a:r>
              <a:rPr lang="en-IN" sz="2800" dirty="0" err="1" smtClean="0">
                <a:solidFill>
                  <a:srgbClr val="FF0000"/>
                </a:solidFill>
              </a:rPr>
              <a:t>widget.ts</a:t>
            </a:r>
            <a:r>
              <a:rPr lang="en-IN" sz="2800" dirty="0"/>
              <a:t/>
            </a:r>
            <a:br>
              <a:rPr lang="en-IN" sz="2800" dirty="0"/>
            </a:br>
            <a:r>
              <a:rPr lang="en-IN" sz="2800" dirty="0"/>
              <a:t>import * as $ from "</a:t>
            </a:r>
            <a:r>
              <a:rPr lang="en-IN" sz="2800" dirty="0" err="1"/>
              <a:t>jquery</a:t>
            </a:r>
            <a:r>
              <a:rPr lang="en-IN" sz="2800" dirty="0"/>
              <a:t>";</a:t>
            </a:r>
          </a:p>
          <a:p>
            <a:endParaRPr lang="en-IN" sz="2800" dirty="0"/>
          </a:p>
          <a:p>
            <a:r>
              <a:rPr lang="en-IN" sz="2800" dirty="0"/>
              <a:t>export function render(container: </a:t>
            </a:r>
            <a:r>
              <a:rPr lang="en-IN" sz="2800" dirty="0" err="1"/>
              <a:t>HTMLElement</a:t>
            </a:r>
            <a:r>
              <a:rPr lang="en-IN" sz="2800" dirty="0"/>
              <a:t>) {</a:t>
            </a:r>
          </a:p>
          <a:p>
            <a:r>
              <a:rPr lang="en-IN" sz="2800" dirty="0"/>
              <a:t>    // Imagine lots of widget code here.</a:t>
            </a:r>
          </a:p>
          <a:p>
            <a:r>
              <a:rPr lang="en-IN" sz="2800" dirty="0"/>
              <a:t>    // For this demo, $.text() will have to do.</a:t>
            </a:r>
          </a:p>
          <a:p>
            <a:r>
              <a:rPr lang="en-IN" sz="2800" dirty="0"/>
              <a:t>    $(container).text("Hello, widget!");</a:t>
            </a:r>
          </a:p>
          <a:p>
            <a:r>
              <a:rPr lang="en-IN" sz="2800" dirty="0"/>
              <a:t>    alert("Hello")</a:t>
            </a:r>
          </a:p>
          <a:p>
            <a:r>
              <a:rPr lang="en-IN" sz="2800" dirty="0"/>
              <a:t>}</a:t>
            </a:r>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209409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Without Promise</a:t>
            </a:r>
            <a:endParaRPr lang="en-US" dirty="0">
              <a:solidFill>
                <a:srgbClr val="FFFF00"/>
              </a:solidFill>
            </a:endParaRPr>
          </a:p>
        </p:txBody>
      </p:sp>
      <p:sp>
        <p:nvSpPr>
          <p:cNvPr id="3" name="TextBox 2"/>
          <p:cNvSpPr txBox="1"/>
          <p:nvPr/>
        </p:nvSpPr>
        <p:spPr>
          <a:xfrm>
            <a:off x="533400" y="533401"/>
            <a:ext cx="8763000" cy="8279190"/>
          </a:xfrm>
          <a:prstGeom prst="rect">
            <a:avLst/>
          </a:prstGeom>
          <a:noFill/>
        </p:spPr>
        <p:txBody>
          <a:bodyPr wrap="square" rtlCol="0">
            <a:spAutoFit/>
          </a:bodyPr>
          <a:lstStyle/>
          <a:p>
            <a:r>
              <a:rPr lang="en-IN" sz="2800" dirty="0" smtClean="0">
                <a:solidFill>
                  <a:srgbClr val="FF0000"/>
                </a:solidFill>
              </a:rPr>
              <a:t>// </a:t>
            </a:r>
            <a:r>
              <a:rPr lang="en-IN" sz="2800" dirty="0">
                <a:solidFill>
                  <a:srgbClr val="FF0000"/>
                </a:solidFill>
              </a:rPr>
              <a:t>because import() returns a promise which resolves once </a:t>
            </a:r>
            <a:r>
              <a:rPr lang="en-IN" sz="2800" dirty="0" smtClean="0">
                <a:solidFill>
                  <a:srgbClr val="FF0000"/>
                </a:solidFill>
              </a:rPr>
              <a:t>//the </a:t>
            </a:r>
            <a:r>
              <a:rPr lang="en-IN" sz="2800" dirty="0">
                <a:solidFill>
                  <a:srgbClr val="FF0000"/>
                </a:solidFill>
              </a:rPr>
              <a:t>module is loaded</a:t>
            </a:r>
          </a:p>
          <a:p>
            <a:r>
              <a:rPr lang="en-IN" sz="2800" dirty="0"/>
              <a:t>import * as ES6Promise from "es6-promise";</a:t>
            </a:r>
          </a:p>
          <a:p>
            <a:r>
              <a:rPr lang="en-IN" sz="2800" dirty="0"/>
              <a:t>ES6Promise.polyfill</a:t>
            </a:r>
            <a:r>
              <a:rPr lang="en-IN" sz="2800" dirty="0" smtClean="0"/>
              <a:t>();</a:t>
            </a:r>
            <a:endParaRPr lang="en-IN" sz="2800" dirty="0"/>
          </a:p>
          <a:p>
            <a:r>
              <a:rPr lang="en-IN" sz="2800" dirty="0" err="1">
                <a:solidFill>
                  <a:srgbClr val="FF0000"/>
                </a:solidFill>
              </a:rPr>
              <a:t>async</a:t>
            </a:r>
            <a:r>
              <a:rPr lang="en-IN" sz="2800" dirty="0"/>
              <a:t> function </a:t>
            </a:r>
            <a:r>
              <a:rPr lang="en-IN" sz="2800" dirty="0" err="1"/>
              <a:t>renderWidget</a:t>
            </a:r>
            <a:r>
              <a:rPr lang="en-IN" sz="2800" dirty="0"/>
              <a:t>() {</a:t>
            </a:r>
          </a:p>
          <a:p>
            <a:r>
              <a:rPr lang="en-IN" sz="2800" dirty="0">
                <a:solidFill>
                  <a:srgbClr val="FF0000"/>
                </a:solidFill>
              </a:rPr>
              <a:t>    // Locate the widget container &lt;div id</a:t>
            </a:r>
            <a:r>
              <a:rPr lang="en-IN" sz="2800" dirty="0" smtClean="0">
                <a:solidFill>
                  <a:srgbClr val="FF0000"/>
                </a:solidFill>
              </a:rPr>
              <a:t>=“control"&gt;&lt;/</a:t>
            </a:r>
            <a:r>
              <a:rPr lang="en-IN" sz="2800" dirty="0">
                <a:solidFill>
                  <a:srgbClr val="FF0000"/>
                </a:solidFill>
              </a:rPr>
              <a:t>div&gt;</a:t>
            </a:r>
          </a:p>
          <a:p>
            <a:r>
              <a:rPr lang="en-IN" sz="2800" dirty="0"/>
              <a:t>    </a:t>
            </a:r>
            <a:r>
              <a:rPr lang="en-IN" sz="2800" dirty="0" err="1"/>
              <a:t>const</a:t>
            </a:r>
            <a:r>
              <a:rPr lang="en-IN" sz="2800" dirty="0"/>
              <a:t> container = </a:t>
            </a:r>
            <a:r>
              <a:rPr lang="en-IN" sz="2800" dirty="0" err="1"/>
              <a:t>document.getElementById</a:t>
            </a:r>
            <a:r>
              <a:rPr lang="en-IN" sz="2800" dirty="0" smtClean="0"/>
              <a:t>(“control");</a:t>
            </a:r>
            <a:endParaRPr lang="en-IN" sz="2800" dirty="0"/>
          </a:p>
          <a:p>
            <a:endParaRPr lang="en-IN" sz="2800" dirty="0"/>
          </a:p>
          <a:p>
            <a:r>
              <a:rPr lang="en-IN" sz="2800" dirty="0">
                <a:solidFill>
                  <a:srgbClr val="FF0000"/>
                </a:solidFill>
              </a:rPr>
              <a:t>    // If we found the container, </a:t>
            </a:r>
          </a:p>
          <a:p>
            <a:r>
              <a:rPr lang="en-IN" sz="2800" dirty="0"/>
              <a:t>    //import the widget and render it into the container</a:t>
            </a:r>
          </a:p>
          <a:p>
            <a:r>
              <a:rPr lang="en-IN" sz="2800" dirty="0"/>
              <a:t>    if (container !== null) {</a:t>
            </a:r>
          </a:p>
          <a:p>
            <a:r>
              <a:rPr lang="en-IN" sz="2800" dirty="0"/>
              <a:t>        </a:t>
            </a:r>
            <a:r>
              <a:rPr lang="en-IN" sz="2800" dirty="0" err="1"/>
              <a:t>const</a:t>
            </a:r>
            <a:r>
              <a:rPr lang="en-IN" sz="2800" dirty="0"/>
              <a:t> widget = </a:t>
            </a:r>
            <a:r>
              <a:rPr lang="en-IN" sz="2800" dirty="0">
                <a:solidFill>
                  <a:srgbClr val="FF0000"/>
                </a:solidFill>
              </a:rPr>
              <a:t>await</a:t>
            </a:r>
            <a:r>
              <a:rPr lang="en-IN" sz="2800" dirty="0"/>
              <a:t> </a:t>
            </a:r>
            <a:r>
              <a:rPr lang="en-IN" sz="2800" dirty="0" smtClean="0"/>
              <a:t>import(“./</a:t>
            </a:r>
            <a:r>
              <a:rPr lang="en-IN" sz="2800" dirty="0"/>
              <a:t>widget");</a:t>
            </a:r>
          </a:p>
          <a:p>
            <a:r>
              <a:rPr lang="en-IN" sz="2800" dirty="0"/>
              <a:t>        </a:t>
            </a:r>
            <a:r>
              <a:rPr lang="en-IN" sz="2800" dirty="0" err="1"/>
              <a:t>widget.render</a:t>
            </a:r>
            <a:r>
              <a:rPr lang="en-IN" sz="2800" dirty="0"/>
              <a:t>(container);</a:t>
            </a:r>
          </a:p>
          <a:p>
            <a:r>
              <a:rPr lang="en-IN" sz="2800" dirty="0"/>
              <a:t>    }</a:t>
            </a:r>
          </a:p>
          <a:p>
            <a:r>
              <a:rPr lang="en-IN" sz="2800" dirty="0"/>
              <a:t>}</a:t>
            </a:r>
          </a:p>
          <a:p>
            <a:endParaRPr lang="en-IN" sz="2800" dirty="0"/>
          </a:p>
          <a:p>
            <a:r>
              <a:rPr lang="en-IN" sz="2800" dirty="0" err="1"/>
              <a:t>renderWidget</a:t>
            </a:r>
            <a:r>
              <a:rPr lang="en-IN" sz="2800" dirty="0"/>
              <a:t>();</a:t>
            </a:r>
          </a:p>
          <a:p>
            <a:pPr fontAlgn="base"/>
            <a:endParaRPr lang="en-US" sz="2800" dirty="0" smtClean="0"/>
          </a:p>
          <a:p>
            <a:endParaRPr lang="en-US" sz="2800" dirty="0"/>
          </a:p>
        </p:txBody>
      </p:sp>
    </p:spTree>
    <p:extLst>
      <p:ext uri="{BB962C8B-B14F-4D97-AF65-F5344CB8AC3E}">
        <p14:creationId xmlns:p14="http://schemas.microsoft.com/office/powerpoint/2010/main" val="1817664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Without Promise</a:t>
            </a:r>
            <a:endParaRPr lang="en-US" dirty="0">
              <a:solidFill>
                <a:srgbClr val="FFFF00"/>
              </a:solidFill>
            </a:endParaRPr>
          </a:p>
        </p:txBody>
      </p:sp>
      <p:sp>
        <p:nvSpPr>
          <p:cNvPr id="3" name="TextBox 2"/>
          <p:cNvSpPr txBox="1"/>
          <p:nvPr/>
        </p:nvSpPr>
        <p:spPr>
          <a:xfrm>
            <a:off x="533400" y="533401"/>
            <a:ext cx="8763000" cy="6555641"/>
          </a:xfrm>
          <a:prstGeom prst="rect">
            <a:avLst/>
          </a:prstGeom>
          <a:noFill/>
        </p:spPr>
        <p:txBody>
          <a:bodyPr wrap="square" rtlCol="0">
            <a:spAutoFit/>
          </a:bodyPr>
          <a:lstStyle/>
          <a:p>
            <a:r>
              <a:rPr lang="en-IN" sz="2800" dirty="0"/>
              <a:t/>
            </a:r>
            <a:br>
              <a:rPr lang="en-IN" sz="2800" dirty="0"/>
            </a:br>
            <a:r>
              <a:rPr lang="en-IN" sz="2800" dirty="0">
                <a:solidFill>
                  <a:srgbClr val="FF0000"/>
                </a:solidFill>
              </a:rPr>
              <a:t>// Via </a:t>
            </a:r>
            <a:r>
              <a:rPr lang="en-IN" sz="2800" dirty="0" err="1" smtClean="0">
                <a:solidFill>
                  <a:srgbClr val="FF0000"/>
                </a:solidFill>
              </a:rPr>
              <a:t>callbacks</a:t>
            </a:r>
            <a:r>
              <a:rPr lang="en-IN" sz="2800" dirty="0" smtClean="0">
                <a:solidFill>
                  <a:srgbClr val="FF0000"/>
                </a:solidFill>
              </a:rPr>
              <a:t> without Promise API</a:t>
            </a:r>
            <a:endParaRPr lang="en-IN" sz="2800" dirty="0">
              <a:solidFill>
                <a:srgbClr val="FF0000"/>
              </a:solidFill>
            </a:endParaRPr>
          </a:p>
          <a:p>
            <a:r>
              <a:rPr lang="en-IN" sz="2800" dirty="0"/>
              <a:t/>
            </a:r>
            <a:br>
              <a:rPr lang="en-IN" sz="2800" dirty="0"/>
            </a:br>
            <a:r>
              <a:rPr lang="en-IN" sz="2800" dirty="0"/>
              <a:t>function </a:t>
            </a:r>
            <a:r>
              <a:rPr lang="en-IN" sz="2800" dirty="0" err="1"/>
              <a:t>doAsyncTask</a:t>
            </a:r>
            <a:r>
              <a:rPr lang="en-IN" sz="2800" dirty="0"/>
              <a:t>(</a:t>
            </a:r>
            <a:r>
              <a:rPr lang="en-IN" sz="2800" dirty="0" err="1"/>
              <a:t>cb</a:t>
            </a:r>
            <a:r>
              <a:rPr lang="en-IN" sz="2800" dirty="0"/>
              <a:t>) {</a:t>
            </a:r>
          </a:p>
          <a:p>
            <a:r>
              <a:rPr lang="en-IN" sz="2800" dirty="0" err="1"/>
              <a:t>setTimeout</a:t>
            </a:r>
            <a:r>
              <a:rPr lang="en-IN" sz="2800" dirty="0"/>
              <a:t>(() =&gt; {</a:t>
            </a:r>
          </a:p>
          <a:p>
            <a:r>
              <a:rPr lang="en-IN" sz="2800" dirty="0" smtClean="0"/>
              <a:t>	   console.log</a:t>
            </a:r>
            <a:r>
              <a:rPr lang="en-IN" sz="2800" dirty="0"/>
              <a:t>("</a:t>
            </a:r>
            <a:r>
              <a:rPr lang="en-IN" sz="2800" dirty="0" err="1"/>
              <a:t>Async</a:t>
            </a:r>
            <a:r>
              <a:rPr lang="en-IN" sz="2800" dirty="0"/>
              <a:t> Task Calling </a:t>
            </a:r>
            <a:r>
              <a:rPr lang="en-IN" sz="2800" dirty="0" err="1"/>
              <a:t>Callback</a:t>
            </a:r>
            <a:r>
              <a:rPr lang="en-IN" sz="2800" dirty="0"/>
              <a:t>");</a:t>
            </a:r>
          </a:p>
          <a:p>
            <a:r>
              <a:rPr lang="en-IN" sz="2800" dirty="0" smtClean="0"/>
              <a:t>	   </a:t>
            </a:r>
            <a:r>
              <a:rPr lang="en-IN" sz="2800" dirty="0" err="1" smtClean="0"/>
              <a:t>cb</a:t>
            </a:r>
            <a:r>
              <a:rPr lang="en-IN" sz="2800" dirty="0"/>
              <a:t>();</a:t>
            </a:r>
          </a:p>
          <a:p>
            <a:r>
              <a:rPr lang="en-IN" sz="2800" dirty="0" smtClean="0"/>
              <a:t>	}, </a:t>
            </a:r>
            <a:r>
              <a:rPr lang="en-IN" sz="2800" dirty="0"/>
              <a:t>1000);</a:t>
            </a:r>
          </a:p>
          <a:p>
            <a:r>
              <a:rPr lang="en-IN" sz="2800" dirty="0"/>
              <a:t>}</a:t>
            </a:r>
          </a:p>
          <a:p>
            <a:r>
              <a:rPr lang="en-IN" sz="2800" dirty="0"/>
              <a:t/>
            </a:r>
            <a:br>
              <a:rPr lang="en-IN" sz="2800" dirty="0"/>
            </a:br>
            <a:r>
              <a:rPr lang="en-IN" sz="2800" dirty="0" err="1"/>
              <a:t>doAsyncTask</a:t>
            </a:r>
            <a:r>
              <a:rPr lang="en-IN" sz="2800" dirty="0"/>
              <a:t>(() =&gt; console.log("</a:t>
            </a:r>
            <a:r>
              <a:rPr lang="en-IN" sz="2800" dirty="0" err="1"/>
              <a:t>Callback</a:t>
            </a:r>
            <a:r>
              <a:rPr lang="en-IN" sz="2800" dirty="0"/>
              <a:t> Called"));</a:t>
            </a:r>
          </a:p>
          <a:p>
            <a:r>
              <a:rPr lang="en-IN" sz="2800" dirty="0"/>
              <a:t>console.log("I am not blocked.....")</a:t>
            </a:r>
          </a:p>
          <a:p>
            <a:pPr lvl="0" eaLnBrk="0" fontAlgn="base" hangingPunct="0">
              <a:spcBef>
                <a:spcPct val="0"/>
              </a:spcBef>
              <a:spcAft>
                <a:spcPct val="0"/>
              </a:spcAft>
            </a:pPr>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3126144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With Promise</a:t>
            </a:r>
            <a:endParaRPr lang="en-US" dirty="0">
              <a:solidFill>
                <a:srgbClr val="FFFF00"/>
              </a:solidFill>
            </a:endParaRPr>
          </a:p>
        </p:txBody>
      </p:sp>
      <p:sp>
        <p:nvSpPr>
          <p:cNvPr id="3" name="TextBox 2"/>
          <p:cNvSpPr txBox="1"/>
          <p:nvPr/>
        </p:nvSpPr>
        <p:spPr>
          <a:xfrm>
            <a:off x="304800" y="533401"/>
            <a:ext cx="8991600" cy="7848302"/>
          </a:xfrm>
          <a:prstGeom prst="rect">
            <a:avLst/>
          </a:prstGeom>
          <a:noFill/>
        </p:spPr>
        <p:txBody>
          <a:bodyPr wrap="square" rtlCol="0">
            <a:spAutoFit/>
          </a:bodyPr>
          <a:lstStyle/>
          <a:p>
            <a:r>
              <a:rPr lang="en-IN" sz="2800" dirty="0" smtClean="0"/>
              <a:t>let </a:t>
            </a:r>
            <a:r>
              <a:rPr lang="en-IN" sz="2800" dirty="0"/>
              <a:t>error = false;</a:t>
            </a:r>
          </a:p>
          <a:p>
            <a:r>
              <a:rPr lang="en-IN" sz="2800" dirty="0"/>
              <a:t>function </a:t>
            </a:r>
            <a:r>
              <a:rPr lang="en-IN" sz="2800" dirty="0" err="1"/>
              <a:t>doAsync</a:t>
            </a:r>
            <a:r>
              <a:rPr lang="en-IN" sz="2800" dirty="0"/>
              <a:t>() {</a:t>
            </a:r>
          </a:p>
          <a:p>
            <a:pPr lvl="1"/>
            <a:r>
              <a:rPr lang="en-IN" sz="2800" dirty="0"/>
              <a:t>return new Promise((resolve, reject) =&gt; {</a:t>
            </a:r>
          </a:p>
          <a:p>
            <a:pPr lvl="1"/>
            <a:r>
              <a:rPr lang="en-IN" sz="2800" dirty="0" smtClean="0"/>
              <a:t>	</a:t>
            </a:r>
            <a:r>
              <a:rPr lang="en-IN" sz="2800" dirty="0" err="1" smtClean="0"/>
              <a:t>setTimeout</a:t>
            </a:r>
            <a:r>
              <a:rPr lang="en-IN" sz="2800" dirty="0"/>
              <a:t>(() =&gt; {</a:t>
            </a:r>
          </a:p>
          <a:p>
            <a:pPr lvl="1"/>
            <a:r>
              <a:rPr lang="en-IN" sz="2800" dirty="0" smtClean="0"/>
              <a:t>		if </a:t>
            </a:r>
            <a:r>
              <a:rPr lang="en-IN" sz="2800" dirty="0"/>
              <a:t>(error) </a:t>
            </a:r>
            <a:r>
              <a:rPr lang="en-IN" sz="2800" dirty="0" smtClean="0"/>
              <a:t>{reject</a:t>
            </a:r>
            <a:r>
              <a:rPr lang="en-IN" sz="2800" dirty="0"/>
              <a:t>('error</a:t>
            </a:r>
            <a:r>
              <a:rPr lang="en-IN" sz="2800" dirty="0" smtClean="0"/>
              <a:t>');} </a:t>
            </a:r>
          </a:p>
          <a:p>
            <a:pPr lvl="1"/>
            <a:r>
              <a:rPr lang="en-IN" sz="2800" dirty="0"/>
              <a:t>	</a:t>
            </a:r>
            <a:r>
              <a:rPr lang="en-IN" sz="2800" dirty="0" smtClean="0"/>
              <a:t>	else         { resolve</a:t>
            </a:r>
            <a:r>
              <a:rPr lang="en-IN" sz="2800" dirty="0"/>
              <a:t>('done</a:t>
            </a:r>
            <a:r>
              <a:rPr lang="en-IN" sz="2800" dirty="0" smtClean="0"/>
              <a:t>');	</a:t>
            </a:r>
          </a:p>
          <a:p>
            <a:pPr lvl="1"/>
            <a:r>
              <a:rPr lang="en-IN" sz="2800" dirty="0"/>
              <a:t>	</a:t>
            </a:r>
            <a:r>
              <a:rPr lang="en-IN" sz="2800" dirty="0" smtClean="0"/>
              <a:t>	}</a:t>
            </a:r>
            <a:endParaRPr lang="en-IN" sz="2800" dirty="0"/>
          </a:p>
          <a:p>
            <a:pPr lvl="1"/>
            <a:r>
              <a:rPr lang="en-IN" sz="2800" dirty="0"/>
              <a:t>}, 1000);</a:t>
            </a:r>
          </a:p>
          <a:p>
            <a:r>
              <a:rPr lang="en-IN" sz="2800" dirty="0"/>
              <a:t>});</a:t>
            </a:r>
          </a:p>
          <a:p>
            <a:r>
              <a:rPr lang="en-IN" sz="2800" dirty="0" smtClean="0"/>
              <a:t>}</a:t>
            </a:r>
          </a:p>
          <a:p>
            <a:r>
              <a:rPr lang="en-IN" sz="2800" dirty="0" err="1"/>
              <a:t>doAsync</a:t>
            </a:r>
            <a:r>
              <a:rPr lang="en-IN" sz="2800" dirty="0"/>
              <a:t>().then(</a:t>
            </a:r>
          </a:p>
          <a:p>
            <a:pPr lvl="1"/>
            <a:r>
              <a:rPr lang="en-IN" sz="2800" dirty="0"/>
              <a:t>(</a:t>
            </a:r>
            <a:r>
              <a:rPr lang="en-IN" sz="2800" dirty="0" err="1"/>
              <a:t>val</a:t>
            </a:r>
            <a:r>
              <a:rPr lang="en-IN" sz="2800" dirty="0"/>
              <a:t>) =&gt; console.log(</a:t>
            </a:r>
            <a:r>
              <a:rPr lang="en-IN" sz="2800" dirty="0" err="1"/>
              <a:t>val</a:t>
            </a:r>
            <a:r>
              <a:rPr lang="en-IN" sz="2800" dirty="0"/>
              <a:t>),</a:t>
            </a:r>
          </a:p>
          <a:p>
            <a:pPr lvl="1"/>
            <a:r>
              <a:rPr lang="en-IN" sz="2800" dirty="0"/>
              <a:t>(err) =&gt; </a:t>
            </a:r>
            <a:r>
              <a:rPr lang="en-IN" sz="2800" dirty="0" err="1"/>
              <a:t>console.error</a:t>
            </a:r>
            <a:r>
              <a:rPr lang="en-IN" sz="2800" dirty="0"/>
              <a:t>(err)</a:t>
            </a:r>
          </a:p>
          <a:p>
            <a:r>
              <a:rPr lang="en-IN" sz="2800" dirty="0"/>
              <a:t>);</a:t>
            </a:r>
          </a:p>
          <a:p>
            <a:endParaRPr lang="en-IN" sz="2800" dirty="0"/>
          </a:p>
          <a:p>
            <a:pPr lvl="0" eaLnBrk="0" fontAlgn="base" hangingPunct="0">
              <a:spcBef>
                <a:spcPct val="0"/>
              </a:spcBef>
              <a:spcAft>
                <a:spcPct val="0"/>
              </a:spcAft>
            </a:pPr>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2652373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With Promise and Handle errors</a:t>
            </a:r>
            <a:endParaRPr lang="en-US" dirty="0">
              <a:solidFill>
                <a:srgbClr val="FFFF00"/>
              </a:solidFill>
            </a:endParaRPr>
          </a:p>
        </p:txBody>
      </p:sp>
      <p:sp>
        <p:nvSpPr>
          <p:cNvPr id="3" name="TextBox 2"/>
          <p:cNvSpPr txBox="1"/>
          <p:nvPr/>
        </p:nvSpPr>
        <p:spPr>
          <a:xfrm>
            <a:off x="304800" y="554534"/>
            <a:ext cx="8991600" cy="6124754"/>
          </a:xfrm>
          <a:prstGeom prst="rect">
            <a:avLst/>
          </a:prstGeom>
          <a:noFill/>
        </p:spPr>
        <p:txBody>
          <a:bodyPr wrap="square" rtlCol="0">
            <a:spAutoFit/>
          </a:bodyPr>
          <a:lstStyle/>
          <a:p>
            <a:r>
              <a:rPr lang="en-IN" sz="2800" dirty="0">
                <a:solidFill>
                  <a:srgbClr val="FF0000"/>
                </a:solidFill>
              </a:rPr>
              <a:t>// Immediately Resolved </a:t>
            </a:r>
            <a:r>
              <a:rPr lang="en-IN" sz="2800" dirty="0" smtClean="0">
                <a:solidFill>
                  <a:srgbClr val="FF0000"/>
                </a:solidFill>
              </a:rPr>
              <a:t>Promise</a:t>
            </a:r>
          </a:p>
          <a:p>
            <a:endParaRPr lang="en-IN" sz="2800" dirty="0">
              <a:solidFill>
                <a:srgbClr val="FF0000"/>
              </a:solidFill>
            </a:endParaRPr>
          </a:p>
          <a:p>
            <a:r>
              <a:rPr lang="en-IN" sz="2800" dirty="0"/>
              <a:t>let promise = </a:t>
            </a:r>
            <a:r>
              <a:rPr lang="en-IN" sz="2800" dirty="0" err="1"/>
              <a:t>Promise.resolve</a:t>
            </a:r>
            <a:r>
              <a:rPr lang="en-IN" sz="2800" dirty="0"/>
              <a:t>('done');</a:t>
            </a:r>
          </a:p>
          <a:p>
            <a:r>
              <a:rPr lang="en-IN" sz="2800" dirty="0" err="1"/>
              <a:t>promise.then</a:t>
            </a:r>
            <a:r>
              <a:rPr lang="en-IN" sz="2800" dirty="0"/>
              <a:t>((</a:t>
            </a:r>
            <a:r>
              <a:rPr lang="en-IN" sz="2800" dirty="0" err="1"/>
              <a:t>val</a:t>
            </a:r>
            <a:r>
              <a:rPr lang="en-IN" sz="2800" dirty="0"/>
              <a:t>) =&gt; console.log(</a:t>
            </a:r>
            <a:r>
              <a:rPr lang="en-IN" sz="2800" dirty="0" err="1"/>
              <a:t>val</a:t>
            </a:r>
            <a:r>
              <a:rPr lang="en-IN" sz="2800" dirty="0"/>
              <a:t>)); // 'done'</a:t>
            </a:r>
          </a:p>
          <a:p>
            <a:r>
              <a:rPr lang="en-IN" sz="2800" dirty="0"/>
              <a:t/>
            </a:r>
            <a:br>
              <a:rPr lang="en-IN" sz="2800" dirty="0"/>
            </a:br>
            <a:r>
              <a:rPr lang="en-IN" sz="2800" dirty="0">
                <a:solidFill>
                  <a:srgbClr val="FF0000"/>
                </a:solidFill>
              </a:rPr>
              <a:t>// Handling </a:t>
            </a:r>
            <a:r>
              <a:rPr lang="en-IN" sz="2800" dirty="0" smtClean="0">
                <a:solidFill>
                  <a:srgbClr val="FF0000"/>
                </a:solidFill>
              </a:rPr>
              <a:t>Errors with nested promise</a:t>
            </a:r>
            <a:endParaRPr lang="en-IN" sz="2800" dirty="0">
              <a:solidFill>
                <a:srgbClr val="FF0000"/>
              </a:solidFill>
            </a:endParaRPr>
          </a:p>
          <a:p>
            <a:r>
              <a:rPr lang="en-IN" sz="2800" dirty="0" err="1"/>
              <a:t>Promise.resolve</a:t>
            </a:r>
            <a:r>
              <a:rPr lang="en-IN" sz="2800" dirty="0"/>
              <a:t>('done')</a:t>
            </a:r>
          </a:p>
          <a:p>
            <a:pPr lvl="1"/>
            <a:r>
              <a:rPr lang="en-IN" sz="2800" dirty="0"/>
              <a:t>.then((</a:t>
            </a:r>
            <a:r>
              <a:rPr lang="en-IN" sz="2800" dirty="0" err="1"/>
              <a:t>val</a:t>
            </a:r>
            <a:r>
              <a:rPr lang="en-IN" sz="2800" dirty="0"/>
              <a:t>) =&gt; {throw new Error("fail")})</a:t>
            </a:r>
          </a:p>
          <a:p>
            <a:pPr lvl="1"/>
            <a:r>
              <a:rPr lang="en-IN" sz="2800" dirty="0" smtClean="0"/>
              <a:t>	.</a:t>
            </a:r>
            <a:r>
              <a:rPr lang="en-IN" sz="2800" dirty="0"/>
              <a:t>then((</a:t>
            </a:r>
            <a:r>
              <a:rPr lang="en-IN" sz="2800" dirty="0" err="1"/>
              <a:t>val</a:t>
            </a:r>
            <a:r>
              <a:rPr lang="en-IN" sz="2800" dirty="0"/>
              <a:t>) =&gt; console.log(</a:t>
            </a:r>
            <a:r>
              <a:rPr lang="en-IN" sz="2800" dirty="0" err="1"/>
              <a:t>val</a:t>
            </a:r>
            <a:r>
              <a:rPr lang="en-IN" sz="2800" dirty="0"/>
              <a:t>))</a:t>
            </a:r>
          </a:p>
          <a:p>
            <a:pPr lvl="1"/>
            <a:r>
              <a:rPr lang="en-IN" sz="2800" dirty="0"/>
              <a:t>.catch((err) =&gt; </a:t>
            </a:r>
            <a:r>
              <a:rPr lang="en-IN" sz="2800" dirty="0" err="1"/>
              <a:t>console.error</a:t>
            </a:r>
            <a:r>
              <a:rPr lang="en-IN" sz="2800" dirty="0"/>
              <a:t>(err));</a:t>
            </a:r>
          </a:p>
          <a:p>
            <a:endParaRPr lang="en-IN" sz="2800" dirty="0"/>
          </a:p>
          <a:p>
            <a:pPr lvl="0" eaLnBrk="0" fontAlgn="base" hangingPunct="0">
              <a:spcBef>
                <a:spcPct val="0"/>
              </a:spcBef>
              <a:spcAft>
                <a:spcPct val="0"/>
              </a:spcAft>
            </a:pPr>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259942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Stream</a:t>
            </a:r>
            <a:endParaRPr lang="en-US" dirty="0">
              <a:solidFill>
                <a:srgbClr val="FFFF00"/>
              </a:solidFill>
            </a:endParaRPr>
          </a:p>
        </p:txBody>
      </p:sp>
      <p:sp>
        <p:nvSpPr>
          <p:cNvPr id="3" name="TextBox 2"/>
          <p:cNvSpPr txBox="1"/>
          <p:nvPr/>
        </p:nvSpPr>
        <p:spPr>
          <a:xfrm>
            <a:off x="0" y="762000"/>
            <a:ext cx="8763000" cy="7294305"/>
          </a:xfrm>
          <a:prstGeom prst="rect">
            <a:avLst/>
          </a:prstGeom>
          <a:noFill/>
        </p:spPr>
        <p:txBody>
          <a:bodyPr wrap="square" rtlCol="0">
            <a:spAutoFit/>
          </a:bodyPr>
          <a:lstStyle/>
          <a:p>
            <a:pPr lvl="0" eaLnBrk="0" fontAlgn="base" hangingPunct="0">
              <a:spcBef>
                <a:spcPct val="0"/>
              </a:spcBef>
              <a:spcAft>
                <a:spcPct val="0"/>
              </a:spcAft>
            </a:pPr>
            <a:r>
              <a:rPr lang="en-US" altLang="en-US" sz="2500" dirty="0">
                <a:solidFill>
                  <a:srgbClr val="333333"/>
                </a:solidFill>
                <a:latin typeface="Helvetica" panose="020B0604020202020204" pitchFamily="34" charset="0"/>
                <a:ea typeface="Times New Roman" panose="02020603050405020304" pitchFamily="18" charset="0"/>
              </a:rPr>
              <a:t>Streams are a </a:t>
            </a:r>
            <a:r>
              <a:rPr lang="en-US" altLang="en-US" sz="2500" i="1" dirty="0">
                <a:solidFill>
                  <a:srgbClr val="333333"/>
                </a:solidFill>
                <a:latin typeface="Helvetica" panose="020B0604020202020204" pitchFamily="34" charset="0"/>
                <a:ea typeface="Times New Roman" panose="02020603050405020304" pitchFamily="18" charset="0"/>
              </a:rPr>
              <a:t>sequence of values over </a:t>
            </a:r>
            <a:r>
              <a:rPr lang="en-US" altLang="en-US" sz="2500" i="1" dirty="0" smtClean="0">
                <a:solidFill>
                  <a:srgbClr val="333333"/>
                </a:solidFill>
                <a:latin typeface="Helvetica" panose="020B0604020202020204" pitchFamily="34" charset="0"/>
                <a:ea typeface="Times New Roman" panose="02020603050405020304" pitchFamily="18" charset="0"/>
              </a:rPr>
              <a:t>time</a:t>
            </a:r>
            <a:r>
              <a:rPr lang="en-US" altLang="en-US" sz="2500" dirty="0">
                <a:solidFill>
                  <a:srgbClr val="333333"/>
                </a:solidFill>
                <a:latin typeface="Helvetica" panose="020B0604020202020204" pitchFamily="34" charset="0"/>
                <a:ea typeface="Times New Roman" panose="02020603050405020304" pitchFamily="18" charset="0"/>
              </a:rPr>
              <a:t>.</a:t>
            </a:r>
            <a:endParaRPr lang="en-US" altLang="en-US" sz="2500" dirty="0">
              <a:ea typeface="Times New Roman" panose="02020603050405020304" pitchFamily="18" charset="0"/>
            </a:endParaRPr>
          </a:p>
          <a:p>
            <a:pPr lvl="0" eaLnBrk="0" fontAlgn="base" hangingPunct="0">
              <a:spcBef>
                <a:spcPct val="0"/>
              </a:spcBef>
              <a:spcAft>
                <a:spcPct val="0"/>
              </a:spcAft>
            </a:pPr>
            <a:endParaRPr lang="en-US" altLang="en-US" sz="2500" dirty="0" smtClean="0">
              <a:solidFill>
                <a:srgbClr val="333333"/>
              </a:solidFill>
              <a:latin typeface="Helvetica" panose="020B0604020202020204" pitchFamily="34" charset="0"/>
              <a:ea typeface="Times New Roman" panose="02020603050405020304" pitchFamily="18" charset="0"/>
            </a:endParaRPr>
          </a:p>
          <a:p>
            <a:pPr lvl="0" eaLnBrk="0" fontAlgn="base" hangingPunct="0">
              <a:spcBef>
                <a:spcPct val="0"/>
              </a:spcBef>
              <a:spcAft>
                <a:spcPct val="0"/>
              </a:spcAft>
            </a:pPr>
            <a:r>
              <a:rPr lang="en-US" altLang="en-US" sz="2500" dirty="0" smtClean="0">
                <a:solidFill>
                  <a:srgbClr val="333333"/>
                </a:solidFill>
                <a:latin typeface="Helvetica" panose="020B0604020202020204" pitchFamily="34" charset="0"/>
                <a:ea typeface="Times New Roman" panose="02020603050405020304" pitchFamily="18" charset="0"/>
              </a:rPr>
              <a:t>For</a:t>
            </a:r>
            <a:r>
              <a:rPr lang="en-US" altLang="en-US" sz="2500" dirty="0">
                <a:solidFill>
                  <a:srgbClr val="333333"/>
                </a:solidFill>
                <a:latin typeface="Helvetica" panose="020B0604020202020204" pitchFamily="34" charset="0"/>
                <a:ea typeface="Times New Roman" panose="02020603050405020304" pitchFamily="18" charset="0"/>
              </a:rPr>
              <a:t> example a number that goes up by 1 every second might have a </a:t>
            </a:r>
            <a:r>
              <a:rPr lang="en-US" altLang="en-US" sz="2500" i="1" dirty="0">
                <a:solidFill>
                  <a:srgbClr val="333333"/>
                </a:solidFill>
                <a:latin typeface="Helvetica" panose="020B0604020202020204" pitchFamily="34" charset="0"/>
                <a:ea typeface="Times New Roman" panose="02020603050405020304" pitchFamily="18" charset="0"/>
              </a:rPr>
              <a:t>stream</a:t>
            </a:r>
            <a:r>
              <a:rPr lang="en-US" altLang="en-US" sz="2500" dirty="0">
                <a:solidFill>
                  <a:srgbClr val="333333"/>
                </a:solidFill>
                <a:latin typeface="Helvetica" panose="020B0604020202020204" pitchFamily="34" charset="0"/>
                <a:ea typeface="Times New Roman" panose="02020603050405020304" pitchFamily="18" charset="0"/>
              </a:rPr>
              <a:t> that looks </a:t>
            </a:r>
            <a:r>
              <a:rPr lang="en-US" altLang="en-US" sz="2500" dirty="0" smtClean="0">
                <a:solidFill>
                  <a:srgbClr val="333333"/>
                </a:solidFill>
                <a:latin typeface="Helvetica" panose="020B0604020202020204" pitchFamily="34" charset="0"/>
                <a:ea typeface="Times New Roman" panose="02020603050405020304" pitchFamily="18" charset="0"/>
              </a:rPr>
              <a:t>like</a:t>
            </a:r>
            <a:r>
              <a:rPr lang="en-US" altLang="en-US" sz="2500" dirty="0" smtClean="0">
                <a:ea typeface="Times New Roman" panose="02020603050405020304" pitchFamily="18" charset="0"/>
              </a:rPr>
              <a:t>   </a:t>
            </a:r>
            <a:r>
              <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rPr>
              <a:t>[0,1,2,3,4]</a:t>
            </a:r>
          </a:p>
          <a:p>
            <a:pPr lvl="0" eaLnBrk="0" fontAlgn="base" hangingPunct="0">
              <a:spcBef>
                <a:spcPct val="0"/>
              </a:spcBef>
              <a:spcAft>
                <a:spcPct val="0"/>
              </a:spcAft>
            </a:pPr>
            <a:endParaRPr lang="en-US" altLang="en-US" sz="2500" dirty="0">
              <a:ea typeface="Times New Roman" panose="02020603050405020304" pitchFamily="18" charset="0"/>
            </a:endParaRPr>
          </a:p>
          <a:p>
            <a:pPr lvl="0" eaLnBrk="0" fontAlgn="base" hangingPunct="0">
              <a:spcBef>
                <a:spcPct val="0"/>
              </a:spcBef>
              <a:spcAft>
                <a:spcPct val="0"/>
              </a:spcAft>
            </a:pPr>
            <a:endParaRPr lang="en-US" altLang="en-US" sz="2500" dirty="0" smtClean="0">
              <a:solidFill>
                <a:srgbClr val="333333"/>
              </a:solidFill>
              <a:latin typeface="Helvetica" panose="020B0604020202020204" pitchFamily="34" charset="0"/>
              <a:ea typeface="Times New Roman" panose="02020603050405020304" pitchFamily="18" charset="0"/>
            </a:endParaRPr>
          </a:p>
          <a:p>
            <a:pPr lvl="0" eaLnBrk="0" fontAlgn="base" hangingPunct="0">
              <a:spcBef>
                <a:spcPct val="0"/>
              </a:spcBef>
              <a:spcAft>
                <a:spcPct val="0"/>
              </a:spcAft>
            </a:pPr>
            <a:r>
              <a:rPr lang="en-US" altLang="en-US" sz="2500" dirty="0" smtClean="0">
                <a:solidFill>
                  <a:srgbClr val="333333"/>
                </a:solidFill>
                <a:latin typeface="Helvetica" panose="020B0604020202020204" pitchFamily="34" charset="0"/>
                <a:ea typeface="Times New Roman" panose="02020603050405020304" pitchFamily="18" charset="0"/>
              </a:rPr>
              <a:t>Another </a:t>
            </a:r>
            <a:r>
              <a:rPr lang="en-US" altLang="en-US" sz="2500" dirty="0">
                <a:solidFill>
                  <a:srgbClr val="333333"/>
                </a:solidFill>
                <a:latin typeface="Helvetica" panose="020B0604020202020204" pitchFamily="34" charset="0"/>
                <a:ea typeface="Times New Roman" panose="02020603050405020304" pitchFamily="18" charset="0"/>
              </a:rPr>
              <a:t>stream might be a sequence of x and y positions of mouse click events, like so:</a:t>
            </a:r>
            <a:endParaRPr lang="en-US" altLang="en-US" sz="2500" dirty="0">
              <a:ea typeface="Times New Roman" panose="02020603050405020304" pitchFamily="18" charset="0"/>
            </a:endParaRPr>
          </a:p>
          <a:p>
            <a:pPr lvl="0" eaLnBrk="0" fontAlgn="base" hangingPunct="0">
              <a:spcBef>
                <a:spcPct val="0"/>
              </a:spcBef>
              <a:spcAft>
                <a:spcPct val="0"/>
              </a:spcAft>
            </a:pPr>
            <a:endPar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500" dirty="0">
                <a:solidFill>
                  <a:srgbClr val="F4645F"/>
                </a:solidFill>
                <a:latin typeface="Consolas" panose="020B0609020204030204" pitchFamily="49" charset="0"/>
                <a:ea typeface="Times New Roman" panose="02020603050405020304" pitchFamily="18" charset="0"/>
                <a:cs typeface="Courier New" panose="02070309020205020404" pitchFamily="49" charset="0"/>
              </a:rPr>
              <a:t>12,34), (345,22), (1,993</a:t>
            </a:r>
            <a:r>
              <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rPr>
              <a:t>)]</a:t>
            </a:r>
            <a:endParaRPr lang="en-US" altLang="en-US" sz="2500" dirty="0" smtClean="0">
              <a:latin typeface="Arial" panose="020B0604020202020204" pitchFamily="34" charset="0"/>
            </a:endParaRPr>
          </a:p>
          <a:p>
            <a:pPr lvl="0" eaLnBrk="0" fontAlgn="base" hangingPunct="0">
              <a:spcBef>
                <a:spcPct val="0"/>
              </a:spcBef>
              <a:spcAft>
                <a:spcPct val="0"/>
              </a:spcAft>
            </a:pPr>
            <a:endParaRPr lang="en-US" sz="2500" dirty="0" smtClean="0">
              <a:latin typeface="Arial" panose="020B0604020202020204" pitchFamily="34" charset="0"/>
            </a:endParaRPr>
          </a:p>
          <a:p>
            <a:pPr lvl="0" eaLnBrk="0" fontAlgn="base" hangingPunct="0">
              <a:spcBef>
                <a:spcPct val="0"/>
              </a:spcBef>
              <a:spcAft>
                <a:spcPct val="0"/>
              </a:spcAft>
            </a:pPr>
            <a:r>
              <a:rPr lang="en-US" sz="2500" dirty="0" smtClean="0">
                <a:latin typeface="Arial" panose="020B0604020202020204" pitchFamily="34" charset="0"/>
              </a:rPr>
              <a:t>Or JSON array: [</a:t>
            </a:r>
            <a:endParaRPr lang="en-US" sz="2500" dirty="0">
              <a:latin typeface="Arial" panose="020B0604020202020204" pitchFamily="34" charset="0"/>
            </a:endParaRPr>
          </a:p>
          <a:p>
            <a:pPr eaLnBrk="0" fontAlgn="base" hangingPunct="0">
              <a:spcBef>
                <a:spcPct val="0"/>
              </a:spcBef>
              <a:spcAft>
                <a:spcPct val="0"/>
              </a:spcAft>
            </a:pP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BA2121"/>
                </a:solidFill>
                <a:latin typeface="Consolas" panose="020B0609020204030204" pitchFamily="49" charset="0"/>
                <a:ea typeface="Times New Roman" panose="02020603050405020304" pitchFamily="18" charset="0"/>
                <a:cs typeface="Courier New" panose="02070309020205020404" pitchFamily="49" charset="0"/>
              </a:rPr>
              <a:t>“Sri"</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BA2121"/>
                </a:solidFill>
                <a:latin typeface="Consolas" panose="020B0609020204030204" pitchFamily="49" charset="0"/>
                <a:ea typeface="Times New Roman" panose="02020603050405020304" pitchFamily="18" charset="0"/>
                <a:cs typeface="Courier New" panose="02070309020205020404" pitchFamily="49" charset="0"/>
              </a:rPr>
              <a:t>“Murthy"</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endPar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BA2121"/>
                </a:solidFill>
                <a:latin typeface="Consolas" panose="020B0609020204030204" pitchFamily="49" charset="0"/>
                <a:ea typeface="Times New Roman" panose="02020603050405020304" pitchFamily="18" charset="0"/>
                <a:cs typeface="Courier New" panose="02070309020205020404" pitchFamily="49" charset="0"/>
              </a:rPr>
              <a:t>“Raju"</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BA212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500" dirty="0" err="1">
                <a:solidFill>
                  <a:srgbClr val="BA2121"/>
                </a:solidFill>
                <a:latin typeface="Consolas" panose="020B0609020204030204" pitchFamily="49" charset="0"/>
                <a:ea typeface="Times New Roman" panose="02020603050405020304" pitchFamily="18" charset="0"/>
                <a:cs typeface="Courier New" panose="02070309020205020404" pitchFamily="49" charset="0"/>
              </a:rPr>
              <a:t>Asim</a:t>
            </a:r>
            <a:r>
              <a:rPr lang="en-US" altLang="en-US" sz="2500" dirty="0">
                <a:solidFill>
                  <a:srgbClr val="BA212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r>
              <a:rPr lang="en-US" altLang="en-US" sz="2500" dirty="0">
                <a:solidFill>
                  <a:srgbClr val="333333"/>
                </a:solidFill>
                <a:latin typeface="Consolas" panose="020B0609020204030204" pitchFamily="49" charset="0"/>
                <a:cs typeface="Courier New" panose="02070309020205020404" pitchFamily="49" charset="0"/>
              </a:rPr>
              <a:t>]</a:t>
            </a:r>
            <a:endParaRPr lang="en-US" altLang="en-US" sz="2500" dirty="0">
              <a:latin typeface="Arial" panose="020B0604020202020204" pitchFamily="34" charset="0"/>
            </a:endParaRPr>
          </a:p>
          <a:p>
            <a:pPr lvl="0" eaLnBrk="0" fontAlgn="base" hangingPunct="0">
              <a:spcBef>
                <a:spcPct val="0"/>
              </a:spcBef>
              <a:spcAft>
                <a:spcPct val="0"/>
              </a:spcAft>
            </a:pPr>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940310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1049</Words>
  <Application>Microsoft Office PowerPoint</Application>
  <PresentationFormat>On-screen Show (4:3)</PresentationFormat>
  <Paragraphs>398</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Courier New</vt:lpstr>
      <vt:lpstr>Helvetica</vt:lpstr>
      <vt:lpstr>minion-pro</vt:lpstr>
      <vt:lpstr>Roboto Mono</vt:lpstr>
      <vt:lpstr>Times New Roman</vt:lpstr>
      <vt:lpstr>Office Theme</vt:lpstr>
      <vt:lpstr>RxJS  6.0 (Observable)</vt:lpstr>
      <vt:lpstr>RX JS</vt:lpstr>
      <vt:lpstr>PowerPoint Presentation</vt:lpstr>
      <vt:lpstr>Without Promise</vt:lpstr>
      <vt:lpstr>Without Promise</vt:lpstr>
      <vt:lpstr>Without Promise</vt:lpstr>
      <vt:lpstr>With Promise</vt:lpstr>
      <vt:lpstr>With Promise and Handle errors</vt:lpstr>
      <vt:lpstr>Stream</vt:lpstr>
      <vt:lpstr>Observable</vt:lpstr>
      <vt:lpstr>Reactive eXtensions (RX)</vt:lpstr>
      <vt:lpstr>Observable</vt:lpstr>
      <vt:lpstr>Observable</vt:lpstr>
      <vt:lpstr>Observable</vt:lpstr>
      <vt:lpstr>Observable</vt:lpstr>
      <vt:lpstr>Observable</vt:lpstr>
      <vt:lpstr>Observable</vt:lpstr>
      <vt:lpstr>RXJS</vt:lpstr>
      <vt:lpstr>Reactivex.io/rxjs</vt:lpstr>
      <vt:lpstr>Reactivex.io/rxjs</vt:lpstr>
      <vt:lpstr>Observable</vt:lpstr>
      <vt:lpstr>Observer &amp; observables</vt:lpstr>
      <vt:lpstr>Observer &amp; observables</vt:lpstr>
      <vt:lpstr>PowerPoint Presentation</vt:lpstr>
      <vt:lpstr>PowerPoint Presentation</vt:lpstr>
      <vt:lpstr>Observable</vt:lpstr>
      <vt:lpstr>RXJS</vt:lpstr>
      <vt:lpstr>RXJS</vt:lpstr>
      <vt:lpstr>RXJS</vt:lpstr>
      <vt:lpstr>Observable</vt:lpstr>
      <vt:lpstr>Angular Observable</vt:lpstr>
      <vt:lpstr>Observable vs Promise</vt:lpstr>
      <vt:lpstr>Observable</vt:lpstr>
      <vt:lpstr>Http</vt:lpstr>
      <vt:lpstr>PowerPoint Presentation</vt:lpstr>
      <vt:lpstr>PowerPoint Presentation</vt:lpstr>
      <vt:lpstr>RXJS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dc:title>
  <dc:creator>sys</dc:creator>
  <cp:lastModifiedBy>DSR Murthy</cp:lastModifiedBy>
  <cp:revision>202</cp:revision>
  <dcterms:created xsi:type="dcterms:W3CDTF">2006-08-16T00:00:00Z</dcterms:created>
  <dcterms:modified xsi:type="dcterms:W3CDTF">2018-12-08T03:43:58Z</dcterms:modified>
</cp:coreProperties>
</file>