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  <p:sldId id="276" r:id="rId22"/>
    <p:sldId id="28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7" r:id="rId31"/>
    <p:sldId id="282" r:id="rId32"/>
    <p:sldId id="285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6" autoAdjust="0"/>
  </p:normalViewPr>
  <p:slideViewPr>
    <p:cSldViewPr>
      <p:cViewPr varScale="1">
        <p:scale>
          <a:sx n="100" d="100"/>
          <a:sy n="100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5CA52-9D0F-4B81-8965-530AC1C6614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875D2-E6C8-447F-87DA-1CB518180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3CF99-3357-4AB4-839F-C4FDB15FB4DD}" type="slidenum">
              <a:rPr lang="en-US"/>
              <a:pPr/>
              <a:t>18</a:t>
            </a:fld>
            <a:endParaRPr lang="en-US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884853" y="-1564"/>
            <a:ext cx="2976259" cy="45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-3111" y="-1564"/>
            <a:ext cx="2973149" cy="45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563563"/>
            <a:ext cx="4381500" cy="3287712"/>
          </a:xfrm>
          <a:ln/>
        </p:spPr>
      </p:sp>
      <p:sp>
        <p:nvSpPr>
          <p:cNvPr id="90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8806" y="3996592"/>
            <a:ext cx="5160614" cy="4307750"/>
          </a:xfrm>
        </p:spPr>
        <p:txBody>
          <a:bodyPr lIns="89715" tIns="44858" rIns="89715" bIns="44858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81DFD-43B5-4515-8884-7731EC322052}" type="slidenum">
              <a:rPr lang="en-US"/>
              <a:pPr/>
              <a:t>19</a:t>
            </a:fld>
            <a:endParaRPr lang="en-US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4853" y="-1564"/>
            <a:ext cx="2976259" cy="45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-3111" y="-1564"/>
            <a:ext cx="2973149" cy="45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9867" tIns="44934" rIns="89867" bIns="44934" anchor="ctr"/>
          <a:lstStyle/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4600" y="563563"/>
            <a:ext cx="4381500" cy="3287712"/>
          </a:xfrm>
          <a:ln/>
        </p:spPr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8806" y="3996592"/>
            <a:ext cx="5160614" cy="4307750"/>
          </a:xfrm>
        </p:spPr>
        <p:txBody>
          <a:bodyPr lIns="89715" tIns="44858" rIns="89715" bIns="44858"/>
          <a:lstStyle/>
          <a:p>
            <a:r>
              <a:rPr lang="en-US"/>
              <a:t>Lesson Aim</a:t>
            </a:r>
          </a:p>
          <a:p>
            <a:pPr lvl="1"/>
            <a:r>
              <a:rPr lang="en-US"/>
              <a:t>&lt;Enter lesson aim here.&gt;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Chapter 2.</a:t>
            </a:r>
            <a:br>
              <a:rPr lang="en-US" smtClean="0"/>
            </a:br>
            <a:r>
              <a:rPr lang="en-US" sz="6700" b="1" smtClean="0"/>
              <a:t>LAN &amp; WLAN</a:t>
            </a:r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SOHO LANs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smtClean="0"/>
              <a:t>SOHO: Small Office/Home Office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667000"/>
            <a:ext cx="4617459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44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Enterprise LANs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399"/>
          </a:xfrm>
        </p:spPr>
        <p:txBody>
          <a:bodyPr>
            <a:normAutofit fontScale="92500" lnSpcReduction="20000"/>
          </a:bodyPr>
          <a:lstStyle/>
          <a:p>
            <a:r>
              <a:rPr lang="en-US" sz="2400"/>
              <a:t>Enterprise networks have similar needs compared to a SOHO network, but on a </a:t>
            </a:r>
            <a:r>
              <a:rPr lang="en-US" sz="2400"/>
              <a:t>much </a:t>
            </a:r>
            <a:r>
              <a:rPr lang="en-US" sz="2400" smtClean="0"/>
              <a:t>larger scale</a:t>
            </a:r>
            <a:r>
              <a:rPr lang="en-US" sz="2400"/>
              <a:t/>
            </a:r>
            <a:br>
              <a:rPr lang="en-US" sz="2400"/>
            </a:br>
            <a:endParaRPr 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54673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0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Standards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1800"/>
              <a:t>The term Ethernet refers to an entire family of standards. Some standards define the specifics of how to send data over a particular type of cabling, and at a particular speed</a:t>
            </a:r>
            <a:r>
              <a:rPr lang="en-US" sz="1800"/>
              <a:t>. </a:t>
            </a:r>
            <a:r>
              <a:rPr lang="en-US" sz="1800" smtClean="0"/>
              <a:t>Other standards </a:t>
            </a:r>
            <a:r>
              <a:rPr lang="en-US" sz="1800"/>
              <a:t>define protocols, or rules, that the Ethernet nodes must follow to be a part </a:t>
            </a:r>
            <a:r>
              <a:rPr lang="en-US" sz="1800"/>
              <a:t>of </a:t>
            </a:r>
            <a:r>
              <a:rPr lang="en-US" sz="1800" smtClean="0"/>
              <a:t>an Ethernet </a:t>
            </a:r>
            <a:r>
              <a:rPr lang="en-US" sz="1800"/>
              <a:t>LAN. All these Ethernet standards come from the IEEE and include </a:t>
            </a:r>
            <a:r>
              <a:rPr lang="en-US" sz="1800"/>
              <a:t>the </a:t>
            </a:r>
            <a:r>
              <a:rPr lang="en-US" sz="1800" smtClean="0"/>
              <a:t>number 802.3 </a:t>
            </a:r>
            <a:r>
              <a:rPr lang="en-US" sz="1800"/>
              <a:t>as the beginning part of the standard </a:t>
            </a:r>
            <a:r>
              <a:rPr lang="en-US" sz="1800"/>
              <a:t>name</a:t>
            </a:r>
            <a:r>
              <a:rPr lang="en-US" sz="1800" smtClean="0"/>
              <a:t>.</a:t>
            </a:r>
          </a:p>
          <a:p>
            <a:pPr marL="0" indent="0">
              <a:buNone/>
            </a:pPr>
            <a:endParaRPr lang="en-US" sz="1600" smtClean="0"/>
          </a:p>
          <a:p>
            <a:r>
              <a:rPr lang="en-US" sz="2400" b="1" smtClean="0"/>
              <a:t>Ethernet physical standards</a:t>
            </a:r>
            <a:r>
              <a:rPr lang="en-US" sz="1800"/>
              <a:t/>
            </a:r>
            <a:br>
              <a:rPr lang="en-US" sz="1800"/>
            </a:b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5" y="3048000"/>
            <a:ext cx="42100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38599"/>
            <a:ext cx="6629400" cy="270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09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</a:t>
            </a:r>
            <a:r>
              <a:rPr lang="en-US" smtClean="0"/>
              <a:t>Standards (cont.)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smtClean="0"/>
              <a:t>Ethernet Data Link Layer</a:t>
            </a:r>
          </a:p>
          <a:p>
            <a:pPr marL="0" indent="0">
              <a:buNone/>
            </a:pPr>
            <a:r>
              <a:rPr lang="en-US" sz="2000"/>
              <a:t>While the physical layer standards focus on sending bits over a cable, the </a:t>
            </a:r>
            <a:r>
              <a:rPr lang="en-US" sz="2000"/>
              <a:t>Ethernet </a:t>
            </a:r>
            <a:r>
              <a:rPr lang="en-US" sz="2000" smtClean="0"/>
              <a:t>data-link protocols </a:t>
            </a:r>
            <a:r>
              <a:rPr lang="en-US" sz="2000"/>
              <a:t>focus on sending an Ethernet frame from source to destination Ethernet node.</a:t>
            </a:r>
            <a:r>
              <a:rPr lang="en-US" sz="2000"/>
              <a:t/>
            </a:r>
            <a:br>
              <a:rPr lang="en-US" sz="2000"/>
            </a:br>
            <a:r>
              <a:rPr lang="en-US" sz="2000" smtClean="0"/>
              <a:t>The </a:t>
            </a:r>
            <a:r>
              <a:rPr lang="en-US" sz="2000"/>
              <a:t>term frame specifically refers to the </a:t>
            </a:r>
            <a:r>
              <a:rPr lang="en-US" sz="2000"/>
              <a:t>header </a:t>
            </a:r>
            <a:r>
              <a:rPr lang="en-US" sz="2000" smtClean="0"/>
              <a:t>and trailer </a:t>
            </a:r>
            <a:r>
              <a:rPr lang="en-US" sz="2000"/>
              <a:t>of a data-link protocol, plus the data encapsulated inside that header and trailer.</a:t>
            </a:r>
            <a:br>
              <a:rPr lang="en-US" sz="2000"/>
            </a:br>
            <a:endParaRPr lang="en-US" sz="20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63740"/>
            <a:ext cx="7687548" cy="2613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06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What is </a:t>
            </a:r>
            <a:r>
              <a:rPr lang="en-US" b="1"/>
              <a:t>an Ethernet </a:t>
            </a:r>
            <a:r>
              <a:rPr lang="en-US" b="1"/>
              <a:t>LAN</a:t>
            </a:r>
            <a:r>
              <a:rPr lang="en-US" b="1" smtClean="0"/>
              <a:t>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/>
              <a:t>It is a combination of user devices, LAN switches, and different kinds of cabling. Each link can use different types of cables, at </a:t>
            </a:r>
            <a:r>
              <a:rPr lang="en-US" sz="2800"/>
              <a:t>different </a:t>
            </a:r>
            <a:r>
              <a:rPr lang="en-US" sz="2800" smtClean="0"/>
              <a:t>speeds.</a:t>
            </a:r>
          </a:p>
          <a:p>
            <a:pPr marL="0" indent="0">
              <a:buNone/>
            </a:pPr>
            <a:endParaRPr lang="en-US" sz="2800" smtClean="0"/>
          </a:p>
          <a:p>
            <a:r>
              <a:rPr lang="en-US" sz="2800" smtClean="0"/>
              <a:t>However</a:t>
            </a:r>
            <a:r>
              <a:rPr lang="en-US" sz="2800"/>
              <a:t>, they all work together to deliver Ethernet frames from the one device on the</a:t>
            </a:r>
            <a:br>
              <a:rPr lang="en-US" sz="2800"/>
            </a:br>
            <a:r>
              <a:rPr lang="en-US" sz="2800"/>
              <a:t>LAN to some other device.</a:t>
            </a:r>
            <a:br>
              <a:rPr lang="en-US" sz="2800"/>
            </a:b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4312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846" y="169562"/>
            <a:ext cx="8229600" cy="715962"/>
          </a:xfrm>
        </p:spPr>
        <p:txBody>
          <a:bodyPr>
            <a:noAutofit/>
          </a:bodyPr>
          <a:lstStyle/>
          <a:p>
            <a:r>
              <a:rPr lang="en-US" sz="3200" b="1" smtClean="0"/>
              <a:t>Building Physical Ethernet Network with UTP</a:t>
            </a:r>
            <a:endParaRPr lang="en-US" sz="3200" b="1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50863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16354" y="914400"/>
            <a:ext cx="350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To send data, the two devices follow some rules called an encoding scheme. The idea works</a:t>
            </a:r>
            <a:br>
              <a:rPr lang="en-US"/>
            </a:br>
            <a:r>
              <a:rPr lang="en-US"/>
              <a:t>a lot like when two people talk using the same language: The speaker says some words in a</a:t>
            </a:r>
            <a:br>
              <a:rPr lang="en-US"/>
            </a:br>
            <a:r>
              <a:rPr lang="en-US"/>
              <a:t>particular language, and the listener, because she speaks the same language, can understand</a:t>
            </a:r>
            <a:br>
              <a:rPr lang="en-US"/>
            </a:br>
            <a:r>
              <a:rPr lang="en-US"/>
              <a:t>the spoken words.</a:t>
            </a:r>
            <a:br>
              <a:rPr lang="en-US"/>
            </a:b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" y="4739521"/>
            <a:ext cx="4070985" cy="143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0467" y="4289477"/>
            <a:ext cx="3797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Basic Components of an Ethernet Link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4717"/>
          <a:stretch/>
        </p:blipFill>
        <p:spPr bwMode="auto">
          <a:xfrm>
            <a:off x="4648200" y="3810000"/>
            <a:ext cx="4114800" cy="280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3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smtClean="0"/>
              <a:t>Straight-Through Cable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11580"/>
            <a:ext cx="3810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11" y="1611580"/>
            <a:ext cx="4544865" cy="158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048" y="4114800"/>
            <a:ext cx="4452651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4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Crossover Ethernet Cable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99710"/>
            <a:ext cx="3048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09273"/>
            <a:ext cx="3863673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83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15" name="Picture 27" descr="301P_0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2" y="2667000"/>
            <a:ext cx="3243263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974725" y="3849688"/>
            <a:ext cx="9429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/>
              <a:t>Pin Label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2943225" y="3849688"/>
            <a:ext cx="9429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/>
              <a:t>Pin Label</a:t>
            </a:r>
          </a:p>
        </p:txBody>
      </p:sp>
      <p:sp>
        <p:nvSpPr>
          <p:cNvPr id="89097" name="Text Box 9"/>
          <p:cNvSpPr txBox="1">
            <a:spLocks noChangeArrowheads="1"/>
          </p:cNvSpPr>
          <p:nvPr/>
        </p:nvSpPr>
        <p:spPr bwMode="auto">
          <a:xfrm>
            <a:off x="974725" y="4210050"/>
            <a:ext cx="252413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1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2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3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4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5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6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7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8</a:t>
            </a:r>
          </a:p>
        </p:txBody>
      </p:sp>
      <p:sp>
        <p:nvSpPr>
          <p:cNvPr id="89098" name="Text Box 10"/>
          <p:cNvSpPr txBox="1">
            <a:spLocks noChangeArrowheads="1"/>
          </p:cNvSpPr>
          <p:nvPr/>
        </p:nvSpPr>
        <p:spPr bwMode="auto">
          <a:xfrm>
            <a:off x="1223963" y="4210050"/>
            <a:ext cx="5222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TX+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TX-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RX+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RX-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</p:txBody>
      </p:sp>
      <p:sp>
        <p:nvSpPr>
          <p:cNvPr id="89099" name="Text Box 11"/>
          <p:cNvSpPr txBox="1">
            <a:spLocks noChangeArrowheads="1"/>
          </p:cNvSpPr>
          <p:nvPr/>
        </p:nvSpPr>
        <p:spPr bwMode="auto">
          <a:xfrm>
            <a:off x="2084388" y="4210050"/>
            <a:ext cx="252412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1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2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3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4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5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6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7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8</a:t>
            </a: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2943225" y="4210050"/>
            <a:ext cx="522288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TX+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TX-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RX+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RX-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H="1">
            <a:off x="1701800" y="4340225"/>
            <a:ext cx="431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 flipH="1">
            <a:off x="1701800" y="4613275"/>
            <a:ext cx="431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 flipV="1">
            <a:off x="1701800" y="4879975"/>
            <a:ext cx="431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 flipV="1">
            <a:off x="1693863" y="5715000"/>
            <a:ext cx="431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5246688" y="1704975"/>
            <a:ext cx="278606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/>
              <a:t>Straight-Through Cable</a:t>
            </a:r>
          </a:p>
        </p:txBody>
      </p:sp>
      <p:sp>
        <p:nvSpPr>
          <p:cNvPr id="89108" name="Text Box 20"/>
          <p:cNvSpPr txBox="1">
            <a:spLocks noChangeArrowheads="1"/>
          </p:cNvSpPr>
          <p:nvPr/>
        </p:nvSpPr>
        <p:spPr bwMode="auto">
          <a:xfrm>
            <a:off x="5416550" y="5765800"/>
            <a:ext cx="24463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/>
          <a:p>
            <a:pPr algn="ctr"/>
            <a:r>
              <a:rPr lang="en-US" sz="2000" b="0"/>
              <a:t>Wires on cable ends</a:t>
            </a:r>
            <a:br>
              <a:rPr lang="en-US" sz="2000" b="0"/>
            </a:br>
            <a:r>
              <a:rPr lang="en-US" sz="2000" b="0"/>
              <a:t>are in same order.</a:t>
            </a:r>
          </a:p>
        </p:txBody>
      </p:sp>
      <p:sp>
        <p:nvSpPr>
          <p:cNvPr id="89114" name="Rectangle 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UTP Implementation (Straight-Through)</a:t>
            </a:r>
          </a:p>
        </p:txBody>
      </p:sp>
      <p:pic>
        <p:nvPicPr>
          <p:cNvPr id="89116" name="Picture 28" descr="000G_1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1"/>
          <a:stretch>
            <a:fillRect/>
          </a:stretch>
        </p:blipFill>
        <p:spPr bwMode="auto">
          <a:xfrm>
            <a:off x="5029200" y="2971800"/>
            <a:ext cx="3373438" cy="194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302532"/>
            <a:ext cx="2188014" cy="118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081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22" name="Picture 50" descr="000G_1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74"/>
          <a:stretch>
            <a:fillRect/>
          </a:stretch>
        </p:blipFill>
        <p:spPr bwMode="auto">
          <a:xfrm>
            <a:off x="4267200" y="2895600"/>
            <a:ext cx="4368800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320" name="Picture 48" descr="301P_0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2568575"/>
            <a:ext cx="3243263" cy="104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5384800" y="1704975"/>
            <a:ext cx="2038350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/>
              <a:t>Crossover Cable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800100" y="3886200"/>
            <a:ext cx="9429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/>
              <a:t>Pin Label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2768600" y="3849688"/>
            <a:ext cx="94297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500" b="0"/>
              <a:t>Pin Label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800100" y="4210050"/>
            <a:ext cx="252413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1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2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3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4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5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6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7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8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1049338" y="4210050"/>
            <a:ext cx="5222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TX+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TX-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RX+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RX-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1935163" y="4210050"/>
            <a:ext cx="252412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1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2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3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4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5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6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7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8</a:t>
            </a: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2768600" y="4210050"/>
            <a:ext cx="522288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TX+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TX-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RX+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RX-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r>
              <a:rPr lang="en-US" sz="1500" b="0">
                <a:latin typeface="Arial" charset="0"/>
              </a:rPr>
              <a:t>NC</a:t>
            </a:r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 flipH="1">
            <a:off x="1517650" y="4343400"/>
            <a:ext cx="431800" cy="444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54311" name="Freeform 39"/>
          <p:cNvSpPr>
            <a:spLocks/>
          </p:cNvSpPr>
          <p:nvPr/>
        </p:nvSpPr>
        <p:spPr bwMode="auto">
          <a:xfrm flipV="1">
            <a:off x="1420813" y="4622800"/>
            <a:ext cx="563562" cy="1028700"/>
          </a:xfrm>
          <a:custGeom>
            <a:avLst/>
            <a:gdLst>
              <a:gd name="T0" fmla="*/ 0 w 312"/>
              <a:gd name="T1" fmla="*/ 624 h 624"/>
              <a:gd name="T2" fmla="*/ 312 w 312"/>
              <a:gd name="T3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2" h="624">
                <a:moveTo>
                  <a:pt x="0" y="624"/>
                </a:moveTo>
                <a:lnTo>
                  <a:pt x="312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1517650" y="4343400"/>
            <a:ext cx="431800" cy="444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54313" name="Freeform 41"/>
          <p:cNvSpPr>
            <a:spLocks/>
          </p:cNvSpPr>
          <p:nvPr/>
        </p:nvSpPr>
        <p:spPr bwMode="auto">
          <a:xfrm flipH="1" flipV="1">
            <a:off x="1476375" y="4635500"/>
            <a:ext cx="508000" cy="1016000"/>
          </a:xfrm>
          <a:custGeom>
            <a:avLst/>
            <a:gdLst>
              <a:gd name="T0" fmla="*/ 0 w 312"/>
              <a:gd name="T1" fmla="*/ 624 h 624"/>
              <a:gd name="T2" fmla="*/ 312 w 312"/>
              <a:gd name="T3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2" h="624">
                <a:moveTo>
                  <a:pt x="0" y="624"/>
                </a:moveTo>
                <a:lnTo>
                  <a:pt x="312" y="0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3025" tIns="36512" rIns="73025" bIns="36512"/>
          <a:lstStyle/>
          <a:p>
            <a:endParaRPr lang="en-US"/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4597400" y="2971800"/>
            <a:ext cx="14144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/>
              <a:t>EIA/TIA T568A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6764338" y="2971800"/>
            <a:ext cx="14144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2" tIns="36510" rIns="73022" bIns="3651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/>
              <a:t>EIA/TIA T568B</a:t>
            </a:r>
          </a:p>
        </p:txBody>
      </p:sp>
      <p:sp>
        <p:nvSpPr>
          <p:cNvPr id="54317" name="Rectangle 4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UTP Implementation (Crossover)</a:t>
            </a:r>
          </a:p>
        </p:txBody>
      </p:sp>
    </p:spTree>
    <p:extLst>
      <p:ext uri="{BB962C8B-B14F-4D97-AF65-F5344CB8AC3E}">
        <p14:creationId xmlns:p14="http://schemas.microsoft.com/office/powerpoint/2010/main" val="2691504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mtClean="0"/>
              <a:t>LAN</a:t>
            </a:r>
          </a:p>
          <a:p>
            <a:pPr lvl="1"/>
            <a:r>
              <a:rPr lang="en-US" sz="2400" smtClean="0"/>
              <a:t>Some concepts: collosion domain, broadcast domain</a:t>
            </a:r>
          </a:p>
          <a:p>
            <a:pPr lvl="1"/>
            <a:r>
              <a:rPr lang="en-US" sz="2400" smtClean="0"/>
              <a:t>Devices: Hub, Switch, Router</a:t>
            </a:r>
          </a:p>
          <a:p>
            <a:pPr lvl="1"/>
            <a:r>
              <a:rPr lang="en-US" sz="2400" smtClean="0"/>
              <a:t>SOHO &amp; Enterprise LAN</a:t>
            </a:r>
          </a:p>
          <a:p>
            <a:pPr lvl="1"/>
            <a:r>
              <a:rPr lang="en-US" sz="2400" smtClean="0"/>
              <a:t>Ethernet standards</a:t>
            </a:r>
          </a:p>
          <a:p>
            <a:pPr lvl="1"/>
            <a:r>
              <a:rPr lang="en-US" sz="2400" smtClean="0"/>
              <a:t>Cabling : T568-A, T568-B</a:t>
            </a:r>
          </a:p>
          <a:p>
            <a:r>
              <a:rPr lang="en-US" smtClean="0"/>
              <a:t>WLAN</a:t>
            </a:r>
          </a:p>
          <a:p>
            <a:pPr lvl="1"/>
            <a:r>
              <a:rPr lang="en-US" sz="2400" smtClean="0"/>
              <a:t>WLAN standards</a:t>
            </a:r>
          </a:p>
          <a:p>
            <a:pPr lvl="1"/>
            <a:r>
              <a:rPr lang="en-US" sz="2400" smtClean="0"/>
              <a:t>WLAN models: Ad-hoc, BSS, ESS, Mesh</a:t>
            </a:r>
          </a:p>
          <a:p>
            <a:pPr lvl="1"/>
            <a:r>
              <a:rPr lang="en-US" sz="2400" smtClean="0"/>
              <a:t>WLAN security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1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mtClean="0"/>
              <a:t>Ethernet Data Link protocol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69887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83932"/>
            <a:ext cx="6311901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5175" y="1263134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Commonly Used Ethernet </a:t>
            </a:r>
            <a:r>
              <a:rPr lang="en-US" b="1"/>
              <a:t>Frame </a:t>
            </a:r>
            <a:r>
              <a:rPr lang="en-US" b="1" smtClean="0"/>
              <a:t>Format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6350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Addressing</a:t>
            </a:r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4467125"/>
            <a:ext cx="5121929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62390" y="3900990"/>
            <a:ext cx="4350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Structure of Unicast Ethernet Addresses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8" y="1600200"/>
            <a:ext cx="84582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Ethernet addresses, also called Media Access Control (MAC) addresses, are 6-byte-long (48-bitlong) binary numbers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1694" y="2743200"/>
            <a:ext cx="8381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Most MAC addresses represent a single NIC or other Ethernet port, so these </a:t>
            </a:r>
            <a:r>
              <a:rPr lang="en-US" sz="2000"/>
              <a:t>addresses </a:t>
            </a:r>
            <a:r>
              <a:rPr lang="en-US" sz="2000" smtClean="0"/>
              <a:t>are often </a:t>
            </a:r>
            <a:r>
              <a:rPr lang="en-US" sz="2000"/>
              <a:t>called a </a:t>
            </a:r>
            <a:r>
              <a:rPr lang="en-US" sz="2000" b="1" i="1"/>
              <a:t>unicast </a:t>
            </a:r>
            <a:r>
              <a:rPr lang="en-US" sz="2000"/>
              <a:t>Ethernet address. </a:t>
            </a:r>
          </a:p>
        </p:txBody>
      </p:sp>
    </p:spTree>
    <p:extLst>
      <p:ext uri="{BB962C8B-B14F-4D97-AF65-F5344CB8AC3E}">
        <p14:creationId xmlns:p14="http://schemas.microsoft.com/office/powerpoint/2010/main" val="233687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/>
              <a:t>Wireless LANs (WLANs)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mtClean="0"/>
              <a:t>Today’s wireless network</a:t>
            </a:r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391400" cy="4319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Wireless LANs (WLANs)</a:t>
            </a:r>
            <a:endParaRPr lang="en-US" b="1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86301"/>
            <a:ext cx="8590388" cy="4832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77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WLAN models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Ad hoc </a:t>
            </a:r>
            <a:r>
              <a:rPr lang="en-US" b="1"/>
              <a:t>wireless </a:t>
            </a:r>
            <a:r>
              <a:rPr lang="en-US" b="1" smtClean="0"/>
              <a:t>LANs </a:t>
            </a:r>
          </a:p>
          <a:p>
            <a:pPr marL="0" indent="0">
              <a:buNone/>
            </a:pPr>
            <a:r>
              <a:rPr lang="en-US"/>
              <a:t> </a:t>
            </a:r>
            <a:r>
              <a:rPr lang="en-US" smtClean="0"/>
              <a:t>                            “</a:t>
            </a:r>
            <a:r>
              <a:rPr lang="en-US"/>
              <a:t>peer-to-peer</a:t>
            </a:r>
            <a:r>
              <a:rPr lang="en-US"/>
              <a:t>” </a:t>
            </a:r>
            <a:r>
              <a:rPr lang="en-US" smtClean="0"/>
              <a:t>WLANs</a:t>
            </a:r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0"/>
            <a:ext cx="3705225" cy="26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119312" y="5645150"/>
            <a:ext cx="407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sz="1600">
                <a:latin typeface="Verdana" pitchFamily="34" charset="0"/>
              </a:rPr>
              <a:t>Independent Basic Service Set (IBSS)</a:t>
            </a:r>
            <a:endParaRPr lang="en-US" sz="16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7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WLAN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Infrastructure wireless LANs</a:t>
            </a:r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18170" y="2362200"/>
            <a:ext cx="7025629" cy="2980613"/>
            <a:chOff x="671618" y="2362200"/>
            <a:chExt cx="6477000" cy="3065462"/>
          </a:xfrm>
        </p:grpSpPr>
        <p:grpSp>
          <p:nvGrpSpPr>
            <p:cNvPr id="11" name="Group 10"/>
            <p:cNvGrpSpPr/>
            <p:nvPr/>
          </p:nvGrpSpPr>
          <p:grpSpPr>
            <a:xfrm>
              <a:off x="671618" y="2362200"/>
              <a:ext cx="6477000" cy="3065462"/>
              <a:chOff x="671618" y="2362200"/>
              <a:chExt cx="6477000" cy="3065462"/>
            </a:xfrm>
          </p:grpSpPr>
          <p:pic>
            <p:nvPicPr>
              <p:cNvPr id="13" name="Picture 4" descr="laptop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343400"/>
                <a:ext cx="1081088" cy="752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5" descr="accesspoin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3200" y="3505200"/>
                <a:ext cx="1066800" cy="568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>
                <a:off x="1600200" y="3962400"/>
                <a:ext cx="2894013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600">
                    <a:latin typeface="Verdana" pitchFamily="34" charset="0"/>
                  </a:rPr>
                  <a:t>Basic Service Set (BSS) – </a:t>
                </a:r>
              </a:p>
              <a:p>
                <a:pPr algn="ctr"/>
                <a:r>
                  <a:rPr lang="en-GB" sz="1600">
                    <a:latin typeface="Verdana" pitchFamily="34" charset="0"/>
                  </a:rPr>
                  <a:t>Single cell</a:t>
                </a:r>
                <a:endParaRPr lang="en-US" sz="1600">
                  <a:latin typeface="Verdana" pitchFamily="34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671618" y="2362200"/>
                <a:ext cx="6477000" cy="3065462"/>
                <a:chOff x="228600" y="1676400"/>
                <a:chExt cx="8458200" cy="4038600"/>
              </a:xfrm>
            </p:grpSpPr>
            <p:pic>
              <p:nvPicPr>
                <p:cNvPr id="17" name="Picture 6" descr="laptop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24200" y="4800600"/>
                  <a:ext cx="1081088" cy="7524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Group 17"/>
                <p:cNvGrpSpPr/>
                <p:nvPr/>
              </p:nvGrpSpPr>
              <p:grpSpPr>
                <a:xfrm>
                  <a:off x="228600" y="1676400"/>
                  <a:ext cx="8458200" cy="4038600"/>
                  <a:chOff x="228600" y="1676400"/>
                  <a:chExt cx="8458200" cy="4038600"/>
                </a:xfrm>
              </p:grpSpPr>
              <p:pic>
                <p:nvPicPr>
                  <p:cNvPr id="19" name="Picture 9" descr="accesspoint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586311" y="2769676"/>
                    <a:ext cx="1066800" cy="56832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0" name="Line 1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724400" y="2057400"/>
                    <a:ext cx="1219200" cy="7620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pic>
                <p:nvPicPr>
                  <p:cNvPr id="21" name="Picture 12" descr="laptop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781800" y="3429000"/>
                    <a:ext cx="1081088" cy="7524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228600" y="1676400"/>
                    <a:ext cx="8458200" cy="4038600"/>
                    <a:chOff x="228600" y="1676400"/>
                    <a:chExt cx="8458200" cy="4038600"/>
                  </a:xfrm>
                </p:grpSpPr>
                <p:sp>
                  <p:nvSpPr>
                    <p:cNvPr id="24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8600" y="1676400"/>
                      <a:ext cx="5943600" cy="152400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" name="Oval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47800" y="3200400"/>
                      <a:ext cx="3962400" cy="2514600"/>
                    </a:xfrm>
                    <a:prstGeom prst="ellipse">
                      <a:avLst/>
                    </a:prstGeom>
                    <a:noFill/>
                    <a:ln w="28575" cap="rnd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" name="Oval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24400" y="2209800"/>
                      <a:ext cx="3962400" cy="2514600"/>
                    </a:xfrm>
                    <a:prstGeom prst="ellipse">
                      <a:avLst/>
                    </a:prstGeom>
                    <a:noFill/>
                    <a:ln w="28575" cap="rnd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" name="Text Box 1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97475" y="5003800"/>
                      <a:ext cx="3305175" cy="5810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GB" sz="1600">
                          <a:latin typeface="Verdana" pitchFamily="34" charset="0"/>
                        </a:rPr>
                        <a:t>Extended Service Set (ESS) – </a:t>
                      </a:r>
                    </a:p>
                    <a:p>
                      <a:pPr algn="ctr"/>
                      <a:r>
                        <a:rPr lang="en-GB" sz="1600">
                          <a:latin typeface="Verdana" pitchFamily="34" charset="0"/>
                        </a:rPr>
                        <a:t>Multiple cells</a:t>
                      </a:r>
                      <a:endParaRPr lang="en-US" sz="1600"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28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562600" y="3200400"/>
                      <a:ext cx="1290638" cy="304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GB" sz="1400">
                          <a:latin typeface="Verdana" pitchFamily="34" charset="0"/>
                        </a:rPr>
                        <a:t>Access Point</a:t>
                      </a:r>
                      <a:endParaRPr lang="en-US" sz="1400">
                        <a:latin typeface="Verdana" pitchFamily="34" charset="0"/>
                      </a:endParaRPr>
                    </a:p>
                  </p:txBody>
                </p:sp>
              </p:grpSp>
              <p:sp>
                <p:nvSpPr>
                  <p:cNvPr id="2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34200" y="4114800"/>
                    <a:ext cx="822325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GB" sz="1400">
                        <a:latin typeface="Verdana" pitchFamily="34" charset="0"/>
                      </a:rPr>
                      <a:t>Station</a:t>
                    </a:r>
                    <a:endParaRPr lang="en-US" sz="1400">
                      <a:latin typeface="Verdana" pitchFamily="34" charset="0"/>
                    </a:endParaRPr>
                  </a:p>
                </p:txBody>
              </p:sp>
            </p:grpSp>
          </p:grpSp>
        </p:grp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 flipV="1">
              <a:off x="2368549" y="3061778"/>
              <a:ext cx="753825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59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WLAN models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44" y="1893332"/>
            <a:ext cx="4446655" cy="3669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49644" y="1569281"/>
            <a:ext cx="4847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/>
              <a:t>Multicell WLAN with overlapping cells supports roaming</a:t>
            </a:r>
            <a:endParaRPr lang="en-US" sz="160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53903"/>
            <a:ext cx="3897244" cy="3197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Wireless mesh networks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52048"/>
            <a:ext cx="5762625" cy="2901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121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Join a wireless LAN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763000" cy="4876800"/>
          </a:xfrm>
        </p:spPr>
        <p:txBody>
          <a:bodyPr>
            <a:normAutofit/>
          </a:bodyPr>
          <a:lstStyle/>
          <a:p>
            <a:r>
              <a:rPr lang="en-US" sz="2800" smtClean="0"/>
              <a:t>AP sends </a:t>
            </a:r>
            <a:r>
              <a:rPr lang="en-US" sz="2800" b="1" smtClean="0"/>
              <a:t>becons</a:t>
            </a:r>
            <a:r>
              <a:rPr lang="en-US" sz="2800" smtClean="0"/>
              <a:t>, usually every 50-100 ms</a:t>
            </a:r>
          </a:p>
          <a:p>
            <a:r>
              <a:rPr lang="en-US" sz="2800" b="1" smtClean="0"/>
              <a:t>Beacons </a:t>
            </a:r>
            <a:r>
              <a:rPr lang="en-US" sz="2800" smtClean="0"/>
              <a:t>usually include the SSID but the </a:t>
            </a:r>
            <a:r>
              <a:rPr lang="en-US" sz="2800" b="1" smtClean="0"/>
              <a:t>SSID broadcast</a:t>
            </a:r>
            <a:r>
              <a:rPr lang="en-US" sz="2800" smtClean="0"/>
              <a:t> can be turned off</a:t>
            </a:r>
          </a:p>
          <a:p>
            <a:r>
              <a:rPr lang="en-US" sz="2800" smtClean="0"/>
              <a:t>STA must specify SSID to the AP in association request	</a:t>
            </a:r>
            <a:endParaRPr lang="en-US" sz="28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93" y="3733800"/>
            <a:ext cx="564527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Leaving a wireless LAN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Both STA and AP can send a Deassociation Notification or Deauthentication Notification</a:t>
            </a:r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048000"/>
            <a:ext cx="427678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72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Some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842"/>
            <a:ext cx="8229600" cy="4525963"/>
          </a:xfrm>
        </p:spPr>
        <p:txBody>
          <a:bodyPr/>
          <a:lstStyle/>
          <a:p>
            <a:r>
              <a:rPr lang="en-US" smtClean="0"/>
              <a:t>Collision domain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22" y="2057400"/>
            <a:ext cx="299085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57400"/>
            <a:ext cx="441960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08222" y="32766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A collision </a:t>
            </a:r>
            <a:r>
              <a:rPr lang="en-US" sz="2400" smtClean="0"/>
              <a:t>domain is </a:t>
            </a:r>
            <a:r>
              <a:rPr lang="en-US" sz="2400"/>
              <a:t>the set of NICs and device ports </a:t>
            </a:r>
            <a:r>
              <a:rPr lang="en-US" sz="2400" smtClean="0"/>
              <a:t>for </a:t>
            </a:r>
            <a:r>
              <a:rPr lang="en-US" sz="2400"/>
              <a:t>which if they sent a frame at the same time, the frames would collide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05761"/>
            <a:ext cx="5797378" cy="158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9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smtClean="0"/>
              <a:t>WLAN security</a:t>
            </a:r>
            <a:endParaRPr lang="en-US" b="1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1371600"/>
            <a:ext cx="55292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713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WLAN security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WLAN security goals</a:t>
            </a:r>
          </a:p>
          <a:p>
            <a:pPr marL="0" indent="0">
              <a:buNone/>
            </a:pPr>
            <a:endParaRPr lang="en-US" sz="1600" b="1" smtClean="0"/>
          </a:p>
          <a:p>
            <a:pPr lvl="1">
              <a:spcAft>
                <a:spcPts val="1200"/>
              </a:spcAft>
            </a:pPr>
            <a:r>
              <a:rPr lang="en-US" sz="2000" smtClean="0">
                <a:solidFill>
                  <a:srgbClr val="FF0000"/>
                </a:solidFill>
              </a:rPr>
              <a:t>Data confidentiality and integrity:</a:t>
            </a:r>
            <a:r>
              <a:rPr lang="en-US" sz="2000" smtClean="0"/>
              <a:t> prevent sniffing and spoofing of data on the wireless link</a:t>
            </a:r>
          </a:p>
          <a:p>
            <a:pPr lvl="1">
              <a:spcAft>
                <a:spcPts val="1200"/>
              </a:spcAft>
            </a:pPr>
            <a:r>
              <a:rPr lang="en-US" sz="2000" smtClean="0">
                <a:solidFill>
                  <a:srgbClr val="FF0000"/>
                </a:solidFill>
              </a:rPr>
              <a:t>Access control:</a:t>
            </a:r>
            <a:r>
              <a:rPr lang="en-US" sz="2000" smtClean="0"/>
              <a:t> allow access only for authorized wireless stations</a:t>
            </a:r>
          </a:p>
          <a:p>
            <a:pPr lvl="1">
              <a:spcAft>
                <a:spcPts val="1200"/>
              </a:spcAft>
            </a:pPr>
            <a:r>
              <a:rPr lang="en-US" sz="2000" smtClean="0">
                <a:solidFill>
                  <a:srgbClr val="FF0000"/>
                </a:solidFill>
              </a:rPr>
              <a:t>Accouting</a:t>
            </a:r>
            <a:r>
              <a:rPr lang="en-US" sz="2000" smtClean="0"/>
              <a:t>: hotspot operates may want to meter network usage</a:t>
            </a:r>
          </a:p>
          <a:p>
            <a:pPr lvl="1">
              <a:spcAft>
                <a:spcPts val="1200"/>
              </a:spcAft>
            </a:pPr>
            <a:r>
              <a:rPr lang="en-US" sz="2000" smtClean="0">
                <a:solidFill>
                  <a:srgbClr val="FF0000"/>
                </a:solidFill>
              </a:rPr>
              <a:t>Authentication</a:t>
            </a:r>
            <a:r>
              <a:rPr lang="en-US" sz="2000" smtClean="0"/>
              <a:t>: access control and accounting usually depend on knowing the identity of the wireless station or user</a:t>
            </a:r>
          </a:p>
          <a:p>
            <a:pPr lvl="1">
              <a:spcAft>
                <a:spcPts val="1200"/>
              </a:spcAft>
            </a:pPr>
            <a:r>
              <a:rPr lang="en-US" sz="2000" smtClean="0">
                <a:solidFill>
                  <a:srgbClr val="FF0000"/>
                </a:solidFill>
              </a:rPr>
              <a:t>Availability</a:t>
            </a:r>
            <a:r>
              <a:rPr lang="en-US" sz="2000" smtClean="0"/>
              <a:t>: do not make denial-of-service attacks easy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903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2"/>
          </a:xfrm>
        </p:spPr>
        <p:txBody>
          <a:bodyPr/>
          <a:lstStyle/>
          <a:p>
            <a:r>
              <a:rPr lang="en-US" b="1" smtClean="0"/>
              <a:t>Some solutions 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9818"/>
            <a:ext cx="8229600" cy="4525963"/>
          </a:xfrm>
        </p:spPr>
        <p:txBody>
          <a:bodyPr/>
          <a:lstStyle/>
          <a:p>
            <a:r>
              <a:rPr lang="en-US" smtClean="0"/>
              <a:t>MAC Address Filtering</a:t>
            </a:r>
          </a:p>
          <a:p>
            <a:r>
              <a:rPr lang="en-US"/>
              <a:t>Wi-Fi </a:t>
            </a:r>
            <a:r>
              <a:rPr lang="en-US" smtClean="0"/>
              <a:t>Encryption: WPA2, WPA3</a:t>
            </a:r>
          </a:p>
          <a:p>
            <a:r>
              <a:rPr lang="en-US" smtClean="0"/>
              <a:t>802.1X</a:t>
            </a:r>
          </a:p>
          <a:p>
            <a:r>
              <a:rPr lang="en-US" smtClean="0"/>
              <a:t>…</a:t>
            </a:r>
          </a:p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352800"/>
            <a:ext cx="7067550" cy="3015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93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>
            <a:noAutofit/>
          </a:bodyPr>
          <a:lstStyle/>
          <a:p>
            <a:r>
              <a:rPr lang="en-US" sz="16600" smtClean="0"/>
              <a:t>Q&amp;A</a:t>
            </a:r>
            <a:endParaRPr lang="en-US" sz="16600"/>
          </a:p>
        </p:txBody>
      </p:sp>
    </p:spTree>
    <p:extLst>
      <p:ext uri="{BB962C8B-B14F-4D97-AF65-F5344CB8AC3E}">
        <p14:creationId xmlns:p14="http://schemas.microsoft.com/office/powerpoint/2010/main" val="281777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302"/>
            <a:ext cx="2438400" cy="342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/>
              <a:t>Switch Creates Four Collision Domains and Four Ethernet Segments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28" y="557211"/>
            <a:ext cx="57054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1910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Summarizing the key points about collision domains: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2200" y="2398961"/>
            <a:ext cx="6705600" cy="40780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b="1" smtClean="0">
                <a:solidFill>
                  <a:srgbClr val="FF0000"/>
                </a:solidFill>
              </a:rPr>
              <a:t>LAN </a:t>
            </a:r>
            <a:r>
              <a:rPr lang="en-US" b="1">
                <a:solidFill>
                  <a:srgbClr val="FF0000"/>
                </a:solidFill>
              </a:rPr>
              <a:t>switches </a:t>
            </a:r>
            <a:r>
              <a:rPr lang="en-US"/>
              <a:t>place each </a:t>
            </a:r>
            <a:r>
              <a:rPr lang="en-US" b="1">
                <a:solidFill>
                  <a:srgbClr val="FF0000"/>
                </a:solidFill>
              </a:rPr>
              <a:t>separate interface</a:t>
            </a:r>
            <a:r>
              <a:rPr lang="en-US"/>
              <a:t> into a </a:t>
            </a:r>
            <a:r>
              <a:rPr lang="en-US" b="1">
                <a:solidFill>
                  <a:srgbClr val="FF0000"/>
                </a:solidFill>
              </a:rPr>
              <a:t>separate collision domain</a:t>
            </a:r>
            <a:r>
              <a:rPr lang="en-US"/>
              <a:t>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mtClean="0"/>
              <a:t>LAN </a:t>
            </a:r>
            <a:r>
              <a:rPr lang="en-US"/>
              <a:t>bridges, which use the same logic as switches, placed each interface into a </a:t>
            </a:r>
            <a:r>
              <a:rPr lang="en-US" smtClean="0"/>
              <a:t>separate collision </a:t>
            </a:r>
            <a:r>
              <a:rPr lang="en-US"/>
              <a:t>domain.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mtClean="0"/>
              <a:t>Routers </a:t>
            </a:r>
            <a:r>
              <a:rPr lang="en-US"/>
              <a:t>place each LAN interface into a separate collision domain. (The term </a:t>
            </a:r>
            <a:r>
              <a:rPr lang="en-US" smtClean="0"/>
              <a:t>collision domain </a:t>
            </a:r>
            <a:r>
              <a:rPr lang="en-US"/>
              <a:t>does not apply to WAN interfaces.)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mtClean="0"/>
              <a:t>LAN </a:t>
            </a:r>
            <a:r>
              <a:rPr lang="en-US"/>
              <a:t>hubs do not place each interface into a separate collision domain</a:t>
            </a:r>
            <a:r>
              <a:rPr lang="en-US" smtClean="0"/>
              <a:t>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mtClean="0"/>
              <a:t>A </a:t>
            </a:r>
            <a:r>
              <a:rPr lang="en-US"/>
              <a:t>modern LAN, with all </a:t>
            </a:r>
            <a:r>
              <a:rPr lang="en-US" b="1">
                <a:solidFill>
                  <a:srgbClr val="FF0000"/>
                </a:solidFill>
              </a:rPr>
              <a:t>LAN switches and routers</a:t>
            </a:r>
            <a:r>
              <a:rPr lang="en-US"/>
              <a:t>, with full duplex on each link, </a:t>
            </a:r>
            <a:r>
              <a:rPr lang="en-US" b="1" smtClean="0">
                <a:solidFill>
                  <a:srgbClr val="FF0000"/>
                </a:solidFill>
              </a:rPr>
              <a:t>would not </a:t>
            </a:r>
            <a:r>
              <a:rPr lang="en-US" b="1">
                <a:solidFill>
                  <a:srgbClr val="FF0000"/>
                </a:solidFill>
              </a:rPr>
              <a:t>have collisions </a:t>
            </a:r>
            <a:r>
              <a:rPr lang="en-US"/>
              <a:t>at all.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ü"/>
            </a:pPr>
            <a:r>
              <a:rPr lang="en-US" smtClean="0"/>
              <a:t>In </a:t>
            </a:r>
            <a:r>
              <a:rPr lang="en-US"/>
              <a:t>a modern LAN with all switches and routers, even though full duplex removes collisions, think of </a:t>
            </a:r>
            <a:r>
              <a:rPr lang="en-US" b="1">
                <a:solidFill>
                  <a:srgbClr val="FF0000"/>
                </a:solidFill>
              </a:rPr>
              <a:t>each Ethernet link</a:t>
            </a:r>
            <a:r>
              <a:rPr lang="en-US"/>
              <a:t> as a </a:t>
            </a:r>
            <a:r>
              <a:rPr lang="en-US" b="1">
                <a:solidFill>
                  <a:srgbClr val="FF0000"/>
                </a:solidFill>
              </a:rPr>
              <a:t>separate collision domain</a:t>
            </a:r>
            <a:r>
              <a:rPr lang="en-US"/>
              <a:t> when the need to troubleshoot arises.</a:t>
            </a:r>
          </a:p>
        </p:txBody>
      </p:sp>
    </p:spTree>
    <p:extLst>
      <p:ext uri="{BB962C8B-B14F-4D97-AF65-F5344CB8AC3E}">
        <p14:creationId xmlns:p14="http://schemas.microsoft.com/office/powerpoint/2010/main" val="37236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Broadcast domain</a:t>
            </a:r>
          </a:p>
          <a:p>
            <a:pPr marL="0" indent="0">
              <a:buNone/>
            </a:pPr>
            <a:r>
              <a:rPr lang="en-US" sz="2400"/>
              <a:t>An Ethernet </a:t>
            </a:r>
            <a:r>
              <a:rPr lang="en-US" sz="2400" i="1"/>
              <a:t>broadcast </a:t>
            </a:r>
            <a:r>
              <a:rPr lang="en-US" sz="2400" i="1" smtClean="0"/>
              <a:t>domain </a:t>
            </a:r>
            <a:r>
              <a:rPr lang="en-US" sz="2400" smtClean="0"/>
              <a:t>is </a:t>
            </a:r>
            <a:r>
              <a:rPr lang="en-US" sz="2400"/>
              <a:t>the set of devices to which that broadcast </a:t>
            </a:r>
            <a:r>
              <a:rPr lang="en-US" sz="2400" smtClean="0"/>
              <a:t>is delivered</a:t>
            </a:r>
            <a:endParaRPr lang="en-US" sz="2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76600"/>
            <a:ext cx="50958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7400" y="3810000"/>
            <a:ext cx="304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/>
              <a:t>A </a:t>
            </a:r>
            <a:r>
              <a:rPr lang="en-US" sz="2000"/>
              <a:t>broadcast sent by any one device would be flooded to all devices connected </a:t>
            </a:r>
            <a:r>
              <a:rPr lang="en-US" sz="2000" smtClean="0"/>
              <a:t>to </a:t>
            </a:r>
            <a:r>
              <a:rPr lang="en-US" sz="2000"/>
              <a:t>all switches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83029" y="5410200"/>
            <a:ext cx="325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/>
              <a:t>A Single Large Broadcast Domain</a:t>
            </a:r>
          </a:p>
        </p:txBody>
      </p:sp>
    </p:spTree>
    <p:extLst>
      <p:ext uri="{BB962C8B-B14F-4D97-AF65-F5344CB8AC3E}">
        <p14:creationId xmlns:p14="http://schemas.microsoft.com/office/powerpoint/2010/main" val="85653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229600" cy="609600"/>
          </a:xfrm>
        </p:spPr>
        <p:txBody>
          <a:bodyPr/>
          <a:lstStyle/>
          <a:p>
            <a:r>
              <a:rPr lang="en-US"/>
              <a:t>Broadcast Domains Separated by a Router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19200"/>
            <a:ext cx="5334000" cy="1859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3176044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/>
              <a:t>A LAN consists of all devices in the same broadcast domain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886200"/>
            <a:ext cx="8337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/>
              <a:t>Virtual </a:t>
            </a:r>
            <a:r>
              <a:rPr lang="en-US" sz="2000" smtClean="0"/>
              <a:t>LANs (VLANs)</a:t>
            </a:r>
          </a:p>
          <a:p>
            <a:r>
              <a:rPr lang="en-US" sz="2000"/>
              <a:t> The switches </a:t>
            </a:r>
            <a:r>
              <a:rPr lang="en-US" sz="2000" smtClean="0"/>
              <a:t>create </a:t>
            </a:r>
            <a:r>
              <a:rPr lang="en-US" sz="2000"/>
              <a:t>multiple broadcast domains by putting some interfaces into one VLAN and other </a:t>
            </a:r>
            <a:r>
              <a:rPr lang="en-US" sz="2000" smtClean="0"/>
              <a:t> interfaces </a:t>
            </a:r>
            <a:r>
              <a:rPr lang="en-US" sz="2000"/>
              <a:t>into other VLANs.</a:t>
            </a:r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95568"/>
            <a:ext cx="44154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25024" y="5534402"/>
            <a:ext cx="3737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/>
              <a:t>Sample Network with Two VLANs </a:t>
            </a:r>
            <a:r>
              <a:rPr lang="en-US" i="1" smtClean="0"/>
              <a:t>using </a:t>
            </a:r>
            <a:r>
              <a:rPr lang="en-US" i="1"/>
              <a:t>One Switch</a:t>
            </a:r>
          </a:p>
        </p:txBody>
      </p:sp>
    </p:spTree>
    <p:extLst>
      <p:ext uri="{BB962C8B-B14F-4D97-AF65-F5344CB8AC3E}">
        <p14:creationId xmlns:p14="http://schemas.microsoft.com/office/powerpoint/2010/main" val="16522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9067800" cy="4525963"/>
          </a:xfrm>
        </p:spPr>
        <p:txBody>
          <a:bodyPr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>
                <a:solidFill>
                  <a:srgbClr val="002060"/>
                </a:solidFill>
              </a:rPr>
              <a:t>Summarizing the main points about broadcast domains</a:t>
            </a:r>
            <a:r>
              <a:rPr lang="en-US" b="1" smtClean="0">
                <a:solidFill>
                  <a:srgbClr val="002060"/>
                </a:solidFill>
              </a:rPr>
              <a:t>: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ü"/>
            </a:pPr>
            <a:r>
              <a:rPr lang="en-US" smtClean="0"/>
              <a:t>Broadcasts </a:t>
            </a:r>
            <a:r>
              <a:rPr lang="en-US"/>
              <a:t>exists, so be ready to analyze a design to define each broadcast domain, </a:t>
            </a:r>
            <a:r>
              <a:rPr lang="en-US" smtClean="0"/>
              <a:t>that is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each set of devices whose broadcasts reach the other devices in that domain</a:t>
            </a:r>
            <a:r>
              <a:rPr lang="en-US"/>
              <a:t>.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ü"/>
            </a:pPr>
            <a:r>
              <a:rPr lang="en-US" smtClean="0"/>
              <a:t>VLANs </a:t>
            </a:r>
            <a:r>
              <a:rPr lang="en-US"/>
              <a:t>by definition are broadcast domains created though configuration.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ü"/>
            </a:pPr>
            <a:r>
              <a:rPr lang="en-US" smtClean="0">
                <a:solidFill>
                  <a:srgbClr val="FF0000"/>
                </a:solidFill>
              </a:rPr>
              <a:t>Routers</a:t>
            </a:r>
            <a:r>
              <a:rPr lang="en-US"/>
              <a:t>, because they do not forward LAN broadcasts, </a:t>
            </a:r>
            <a:r>
              <a:rPr lang="en-US">
                <a:solidFill>
                  <a:srgbClr val="FF0000"/>
                </a:solidFill>
              </a:rPr>
              <a:t>create separate </a:t>
            </a:r>
            <a:r>
              <a:rPr lang="en-US" smtClean="0">
                <a:solidFill>
                  <a:srgbClr val="FF0000"/>
                </a:solidFill>
              </a:rPr>
              <a:t>broadcast domains</a:t>
            </a:r>
            <a:r>
              <a:rPr lang="en-US" smtClean="0"/>
              <a:t> </a:t>
            </a:r>
            <a:r>
              <a:rPr lang="en-US"/>
              <a:t>off their </a:t>
            </a:r>
            <a:r>
              <a:rPr lang="en-US">
                <a:solidFill>
                  <a:srgbClr val="FF0000"/>
                </a:solidFill>
              </a:rPr>
              <a:t>separate Ethernet interfaces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0121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Analyzing Campus LAN technologies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The  term </a:t>
            </a:r>
            <a:r>
              <a:rPr lang="en-US" sz="2400" b="1" i="1"/>
              <a:t>campus </a:t>
            </a:r>
            <a:r>
              <a:rPr lang="en-US" sz="2400" b="1" i="1" smtClean="0"/>
              <a:t>LAN </a:t>
            </a:r>
            <a:r>
              <a:rPr lang="en-US" sz="2400" smtClean="0"/>
              <a:t>refers </a:t>
            </a:r>
            <a:r>
              <a:rPr lang="en-US" sz="2400"/>
              <a:t>to the LAN created to support the devices in a building or in </a:t>
            </a:r>
            <a:r>
              <a:rPr lang="en-US" sz="2400" smtClean="0"/>
              <a:t> multiple </a:t>
            </a:r>
            <a:r>
              <a:rPr lang="en-US" sz="2400"/>
              <a:t>buildings in somewhat close proximity to one </a:t>
            </a:r>
            <a:r>
              <a:rPr lang="en-US" sz="2400" smtClean="0"/>
              <a:t>another</a:t>
            </a:r>
          </a:p>
          <a:p>
            <a:r>
              <a:rPr lang="en-US" sz="2400"/>
              <a:t>The network engineers </a:t>
            </a:r>
            <a:r>
              <a:rPr lang="en-US" sz="2400" smtClean="0"/>
              <a:t>can </a:t>
            </a:r>
            <a:r>
              <a:rPr lang="en-US" sz="2400"/>
              <a:t>then build a campus LAN that includes switches in each building, plus Ethernet links </a:t>
            </a:r>
            <a:r>
              <a:rPr lang="en-US" sz="2400" smtClean="0"/>
              <a:t>between </a:t>
            </a:r>
            <a:r>
              <a:rPr lang="en-US" sz="2400"/>
              <a:t>the switches in the buildings, to create a larger campus LAN.</a:t>
            </a:r>
          </a:p>
        </p:txBody>
      </p:sp>
    </p:spTree>
    <p:extLst>
      <p:ext uri="{BB962C8B-B14F-4D97-AF65-F5344CB8AC3E}">
        <p14:creationId xmlns:p14="http://schemas.microsoft.com/office/powerpoint/2010/main" val="78181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r"/>
            <a:r>
              <a:rPr lang="en-US" sz="2400" b="1">
                <a:solidFill>
                  <a:srgbClr val="FF0000"/>
                </a:solidFill>
              </a:rPr>
              <a:t>Two-Tier Campus Design (Collapsed Core)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874788"/>
            <a:ext cx="4886325" cy="26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5750" y="969680"/>
            <a:ext cx="37550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Three </a:t>
            </a:r>
            <a:r>
              <a:rPr lang="en-US"/>
              <a:t>terms to describe the role of each switch in a campus design: </a:t>
            </a:r>
            <a:r>
              <a:rPr lang="en-US" b="1"/>
              <a:t>access</a:t>
            </a:r>
            <a:r>
              <a:rPr lang="en-US"/>
              <a:t>, </a:t>
            </a:r>
            <a:r>
              <a:rPr lang="en-US" b="1"/>
              <a:t>distribution</a:t>
            </a:r>
            <a:r>
              <a:rPr lang="en-US"/>
              <a:t>, and </a:t>
            </a:r>
            <a:r>
              <a:rPr lang="en-US" b="1"/>
              <a:t>core</a:t>
            </a:r>
            <a:r>
              <a:rPr lang="en-US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18" y="5791200"/>
            <a:ext cx="3678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>
                <a:solidFill>
                  <a:srgbClr val="FF0000"/>
                </a:solidFill>
              </a:rPr>
              <a:t>Three-Tier </a:t>
            </a:r>
            <a:r>
              <a:rPr lang="en-US" sz="2000" b="1">
                <a:solidFill>
                  <a:srgbClr val="FF0000"/>
                </a:solidFill>
              </a:rPr>
              <a:t>Campus </a:t>
            </a:r>
            <a:r>
              <a:rPr lang="en-US" sz="2000" b="1">
                <a:solidFill>
                  <a:srgbClr val="FF0000"/>
                </a:solidFill>
              </a:rPr>
              <a:t>Design </a:t>
            </a:r>
            <a:r>
              <a:rPr lang="en-US" sz="2000" b="1" smtClean="0">
                <a:solidFill>
                  <a:srgbClr val="FF0000"/>
                </a:solidFill>
              </a:rPr>
              <a:t>(Core</a:t>
            </a:r>
            <a:r>
              <a:rPr lang="en-US" sz="2000" b="1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135" y="3519486"/>
            <a:ext cx="45434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5534" y="2189994"/>
            <a:ext cx="35052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smtClean="0"/>
              <a:t>Access</a:t>
            </a:r>
            <a:r>
              <a:rPr lang="en-US" sz="1200" b="1"/>
              <a:t>: </a:t>
            </a:r>
            <a:r>
              <a:rPr lang="en-US" sz="1200"/>
              <a:t>Provides a connection point (access) for end-user devices. Does </a:t>
            </a:r>
            <a:r>
              <a:rPr lang="en-US" sz="1200"/>
              <a:t>not </a:t>
            </a:r>
            <a:r>
              <a:rPr lang="en-US" sz="1200" smtClean="0"/>
              <a:t>forward frames </a:t>
            </a:r>
            <a:r>
              <a:rPr lang="en-US" sz="1200"/>
              <a:t>between two other access switches under normal circumstances.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5422" y="3103987"/>
            <a:ext cx="3925423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/>
              <a:t>Distribution: </a:t>
            </a:r>
            <a:r>
              <a:rPr lang="en-US" sz="1200"/>
              <a:t>Provides an aggregation point for access switches, </a:t>
            </a:r>
            <a:r>
              <a:rPr lang="en-US" sz="1200"/>
              <a:t>providing </a:t>
            </a:r>
            <a:r>
              <a:rPr lang="en-US" sz="1200" smtClean="0"/>
              <a:t>connectivity to </a:t>
            </a:r>
            <a:r>
              <a:rPr lang="en-US" sz="1200"/>
              <a:t>the rest of the devices in the LAN, forwarding frames between switches, but not connecting directly to end-user </a:t>
            </a:r>
            <a:r>
              <a:rPr lang="en-US" sz="1200"/>
              <a:t>devices</a:t>
            </a:r>
            <a:r>
              <a:rPr lang="en-US" sz="1200" smtClean="0"/>
              <a:t>.</a:t>
            </a:r>
            <a:endParaRPr lang="en-US" sz="1200"/>
          </a:p>
        </p:txBody>
      </p:sp>
      <p:sp>
        <p:nvSpPr>
          <p:cNvPr id="7" name="Rectangle 6"/>
          <p:cNvSpPr/>
          <p:nvPr/>
        </p:nvSpPr>
        <p:spPr>
          <a:xfrm>
            <a:off x="380732" y="4280322"/>
            <a:ext cx="3660114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/>
              <a:t>Core:</a:t>
            </a:r>
            <a:r>
              <a:rPr lang="en-US" sz="1200"/>
              <a:t> Aggregates distribution switches in very large campus LANs, providing </a:t>
            </a:r>
            <a:r>
              <a:rPr lang="en-US" sz="1200"/>
              <a:t>very </a:t>
            </a:r>
            <a:r>
              <a:rPr lang="en-US" sz="1200" smtClean="0"/>
              <a:t>high forwarding </a:t>
            </a:r>
            <a:r>
              <a:rPr lang="en-US" sz="1200"/>
              <a:t>rates for the larger volume of traffic due to the size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395760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1184</Words>
  <Application>Microsoft Office PowerPoint</Application>
  <PresentationFormat>On-screen Show (4:3)</PresentationFormat>
  <Paragraphs>192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Chapter 2. LAN &amp; WLAN</vt:lpstr>
      <vt:lpstr>Contents </vt:lpstr>
      <vt:lpstr>Some Concepts</vt:lpstr>
      <vt:lpstr>PowerPoint Presentation</vt:lpstr>
      <vt:lpstr>Some Concepts</vt:lpstr>
      <vt:lpstr>PowerPoint Presentation</vt:lpstr>
      <vt:lpstr>PowerPoint Presentation</vt:lpstr>
      <vt:lpstr>Analyzing Campus LAN technologies</vt:lpstr>
      <vt:lpstr>Two-Tier Campus Design (Collapsed Core)</vt:lpstr>
      <vt:lpstr>SOHO LANs</vt:lpstr>
      <vt:lpstr>Enterprise LANs</vt:lpstr>
      <vt:lpstr>Ethernet Standards</vt:lpstr>
      <vt:lpstr>Ethernet Standards (cont.)</vt:lpstr>
      <vt:lpstr>What is an Ethernet LAN?</vt:lpstr>
      <vt:lpstr>Building Physical Ethernet Network with UTP</vt:lpstr>
      <vt:lpstr>Straight-Through Cable</vt:lpstr>
      <vt:lpstr>Crossover Ethernet Cable</vt:lpstr>
      <vt:lpstr>UTP Implementation (Straight-Through)</vt:lpstr>
      <vt:lpstr>UTP Implementation (Crossover)</vt:lpstr>
      <vt:lpstr>Ethernet Data Link protocol</vt:lpstr>
      <vt:lpstr>Ethernet Addressing</vt:lpstr>
      <vt:lpstr>Wireless LANs (WLANs)</vt:lpstr>
      <vt:lpstr>Wireless LANs (WLANs)</vt:lpstr>
      <vt:lpstr>WLAN models</vt:lpstr>
      <vt:lpstr>WLAN models</vt:lpstr>
      <vt:lpstr>WLAN models</vt:lpstr>
      <vt:lpstr>Wireless mesh networks</vt:lpstr>
      <vt:lpstr>Join a wireless LAN</vt:lpstr>
      <vt:lpstr>Leaving a wireless LAN</vt:lpstr>
      <vt:lpstr>WLAN security</vt:lpstr>
      <vt:lpstr>WLAN security</vt:lpstr>
      <vt:lpstr>Some solutions 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 LAN &amp; WLAN</dc:title>
  <dc:creator>Admin</dc:creator>
  <cp:lastModifiedBy>HUYNH NGUYEN CHINH</cp:lastModifiedBy>
  <cp:revision>22</cp:revision>
  <dcterms:created xsi:type="dcterms:W3CDTF">2006-08-16T00:00:00Z</dcterms:created>
  <dcterms:modified xsi:type="dcterms:W3CDTF">2020-02-07T04:23:39Z</dcterms:modified>
</cp:coreProperties>
</file>