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9" r:id="rId2"/>
  </p:sldMasterIdLst>
  <p:notesMasterIdLst>
    <p:notesMasterId r:id="rId91"/>
  </p:notesMasterIdLst>
  <p:handoutMasterIdLst>
    <p:handoutMasterId r:id="rId92"/>
  </p:handoutMasterIdLst>
  <p:sldIdLst>
    <p:sldId id="276" r:id="rId3"/>
    <p:sldId id="277" r:id="rId4"/>
    <p:sldId id="265" r:id="rId5"/>
    <p:sldId id="267" r:id="rId6"/>
    <p:sldId id="268" r:id="rId7"/>
    <p:sldId id="269" r:id="rId8"/>
    <p:sldId id="278" r:id="rId9"/>
    <p:sldId id="279" r:id="rId10"/>
    <p:sldId id="280" r:id="rId11"/>
    <p:sldId id="281" r:id="rId12"/>
    <p:sldId id="271" r:id="rId13"/>
    <p:sldId id="272" r:id="rId14"/>
    <p:sldId id="283" r:id="rId15"/>
    <p:sldId id="284" r:id="rId16"/>
    <p:sldId id="282" r:id="rId17"/>
    <p:sldId id="290" r:id="rId18"/>
    <p:sldId id="285" r:id="rId19"/>
    <p:sldId id="286" r:id="rId20"/>
    <p:sldId id="287" r:id="rId21"/>
    <p:sldId id="288" r:id="rId22"/>
    <p:sldId id="289"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Lst>
  <p:sldSz cx="9144000" cy="6858000" type="screen4x3"/>
  <p:notesSz cx="6858000" cy="9144000"/>
  <p:defaultTextStyle>
    <a:defPPr>
      <a:defRPr lang="en-US"/>
    </a:defPPr>
    <a:lvl1pPr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5pPr>
    <a:lvl6pPr marL="2286000" algn="l" defTabSz="914400" rtl="0" eaLnBrk="1" latinLnBrk="0" hangingPunct="1">
      <a:defRPr sz="3000" b="1" kern="1200">
        <a:solidFill>
          <a:schemeClr val="tx1"/>
        </a:solidFill>
        <a:latin typeface="Arial" charset="0"/>
        <a:ea typeface="+mn-ea"/>
        <a:cs typeface="+mn-cs"/>
      </a:defRPr>
    </a:lvl6pPr>
    <a:lvl7pPr marL="2743200" algn="l" defTabSz="914400" rtl="0" eaLnBrk="1" latinLnBrk="0" hangingPunct="1">
      <a:defRPr sz="3000" b="1" kern="1200">
        <a:solidFill>
          <a:schemeClr val="tx1"/>
        </a:solidFill>
        <a:latin typeface="Arial" charset="0"/>
        <a:ea typeface="+mn-ea"/>
        <a:cs typeface="+mn-cs"/>
      </a:defRPr>
    </a:lvl7pPr>
    <a:lvl8pPr marL="3200400" algn="l" defTabSz="914400" rtl="0" eaLnBrk="1" latinLnBrk="0" hangingPunct="1">
      <a:defRPr sz="3000" b="1" kern="1200">
        <a:solidFill>
          <a:schemeClr val="tx1"/>
        </a:solidFill>
        <a:latin typeface="Arial" charset="0"/>
        <a:ea typeface="+mn-ea"/>
        <a:cs typeface="+mn-cs"/>
      </a:defRPr>
    </a:lvl8pPr>
    <a:lvl9pPr marL="3657600" algn="l" defTabSz="914400" rtl="0" eaLnBrk="1" latinLnBrk="0" hangingPunct="1">
      <a:defRPr sz="30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7" autoAdjust="0"/>
    <p:restoredTop sz="94569" autoAdjust="0"/>
  </p:normalViewPr>
  <p:slideViewPr>
    <p:cSldViewPr>
      <p:cViewPr>
        <p:scale>
          <a:sx n="70" d="100"/>
          <a:sy n="70" d="100"/>
        </p:scale>
        <p:origin x="-1086"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43.xml"/><Relationship Id="rId3" Type="http://schemas.openxmlformats.org/officeDocument/2006/relationships/slide" Target="slides/slide11.xml"/><Relationship Id="rId7" Type="http://schemas.openxmlformats.org/officeDocument/2006/relationships/slide" Target="slides/slide30.xml"/><Relationship Id="rId2" Type="http://schemas.openxmlformats.org/officeDocument/2006/relationships/slide" Target="slides/slide8.xml"/><Relationship Id="rId1" Type="http://schemas.openxmlformats.org/officeDocument/2006/relationships/slide" Target="slides/slide3.xml"/><Relationship Id="rId6" Type="http://schemas.openxmlformats.org/officeDocument/2006/relationships/slide" Target="slides/slide29.xml"/><Relationship Id="rId5" Type="http://schemas.openxmlformats.org/officeDocument/2006/relationships/slide" Target="slides/slide23.xml"/><Relationship Id="rId10" Type="http://schemas.openxmlformats.org/officeDocument/2006/relationships/slide" Target="slides/slide88.xml"/><Relationship Id="rId4" Type="http://schemas.openxmlformats.org/officeDocument/2006/relationships/slide" Target="slides/slide18.xml"/><Relationship Id="rId9"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b="0" smtClean="0">
                <a:latin typeface="Times"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smtClean="0">
                <a:latin typeface="Times" pitchFamily="18" charset="0"/>
              </a:defRPr>
            </a:lvl1pPr>
          </a:lstStyle>
          <a:p>
            <a:pPr>
              <a:defRPr/>
            </a:pPr>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b="0" smtClean="0">
                <a:latin typeface="Times"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smtClean="0">
                <a:latin typeface="Times" pitchFamily="18" charset="0"/>
              </a:defRPr>
            </a:lvl1pPr>
          </a:lstStyle>
          <a:p>
            <a:pPr>
              <a:defRPr/>
            </a:pPr>
            <a:fld id="{ABAFC916-F6B2-4879-BBCA-85A152269EC7}" type="slidenum">
              <a:rPr lang="en-US"/>
              <a:pPr>
                <a:defRPr/>
              </a:pPr>
              <a:t>‹#›</a:t>
            </a:fld>
            <a:endParaRPr lang="en-US"/>
          </a:p>
        </p:txBody>
      </p:sp>
    </p:spTree>
    <p:extLst>
      <p:ext uri="{BB962C8B-B14F-4D97-AF65-F5344CB8AC3E}">
        <p14:creationId xmlns:p14="http://schemas.microsoft.com/office/powerpoint/2010/main" val="2297056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smtClean="0"/>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smtClean="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smtClean="0"/>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smtClean="0"/>
            </a:lvl1pPr>
          </a:lstStyle>
          <a:p>
            <a:pPr>
              <a:defRPr/>
            </a:pPr>
            <a:fld id="{CE40233F-34D6-4A9D-9B49-5F2E2471517F}" type="slidenum">
              <a:rPr lang="en-US"/>
              <a:pPr>
                <a:defRPr/>
              </a:pPr>
              <a:t>‹#›</a:t>
            </a:fld>
            <a:endParaRPr lang="en-US"/>
          </a:p>
        </p:txBody>
      </p:sp>
    </p:spTree>
    <p:extLst>
      <p:ext uri="{BB962C8B-B14F-4D97-AF65-F5344CB8AC3E}">
        <p14:creationId xmlns:p14="http://schemas.microsoft.com/office/powerpoint/2010/main" val="14314958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5976A0A7-C9DC-4800-AA9B-6F6FC3C306C9}" type="slidenum">
              <a:rPr lang="en-US" sz="1200"/>
              <a:pPr/>
              <a:t>1</a:t>
            </a:fld>
            <a:endParaRPr lang="en-US" sz="1200"/>
          </a:p>
        </p:txBody>
      </p:sp>
      <p:sp>
        <p:nvSpPr>
          <p:cNvPr id="28675" name="Rectangle 2"/>
          <p:cNvSpPr>
            <a:spLocks noGrp="1" noRot="1" noChangeAspect="1" noChangeArrowheads="1" noTextEdit="1"/>
          </p:cNvSpPr>
          <p:nvPr>
            <p:ph type="sldImg"/>
          </p:nvPr>
        </p:nvSpPr>
        <p:spPr>
          <a:xfrm>
            <a:off x="841375" y="241300"/>
            <a:ext cx="5233988" cy="3925888"/>
          </a:xfrm>
          <a:ln/>
        </p:spPr>
      </p:sp>
      <p:sp>
        <p:nvSpPr>
          <p:cNvPr id="28676" name="Rectangle 3"/>
          <p:cNvSpPr>
            <a:spLocks noGrp="1" noChangeArrowheads="1"/>
          </p:cNvSpPr>
          <p:nvPr>
            <p:ph type="body" idx="1"/>
          </p:nvPr>
        </p:nvSpPr>
        <p:spPr>
          <a:xfrm>
            <a:off x="395288" y="4305300"/>
            <a:ext cx="5988050" cy="4184650"/>
          </a:xfrm>
          <a:noFill/>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BC4E8B73-69EF-4767-915C-C9CE4C2EB0CA}" type="slidenum">
              <a:rPr lang="en-US" sz="1200"/>
              <a:pPr/>
              <a:t>14</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EE682F76-124E-41B1-8ED2-5B724B691B84}" type="slidenum">
              <a:rPr lang="en-US" sz="1200"/>
              <a:pPr/>
              <a:t>16</a:t>
            </a:fld>
            <a:endParaRPr lang="en-US" sz="1200"/>
          </a:p>
        </p:txBody>
      </p:sp>
      <p:sp>
        <p:nvSpPr>
          <p:cNvPr id="38915" name="Rectangle 2"/>
          <p:cNvSpPr>
            <a:spLocks noChangeArrowheads="1"/>
          </p:cNvSpPr>
          <p:nvPr/>
        </p:nvSpPr>
        <p:spPr bwMode="auto">
          <a:xfrm>
            <a:off x="3263900" y="8699500"/>
            <a:ext cx="2540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48" tIns="26985" rIns="19048" bIns="26985"/>
          <a:lstStyle/>
          <a:p>
            <a:pPr>
              <a:lnSpc>
                <a:spcPts val="2100"/>
              </a:lnSpc>
            </a:pPr>
            <a:r>
              <a:rPr lang="en-US" sz="1800" b="0">
                <a:solidFill>
                  <a:srgbClr val="000000"/>
                </a:solidFill>
              </a:rPr>
              <a:t>5</a:t>
            </a:r>
          </a:p>
        </p:txBody>
      </p:sp>
      <p:sp>
        <p:nvSpPr>
          <p:cNvPr id="38916" name="Rectangle 3"/>
          <p:cNvSpPr>
            <a:spLocks noGrp="1" noRot="1" noChangeAspect="1" noChangeArrowheads="1" noTextEdit="1"/>
          </p:cNvSpPr>
          <p:nvPr>
            <p:ph type="sldImg"/>
          </p:nvPr>
        </p:nvSpPr>
        <p:spPr>
          <a:xfrm>
            <a:off x="1103313" y="301625"/>
            <a:ext cx="4700587" cy="3525838"/>
          </a:xfrm>
          <a:ln/>
        </p:spPr>
      </p:sp>
      <p:sp>
        <p:nvSpPr>
          <p:cNvPr id="38917" name="Rectangle 4"/>
          <p:cNvSpPr>
            <a:spLocks noGrp="1" noChangeArrowheads="1"/>
          </p:cNvSpPr>
          <p:nvPr>
            <p:ph type="body" idx="1"/>
          </p:nvPr>
        </p:nvSpPr>
        <p:spPr>
          <a:xfrm>
            <a:off x="523875" y="4052888"/>
            <a:ext cx="5835650" cy="4579937"/>
          </a:xfrm>
          <a:noFill/>
        </p:spPr>
        <p:txBody>
          <a:bodyPr/>
          <a:lstStyle/>
          <a:p>
            <a:pPr defTabSz="1020763" eaLnBrk="1" hangingPunct="1">
              <a:tabLst>
                <a:tab pos="1023938" algn="l"/>
              </a:tabLst>
            </a:pPr>
            <a:r>
              <a:rPr lang="en-US" b="1" smtClean="0"/>
              <a:t>Purpose: </a:t>
            </a:r>
            <a:r>
              <a:rPr lang="en-US" smtClean="0"/>
              <a:t>This figure introduces administrative distance. </a:t>
            </a:r>
          </a:p>
          <a:p>
            <a:pPr defTabSz="1020763" eaLnBrk="1" hangingPunct="1">
              <a:tabLst>
                <a:tab pos="1023938" algn="l"/>
              </a:tabLst>
            </a:pPr>
            <a:r>
              <a:rPr lang="en-US" b="1" smtClean="0"/>
              <a:t>Emphasize: </a:t>
            </a:r>
            <a:r>
              <a:rPr lang="en-US" smtClean="0"/>
              <a:t>An administrative distance is a rating of the trustworthiness of a routing information source, such as an individual router or a group of routers. In a large network, some routing protocols and some routers can be more reliable than others as sources of routing information. </a:t>
            </a:r>
          </a:p>
          <a:p>
            <a:pPr defTabSz="1020763" eaLnBrk="1" hangingPunct="1">
              <a:tabLst>
                <a:tab pos="1023938" algn="l"/>
              </a:tabLst>
            </a:pPr>
            <a:r>
              <a:rPr lang="en-US" smtClean="0"/>
              <a:t>The default administrative distance for static routes and various routing protocols is listed in the Student Guide. The lower the distance, the more trustworthy the route is. For example, in the figure, the packet would learn the route learned via IGRP.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DE8C002F-9851-43C9-86FE-738EAF67147C}" type="slidenum">
              <a:rPr lang="en-US" sz="1200"/>
              <a:pPr/>
              <a:t>17</a:t>
            </a:fld>
            <a:endParaRPr lang="en-US" sz="1200"/>
          </a:p>
        </p:txBody>
      </p:sp>
      <p:sp>
        <p:nvSpPr>
          <p:cNvPr id="39939" name="Rectangle 2"/>
          <p:cNvSpPr>
            <a:spLocks noGrp="1" noRot="1" noChangeAspect="1" noChangeArrowheads="1" noTextEdit="1"/>
          </p:cNvSpPr>
          <p:nvPr>
            <p:ph type="sldImg"/>
          </p:nvPr>
        </p:nvSpPr>
        <p:spPr>
          <a:xfrm>
            <a:off x="1103313" y="301625"/>
            <a:ext cx="4700587" cy="3525838"/>
          </a:xfrm>
          <a:ln/>
        </p:spPr>
      </p:sp>
      <p:sp>
        <p:nvSpPr>
          <p:cNvPr id="39940" name="Rectangle 3"/>
          <p:cNvSpPr>
            <a:spLocks noGrp="1" noChangeArrowheads="1"/>
          </p:cNvSpPr>
          <p:nvPr>
            <p:ph type="body" idx="1"/>
          </p:nvPr>
        </p:nvSpPr>
        <p:spPr>
          <a:xfrm>
            <a:off x="523875" y="4052888"/>
            <a:ext cx="5835650" cy="4579937"/>
          </a:xfrm>
          <a:noFill/>
        </p:spPr>
        <p:txBody>
          <a:bodyPr/>
          <a:lstStyle/>
          <a:p>
            <a:pPr eaLnBrk="1" hangingPunct="1"/>
            <a:r>
              <a:rPr lang="en-US" b="1" smtClean="0"/>
              <a:t>Purpose: </a:t>
            </a:r>
            <a:r>
              <a:rPr lang="en-US" smtClean="0"/>
              <a:t>This figure describes how a static route operates.</a:t>
            </a:r>
          </a:p>
          <a:p>
            <a:pPr eaLnBrk="1" hangingPunct="1"/>
            <a:r>
              <a:rPr lang="en-US" b="1" smtClean="0"/>
              <a:t>Emphasize: </a:t>
            </a:r>
            <a:r>
              <a:rPr lang="en-US" smtClean="0"/>
              <a:t>For intercommunication, static routes must be configured in both directions. Static routes are often used to route traffic to a stub network or other network where only a single route to that network exists.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CE2D072D-8C78-45E8-9224-DEABE537870A}" type="slidenum">
              <a:rPr lang="en-US" sz="1200"/>
              <a:pPr/>
              <a:t>18</a:t>
            </a:fld>
            <a:endParaRPr lang="en-US" sz="1200"/>
          </a:p>
        </p:txBody>
      </p:sp>
      <p:sp>
        <p:nvSpPr>
          <p:cNvPr id="40963" name="Rectangle 2"/>
          <p:cNvSpPr>
            <a:spLocks noGrp="1" noRot="1" noChangeAspect="1" noChangeArrowheads="1" noTextEdit="1"/>
          </p:cNvSpPr>
          <p:nvPr>
            <p:ph type="sldImg"/>
          </p:nvPr>
        </p:nvSpPr>
        <p:spPr>
          <a:xfrm>
            <a:off x="1103313" y="301625"/>
            <a:ext cx="4700587" cy="3525838"/>
          </a:xfrm>
          <a:ln/>
        </p:spPr>
      </p:sp>
      <p:sp>
        <p:nvSpPr>
          <p:cNvPr id="40964" name="Rectangle 3"/>
          <p:cNvSpPr>
            <a:spLocks noGrp="1" noChangeArrowheads="1"/>
          </p:cNvSpPr>
          <p:nvPr>
            <p:ph type="body" idx="1"/>
          </p:nvPr>
        </p:nvSpPr>
        <p:spPr>
          <a:xfrm>
            <a:off x="523875" y="4052888"/>
            <a:ext cx="5835650" cy="4579937"/>
          </a:xfrm>
          <a:noFill/>
        </p:spPr>
        <p:txBody>
          <a:bodyPr/>
          <a:lstStyle/>
          <a:p>
            <a:pPr defTabSz="1023938" eaLnBrk="1" hangingPunct="1">
              <a:tabLst>
                <a:tab pos="1023938" algn="l"/>
              </a:tabLst>
            </a:pPr>
            <a:r>
              <a:rPr lang="en-US" b="1" smtClean="0"/>
              <a:t>Purpose: </a:t>
            </a:r>
            <a:r>
              <a:rPr lang="en-US" smtClean="0"/>
              <a:t>This figure describes the command syntax used to establish an IP static route.</a:t>
            </a:r>
          </a:p>
          <a:p>
            <a:pPr defTabSz="1023938" eaLnBrk="1" hangingPunct="1">
              <a:tabLst>
                <a:tab pos="1023938" algn="l"/>
              </a:tabLst>
            </a:pPr>
            <a:r>
              <a:rPr lang="en-US" b="1" smtClean="0"/>
              <a:t>Emphasize: </a:t>
            </a:r>
            <a:r>
              <a:rPr lang="en-US" smtClean="0"/>
              <a:t>A static route allows manual configuration of the routing table. No dynamic changes to this table entry will occur as long as the path is active. Routing updates are not sent on a link that is only defined by a static route; hence, conserving bandwidth.</a:t>
            </a:r>
          </a:p>
          <a:p>
            <a:pPr defTabSz="1023938" eaLnBrk="1" hangingPunct="1">
              <a:tabLst>
                <a:tab pos="1023938" algn="l"/>
              </a:tabLst>
            </a:pPr>
            <a:r>
              <a:rPr lang="en-US" smtClean="0"/>
              <a:t>The </a:t>
            </a:r>
            <a:r>
              <a:rPr lang="en-US" b="1" smtClean="0"/>
              <a:t>ip route </a:t>
            </a:r>
            <a:r>
              <a:rPr lang="en-US" smtClean="0"/>
              <a:t>field descriptions are as follows:</a:t>
            </a:r>
          </a:p>
          <a:p>
            <a:pPr marL="234950" lvl="1" indent="-120650" defTabSz="1023938" eaLnBrk="1" hangingPunct="1">
              <a:tabLst>
                <a:tab pos="1023938" algn="l"/>
              </a:tabLst>
            </a:pPr>
            <a:r>
              <a:rPr lang="en-US" i="1" smtClean="0"/>
              <a:t>network</a:t>
            </a:r>
            <a:r>
              <a:rPr lang="en-US" smtClean="0"/>
              <a:t>—Destination network or subnet</a:t>
            </a:r>
          </a:p>
          <a:p>
            <a:pPr marL="234950" lvl="1" indent="-120650" defTabSz="1023938" eaLnBrk="1" hangingPunct="1">
              <a:tabLst>
                <a:tab pos="1023938" algn="l"/>
              </a:tabLst>
            </a:pPr>
            <a:r>
              <a:rPr lang="en-US" i="1" smtClean="0"/>
              <a:t>mask</a:t>
            </a:r>
            <a:r>
              <a:rPr lang="en-US" smtClean="0"/>
              <a:t>—Subnet mask</a:t>
            </a:r>
          </a:p>
          <a:p>
            <a:pPr marL="234950" lvl="1" indent="-120650" defTabSz="1023938" eaLnBrk="1" hangingPunct="1">
              <a:tabLst>
                <a:tab pos="1023938" algn="l"/>
              </a:tabLst>
            </a:pPr>
            <a:r>
              <a:rPr lang="en-US" i="1" smtClean="0"/>
              <a:t>address</a:t>
            </a:r>
            <a:r>
              <a:rPr lang="en-US" smtClean="0"/>
              <a:t>—IP address of next-hop router</a:t>
            </a:r>
          </a:p>
          <a:p>
            <a:pPr marL="234950" lvl="1" indent="-120650" defTabSz="1023938" eaLnBrk="1" hangingPunct="1">
              <a:tabLst>
                <a:tab pos="1023938" algn="l"/>
              </a:tabLst>
            </a:pPr>
            <a:r>
              <a:rPr lang="en-US" i="1" smtClean="0"/>
              <a:t>interface</a:t>
            </a:r>
            <a:r>
              <a:rPr lang="en-US" smtClean="0"/>
              <a:t>—Name of the interface to use to get to the destination network </a:t>
            </a:r>
          </a:p>
          <a:p>
            <a:pPr defTabSz="1023938" eaLnBrk="1" hangingPunct="1">
              <a:tabLst>
                <a:tab pos="1023938" algn="l"/>
              </a:tabLst>
            </a:pPr>
            <a:r>
              <a:rPr lang="en-US" b="1" smtClean="0"/>
              <a:t>Transition: </a:t>
            </a:r>
            <a:r>
              <a:rPr lang="en-US" smtClean="0"/>
              <a:t>The next figure provides a static route configuration example.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02BD1582-7A13-48A4-8A03-2DDDCD17DF8F}" type="slidenum">
              <a:rPr lang="en-US" sz="1200"/>
              <a:pPr/>
              <a:t>19</a:t>
            </a:fld>
            <a:endParaRPr lang="en-US" sz="1200"/>
          </a:p>
        </p:txBody>
      </p:sp>
      <p:sp>
        <p:nvSpPr>
          <p:cNvPr id="41987" name="Rectangle 2"/>
          <p:cNvSpPr>
            <a:spLocks noGrp="1" noRot="1" noChangeAspect="1" noChangeArrowheads="1" noTextEdit="1"/>
          </p:cNvSpPr>
          <p:nvPr>
            <p:ph type="sldImg"/>
          </p:nvPr>
        </p:nvSpPr>
        <p:spPr>
          <a:xfrm>
            <a:off x="1103313" y="301625"/>
            <a:ext cx="4700587" cy="3525838"/>
          </a:xfrm>
          <a:ln/>
        </p:spPr>
      </p:sp>
      <p:sp>
        <p:nvSpPr>
          <p:cNvPr id="41988" name="Rectangle 3"/>
          <p:cNvSpPr>
            <a:spLocks noGrp="1" noChangeArrowheads="1"/>
          </p:cNvSpPr>
          <p:nvPr>
            <p:ph type="body" idx="1"/>
          </p:nvPr>
        </p:nvSpPr>
        <p:spPr>
          <a:xfrm>
            <a:off x="523875" y="4052888"/>
            <a:ext cx="5835650" cy="4579937"/>
          </a:xfrm>
          <a:noFill/>
        </p:spPr>
        <p:txBody>
          <a:bodyPr/>
          <a:lstStyle/>
          <a:p>
            <a:pPr eaLnBrk="1" hangingPunct="1"/>
            <a:r>
              <a:rPr lang="en-US" b="1" smtClean="0"/>
              <a:t>Purpose: </a:t>
            </a:r>
            <a:r>
              <a:rPr lang="en-US" smtClean="0"/>
              <a:t>This figure gives an example of a static route configuration.</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C67CEB6F-26B9-4FCC-A477-ECFD202DEC9E}" type="slidenum">
              <a:rPr lang="en-US" sz="1200"/>
              <a:pPr/>
              <a:t>20</a:t>
            </a:fld>
            <a:endParaRPr lang="en-US" sz="1200"/>
          </a:p>
        </p:txBody>
      </p:sp>
      <p:sp>
        <p:nvSpPr>
          <p:cNvPr id="43011" name="Rectangle 2"/>
          <p:cNvSpPr>
            <a:spLocks noGrp="1" noRot="1" noChangeAspect="1" noChangeArrowheads="1" noTextEdit="1"/>
          </p:cNvSpPr>
          <p:nvPr>
            <p:ph type="sldImg"/>
          </p:nvPr>
        </p:nvSpPr>
        <p:spPr>
          <a:xfrm>
            <a:off x="1103313" y="301625"/>
            <a:ext cx="4700587" cy="3525838"/>
          </a:xfrm>
          <a:ln/>
        </p:spPr>
      </p:sp>
      <p:sp>
        <p:nvSpPr>
          <p:cNvPr id="43012" name="Rectangle 3"/>
          <p:cNvSpPr>
            <a:spLocks noGrp="1" noChangeArrowheads="1"/>
          </p:cNvSpPr>
          <p:nvPr>
            <p:ph type="body" idx="1"/>
          </p:nvPr>
        </p:nvSpPr>
        <p:spPr>
          <a:xfrm>
            <a:off x="523875" y="4052888"/>
            <a:ext cx="5835650" cy="4579937"/>
          </a:xfrm>
          <a:noFill/>
        </p:spPr>
        <p:txBody>
          <a:bodyPr/>
          <a:lstStyle/>
          <a:p>
            <a:pPr eaLnBrk="1" hangingPunct="1"/>
            <a:r>
              <a:rPr lang="en-US" b="1" smtClean="0"/>
              <a:t>Purpose: </a:t>
            </a:r>
            <a:r>
              <a:rPr lang="en-US" smtClean="0"/>
              <a:t>This figure gives an example of a default route configuration.</a:t>
            </a:r>
          </a:p>
          <a:p>
            <a:pPr eaLnBrk="1" hangingPunct="1"/>
            <a:r>
              <a:rPr lang="en-US" b="1" smtClean="0"/>
              <a:t>Emphasize:</a:t>
            </a:r>
            <a:r>
              <a:rPr lang="en-US" smtClean="0"/>
              <a:t> With an address and subnet mask of 0.0.0.0 0.0.0.0 in the </a:t>
            </a:r>
            <a:r>
              <a:rPr lang="en-US" b="1" smtClean="0"/>
              <a:t>ip route</a:t>
            </a:r>
            <a:r>
              <a:rPr lang="en-US" smtClean="0"/>
              <a:t> statement, packets for any network not listed in the routing table will be sent to the next hop, 172.16.2.2. </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3B9AC38A-79D3-4D48-86DF-0AE73D23AFAE}" type="slidenum">
              <a:rPr lang="en-US" sz="1200"/>
              <a:pPr/>
              <a:t>21</a:t>
            </a:fld>
            <a:endParaRPr lang="en-US" sz="1200"/>
          </a:p>
        </p:txBody>
      </p:sp>
      <p:sp>
        <p:nvSpPr>
          <p:cNvPr id="44035" name="Rectangle 2"/>
          <p:cNvSpPr>
            <a:spLocks noGrp="1" noRot="1" noChangeAspect="1" noChangeArrowheads="1" noTextEdit="1"/>
          </p:cNvSpPr>
          <p:nvPr>
            <p:ph type="sldImg"/>
          </p:nvPr>
        </p:nvSpPr>
        <p:spPr>
          <a:xfrm>
            <a:off x="1055688" y="228600"/>
            <a:ext cx="4775200" cy="3581400"/>
          </a:xfrm>
          <a:ln/>
        </p:spPr>
      </p:sp>
      <p:sp>
        <p:nvSpPr>
          <p:cNvPr id="44036" name="Rectangle 3"/>
          <p:cNvSpPr>
            <a:spLocks noGrp="1" noChangeArrowheads="1"/>
          </p:cNvSpPr>
          <p:nvPr>
            <p:ph type="body" idx="1"/>
          </p:nvPr>
        </p:nvSpPr>
        <p:spPr>
          <a:xfrm>
            <a:off x="498475" y="4052888"/>
            <a:ext cx="5861050" cy="4633912"/>
          </a:xfrm>
          <a:noFill/>
        </p:spPr>
        <p:txBody>
          <a:bodyPr/>
          <a:lstStyle/>
          <a:p>
            <a:pPr eaLnBrk="1" hangingPunct="1"/>
            <a:r>
              <a:rPr lang="en-US" b="1" smtClean="0"/>
              <a:t>Slide 2 of 6</a:t>
            </a:r>
            <a:endParaRPr lang="en-US" smtClean="0"/>
          </a:p>
          <a:p>
            <a:pPr eaLnBrk="1" hangingPunct="1"/>
            <a:r>
              <a:rPr lang="en-US" b="1" smtClean="0"/>
              <a:t>Purpose:</a:t>
            </a:r>
            <a:r>
              <a:rPr lang="en-US" smtClean="0"/>
              <a:t> This figure shows how the </a:t>
            </a:r>
            <a:r>
              <a:rPr lang="en-US" b="1" smtClean="0"/>
              <a:t>show frame-relay LMI</a:t>
            </a:r>
            <a:r>
              <a:rPr lang="en-US" smtClean="0"/>
              <a:t> command is used to verify the LMI type used for signaling. </a:t>
            </a:r>
          </a:p>
          <a:p>
            <a:pPr eaLnBrk="1" hangingPunct="1"/>
            <a:r>
              <a:rPr lang="en-US" b="1" smtClean="0"/>
              <a:t>Emphasize:</a:t>
            </a:r>
            <a:r>
              <a:rPr lang="en-US" smtClean="0"/>
              <a:t> Describe the highlighted output to the students.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9BF8F-6054-4522-B822-4AD7BBD42ABF}" type="slidenum">
              <a:rPr lang="en-US"/>
              <a:pPr/>
              <a:t>22</a:t>
            </a:fld>
            <a:endParaRPr lang="en-US"/>
          </a:p>
        </p:txBody>
      </p:sp>
      <p:sp>
        <p:nvSpPr>
          <p:cNvPr id="70658" name="Rectangle 2"/>
          <p:cNvSpPr>
            <a:spLocks noGrp="1" noRot="1" noChangeAspect="1" noChangeArrowheads="1" noTextEdit="1"/>
          </p:cNvSpPr>
          <p:nvPr>
            <p:ph type="sldImg"/>
          </p:nvPr>
        </p:nvSpPr>
        <p:spPr>
          <a:xfrm>
            <a:off x="841375" y="241300"/>
            <a:ext cx="5233988" cy="3925888"/>
          </a:xfrm>
          <a:ln/>
        </p:spPr>
      </p:sp>
      <p:sp>
        <p:nvSpPr>
          <p:cNvPr id="70659" name="Rectangle 3"/>
          <p:cNvSpPr>
            <a:spLocks noGrp="1" noChangeArrowheads="1"/>
          </p:cNvSpPr>
          <p:nvPr>
            <p:ph type="body" idx="1"/>
          </p:nvPr>
        </p:nvSpPr>
        <p:spPr>
          <a:xfrm>
            <a:off x="395288" y="4305300"/>
            <a:ext cx="5988050" cy="4184650"/>
          </a:xfrm>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23EDBE-6F18-4651-BE30-C11D1C0F04B7}" type="slidenum">
              <a:rPr lang="en-US"/>
              <a:pPr/>
              <a:t>23</a:t>
            </a:fld>
            <a:endParaRPr lang="en-US"/>
          </a:p>
        </p:txBody>
      </p:sp>
      <p:sp>
        <p:nvSpPr>
          <p:cNvPr id="287746" name="Rectangle 2"/>
          <p:cNvSpPr>
            <a:spLocks noGrp="1" noRot="1" noChangeAspect="1" noChangeArrowheads="1" noTextEdit="1"/>
          </p:cNvSpPr>
          <p:nvPr>
            <p:ph type="sldImg"/>
          </p:nvPr>
        </p:nvSpPr>
        <p:spPr>
          <a:xfrm>
            <a:off x="1092200" y="301625"/>
            <a:ext cx="4700588" cy="3525838"/>
          </a:xfrm>
          <a:ln/>
        </p:spPr>
      </p:sp>
      <p:sp>
        <p:nvSpPr>
          <p:cNvPr id="287747" name="Rectangle 3"/>
          <p:cNvSpPr>
            <a:spLocks noGrp="1" noChangeArrowheads="1"/>
          </p:cNvSpPr>
          <p:nvPr>
            <p:ph type="body" idx="1"/>
          </p:nvPr>
        </p:nvSpPr>
        <p:spPr>
          <a:xfrm>
            <a:off x="523875" y="4052888"/>
            <a:ext cx="5835650" cy="4579937"/>
          </a:xfrm>
        </p:spPr>
        <p:txBody>
          <a:bodyPr/>
          <a:lstStyle/>
          <a:p>
            <a:r>
              <a:rPr lang="en-US" b="1">
                <a:solidFill>
                  <a:srgbClr val="000000"/>
                </a:solidFill>
              </a:rPr>
              <a:t>Purpose:</a:t>
            </a:r>
            <a:r>
              <a:rPr lang="en-US">
                <a:solidFill>
                  <a:srgbClr val="000000"/>
                </a:solidFill>
              </a:rPr>
              <a:t> This figure introduces students to routing protocols and compares routing protocols to routed protocols.</a:t>
            </a:r>
          </a:p>
          <a:p>
            <a:r>
              <a:rPr lang="en-US" b="1">
                <a:solidFill>
                  <a:srgbClr val="000000"/>
                </a:solidFill>
              </a:rPr>
              <a:t>Emphasize:</a:t>
            </a:r>
            <a:r>
              <a:rPr lang="en-US">
                <a:solidFill>
                  <a:srgbClr val="000000"/>
                </a:solidFill>
              </a:rPr>
              <a:t> If network 10.120.2.0 wants to know about network 172.16.2.0, it must learn it from its S0 (or possibly S1) interface.</a:t>
            </a:r>
          </a:p>
          <a:p>
            <a:r>
              <a:rPr lang="en-US" b="1">
                <a:solidFill>
                  <a:srgbClr val="000000"/>
                </a:solidFill>
              </a:rPr>
              <a:t>Note:</a:t>
            </a:r>
            <a:r>
              <a:rPr lang="en-US">
                <a:solidFill>
                  <a:srgbClr val="000000"/>
                </a:solidFill>
              </a:rPr>
              <a:t> The two routing protocols that will be taught in this course are RIP and IGRP. They are both distance vector routing protocols. </a:t>
            </a:r>
          </a:p>
          <a:p>
            <a:pPr>
              <a:lnSpc>
                <a:spcPct val="96000"/>
              </a:lnSpc>
              <a:spcAft>
                <a:spcPts val="600"/>
              </a:spcAft>
            </a:pPr>
            <a:endParaRPr lang="en-US" b="1"/>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6E9A2-EBA2-4067-94FC-695BC1ED73DE}" type="slidenum">
              <a:rPr lang="en-US"/>
              <a:pPr/>
              <a:t>24</a:t>
            </a:fld>
            <a:endParaRPr lang="en-US"/>
          </a:p>
        </p:txBody>
      </p:sp>
      <p:sp>
        <p:nvSpPr>
          <p:cNvPr id="289794" name="Rectangle 2"/>
          <p:cNvSpPr>
            <a:spLocks noGrp="1" noRot="1" noChangeAspect="1" noChangeArrowheads="1" noTextEdit="1"/>
          </p:cNvSpPr>
          <p:nvPr>
            <p:ph type="sldImg"/>
          </p:nvPr>
        </p:nvSpPr>
        <p:spPr>
          <a:xfrm>
            <a:off x="1103313" y="301625"/>
            <a:ext cx="4700587" cy="3525838"/>
          </a:xfrm>
          <a:ln/>
        </p:spPr>
      </p:sp>
      <p:sp>
        <p:nvSpPr>
          <p:cNvPr id="289795" name="Rectangle 3"/>
          <p:cNvSpPr>
            <a:spLocks noGrp="1" noChangeArrowheads="1"/>
          </p:cNvSpPr>
          <p:nvPr>
            <p:ph type="body" idx="1"/>
          </p:nvPr>
        </p:nvSpPr>
        <p:spPr>
          <a:xfrm>
            <a:off x="523875" y="4052888"/>
            <a:ext cx="5835650" cy="4579937"/>
          </a:xfrm>
        </p:spPr>
        <p:txBody>
          <a:bodyPr/>
          <a:lstStyle/>
          <a:p>
            <a:r>
              <a:rPr lang="en-US" b="1"/>
              <a:t>Purpose: </a:t>
            </a:r>
            <a:r>
              <a:rPr lang="en-US"/>
              <a:t>This figure discusses autonomous systems, IGPs and EGPs.</a:t>
            </a:r>
          </a:p>
          <a:p>
            <a:r>
              <a:rPr lang="en-US" b="1"/>
              <a:t>Emphasize:</a:t>
            </a:r>
            <a:r>
              <a:rPr lang="en-US"/>
              <a:t> Introduce the interior/exterior distinctions for routing protocols, as follows:</a:t>
            </a:r>
          </a:p>
          <a:p>
            <a:pPr>
              <a:buFontTx/>
              <a:buChar char="•"/>
            </a:pPr>
            <a:r>
              <a:rPr lang="en-US"/>
              <a:t> Interior routing protocols are used within a single autonomous system</a:t>
            </a:r>
          </a:p>
          <a:p>
            <a:pPr>
              <a:buFontTx/>
              <a:buChar char="•"/>
            </a:pPr>
            <a:r>
              <a:rPr lang="en-US"/>
              <a:t> Exterior routing protocols are used to communicate between autonomous systems </a:t>
            </a:r>
          </a:p>
          <a:p>
            <a:r>
              <a:rPr lang="en-US"/>
              <a:t>The design criteria for an interior routing protocol require it to find the best path through the network. In other words, the metric and how that metric is used is the most important element in an interior routing protocol.</a:t>
            </a:r>
          </a:p>
          <a:p>
            <a:r>
              <a:rPr lang="en-US"/>
              <a:t>Exterior protocols are used to exchange routing information between networks that do not share a common administration. IP exterior gateway protocols require the following three sets of information before routing can begin: </a:t>
            </a:r>
          </a:p>
          <a:p>
            <a:pPr lvl="1"/>
            <a:r>
              <a:rPr lang="en-US"/>
              <a:t>A list of neighbor (or peer) routers or access servers with which to exchange routing information</a:t>
            </a:r>
          </a:p>
          <a:p>
            <a:pPr lvl="1"/>
            <a:r>
              <a:rPr lang="en-US"/>
              <a:t>A list of networks to advertise as directly reachable</a:t>
            </a:r>
          </a:p>
          <a:p>
            <a:pPr lvl="1"/>
            <a:r>
              <a:rPr lang="en-US"/>
              <a:t>The autonomous system number of the local router</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DFBEE6E2-252B-4827-B034-85413F9D7E46}" type="slidenum">
              <a:rPr lang="en-US" sz="1200"/>
              <a:pPr/>
              <a:t>3</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lIns="91431" tIns="45716" rIns="91431" bIns="45716"/>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FA4EFF-54C4-4249-8303-27071223E8C0}" type="slidenum">
              <a:rPr lang="en-US"/>
              <a:pPr/>
              <a:t>25</a:t>
            </a:fld>
            <a:endParaRPr lang="en-US"/>
          </a:p>
        </p:txBody>
      </p:sp>
      <p:sp>
        <p:nvSpPr>
          <p:cNvPr id="291842" name="Rectangle 2"/>
          <p:cNvSpPr>
            <a:spLocks noGrp="1" noRot="1" noChangeAspect="1" noChangeArrowheads="1" noTextEdit="1"/>
          </p:cNvSpPr>
          <p:nvPr>
            <p:ph type="sldImg"/>
          </p:nvPr>
        </p:nvSpPr>
        <p:spPr>
          <a:xfrm>
            <a:off x="1092200" y="301625"/>
            <a:ext cx="4700588" cy="3525838"/>
          </a:xfrm>
          <a:ln/>
        </p:spPr>
      </p:sp>
      <p:sp>
        <p:nvSpPr>
          <p:cNvPr id="291843" name="Rectangle 3"/>
          <p:cNvSpPr>
            <a:spLocks noGrp="1" noChangeArrowheads="1"/>
          </p:cNvSpPr>
          <p:nvPr>
            <p:ph type="body" idx="1"/>
          </p:nvPr>
        </p:nvSpPr>
        <p:spPr>
          <a:xfrm>
            <a:off x="523875" y="4052888"/>
            <a:ext cx="5835650" cy="4579937"/>
          </a:xfrm>
        </p:spPr>
        <p:txBody>
          <a:bodyPr/>
          <a:lstStyle/>
          <a:p>
            <a:r>
              <a:rPr lang="en-US" b="1">
                <a:solidFill>
                  <a:srgbClr val="000000"/>
                </a:solidFill>
              </a:rPr>
              <a:t>Purpose:</a:t>
            </a:r>
            <a:r>
              <a:rPr lang="en-US">
                <a:solidFill>
                  <a:srgbClr val="000000"/>
                </a:solidFill>
              </a:rPr>
              <a:t> This figure introduces the three classes of routing protocols.</a:t>
            </a:r>
            <a:endParaRPr lang="en-US" b="1"/>
          </a:p>
          <a:p>
            <a:r>
              <a:rPr lang="en-US" b="1">
                <a:solidFill>
                  <a:srgbClr val="000000"/>
                </a:solidFill>
              </a:rPr>
              <a:t>Emphasize:</a:t>
            </a:r>
            <a:r>
              <a:rPr lang="en-US">
                <a:solidFill>
                  <a:srgbClr val="000000"/>
                </a:solidFill>
              </a:rPr>
              <a:t> There is no single best routing protocol.</a:t>
            </a:r>
          </a:p>
          <a:p>
            <a:pPr>
              <a:lnSpc>
                <a:spcPct val="96000"/>
              </a:lnSpc>
              <a:spcAft>
                <a:spcPts val="600"/>
              </a:spcAft>
            </a:pPr>
            <a:r>
              <a:rPr lang="en-US" b="1">
                <a:solidFill>
                  <a:srgbClr val="000000"/>
                </a:solidFill>
              </a:rPr>
              <a:t>Note:</a:t>
            </a:r>
            <a:r>
              <a:rPr lang="en-US">
                <a:solidFill>
                  <a:srgbClr val="000000"/>
                </a:solidFill>
              </a:rPr>
              <a:t> Distance vector routing protocol operation is covered in detail later in this course. Link state and hybrid are only briefly explained after the distance vector discussion. Refer students to the ACRC to learn more about link-state and hybrid routing protocols.	</a:t>
            </a:r>
            <a:endParaRPr lang="en-US" b="1"/>
          </a:p>
          <a:p>
            <a:endParaRPr lang="en-US"/>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34EC811-8632-4B07-9BEC-F6FED1CB564A}" type="slidenum">
              <a:rPr lang="en-US"/>
              <a:pPr/>
              <a:t>26</a:t>
            </a:fld>
            <a:endParaRPr lang="en-US"/>
          </a:p>
        </p:txBody>
      </p:sp>
      <p:sp>
        <p:nvSpPr>
          <p:cNvPr id="293890" name="Rectangle 2"/>
          <p:cNvSpPr>
            <a:spLocks noChangeArrowheads="1"/>
          </p:cNvSpPr>
          <p:nvPr/>
        </p:nvSpPr>
        <p:spPr bwMode="auto">
          <a:xfrm>
            <a:off x="3263900" y="8699500"/>
            <a:ext cx="2540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48" tIns="26985" rIns="19048" bIns="26985"/>
          <a:lstStyle/>
          <a:p>
            <a:pPr>
              <a:lnSpc>
                <a:spcPts val="2100"/>
              </a:lnSpc>
            </a:pPr>
            <a:r>
              <a:rPr lang="en-US" sz="1800" b="0">
                <a:solidFill>
                  <a:srgbClr val="000000"/>
                </a:solidFill>
              </a:rPr>
              <a:t>5</a:t>
            </a:r>
          </a:p>
        </p:txBody>
      </p:sp>
      <p:sp>
        <p:nvSpPr>
          <p:cNvPr id="293891" name="Rectangle 3"/>
          <p:cNvSpPr>
            <a:spLocks noGrp="1" noRot="1" noChangeAspect="1" noChangeArrowheads="1" noTextEdit="1"/>
          </p:cNvSpPr>
          <p:nvPr>
            <p:ph type="sldImg"/>
          </p:nvPr>
        </p:nvSpPr>
        <p:spPr>
          <a:xfrm>
            <a:off x="1103313" y="301625"/>
            <a:ext cx="4700587" cy="3525838"/>
          </a:xfrm>
          <a:ln/>
        </p:spPr>
      </p:sp>
      <p:sp>
        <p:nvSpPr>
          <p:cNvPr id="293892" name="Rectangle 4"/>
          <p:cNvSpPr>
            <a:spLocks noGrp="1" noChangeArrowheads="1"/>
          </p:cNvSpPr>
          <p:nvPr>
            <p:ph type="body" idx="1"/>
          </p:nvPr>
        </p:nvSpPr>
        <p:spPr>
          <a:xfrm>
            <a:off x="523875" y="4052888"/>
            <a:ext cx="5835650" cy="4579937"/>
          </a:xfrm>
        </p:spPr>
        <p:txBody>
          <a:bodyPr/>
          <a:lstStyle/>
          <a:p>
            <a:pPr defTabSz="1020763">
              <a:tabLst>
                <a:tab pos="1023938" algn="l"/>
              </a:tabLst>
            </a:pPr>
            <a:r>
              <a:rPr lang="en-US" b="1"/>
              <a:t>Purpose: </a:t>
            </a:r>
            <a:r>
              <a:rPr lang="en-US"/>
              <a:t>This figure introduces administrative distance. </a:t>
            </a:r>
          </a:p>
          <a:p>
            <a:pPr defTabSz="1020763">
              <a:tabLst>
                <a:tab pos="1023938" algn="l"/>
              </a:tabLst>
            </a:pPr>
            <a:r>
              <a:rPr lang="en-US" b="1"/>
              <a:t>Emphasize: </a:t>
            </a:r>
            <a:r>
              <a:rPr lang="en-US"/>
              <a:t>An administrative distance is a rating of the trustworthiness of a routing information source, such as an individual router or a group of routers. In a large network, some routing protocols and some routers can be more reliable than others as sources of routing information. </a:t>
            </a:r>
          </a:p>
          <a:p>
            <a:pPr defTabSz="1020763">
              <a:tabLst>
                <a:tab pos="1023938" algn="l"/>
              </a:tabLst>
            </a:pPr>
            <a:r>
              <a:rPr lang="en-US"/>
              <a:t>The default administrative distance for static routes and various routing protocols is listed in the Student Guide. The lower the distance, the more trustworthy the route is. For example, in the figure, the packet would learn the route learned via IGRP.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54AA357-03BD-4E8D-8875-D1D916794B19}" type="slidenum">
              <a:rPr lang="en-US"/>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0965B-F112-4385-B990-4DC2A3122680}" type="slidenum">
              <a:rPr lang="en-US"/>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8EBE6-E325-434D-836D-0D47C09F42C5}" type="slidenum">
              <a:rPr lang="en-US"/>
              <a:pPr/>
              <a:t>29</a:t>
            </a:fld>
            <a:endParaRPr lang="en-US"/>
          </a:p>
        </p:txBody>
      </p:sp>
      <p:sp>
        <p:nvSpPr>
          <p:cNvPr id="304130" name="Rectangle 2"/>
          <p:cNvSpPr>
            <a:spLocks noGrp="1" noRot="1" noChangeAspect="1" noChangeArrowheads="1" noTextEdit="1"/>
          </p:cNvSpPr>
          <p:nvPr>
            <p:ph type="sldImg"/>
          </p:nvPr>
        </p:nvSpPr>
        <p:spPr>
          <a:xfrm>
            <a:off x="1090613" y="301625"/>
            <a:ext cx="4703762" cy="3527425"/>
          </a:xfrm>
          <a:ln/>
        </p:spPr>
      </p:sp>
      <p:sp>
        <p:nvSpPr>
          <p:cNvPr id="304131" name="Rectangle 3"/>
          <p:cNvSpPr>
            <a:spLocks noGrp="1" noChangeArrowheads="1"/>
          </p:cNvSpPr>
          <p:nvPr>
            <p:ph type="body" idx="1"/>
          </p:nvPr>
        </p:nvSpPr>
        <p:spPr>
          <a:xfrm>
            <a:off x="523875" y="4052888"/>
            <a:ext cx="5835650" cy="4579937"/>
          </a:xfrm>
        </p:spPr>
        <p:txBody>
          <a:bodyPr lIns="86491" tIns="43246" rIns="86491" bIns="43246"/>
          <a:lstStyle/>
          <a:p>
            <a:r>
              <a:rPr lang="en-US" b="1">
                <a:solidFill>
                  <a:srgbClr val="000000"/>
                </a:solidFill>
              </a:rPr>
              <a:t>Purpose:</a:t>
            </a:r>
            <a:r>
              <a:rPr lang="en-US">
                <a:solidFill>
                  <a:srgbClr val="000000"/>
                </a:solidFill>
              </a:rPr>
              <a:t> This figure introduces the distance vector routing algorithm, the first of the classes of routing protocols, and outlines how it operates. 	</a:t>
            </a:r>
            <a:endParaRPr lang="en-US" b="1"/>
          </a:p>
          <a:p>
            <a:pPr>
              <a:lnSpc>
                <a:spcPct val="96000"/>
              </a:lnSpc>
              <a:spcAft>
                <a:spcPts val="600"/>
              </a:spcAft>
            </a:pPr>
            <a:r>
              <a:rPr lang="en-US" b="1">
                <a:solidFill>
                  <a:srgbClr val="000000"/>
                </a:solidFill>
              </a:rPr>
              <a:t>Emphasize:</a:t>
            </a:r>
            <a:r>
              <a:rPr lang="en-US">
                <a:solidFill>
                  <a:srgbClr val="000000"/>
                </a:solidFill>
              </a:rPr>
              <a:t> Distance vector algorithms do not allow a router to know the exact topology of an internetwork.</a:t>
            </a:r>
          </a:p>
          <a:p>
            <a:pPr>
              <a:lnSpc>
                <a:spcPct val="96000"/>
              </a:lnSpc>
              <a:spcAft>
                <a:spcPts val="600"/>
              </a:spcAft>
            </a:pPr>
            <a:r>
              <a:rPr lang="en-US">
                <a:solidFill>
                  <a:srgbClr val="000000"/>
                </a:solidFill>
              </a:rPr>
              <a:t>This information is somewhat analogous to the information found on signs at a highway intersection. A sign points toward a road leading away from the intersection and indicates the distance to the destination. </a:t>
            </a:r>
          </a:p>
          <a:p>
            <a:pPr>
              <a:lnSpc>
                <a:spcPct val="96000"/>
              </a:lnSpc>
              <a:spcAft>
                <a:spcPts val="600"/>
              </a:spcAft>
            </a:pPr>
            <a:r>
              <a:rPr lang="en-US">
                <a:solidFill>
                  <a:srgbClr val="000000"/>
                </a:solidFill>
              </a:rPr>
              <a:t>Further down the highway, another sign also points toward the destination, but now the distance to the destination is shorter. </a:t>
            </a:r>
          </a:p>
          <a:p>
            <a:pPr>
              <a:lnSpc>
                <a:spcPct val="96000"/>
              </a:lnSpc>
              <a:spcAft>
                <a:spcPts val="600"/>
              </a:spcAft>
            </a:pPr>
            <a:r>
              <a:rPr lang="en-US">
                <a:solidFill>
                  <a:srgbClr val="000000"/>
                </a:solidFill>
              </a:rPr>
              <a:t>As long as each successive point on the path shows that the distance to the destination is successively shorter, the traffic is following the best path.	</a:t>
            </a:r>
            <a:endParaRPr lang="en-US" b="1"/>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4F1E5-A888-4DA8-B55F-0C7D36A08402}" type="slidenum">
              <a:rPr lang="en-US"/>
              <a:pPr/>
              <a:t>30</a:t>
            </a:fld>
            <a:endParaRPr lang="en-US"/>
          </a:p>
        </p:txBody>
      </p:sp>
      <p:sp>
        <p:nvSpPr>
          <p:cNvPr id="306178" name="Rectangle 2"/>
          <p:cNvSpPr>
            <a:spLocks noGrp="1" noRot="1" noChangeAspect="1" noChangeArrowheads="1" noTextEdit="1"/>
          </p:cNvSpPr>
          <p:nvPr>
            <p:ph type="sldImg"/>
          </p:nvPr>
        </p:nvSpPr>
        <p:spPr>
          <a:xfrm>
            <a:off x="1090613" y="301625"/>
            <a:ext cx="4703762" cy="3527425"/>
          </a:xfrm>
          <a:ln/>
        </p:spPr>
      </p:sp>
      <p:sp>
        <p:nvSpPr>
          <p:cNvPr id="306179" name="Rectangle 3"/>
          <p:cNvSpPr>
            <a:spLocks noGrp="1" noChangeArrowheads="1"/>
          </p:cNvSpPr>
          <p:nvPr>
            <p:ph type="body" idx="1"/>
          </p:nvPr>
        </p:nvSpPr>
        <p:spPr>
          <a:xfrm>
            <a:off x="523875" y="4052888"/>
            <a:ext cx="5835650" cy="4579937"/>
          </a:xfrm>
        </p:spPr>
        <p:txBody>
          <a:bodyPr lIns="86491" tIns="43246" rIns="86491" bIns="43246"/>
          <a:lstStyle/>
          <a:p>
            <a:r>
              <a:rPr lang="en-US" b="1">
                <a:solidFill>
                  <a:srgbClr val="000000"/>
                </a:solidFill>
              </a:rPr>
              <a:t>Layer 3 of 3</a:t>
            </a:r>
            <a:endParaRPr lang="en-US"/>
          </a:p>
          <a:p>
            <a:r>
              <a:rPr lang="en-US" b="1">
                <a:solidFill>
                  <a:srgbClr val="000000"/>
                </a:solidFill>
              </a:rPr>
              <a:t>Emphasize:</a:t>
            </a:r>
            <a:r>
              <a:rPr lang="en-US">
                <a:solidFill>
                  <a:srgbClr val="000000"/>
                </a:solidFill>
              </a:rPr>
              <a:t> Layer 3 adds the final entries received some time later that have distances of 2 from routers A and C.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310C22-C88E-4121-BC55-CDFC4DA73529}" type="slidenum">
              <a:rPr lang="en-US"/>
              <a:pPr/>
              <a:t>31</a:t>
            </a:fld>
            <a:endParaRPr lang="en-US"/>
          </a:p>
        </p:txBody>
      </p:sp>
      <p:sp>
        <p:nvSpPr>
          <p:cNvPr id="353282" name="Rectangle 2"/>
          <p:cNvSpPr>
            <a:spLocks noGrp="1" noRot="1" noChangeAspect="1" noChangeArrowheads="1" noTextEdit="1"/>
          </p:cNvSpPr>
          <p:nvPr>
            <p:ph type="sldImg"/>
          </p:nvPr>
        </p:nvSpPr>
        <p:spPr>
          <a:xfrm>
            <a:off x="1103313" y="300038"/>
            <a:ext cx="4702175" cy="3527425"/>
          </a:xfrm>
          <a:ln/>
        </p:spPr>
      </p:sp>
      <p:sp>
        <p:nvSpPr>
          <p:cNvPr id="353283"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presents general information about RIP.</a:t>
            </a:r>
          </a:p>
          <a:p>
            <a:r>
              <a:rPr lang="en-US" b="1"/>
              <a:t>Emphasize: </a:t>
            </a:r>
            <a:r>
              <a:rPr lang="en-US"/>
              <a:t>The figure shows a network. The arrows highlight the path RIP selects. RIP selects the best path based on the shortest hop count, so it ignores the path with the faster T1 links.</a:t>
            </a:r>
          </a:p>
          <a:p>
            <a:r>
              <a:rPr lang="en-US"/>
              <a:t>Be sure that you do not disparage RIP. It was developed in a homogeneous network. If everything is connected via a single media type, then bandwidth-based metrics reduce to hop count. In some cases, RIP is more appropriate than other protocols. It is extremely well tested. 	</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553059-4545-4637-A574-5A90BCE44021}" type="slidenum">
              <a:rPr lang="en-US"/>
              <a:pPr/>
              <a:t>32</a:t>
            </a:fld>
            <a:endParaRPr lang="en-US"/>
          </a:p>
        </p:txBody>
      </p:sp>
      <p:sp>
        <p:nvSpPr>
          <p:cNvPr id="355330" name="Rectangle 2"/>
          <p:cNvSpPr>
            <a:spLocks noGrp="1" noRot="1" noChangeAspect="1" noChangeArrowheads="1" noTextEdit="1"/>
          </p:cNvSpPr>
          <p:nvPr>
            <p:ph type="sldImg"/>
          </p:nvPr>
        </p:nvSpPr>
        <p:spPr>
          <a:xfrm>
            <a:off x="1103313" y="300038"/>
            <a:ext cx="4702175" cy="3527425"/>
          </a:xfrm>
          <a:ln/>
        </p:spPr>
      </p:sp>
      <p:sp>
        <p:nvSpPr>
          <p:cNvPr id="355331"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presents general information about RIP.</a:t>
            </a:r>
          </a:p>
          <a:p>
            <a:r>
              <a:rPr lang="en-US" b="1"/>
              <a:t>Emphasize: </a:t>
            </a:r>
            <a:r>
              <a:rPr lang="en-US"/>
              <a:t>The figure shows a network. The arrows highlight the path RIP selects. RIP selects the best path based on the shortest hop count, so it ignores the path with the faster T1 links.</a:t>
            </a:r>
          </a:p>
          <a:p>
            <a:r>
              <a:rPr lang="en-US"/>
              <a:t>Be sure that you do not disparage RIP. It was developed in a homogeneous network. If everything is connected via a single media type, then bandwidth-based metrics reduce to hop count. In some cases, RIP is more appropriate than other protocols. It is extremely well tested. 	</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AA83A-5956-4A39-8F4A-C384B4E9A2B2}" type="slidenum">
              <a:rPr lang="en-US"/>
              <a:pPr/>
              <a:t>33</a:t>
            </a:fld>
            <a:endParaRPr lang="en-US"/>
          </a:p>
        </p:txBody>
      </p:sp>
      <p:sp>
        <p:nvSpPr>
          <p:cNvPr id="357378" name="Rectangle 2"/>
          <p:cNvSpPr>
            <a:spLocks noGrp="1" noRot="1" noChangeAspect="1" noChangeArrowheads="1" noTextEdit="1"/>
          </p:cNvSpPr>
          <p:nvPr>
            <p:ph type="sldImg"/>
          </p:nvPr>
        </p:nvSpPr>
        <p:spPr>
          <a:xfrm>
            <a:off x="1090613" y="300038"/>
            <a:ext cx="4702175" cy="3527425"/>
          </a:xfrm>
          <a:ln/>
        </p:spPr>
      </p:sp>
      <p:sp>
        <p:nvSpPr>
          <p:cNvPr id="357379"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defines the tasks needed to configure IP routing. </a:t>
            </a:r>
          </a:p>
          <a:p>
            <a:r>
              <a:rPr lang="en-US" b="1"/>
              <a:t>Emphasize</a:t>
            </a:r>
            <a:r>
              <a:rPr lang="en-US"/>
              <a:t>: This is a general overview of tasks, so the graphic shows both IGRP and RIP in the protocol box.</a:t>
            </a:r>
          </a:p>
          <a:p>
            <a:r>
              <a:rPr lang="en-US"/>
              <a:t>Tell your students that the router is able to route using both RIP and IGRP. It is possible to run IGRP and RIP concurrently. The IGRP information will override the RIP information by default because of IGRP’s administrative distance. </a:t>
            </a:r>
          </a:p>
          <a:p>
            <a:r>
              <a:rPr lang="en-US"/>
              <a:t>However, running IGRP and RIP concurrently does not work well when the network topology changes. Because IGRP and RIP have different update timers, and because they require different amounts of time to propagate routing updates, one part of the network may end up believing IGRP routes and another part may end up believing RIP routes. This will result in routing loops. </a:t>
            </a:r>
          </a:p>
          <a:p>
            <a:r>
              <a:rPr lang="en-US"/>
              <a:t>Review the fundamentals of router-configuration and interface-configuration modes.</a:t>
            </a:r>
          </a:p>
          <a:p>
            <a:r>
              <a:rPr lang="en-US" b="1"/>
              <a:t>Transition</a:t>
            </a:r>
            <a:r>
              <a:rPr lang="en-US"/>
              <a:t>: The command to enable dynamic routing follows.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9E38B-A7B8-433B-AA79-567AEBFF1C17}" type="slidenum">
              <a:rPr lang="en-US"/>
              <a:pPr/>
              <a:t>34</a:t>
            </a:fld>
            <a:endParaRPr lang="en-US"/>
          </a:p>
        </p:txBody>
      </p:sp>
      <p:sp>
        <p:nvSpPr>
          <p:cNvPr id="393218" name="Rectangle 2"/>
          <p:cNvSpPr>
            <a:spLocks noGrp="1" noRot="1" noChangeAspect="1" noChangeArrowheads="1" noTextEdit="1"/>
          </p:cNvSpPr>
          <p:nvPr>
            <p:ph type="sldImg"/>
          </p:nvPr>
        </p:nvSpPr>
        <p:spPr>
          <a:xfrm>
            <a:off x="1103313" y="300038"/>
            <a:ext cx="4702175" cy="3527425"/>
          </a:xfrm>
          <a:ln/>
        </p:spPr>
      </p:sp>
      <p:sp>
        <p:nvSpPr>
          <p:cNvPr id="393219" name="Rectangle 3"/>
          <p:cNvSpPr>
            <a:spLocks noGrp="1" noChangeArrowheads="1"/>
          </p:cNvSpPr>
          <p:nvPr>
            <p:ph type="body" idx="1"/>
          </p:nvPr>
        </p:nvSpPr>
        <p:spPr>
          <a:xfrm>
            <a:off x="523875" y="4052888"/>
            <a:ext cx="5835650" cy="4579937"/>
          </a:xfrm>
        </p:spPr>
        <p:txBody>
          <a:bodyPr lIns="86488" tIns="43244" rIns="86488" bIns="43244"/>
          <a:lstStyle/>
          <a:p>
            <a:r>
              <a:rPr lang="en-US" b="1"/>
              <a:t>Purpose: </a:t>
            </a:r>
            <a:r>
              <a:rPr lang="en-US"/>
              <a:t>This figure presents the Cisco IOS™ commands used to configure RIP. </a:t>
            </a:r>
          </a:p>
          <a:p>
            <a:r>
              <a:rPr lang="en-US" b="1"/>
              <a:t>Emphasize: </a:t>
            </a:r>
            <a:r>
              <a:rPr lang="en-US"/>
              <a:t>The figure shows the </a:t>
            </a:r>
            <a:r>
              <a:rPr lang="en-US" b="1"/>
              <a:t>router rip</a:t>
            </a:r>
            <a:r>
              <a:rPr lang="en-US"/>
              <a:t> command and the </a:t>
            </a:r>
            <a:r>
              <a:rPr lang="en-US" b="1"/>
              <a:t>network</a:t>
            </a:r>
            <a:r>
              <a:rPr lang="en-US"/>
              <a:t> </a:t>
            </a:r>
            <a:r>
              <a:rPr lang="en-US" i="1"/>
              <a:t>network-number</a:t>
            </a:r>
            <a:r>
              <a:rPr lang="en-US"/>
              <a:t> command. A proper understanding of these commands will save many problems in the lab.</a:t>
            </a:r>
          </a:p>
          <a:p>
            <a:r>
              <a:rPr lang="en-US"/>
              <a:t>Point out that the network statement contains no subnetting information.</a:t>
            </a:r>
          </a:p>
          <a:p>
            <a:r>
              <a:rPr lang="en-US"/>
              <a:t>Networks are directly connected and are specified as a Class A, B, or C network number.</a:t>
            </a:r>
          </a:p>
          <a:p>
            <a:r>
              <a:rPr lang="en-US" b="1"/>
              <a:t>Transition</a:t>
            </a:r>
            <a:r>
              <a:rPr lang="en-US"/>
              <a:t>: An example of configuration follows.</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725ABA76-A31F-43E3-922E-59817A61E799}" type="slidenum">
              <a:rPr lang="en-US" sz="1200"/>
              <a:pPr/>
              <a:t>7</a:t>
            </a:fld>
            <a:endParaRPr lang="en-US" sz="1200"/>
          </a:p>
        </p:txBody>
      </p:sp>
      <p:sp>
        <p:nvSpPr>
          <p:cNvPr id="30723" name="Rectangle 2"/>
          <p:cNvSpPr>
            <a:spLocks noGrp="1" noRot="1" noChangeAspect="1" noChangeArrowheads="1" noTextEdit="1"/>
          </p:cNvSpPr>
          <p:nvPr>
            <p:ph type="sldImg"/>
          </p:nvPr>
        </p:nvSpPr>
        <p:spPr>
          <a:xfrm>
            <a:off x="1103313" y="301625"/>
            <a:ext cx="4700587" cy="3525838"/>
          </a:xfrm>
          <a:ln/>
        </p:spPr>
      </p:sp>
      <p:sp>
        <p:nvSpPr>
          <p:cNvPr id="30724" name="Rectangle 3"/>
          <p:cNvSpPr>
            <a:spLocks noGrp="1" noChangeArrowheads="1"/>
          </p:cNvSpPr>
          <p:nvPr>
            <p:ph type="body" idx="1"/>
          </p:nvPr>
        </p:nvSpPr>
        <p:spPr>
          <a:xfrm>
            <a:off x="523875" y="4052888"/>
            <a:ext cx="5835650" cy="4579937"/>
          </a:xfrm>
          <a:noFill/>
        </p:spPr>
        <p:txBody>
          <a:bodyPr/>
          <a:lstStyle/>
          <a:p>
            <a:pPr eaLnBrk="1" hangingPunct="1"/>
            <a:r>
              <a:rPr lang="en-US" b="1" smtClean="0"/>
              <a:t>Purpose: </a:t>
            </a:r>
            <a:r>
              <a:rPr lang="en-US" smtClean="0"/>
              <a:t>This figure introduces students to static and dynamic routes.</a:t>
            </a:r>
          </a:p>
          <a:p>
            <a:pPr eaLnBrk="1" hangingPunct="1"/>
            <a:r>
              <a:rPr lang="en-US" b="1" smtClean="0"/>
              <a:t>Emphasize: </a:t>
            </a:r>
            <a:r>
              <a:rPr lang="en-US" smtClean="0"/>
              <a:t>Static knowledge is administered manually—a network administrator enters it into the router’s configuration. The administrator must manually update this static route entry whenever an internetwork topology change requires an update. Static knowledge can be private—by default it is not conveyed to other routers as part of an update process. You can, however, configure the router to share this knowledge.</a:t>
            </a:r>
          </a:p>
          <a:p>
            <a:pPr eaLnBrk="1" hangingPunct="1"/>
            <a:r>
              <a:rPr lang="en-US" smtClean="0"/>
              <a:t>Dynamic knowledge works differently. After the network administrator enters configuration commands to start dynamic routing, route knowledge is updated automatically by a routing process. Whenever new topology information is received from the internetwork, routers update neighbors about the route change. </a:t>
            </a:r>
          </a:p>
          <a:p>
            <a:pPr eaLnBrk="1" hangingPunct="1"/>
            <a:endParaRPr lang="en-US" smtClean="0"/>
          </a:p>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04C102-6D31-4E89-9966-E12BD43D5BF9}" type="slidenum">
              <a:rPr lang="en-US"/>
              <a:pPr/>
              <a:t>35</a:t>
            </a:fld>
            <a:endParaRPr lang="en-US"/>
          </a:p>
        </p:txBody>
      </p:sp>
      <p:sp>
        <p:nvSpPr>
          <p:cNvPr id="363522" name="Rectangle 2"/>
          <p:cNvSpPr>
            <a:spLocks noGrp="1" noRot="1" noChangeAspect="1" noChangeArrowheads="1" noTextEdit="1"/>
          </p:cNvSpPr>
          <p:nvPr>
            <p:ph type="sldImg"/>
          </p:nvPr>
        </p:nvSpPr>
        <p:spPr>
          <a:xfrm>
            <a:off x="1103313" y="300038"/>
            <a:ext cx="4702175" cy="3527425"/>
          </a:xfrm>
          <a:ln/>
        </p:spPr>
      </p:sp>
      <p:sp>
        <p:nvSpPr>
          <p:cNvPr id="363523" name="Rectangle 3"/>
          <p:cNvSpPr>
            <a:spLocks noGrp="1" noChangeArrowheads="1"/>
          </p:cNvSpPr>
          <p:nvPr>
            <p:ph type="body" idx="1"/>
          </p:nvPr>
        </p:nvSpPr>
        <p:spPr>
          <a:xfrm>
            <a:off x="523875" y="4052888"/>
            <a:ext cx="5835650" cy="4579937"/>
          </a:xfrm>
        </p:spPr>
        <p:txBody>
          <a:bodyPr lIns="86488" tIns="43244" rIns="86488" bIns="43244"/>
          <a:lstStyle/>
          <a:p>
            <a:r>
              <a:rPr lang="en-US" b="1"/>
              <a:t>Purpose: </a:t>
            </a:r>
            <a:r>
              <a:rPr lang="en-US"/>
              <a:t>The figure shows how the RIP commands operate on the example network.</a:t>
            </a:r>
          </a:p>
          <a:p>
            <a:r>
              <a:rPr lang="en-US" b="1"/>
              <a:t>Emphasize</a:t>
            </a:r>
            <a:r>
              <a:rPr lang="en-US"/>
              <a:t>: An administrator only specifies directly connected networks that should be published to other routers.</a:t>
            </a:r>
          </a:p>
          <a:p>
            <a:r>
              <a:rPr lang="en-US"/>
              <a:t>Without the</a:t>
            </a:r>
            <a:r>
              <a:rPr lang="en-US" b="1"/>
              <a:t> network</a:t>
            </a:r>
            <a:r>
              <a:rPr lang="en-US"/>
              <a:t> command, nothing is advertised. With a </a:t>
            </a:r>
            <a:r>
              <a:rPr lang="en-US" b="1"/>
              <a:t>network</a:t>
            </a:r>
            <a:r>
              <a:rPr lang="en-US"/>
              <a:t> command, the router will advertise every subnet within the Class A, B, or C network specified in the configuration.</a:t>
            </a:r>
          </a:p>
          <a:p>
            <a:r>
              <a:rPr lang="en-US"/>
              <a:t>	</a:t>
            </a:r>
          </a:p>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705521-A1C4-40A7-9B0C-8C725BFD7585}" type="slidenum">
              <a:rPr lang="en-US"/>
              <a:pPr/>
              <a:t>36</a:t>
            </a:fld>
            <a:endParaRPr lang="en-US"/>
          </a:p>
        </p:txBody>
      </p:sp>
      <p:sp>
        <p:nvSpPr>
          <p:cNvPr id="365570" name="Rectangle 2"/>
          <p:cNvSpPr>
            <a:spLocks noGrp="1" noRot="1" noChangeAspect="1" noChangeArrowheads="1" noTextEdit="1"/>
          </p:cNvSpPr>
          <p:nvPr>
            <p:ph type="sldImg"/>
          </p:nvPr>
        </p:nvSpPr>
        <p:spPr>
          <a:xfrm>
            <a:off x="1103313" y="300038"/>
            <a:ext cx="4702175" cy="3527425"/>
          </a:xfrm>
          <a:ln/>
        </p:spPr>
      </p:sp>
      <p:sp>
        <p:nvSpPr>
          <p:cNvPr id="365571" name="Rectangle 3"/>
          <p:cNvSpPr>
            <a:spLocks noGrp="1" noChangeArrowheads="1"/>
          </p:cNvSpPr>
          <p:nvPr>
            <p:ph type="body" idx="1"/>
          </p:nvPr>
        </p:nvSpPr>
        <p:spPr>
          <a:xfrm>
            <a:off x="523875" y="4052888"/>
            <a:ext cx="5835650" cy="4581525"/>
          </a:xfrm>
        </p:spPr>
        <p:txBody>
          <a:bodyPr lIns="86488" tIns="43244" rIns="86488" bIns="43244"/>
          <a:lstStyle/>
          <a:p>
            <a:r>
              <a:rPr lang="en-US" b="1"/>
              <a:t>Purpose</a:t>
            </a:r>
            <a:r>
              <a:rPr lang="en-US"/>
              <a:t>: This figure shows how the </a:t>
            </a:r>
            <a:r>
              <a:rPr lang="en-US" b="1"/>
              <a:t>show ip protocol </a:t>
            </a:r>
            <a:r>
              <a:rPr lang="en-US"/>
              <a:t>command is used to monitor RIP operation.</a:t>
            </a:r>
          </a:p>
          <a:p>
            <a:r>
              <a:rPr lang="en-US" b="1"/>
              <a:t>Emphasize:</a:t>
            </a:r>
            <a:r>
              <a:rPr lang="en-US"/>
              <a:t> The command displays the routing protocols that are active on the router for IP. It also gives network and timer information.</a:t>
            </a:r>
          </a:p>
          <a:p>
            <a:r>
              <a:rPr lang="en-US"/>
              <a:t>Point out the timing information.</a:t>
            </a:r>
          </a:p>
          <a:p>
            <a:r>
              <a:rPr lang="en-US"/>
              <a:t>Point out the list of networks for which the router is injecting routes.</a:t>
            </a:r>
          </a:p>
          <a:p>
            <a:r>
              <a:rPr lang="en-US"/>
              <a:t>Point out the administrative distance metric.</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E47654-C7E8-497D-8248-D73D75355849}" type="slidenum">
              <a:rPr lang="en-US"/>
              <a:pPr/>
              <a:t>37</a:t>
            </a:fld>
            <a:endParaRPr lang="en-US"/>
          </a:p>
        </p:txBody>
      </p:sp>
      <p:sp>
        <p:nvSpPr>
          <p:cNvPr id="382978" name="Rectangle 2"/>
          <p:cNvSpPr>
            <a:spLocks noGrp="1" noRot="1" noChangeAspect="1" noChangeArrowheads="1" noTextEdit="1"/>
          </p:cNvSpPr>
          <p:nvPr>
            <p:ph type="sldImg"/>
          </p:nvPr>
        </p:nvSpPr>
        <p:spPr>
          <a:xfrm>
            <a:off x="1103313" y="300038"/>
            <a:ext cx="4702175" cy="3527425"/>
          </a:xfrm>
          <a:ln/>
        </p:spPr>
      </p:sp>
      <p:sp>
        <p:nvSpPr>
          <p:cNvPr id="382979"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displays the </a:t>
            </a:r>
            <a:r>
              <a:rPr lang="en-US" b="1"/>
              <a:t>show ip route </a:t>
            </a:r>
            <a:r>
              <a:rPr lang="en-US"/>
              <a:t>command, which displays the contents of the router’s  IP routing table.</a:t>
            </a:r>
          </a:p>
          <a:p>
            <a:r>
              <a:rPr lang="en-US" b="1"/>
              <a:t>Emphasize</a:t>
            </a:r>
            <a:r>
              <a:rPr lang="en-US"/>
              <a:t>: Discuss the IP routing table in detail. Show the locations of the hop count (metric) and the administrative distance (120).</a:t>
            </a:r>
          </a:p>
          <a:p>
            <a:r>
              <a:rPr lang="en-US"/>
              <a:t>Discuss the following fields:</a:t>
            </a:r>
          </a:p>
          <a:p>
            <a:pPr lvl="1"/>
            <a:r>
              <a:rPr lang="en-US"/>
              <a:t>R—Refers to routes learned from RIP.</a:t>
            </a:r>
          </a:p>
          <a:p>
            <a:pPr lvl="1"/>
            <a:r>
              <a:rPr lang="en-US"/>
              <a:t>via—Refers to the router that informed us about this route.</a:t>
            </a:r>
          </a:p>
          <a:p>
            <a:pPr lvl="1"/>
            <a:r>
              <a:rPr lang="en-US"/>
              <a:t>00:00:07 timer value—RIP updates are every 30 seconds. Ask, “How long until the next update?”</a:t>
            </a:r>
          </a:p>
          <a:p>
            <a:pPr lvl="1"/>
            <a:r>
              <a:rPr lang="en-US"/>
              <a:t>The interfaces used for the best path</a:t>
            </a:r>
          </a:p>
          <a:p>
            <a:endParaRPr lang="en-US"/>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C2AA8-5C37-48BE-A019-09B80A3CE64E}" type="slidenum">
              <a:rPr lang="en-US"/>
              <a:pPr/>
              <a:t>38</a:t>
            </a:fld>
            <a:endParaRPr lang="en-US"/>
          </a:p>
        </p:txBody>
      </p:sp>
      <p:sp>
        <p:nvSpPr>
          <p:cNvPr id="369666" name="Rectangle 2"/>
          <p:cNvSpPr>
            <a:spLocks noGrp="1" noRot="1" noChangeAspect="1" noChangeArrowheads="1" noTextEdit="1"/>
          </p:cNvSpPr>
          <p:nvPr>
            <p:ph type="sldImg"/>
          </p:nvPr>
        </p:nvSpPr>
        <p:spPr>
          <a:xfrm>
            <a:off x="1103313" y="300038"/>
            <a:ext cx="4702175" cy="3527425"/>
          </a:xfrm>
          <a:ln/>
        </p:spPr>
      </p:sp>
      <p:sp>
        <p:nvSpPr>
          <p:cNvPr id="369667"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shows the </a:t>
            </a:r>
            <a:r>
              <a:rPr lang="en-US" b="1"/>
              <a:t>debug ip rip</a:t>
            </a:r>
            <a:r>
              <a:rPr lang="en-US"/>
              <a:t> command.</a:t>
            </a:r>
          </a:p>
          <a:p>
            <a:r>
              <a:rPr lang="en-US" b="1"/>
              <a:t>Emphasize</a:t>
            </a:r>
            <a:r>
              <a:rPr lang="en-US"/>
              <a:t>: Explain that </a:t>
            </a:r>
            <a:r>
              <a:rPr lang="en-US" b="1"/>
              <a:t>debug</a:t>
            </a:r>
            <a:r>
              <a:rPr lang="en-US"/>
              <a:t> commands also provide information for monitoring IP.</a:t>
            </a:r>
          </a:p>
          <a:p>
            <a:r>
              <a:rPr lang="en-US"/>
              <a:t>The first highlighted line lists the source of the updates. The router returned information about two destinations.</a:t>
            </a:r>
          </a:p>
          <a:p>
            <a:r>
              <a:rPr lang="en-US"/>
              <a:t>The last highlighted line shows the broadcast address to which the router sent updates.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8B5D12-A15F-441B-A128-AA819B684DB2}" type="slidenum">
              <a:rPr lang="en-US"/>
              <a:pPr/>
              <a:t>39</a:t>
            </a:fld>
            <a:endParaRPr lang="en-US"/>
          </a:p>
        </p:txBody>
      </p:sp>
      <p:sp>
        <p:nvSpPr>
          <p:cNvPr id="397314" name="Rectangle 2"/>
          <p:cNvSpPr>
            <a:spLocks noGrp="1" noRot="1" noChangeAspect="1" noChangeArrowheads="1" noTextEdit="1"/>
          </p:cNvSpPr>
          <p:nvPr>
            <p:ph type="sldImg"/>
          </p:nvPr>
        </p:nvSpPr>
        <p:spPr>
          <a:xfrm>
            <a:off x="1093788" y="301625"/>
            <a:ext cx="4700587" cy="3525838"/>
          </a:xfrm>
          <a:ln/>
        </p:spPr>
      </p:sp>
      <p:sp>
        <p:nvSpPr>
          <p:cNvPr id="397315" name="Rectangle 3"/>
          <p:cNvSpPr>
            <a:spLocks noGrp="1" noChangeArrowheads="1"/>
          </p:cNvSpPr>
          <p:nvPr>
            <p:ph type="body" idx="1"/>
          </p:nvPr>
        </p:nvSpPr>
        <p:spPr>
          <a:xfrm>
            <a:off x="523875" y="4052888"/>
            <a:ext cx="5835650" cy="4579937"/>
          </a:xfrm>
        </p:spPr>
        <p:txBody>
          <a:bodyPr/>
          <a:lstStyle/>
          <a:p>
            <a:r>
              <a:rPr lang="en-US" b="1"/>
              <a:t>Purpose: </a:t>
            </a:r>
            <a:r>
              <a:rPr lang="en-US"/>
              <a:t> This slide discuss the initial configurations on the routers and switches. </a:t>
            </a:r>
          </a:p>
          <a:p>
            <a:r>
              <a:rPr lang="en-US" b="1"/>
              <a:t>Note: </a:t>
            </a:r>
            <a:r>
              <a:rPr lang="en-US"/>
              <a:t>There is no setup mode on the Catalyst 1900 switch.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AE4E46-5892-498F-A49A-771F3C3DA780}" type="slidenum">
              <a:rPr lang="en-US"/>
              <a:pPr/>
              <a:t>40</a:t>
            </a:fld>
            <a:endParaRPr lang="en-US"/>
          </a:p>
        </p:txBody>
      </p:sp>
      <p:sp>
        <p:nvSpPr>
          <p:cNvPr id="399362" name="Rectangle 2"/>
          <p:cNvSpPr>
            <a:spLocks noGrp="1" noRot="1" noChangeAspect="1" noChangeArrowheads="1" noTextEdit="1"/>
          </p:cNvSpPr>
          <p:nvPr>
            <p:ph type="sldImg"/>
          </p:nvPr>
        </p:nvSpPr>
        <p:spPr>
          <a:xfrm>
            <a:off x="1092200" y="301625"/>
            <a:ext cx="4702175" cy="3527425"/>
          </a:xfrm>
          <a:ln/>
        </p:spPr>
      </p:sp>
      <p:sp>
        <p:nvSpPr>
          <p:cNvPr id="399363" name="Rectangle 3"/>
          <p:cNvSpPr>
            <a:spLocks noGrp="1" noChangeArrowheads="1"/>
          </p:cNvSpPr>
          <p:nvPr>
            <p:ph type="body" idx="1"/>
          </p:nvPr>
        </p:nvSpPr>
        <p:spPr>
          <a:xfrm>
            <a:off x="523875" y="4052888"/>
            <a:ext cx="5835650" cy="4579937"/>
          </a:xfrm>
        </p:spPr>
        <p:txBody>
          <a:bodyPr lIns="86491" tIns="43246" rIns="86491" bIns="43246"/>
          <a:lstStyle/>
          <a:p>
            <a:r>
              <a:rPr lang="en-US" b="1"/>
              <a:t>Purpose: </a:t>
            </a:r>
            <a:r>
              <a:rPr lang="en-US"/>
              <a:t> This slide discuss the initial configurations on the routers and switches. </a:t>
            </a:r>
          </a:p>
          <a:p>
            <a:r>
              <a:rPr lang="en-US" b="1"/>
              <a:t>Note: </a:t>
            </a:r>
            <a:r>
              <a:rPr lang="en-US"/>
              <a:t>There is no setup mode on the Catalyst 1900 switch.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377EBE-67E2-4089-8A07-7C377D51C43D}" type="slidenum">
              <a:rPr lang="en-US"/>
              <a:pPr/>
              <a:t>41</a:t>
            </a:fld>
            <a:endParaRPr lang="en-US"/>
          </a:p>
        </p:txBody>
      </p:sp>
      <p:sp>
        <p:nvSpPr>
          <p:cNvPr id="401410" name="Rectangle 2"/>
          <p:cNvSpPr>
            <a:spLocks noGrp="1" noRot="1" noChangeAspect="1" noChangeArrowheads="1" noTextEdit="1"/>
          </p:cNvSpPr>
          <p:nvPr>
            <p:ph type="sldImg"/>
          </p:nvPr>
        </p:nvSpPr>
        <p:spPr>
          <a:xfrm>
            <a:off x="1092200" y="300038"/>
            <a:ext cx="4702175" cy="3527425"/>
          </a:xfrm>
          <a:ln/>
        </p:spPr>
      </p:sp>
      <p:sp>
        <p:nvSpPr>
          <p:cNvPr id="401411" name="Rectangle 3"/>
          <p:cNvSpPr>
            <a:spLocks noGrp="1" noChangeArrowheads="1"/>
          </p:cNvSpPr>
          <p:nvPr>
            <p:ph type="body" idx="1"/>
          </p:nvPr>
        </p:nvSpPr>
        <p:spPr>
          <a:xfrm>
            <a:off x="523875" y="4052888"/>
            <a:ext cx="5835650" cy="4579937"/>
          </a:xfrm>
        </p:spPr>
        <p:txBody>
          <a:bodyPr lIns="86488" tIns="43244" rIns="86488" bIns="43244"/>
          <a:lstStyle/>
          <a:p>
            <a:r>
              <a:rPr lang="en-US" b="1"/>
              <a:t>Purpose: </a:t>
            </a:r>
            <a:r>
              <a:rPr lang="en-US"/>
              <a:t> This slide discuss the initial configurations on the routers and switches. </a:t>
            </a:r>
          </a:p>
          <a:p>
            <a:r>
              <a:rPr lang="en-US" b="1"/>
              <a:t>Note: </a:t>
            </a:r>
            <a:r>
              <a:rPr lang="en-US"/>
              <a:t>There is no setup mode on the Catalyst 1900 switch.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288F5B-1F2C-463D-BF47-837408BFCD29}" type="slidenum">
              <a:rPr lang="en-US"/>
              <a:pPr/>
              <a:t>42</a:t>
            </a:fld>
            <a:endParaRPr lang="en-US"/>
          </a:p>
        </p:txBody>
      </p:sp>
      <p:sp>
        <p:nvSpPr>
          <p:cNvPr id="47106" name="Rectangle 2"/>
          <p:cNvSpPr>
            <a:spLocks noGrp="1" noRot="1" noChangeAspect="1" noChangeArrowheads="1" noTextEdit="1"/>
          </p:cNvSpPr>
          <p:nvPr>
            <p:ph type="sldImg"/>
          </p:nvPr>
        </p:nvSpPr>
        <p:spPr>
          <a:xfrm>
            <a:off x="841375" y="241300"/>
            <a:ext cx="5233988" cy="3925888"/>
          </a:xfrm>
          <a:ln/>
        </p:spPr>
      </p:sp>
      <p:sp>
        <p:nvSpPr>
          <p:cNvPr id="47107" name="Rectangle 3"/>
          <p:cNvSpPr>
            <a:spLocks noGrp="1" noChangeArrowheads="1"/>
          </p:cNvSpPr>
          <p:nvPr>
            <p:ph type="body" idx="1"/>
          </p:nvPr>
        </p:nvSpPr>
        <p:spPr>
          <a:xfrm>
            <a:off x="395288" y="4305300"/>
            <a:ext cx="5988050" cy="4184650"/>
          </a:xfrm>
        </p:spPr>
        <p:txBody>
          <a:bodyPr/>
          <a:lstStyle/>
          <a:p>
            <a:pPr marL="112713" indent="-112713" defTabSz="1020763"/>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E5A5B4-A1E7-412C-B2C6-5F80F71BC15D}" type="slidenum">
              <a:rPr lang="en-US"/>
              <a:pPr/>
              <a:t>43</a:t>
            </a:fld>
            <a:endParaRPr lang="en-US"/>
          </a:p>
        </p:txBody>
      </p:sp>
      <p:sp>
        <p:nvSpPr>
          <p:cNvPr id="256002" name="Rectangle 2"/>
          <p:cNvSpPr>
            <a:spLocks noGrp="1" noRot="1" noChangeAspect="1" noChangeArrowheads="1" noTextEdit="1"/>
          </p:cNvSpPr>
          <p:nvPr>
            <p:ph type="sldImg"/>
          </p:nvPr>
        </p:nvSpPr>
        <p:spPr>
          <a:xfrm>
            <a:off x="1103313" y="300038"/>
            <a:ext cx="4702175" cy="3527425"/>
          </a:xfrm>
          <a:ln/>
        </p:spPr>
      </p:sp>
      <p:sp>
        <p:nvSpPr>
          <p:cNvPr id="256003"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presents the IGRP metric with its five possible components. </a:t>
            </a:r>
          </a:p>
          <a:p>
            <a:r>
              <a:rPr lang="en-US" b="1"/>
              <a:t>Emphasize :</a:t>
            </a:r>
            <a:r>
              <a:rPr lang="en-US"/>
              <a:t> Bandwidth and delay are the two metrics that are most commonly used. They also comprise the default metric.</a:t>
            </a:r>
          </a:p>
          <a:p>
            <a:r>
              <a:rPr lang="en-US" b="1"/>
              <a:t>Note</a:t>
            </a:r>
            <a:r>
              <a:rPr lang="en-US"/>
              <a:t>: Changing IGRP metrics can have great impact on network performance.</a:t>
            </a:r>
          </a:p>
          <a:p>
            <a:r>
              <a:rPr lang="en-US"/>
              <a:t>Describe the IGRP 24-bit metric field, as follows:	</a:t>
            </a:r>
          </a:p>
          <a:p>
            <a:pPr lvl="1"/>
            <a:r>
              <a:rPr lang="en-US"/>
              <a:t>Bandwidth—Minimum bandwidth on the route, in kilobits per second.</a:t>
            </a:r>
          </a:p>
          <a:p>
            <a:pPr lvl="1"/>
            <a:r>
              <a:rPr lang="en-US"/>
              <a:t>Delay—Route delay, in tens of microseconds.</a:t>
            </a:r>
          </a:p>
          <a:p>
            <a:pPr lvl="1"/>
            <a:r>
              <a:rPr lang="en-US"/>
              <a:t>Reliability—Likelihood of successful packet transmission, expressed as an integer from 0 to 255.</a:t>
            </a:r>
          </a:p>
          <a:p>
            <a:pPr lvl="1"/>
            <a:r>
              <a:rPr lang="en-US"/>
              <a:t>Loading—Effective bandwidth of path.</a:t>
            </a:r>
          </a:p>
          <a:p>
            <a:pPr lvl="1"/>
            <a:r>
              <a:rPr lang="en-US"/>
              <a:t>MTU—Minimum MTU in path, expressed in bytes.</a:t>
            </a:r>
          </a:p>
          <a:p>
            <a:r>
              <a:rPr lang="en-US"/>
              <a:t>The following equation calculates the metric. It is presented for instructors and is not required to be taught:</a:t>
            </a:r>
          </a:p>
          <a:p>
            <a:pPr lvl="1"/>
            <a:r>
              <a:rPr lang="en-US"/>
              <a:t>metric = [k1 x bandwidth + (k2 x bandwidth) / (256 - load) + k3 x delay]</a:t>
            </a:r>
          </a:p>
          <a:p>
            <a:r>
              <a:rPr lang="en-US"/>
              <a:t>If k5 does not equal 0, an additional operation is done:</a:t>
            </a:r>
          </a:p>
          <a:p>
            <a:pPr lvl="1"/>
            <a:r>
              <a:rPr lang="en-US"/>
              <a:t>metric = metric x (k5/(reliability + k4))</a:t>
            </a:r>
          </a:p>
          <a:p>
            <a:r>
              <a:rPr lang="en-US"/>
              <a:t>The default constant values are k1 = k3 = 1 and k2 = k4 = k5 = 0. </a:t>
            </a:r>
          </a:p>
          <a:p>
            <a:r>
              <a:rPr lang="en-US"/>
              <a:t>Again, if default values are set, metric = bandwidth + delay.</a:t>
            </a:r>
          </a:p>
          <a:p>
            <a:r>
              <a:rPr lang="en-US"/>
              <a:t>The constants (k1, k2, k3) can be changed using the </a:t>
            </a:r>
            <a:r>
              <a:rPr lang="en-US" b="1"/>
              <a:t>metric weights</a:t>
            </a:r>
            <a:r>
              <a:rPr lang="en-US"/>
              <a:t> command. Changes to the IGRP constant values should be made with great care.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893FD-C468-41D0-A44E-732A1920251E}" type="slidenum">
              <a:rPr lang="en-US"/>
              <a:pPr/>
              <a:t>44</a:t>
            </a:fld>
            <a:endParaRPr lang="en-US"/>
          </a:p>
        </p:txBody>
      </p:sp>
      <p:sp>
        <p:nvSpPr>
          <p:cNvPr id="307202" name="Rectangle 2"/>
          <p:cNvSpPr>
            <a:spLocks noGrp="1" noChangeArrowheads="1"/>
          </p:cNvSpPr>
          <p:nvPr>
            <p:ph type="body" idx="1"/>
          </p:nvPr>
        </p:nvSpPr>
        <p:spPr>
          <a:xfrm>
            <a:off x="534988" y="4648200"/>
            <a:ext cx="5788025" cy="4114800"/>
          </a:xfrm>
          <a:noFill/>
          <a:ln/>
        </p:spPr>
        <p:txBody>
          <a:bodyPr lIns="90556" tIns="45279" rIns="90556" bIns="45279"/>
          <a:lstStyle/>
          <a:p>
            <a:pPr marL="228600" lvl="2"/>
            <a:r>
              <a:rPr lang="en-US"/>
              <a:t>Summarizing is the consolidation of multiple routes into one single advertisement. Proper summarization requires contiguous addressing. </a:t>
            </a:r>
          </a:p>
          <a:p>
            <a:pPr marL="228600" lvl="2"/>
            <a:r>
              <a:rPr lang="en-US"/>
              <a:t>Route summarization directly affects the amount of bandwidth, CPU, and memory resources consumed by the OSPF process. With summarization, if a network link fails, the topology change will not be propagated into the backbone (and other areas by way of the backbone). As such, flooding outside the area will not occur, so routers outside of the area with the topology change will not have to run the SPF algorithm (also called the Dijkstra algorithm after the computer scientist who invented it). Running the SPF algorithm is a CPU-intensive activity. </a:t>
            </a:r>
          </a:p>
          <a:p>
            <a:pPr marL="228600" lvl="2"/>
            <a:r>
              <a:rPr lang="en-US"/>
              <a:t>There are two types of summarization:</a:t>
            </a:r>
          </a:p>
          <a:p>
            <a:pPr marL="457200" lvl="3" indent="-114300"/>
            <a:r>
              <a:rPr lang="en-US"/>
              <a:t>Interarea route summarization—Interarea route summarization is done on ABRs and applies to routes from within the autonomous system. It does not apply to external routes injected into OSPF via redistribution. In order to take advantage of summarization, network numbers in areas should be assigned in a contiguous way so as to be able to consolidate these addresses into one range. This graphic illustrates interarea summarization. </a:t>
            </a:r>
          </a:p>
          <a:p>
            <a:pPr marL="457200" lvl="3" indent="-114300"/>
            <a:r>
              <a:rPr lang="en-US"/>
              <a:t>External route summarization—External route summarization is specific to external routes that are injected into OSPF via redistribution. Here again, it is important to ensure that external address ranges that are being summarized are contiguous. Summarization overlapping ranges from two different routers could cause packets to be sent to the wrong destination.</a:t>
            </a:r>
          </a:p>
        </p:txBody>
      </p:sp>
      <p:sp>
        <p:nvSpPr>
          <p:cNvPr id="307203" name="Rectangle 3"/>
          <p:cNvSpPr>
            <a:spLocks noGrp="1" noRot="1" noChangeAspect="1" noChangeArrowheads="1" noTextEdit="1"/>
          </p:cNvSpPr>
          <p:nvPr>
            <p:ph type="sldImg"/>
          </p:nvPr>
        </p:nvSpPr>
        <p:spPr>
          <a:xfrm>
            <a:off x="539750" y="263525"/>
            <a:ext cx="5780088" cy="433546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14D5D34F-A174-4424-8789-1DAC0C606E12}" type="slidenum">
              <a:rPr lang="en-US" sz="1200">
                <a:solidFill>
                  <a:srgbClr val="000000"/>
                </a:solidFill>
              </a:rPr>
              <a:pPr/>
              <a:t>8</a:t>
            </a:fld>
            <a:endParaRPr lang="en-US" sz="1200">
              <a:solidFill>
                <a:srgbClr val="000000"/>
              </a:solidFill>
            </a:endParaRPr>
          </a:p>
        </p:txBody>
      </p:sp>
      <p:sp>
        <p:nvSpPr>
          <p:cNvPr id="31747" name="Rectangle 2"/>
          <p:cNvSpPr>
            <a:spLocks noGrp="1" noRot="1" noChangeAspect="1" noChangeArrowheads="1" noTextEdit="1"/>
          </p:cNvSpPr>
          <p:nvPr>
            <p:ph type="sldImg"/>
          </p:nvPr>
        </p:nvSpPr>
        <p:spPr>
          <a:xfrm>
            <a:off x="1092200" y="301625"/>
            <a:ext cx="4700588" cy="3525838"/>
          </a:xfrm>
          <a:ln/>
        </p:spPr>
      </p:sp>
      <p:sp>
        <p:nvSpPr>
          <p:cNvPr id="31748" name="Rectangle 3"/>
          <p:cNvSpPr>
            <a:spLocks noGrp="1" noChangeArrowheads="1"/>
          </p:cNvSpPr>
          <p:nvPr>
            <p:ph type="body" idx="1"/>
          </p:nvPr>
        </p:nvSpPr>
        <p:spPr>
          <a:xfrm>
            <a:off x="523875" y="4052888"/>
            <a:ext cx="5835650" cy="4579937"/>
          </a:xfrm>
          <a:noFill/>
        </p:spPr>
        <p:txBody>
          <a:bodyPr/>
          <a:lstStyle/>
          <a:p>
            <a:pPr eaLnBrk="1" hangingPunct="1"/>
            <a:r>
              <a:rPr lang="en-US" b="1" smtClean="0">
                <a:solidFill>
                  <a:srgbClr val="000000"/>
                </a:solidFill>
              </a:rPr>
              <a:t>Purpose:</a:t>
            </a:r>
            <a:r>
              <a:rPr lang="en-US" smtClean="0">
                <a:solidFill>
                  <a:srgbClr val="000000"/>
                </a:solidFill>
              </a:rPr>
              <a:t> This figure introduces students to routing protocols and compares routing protocols to routed protocols.</a:t>
            </a:r>
          </a:p>
          <a:p>
            <a:pPr eaLnBrk="1" hangingPunct="1"/>
            <a:r>
              <a:rPr lang="en-US" b="1" smtClean="0">
                <a:solidFill>
                  <a:srgbClr val="000000"/>
                </a:solidFill>
              </a:rPr>
              <a:t>Emphasize:</a:t>
            </a:r>
            <a:r>
              <a:rPr lang="en-US" smtClean="0">
                <a:solidFill>
                  <a:srgbClr val="000000"/>
                </a:solidFill>
              </a:rPr>
              <a:t> If network 10.120.2.0 wants to know about network 172.16.2.0, it must learn it from its S0 (or possibly S1) interface.</a:t>
            </a:r>
          </a:p>
          <a:p>
            <a:pPr eaLnBrk="1" hangingPunct="1"/>
            <a:r>
              <a:rPr lang="en-US" b="1" smtClean="0">
                <a:solidFill>
                  <a:srgbClr val="000000"/>
                </a:solidFill>
              </a:rPr>
              <a:t>Note:</a:t>
            </a:r>
            <a:r>
              <a:rPr lang="en-US" smtClean="0">
                <a:solidFill>
                  <a:srgbClr val="000000"/>
                </a:solidFill>
              </a:rPr>
              <a:t> The two routing protocols that will be taught in this course are RIP and IGRP. They are both distance vector routing protocols. </a:t>
            </a:r>
          </a:p>
          <a:p>
            <a:pPr eaLnBrk="1" hangingPunct="1">
              <a:lnSpc>
                <a:spcPct val="96000"/>
              </a:lnSpc>
              <a:spcAft>
                <a:spcPts val="600"/>
              </a:spcAft>
            </a:pPr>
            <a:endParaRPr lang="en-US" b="1" smtClean="0"/>
          </a:p>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C397F-966B-48D8-B79D-885F54BCE396}" type="slidenum">
              <a:rPr lang="en-US"/>
              <a:pPr/>
              <a:t>45</a:t>
            </a:fld>
            <a:endParaRPr lang="en-US"/>
          </a:p>
        </p:txBody>
      </p:sp>
      <p:sp>
        <p:nvSpPr>
          <p:cNvPr id="313346" name="Rectangle 2"/>
          <p:cNvSpPr>
            <a:spLocks noGrp="1" noRot="1" noChangeAspect="1" noChangeArrowheads="1" noTextEdit="1"/>
          </p:cNvSpPr>
          <p:nvPr>
            <p:ph type="sldImg"/>
          </p:nvPr>
        </p:nvSpPr>
        <p:spPr>
          <a:xfrm>
            <a:off x="1243013" y="563563"/>
            <a:ext cx="4383087" cy="3287712"/>
          </a:xfrm>
          <a:ln/>
        </p:spPr>
      </p:sp>
      <p:sp>
        <p:nvSpPr>
          <p:cNvPr id="313347" name="Rectangle 3"/>
          <p:cNvSpPr>
            <a:spLocks noGrp="1" noChangeArrowheads="1"/>
          </p:cNvSpPr>
          <p:nvPr>
            <p:ph type="body" idx="1"/>
          </p:nvPr>
        </p:nvSpPr>
        <p:spPr>
          <a:xfrm>
            <a:off x="858838" y="3997325"/>
            <a:ext cx="5160962" cy="4306888"/>
          </a:xfrm>
        </p:spPr>
        <p:txBody>
          <a:bodyPr lIns="89797" tIns="44898" rIns="89797" bIns="44898"/>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48639-9C83-4555-9985-A8C076F32AB0}" type="slidenum">
              <a:rPr lang="en-US"/>
              <a:pPr/>
              <a:t>46</a:t>
            </a:fld>
            <a:endParaRPr lang="en-US"/>
          </a:p>
        </p:txBody>
      </p:sp>
      <p:sp>
        <p:nvSpPr>
          <p:cNvPr id="319490" name="Rectangle 2"/>
          <p:cNvSpPr>
            <a:spLocks noGrp="1" noRot="1" noChangeAspect="1" noChangeArrowheads="1" noTextEdit="1"/>
          </p:cNvSpPr>
          <p:nvPr>
            <p:ph type="sldImg"/>
          </p:nvPr>
        </p:nvSpPr>
        <p:spPr>
          <a:xfrm>
            <a:off x="1103313" y="300038"/>
            <a:ext cx="4702175" cy="3527425"/>
          </a:xfrm>
          <a:ln/>
        </p:spPr>
      </p:sp>
      <p:sp>
        <p:nvSpPr>
          <p:cNvPr id="319491" name="Rectangle 3"/>
          <p:cNvSpPr>
            <a:spLocks noGrp="1" noChangeArrowheads="1"/>
          </p:cNvSpPr>
          <p:nvPr>
            <p:ph type="body" idx="1"/>
          </p:nvPr>
        </p:nvSpPr>
        <p:spPr>
          <a:xfrm>
            <a:off x="523875" y="4052888"/>
            <a:ext cx="5835650" cy="4579937"/>
          </a:xfrm>
        </p:spPr>
        <p:txBody>
          <a:bodyPr lIns="86488" tIns="43244" rIns="86488" bIns="43244"/>
          <a:lstStyle/>
          <a:p>
            <a:r>
              <a:rPr lang="en-US" b="1"/>
              <a:t>Purpose: </a:t>
            </a:r>
            <a:r>
              <a:rPr lang="en-US"/>
              <a:t>The figure presents how IGRP load sharing improves throughput and increases reliability.</a:t>
            </a:r>
          </a:p>
          <a:p>
            <a:r>
              <a:rPr lang="en-US" b="1"/>
              <a:t>Emphasize: </a:t>
            </a:r>
            <a:r>
              <a:rPr lang="en-US"/>
              <a:t>Only feasible paths can be used for IGRP load sharing.</a:t>
            </a:r>
          </a:p>
          <a:p>
            <a:r>
              <a:rPr lang="en-US"/>
              <a:t>Load-balancing methods vary according to the switching mode because the data structures for process switching, fast switching, and autonomous switching are all different. When process switching, the processor load-balances packet by packet. When fast, autonomous, or silicon switching, load balancing is done destination by destination.</a:t>
            </a:r>
          </a:p>
          <a:p>
            <a:r>
              <a:rPr lang="en-US"/>
              <a:t>By default, the amount of variance is set to one, which results in equal-cost load balancing.</a:t>
            </a:r>
          </a:p>
          <a:p>
            <a:r>
              <a:rPr lang="en-US"/>
              <a:t>You can use the </a:t>
            </a:r>
            <a:r>
              <a:rPr lang="en-US" b="1"/>
              <a:t>default-metric</a:t>
            </a:r>
            <a:r>
              <a:rPr lang="en-US"/>
              <a:t> command to change the default metric.</a:t>
            </a:r>
          </a:p>
          <a:p>
            <a:r>
              <a:rPr lang="en-US" b="1"/>
              <a:t>Transition</a:t>
            </a:r>
            <a:r>
              <a:rPr lang="en-US"/>
              <a:t>: The following pages describe how to configure the IGRP routing protocol.	</a:t>
            </a:r>
          </a:p>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7C0202-DD35-4CAB-BA17-9CA10AFA64F3}" type="slidenum">
              <a:rPr lang="en-US"/>
              <a:pPr/>
              <a:t>47</a:t>
            </a:fld>
            <a:endParaRPr lang="en-US"/>
          </a:p>
        </p:txBody>
      </p:sp>
      <p:sp>
        <p:nvSpPr>
          <p:cNvPr id="263170" name="Rectangle 2"/>
          <p:cNvSpPr>
            <a:spLocks noGrp="1" noRot="1" noChangeAspect="1" noChangeArrowheads="1" noTextEdit="1"/>
          </p:cNvSpPr>
          <p:nvPr>
            <p:ph type="sldImg"/>
          </p:nvPr>
        </p:nvSpPr>
        <p:spPr>
          <a:xfrm>
            <a:off x="1103313" y="300038"/>
            <a:ext cx="4702175" cy="3527425"/>
          </a:xfrm>
          <a:ln/>
        </p:spPr>
      </p:sp>
      <p:sp>
        <p:nvSpPr>
          <p:cNvPr id="263171" name="Rectangle 3"/>
          <p:cNvSpPr>
            <a:spLocks noGrp="1" noChangeArrowheads="1"/>
          </p:cNvSpPr>
          <p:nvPr>
            <p:ph type="body" idx="1"/>
          </p:nvPr>
        </p:nvSpPr>
        <p:spPr>
          <a:xfrm>
            <a:off x="523875" y="4052888"/>
            <a:ext cx="5835650" cy="4579937"/>
          </a:xfrm>
        </p:spPr>
        <p:txBody>
          <a:bodyPr lIns="86488" tIns="43244" rIns="86488" bIns="43244"/>
          <a:lstStyle/>
          <a:p>
            <a:r>
              <a:rPr lang="en-US" b="1"/>
              <a:t>Slide 1 of 2</a:t>
            </a:r>
          </a:p>
          <a:p>
            <a:r>
              <a:rPr lang="en-US" b="1"/>
              <a:t>Purpose: </a:t>
            </a:r>
            <a:r>
              <a:rPr lang="en-US"/>
              <a:t>This figure explains how to use the </a:t>
            </a:r>
            <a:r>
              <a:rPr lang="en-US" b="1"/>
              <a:t>router igrp</a:t>
            </a:r>
            <a:r>
              <a:rPr lang="en-US"/>
              <a:t> and </a:t>
            </a:r>
            <a:r>
              <a:rPr lang="en-US" b="1"/>
              <a:t>network</a:t>
            </a:r>
            <a:r>
              <a:rPr lang="en-US"/>
              <a:t> commands to configure an IGRP process.</a:t>
            </a:r>
          </a:p>
          <a:p>
            <a:r>
              <a:rPr lang="en-US" b="1"/>
              <a:t>Emphasize:</a:t>
            </a:r>
            <a:r>
              <a:rPr lang="en-US"/>
              <a:t> Note that the AS keyword is required for IGRP.</a:t>
            </a:r>
          </a:p>
          <a:p>
            <a:r>
              <a:rPr lang="en-US"/>
              <a:t>You can use multiple </a:t>
            </a:r>
            <a:r>
              <a:rPr lang="en-US" b="1"/>
              <a:t>network</a:t>
            </a:r>
            <a:r>
              <a:rPr lang="en-US"/>
              <a:t> commands to specify all networks that are to participate in the IGRP process. Only those networks specified will be published to other routers.</a:t>
            </a:r>
          </a:p>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56DADC-95FB-4696-914E-3A02FDC13353}" type="slidenum">
              <a:rPr lang="en-US"/>
              <a:pPr/>
              <a:t>48</a:t>
            </a:fld>
            <a:endParaRPr lang="en-US"/>
          </a:p>
        </p:txBody>
      </p:sp>
      <p:sp>
        <p:nvSpPr>
          <p:cNvPr id="267266" name="Rectangle 2"/>
          <p:cNvSpPr>
            <a:spLocks noGrp="1" noChangeArrowheads="1"/>
          </p:cNvSpPr>
          <p:nvPr>
            <p:ph type="body" idx="1"/>
          </p:nvPr>
        </p:nvSpPr>
        <p:spPr>
          <a:xfrm>
            <a:off x="912813" y="3733800"/>
            <a:ext cx="5032375" cy="4725988"/>
          </a:xfrm>
          <a:ln/>
        </p:spPr>
        <p:txBody>
          <a:bodyPr lIns="93515" tIns="46759" rIns="93515" bIns="46759"/>
          <a:lstStyle/>
          <a:p>
            <a:pPr>
              <a:lnSpc>
                <a:spcPts val="1200"/>
              </a:lnSpc>
            </a:pPr>
            <a:endParaRPr lang="en-US"/>
          </a:p>
        </p:txBody>
      </p:sp>
      <p:sp>
        <p:nvSpPr>
          <p:cNvPr id="267267" name="Rectangle 3"/>
          <p:cNvSpPr>
            <a:spLocks noGrp="1" noRot="1" noChangeAspect="1" noChangeArrowheads="1" noTextEdit="1"/>
          </p:cNvSpPr>
          <p:nvPr>
            <p:ph type="sldImg"/>
          </p:nvPr>
        </p:nvSpPr>
        <p:spPr>
          <a:xfrm>
            <a:off x="1049338" y="590550"/>
            <a:ext cx="4913312" cy="3684588"/>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6FDBB-A2EF-43F4-9F28-6E75B8CBAFBA}" type="slidenum">
              <a:rPr lang="en-US"/>
              <a:pPr/>
              <a:t>49</a:t>
            </a:fld>
            <a:endParaRPr lang="en-US"/>
          </a:p>
        </p:txBody>
      </p:sp>
      <p:sp>
        <p:nvSpPr>
          <p:cNvPr id="269314" name="Rectangle 2"/>
          <p:cNvSpPr>
            <a:spLocks noGrp="1" noChangeArrowheads="1"/>
          </p:cNvSpPr>
          <p:nvPr>
            <p:ph type="body" idx="1"/>
          </p:nvPr>
        </p:nvSpPr>
        <p:spPr>
          <a:xfrm>
            <a:off x="912813" y="3733800"/>
            <a:ext cx="5032375" cy="4725988"/>
          </a:xfrm>
          <a:noFill/>
          <a:ln/>
        </p:spPr>
        <p:txBody>
          <a:bodyPr lIns="93515" tIns="46759" rIns="93515" bIns="46759"/>
          <a:lstStyle/>
          <a:p>
            <a:pPr>
              <a:lnSpc>
                <a:spcPct val="110000"/>
              </a:lnSpc>
              <a:spcBef>
                <a:spcPct val="35000"/>
              </a:spcBef>
              <a:spcAft>
                <a:spcPct val="35000"/>
              </a:spcAft>
            </a:pPr>
            <a:r>
              <a:rPr lang="en-US"/>
              <a:t>240, 197, 102</a:t>
            </a:r>
          </a:p>
        </p:txBody>
      </p:sp>
      <p:sp>
        <p:nvSpPr>
          <p:cNvPr id="269315" name="Rectangle 3"/>
          <p:cNvSpPr>
            <a:spLocks noGrp="1" noRot="1" noChangeAspect="1" noChangeArrowheads="1" noTextEdit="1"/>
          </p:cNvSpPr>
          <p:nvPr>
            <p:ph type="sldImg"/>
          </p:nvPr>
        </p:nvSpPr>
        <p:spPr>
          <a:xfrm>
            <a:off x="1368425" y="457200"/>
            <a:ext cx="4064000" cy="30480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55B411-94EC-4A31-A750-89402B304956}" type="slidenum">
              <a:rPr lang="en-US"/>
              <a:pPr/>
              <a:t>50</a:t>
            </a:fld>
            <a:endParaRPr lang="en-US"/>
          </a:p>
        </p:txBody>
      </p:sp>
      <p:sp>
        <p:nvSpPr>
          <p:cNvPr id="311298" name="Rectangle 2"/>
          <p:cNvSpPr>
            <a:spLocks noGrp="1" noRot="1" noChangeAspect="1" noChangeArrowheads="1" noTextEdit="1"/>
          </p:cNvSpPr>
          <p:nvPr>
            <p:ph type="sldImg"/>
          </p:nvPr>
        </p:nvSpPr>
        <p:spPr>
          <a:xfrm>
            <a:off x="841375" y="241300"/>
            <a:ext cx="5233988" cy="3925888"/>
          </a:xfrm>
          <a:ln/>
        </p:spPr>
      </p:sp>
      <p:sp>
        <p:nvSpPr>
          <p:cNvPr id="311299" name="Rectangle 3"/>
          <p:cNvSpPr>
            <a:spLocks noGrp="1" noChangeArrowheads="1"/>
          </p:cNvSpPr>
          <p:nvPr>
            <p:ph type="body" idx="1"/>
          </p:nvPr>
        </p:nvSpPr>
        <p:spPr>
          <a:xfrm>
            <a:off x="395288" y="4306888"/>
            <a:ext cx="5989637" cy="4181475"/>
          </a:xfrm>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6E1311-8BBF-4D6F-9FF4-AA14945109CA}" type="slidenum">
              <a:rPr lang="en-US"/>
              <a:pPr/>
              <a:t>51</a:t>
            </a:fld>
            <a:endParaRPr lang="en-US"/>
          </a:p>
        </p:txBody>
      </p:sp>
      <p:sp>
        <p:nvSpPr>
          <p:cNvPr id="271362" name="Rectangle 2"/>
          <p:cNvSpPr>
            <a:spLocks noGrp="1" noChangeArrowheads="1"/>
          </p:cNvSpPr>
          <p:nvPr>
            <p:ph type="body" idx="1"/>
          </p:nvPr>
        </p:nvSpPr>
        <p:spPr>
          <a:xfrm>
            <a:off x="912813" y="3733800"/>
            <a:ext cx="5032375" cy="4725988"/>
          </a:xfrm>
          <a:ln/>
        </p:spPr>
        <p:txBody>
          <a:bodyPr lIns="93515" tIns="46759" rIns="93515" bIns="46759"/>
          <a:lstStyle/>
          <a:p>
            <a:pPr>
              <a:lnSpc>
                <a:spcPct val="110000"/>
              </a:lnSpc>
              <a:spcBef>
                <a:spcPct val="35000"/>
              </a:spcBef>
              <a:spcAft>
                <a:spcPct val="35000"/>
              </a:spcAft>
            </a:pPr>
            <a:endParaRPr lang="en-US"/>
          </a:p>
        </p:txBody>
      </p:sp>
      <p:sp>
        <p:nvSpPr>
          <p:cNvPr id="271363" name="Rectangle 3"/>
          <p:cNvSpPr>
            <a:spLocks noGrp="1" noRot="1" noChangeAspect="1" noChangeArrowheads="1" noTextEdit="1"/>
          </p:cNvSpPr>
          <p:nvPr>
            <p:ph type="sldImg"/>
          </p:nvPr>
        </p:nvSpPr>
        <p:spPr>
          <a:xfrm>
            <a:off x="1368425" y="457200"/>
            <a:ext cx="4064000" cy="30480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FC0949-9389-4BEF-83A8-4E86FF2178A5}" type="slidenum">
              <a:rPr lang="en-US"/>
              <a:pPr/>
              <a:t>52</a:t>
            </a:fld>
            <a:endParaRPr lang="en-US"/>
          </a:p>
        </p:txBody>
      </p:sp>
      <p:sp>
        <p:nvSpPr>
          <p:cNvPr id="273410" name="Rectangle 2"/>
          <p:cNvSpPr>
            <a:spLocks noGrp="1" noChangeArrowheads="1"/>
          </p:cNvSpPr>
          <p:nvPr>
            <p:ph type="body" idx="1"/>
          </p:nvPr>
        </p:nvSpPr>
        <p:spPr>
          <a:xfrm>
            <a:off x="912813" y="3733800"/>
            <a:ext cx="5032375" cy="4725988"/>
          </a:xfrm>
          <a:ln/>
        </p:spPr>
        <p:txBody>
          <a:bodyPr lIns="93515" tIns="46759" rIns="93515" bIns="46759"/>
          <a:lstStyle/>
          <a:p>
            <a:pPr>
              <a:lnSpc>
                <a:spcPct val="110000"/>
              </a:lnSpc>
              <a:spcBef>
                <a:spcPct val="35000"/>
              </a:spcBef>
              <a:spcAft>
                <a:spcPct val="35000"/>
              </a:spcAft>
            </a:pPr>
            <a:endParaRPr lang="en-US"/>
          </a:p>
        </p:txBody>
      </p:sp>
      <p:sp>
        <p:nvSpPr>
          <p:cNvPr id="273411" name="Rectangle 3"/>
          <p:cNvSpPr>
            <a:spLocks noGrp="1" noRot="1" noChangeAspect="1" noChangeArrowheads="1" noTextEdit="1"/>
          </p:cNvSpPr>
          <p:nvPr>
            <p:ph type="sldImg"/>
          </p:nvPr>
        </p:nvSpPr>
        <p:spPr>
          <a:xfrm>
            <a:off x="1368425" y="457200"/>
            <a:ext cx="4064000" cy="30480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831A8-D450-4DCB-8266-1D5E9E9613FC}" type="slidenum">
              <a:rPr lang="en-US"/>
              <a:pPr/>
              <a:t>53</a:t>
            </a:fld>
            <a:endParaRPr lang="en-US"/>
          </a:p>
        </p:txBody>
      </p:sp>
      <p:sp>
        <p:nvSpPr>
          <p:cNvPr id="275458" name="Rectangle 2"/>
          <p:cNvSpPr>
            <a:spLocks noGrp="1" noChangeArrowheads="1"/>
          </p:cNvSpPr>
          <p:nvPr>
            <p:ph type="body" idx="1"/>
          </p:nvPr>
        </p:nvSpPr>
        <p:spPr>
          <a:xfrm>
            <a:off x="912813" y="3733800"/>
            <a:ext cx="5032375" cy="4725988"/>
          </a:xfrm>
          <a:ln/>
        </p:spPr>
        <p:txBody>
          <a:bodyPr lIns="93515" tIns="46759" rIns="93515" bIns="46759"/>
          <a:lstStyle/>
          <a:p>
            <a:pPr>
              <a:lnSpc>
                <a:spcPct val="110000"/>
              </a:lnSpc>
              <a:spcBef>
                <a:spcPct val="35000"/>
              </a:spcBef>
              <a:spcAft>
                <a:spcPct val="35000"/>
              </a:spcAft>
            </a:pPr>
            <a:endParaRPr lang="en-US"/>
          </a:p>
        </p:txBody>
      </p:sp>
      <p:sp>
        <p:nvSpPr>
          <p:cNvPr id="275459" name="Rectangle 3"/>
          <p:cNvSpPr>
            <a:spLocks noGrp="1" noRot="1" noChangeAspect="1" noChangeArrowheads="1" noTextEdit="1"/>
          </p:cNvSpPr>
          <p:nvPr>
            <p:ph type="sldImg"/>
          </p:nvPr>
        </p:nvSpPr>
        <p:spPr>
          <a:xfrm>
            <a:off x="1368425" y="457200"/>
            <a:ext cx="4064000" cy="30480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46CC3E-013E-429A-96A1-A0250767E844}" type="slidenum">
              <a:rPr lang="en-US"/>
              <a:pPr/>
              <a:t>54</a:t>
            </a:fld>
            <a:endParaRPr lang="en-US"/>
          </a:p>
        </p:txBody>
      </p:sp>
      <p:sp>
        <p:nvSpPr>
          <p:cNvPr id="315394" name="Rectangle 2"/>
          <p:cNvSpPr>
            <a:spLocks noGrp="1" noRot="1" noChangeAspect="1" noChangeArrowheads="1" noTextEdit="1"/>
          </p:cNvSpPr>
          <p:nvPr>
            <p:ph type="sldImg"/>
          </p:nvPr>
        </p:nvSpPr>
        <p:spPr>
          <a:xfrm>
            <a:off x="1092200" y="300038"/>
            <a:ext cx="4702175" cy="3527425"/>
          </a:xfrm>
          <a:ln/>
        </p:spPr>
      </p:sp>
      <p:sp>
        <p:nvSpPr>
          <p:cNvPr id="315395" name="Rectangle 3"/>
          <p:cNvSpPr>
            <a:spLocks noGrp="1" noChangeArrowheads="1"/>
          </p:cNvSpPr>
          <p:nvPr>
            <p:ph type="body" idx="1"/>
          </p:nvPr>
        </p:nvSpPr>
        <p:spPr>
          <a:xfrm>
            <a:off x="523875" y="4052888"/>
            <a:ext cx="5835650" cy="4579937"/>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B57DD0EE-2392-4E49-8E51-5694CD70DE82}" type="slidenum">
              <a:rPr lang="en-US" sz="1200">
                <a:solidFill>
                  <a:srgbClr val="000000"/>
                </a:solidFill>
              </a:rPr>
              <a:pPr/>
              <a:t>9</a:t>
            </a:fld>
            <a:endParaRPr lang="en-US" sz="1200">
              <a:solidFill>
                <a:srgbClr val="000000"/>
              </a:solidFill>
            </a:endParaRPr>
          </a:p>
        </p:txBody>
      </p:sp>
      <p:sp>
        <p:nvSpPr>
          <p:cNvPr id="32771" name="Rectangle 2"/>
          <p:cNvSpPr>
            <a:spLocks noGrp="1" noRot="1" noChangeAspect="1" noChangeArrowheads="1" noTextEdit="1"/>
          </p:cNvSpPr>
          <p:nvPr>
            <p:ph type="sldImg"/>
          </p:nvPr>
        </p:nvSpPr>
        <p:spPr>
          <a:xfrm>
            <a:off x="1103313" y="301625"/>
            <a:ext cx="4700587" cy="3525838"/>
          </a:xfrm>
          <a:ln/>
        </p:spPr>
      </p:sp>
      <p:sp>
        <p:nvSpPr>
          <p:cNvPr id="32772" name="Rectangle 3"/>
          <p:cNvSpPr>
            <a:spLocks noGrp="1" noChangeArrowheads="1"/>
          </p:cNvSpPr>
          <p:nvPr>
            <p:ph type="body" idx="1"/>
          </p:nvPr>
        </p:nvSpPr>
        <p:spPr>
          <a:xfrm>
            <a:off x="523875" y="4052888"/>
            <a:ext cx="5835650" cy="4579937"/>
          </a:xfrm>
          <a:noFill/>
        </p:spPr>
        <p:txBody>
          <a:bodyPr/>
          <a:lstStyle/>
          <a:p>
            <a:pPr eaLnBrk="1" hangingPunct="1"/>
            <a:r>
              <a:rPr lang="en-US" b="1" smtClean="0"/>
              <a:t>Purpose: </a:t>
            </a:r>
            <a:r>
              <a:rPr lang="en-US" smtClean="0"/>
              <a:t>This figure discusses autonomous systems, IGPs and EGPs.</a:t>
            </a:r>
          </a:p>
          <a:p>
            <a:pPr eaLnBrk="1" hangingPunct="1"/>
            <a:r>
              <a:rPr lang="en-US" b="1" smtClean="0"/>
              <a:t>Emphasize:</a:t>
            </a:r>
            <a:r>
              <a:rPr lang="en-US" smtClean="0"/>
              <a:t> Introduce the interior/exterior distinctions for routing protocols, as follows:</a:t>
            </a:r>
          </a:p>
          <a:p>
            <a:pPr eaLnBrk="1" hangingPunct="1">
              <a:buFontTx/>
              <a:buChar char="•"/>
            </a:pPr>
            <a:r>
              <a:rPr lang="en-US" smtClean="0"/>
              <a:t> Interior routing protocols are used within a single autonomous system</a:t>
            </a:r>
          </a:p>
          <a:p>
            <a:pPr eaLnBrk="1" hangingPunct="1">
              <a:buFontTx/>
              <a:buChar char="•"/>
            </a:pPr>
            <a:r>
              <a:rPr lang="en-US" smtClean="0"/>
              <a:t> Exterior routing protocols are used to communicate between autonomous systems </a:t>
            </a:r>
          </a:p>
          <a:p>
            <a:pPr eaLnBrk="1" hangingPunct="1"/>
            <a:r>
              <a:rPr lang="en-US" smtClean="0"/>
              <a:t>The design criteria for an interior routing protocol require it to find the best path through the network. In other words, the metric and how that metric is used is the most important element in an interior routing protocol.</a:t>
            </a:r>
          </a:p>
          <a:p>
            <a:pPr eaLnBrk="1" hangingPunct="1"/>
            <a:r>
              <a:rPr lang="en-US" smtClean="0"/>
              <a:t>Exterior protocols are used to exchange routing information between networks that do not share a common administration. IP exterior gateway protocols require the following three sets of information before routing can begin: </a:t>
            </a:r>
          </a:p>
          <a:p>
            <a:pPr lvl="1" eaLnBrk="1" hangingPunct="1"/>
            <a:r>
              <a:rPr lang="en-US" smtClean="0"/>
              <a:t>A list of neighbor (or peer) routers or access servers with which to exchange routing information</a:t>
            </a:r>
          </a:p>
          <a:p>
            <a:pPr lvl="1" eaLnBrk="1" hangingPunct="1"/>
            <a:r>
              <a:rPr lang="en-US" smtClean="0"/>
              <a:t>A list of networks to advertise as directly reachable</a:t>
            </a:r>
          </a:p>
          <a:p>
            <a:pPr lvl="1" eaLnBrk="1" hangingPunct="1"/>
            <a:r>
              <a:rPr lang="en-US" smtClean="0"/>
              <a:t>The autonomous system number of the local router</a:t>
            </a:r>
          </a:p>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87499F-4457-4851-9ABF-73ADCBEACBC7}" type="slidenum">
              <a:rPr lang="en-US"/>
              <a:pPr/>
              <a:t>55</a:t>
            </a:fld>
            <a:endParaRPr lang="en-US"/>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AB136-4EB9-4F34-91ED-3E739EDD13B7}" type="slidenum">
              <a:rPr lang="en-US"/>
              <a:pPr/>
              <a:t>56</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2FFA0A-CDCC-4EC4-881D-E56D6A219202}" type="slidenum">
              <a:rPr lang="en-US"/>
              <a:pPr/>
              <a:t>57</a:t>
            </a:fld>
            <a:endParaRPr 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A3E38D-1A13-477C-B0DA-226A12907D51}" type="slidenum">
              <a:rPr lang="en-US"/>
              <a:pPr/>
              <a:t>58</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83D4C7-3DC2-4FAF-AB98-99C6AED311BB}" type="slidenum">
              <a:rPr lang="en-US"/>
              <a:pPr/>
              <a:t>59</a:t>
            </a:fld>
            <a:endParaRPr lang="en-US"/>
          </a:p>
        </p:txBody>
      </p:sp>
      <p:sp>
        <p:nvSpPr>
          <p:cNvPr id="309250" name="Rectangle 2"/>
          <p:cNvSpPr>
            <a:spLocks noGrp="1" noRot="1" noChangeAspect="1" noChangeArrowheads="1" noTextEdit="1"/>
          </p:cNvSpPr>
          <p:nvPr>
            <p:ph type="sldImg"/>
          </p:nvPr>
        </p:nvSpPr>
        <p:spPr>
          <a:xfrm>
            <a:off x="1243013" y="563563"/>
            <a:ext cx="4383087" cy="3287712"/>
          </a:xfrm>
          <a:ln/>
        </p:spPr>
      </p:sp>
      <p:sp>
        <p:nvSpPr>
          <p:cNvPr id="309251" name="Rectangle 3"/>
          <p:cNvSpPr>
            <a:spLocks noGrp="1" noChangeArrowheads="1"/>
          </p:cNvSpPr>
          <p:nvPr>
            <p:ph type="body" idx="1"/>
          </p:nvPr>
        </p:nvSpPr>
        <p:spPr>
          <a:xfrm>
            <a:off x="858838" y="3997325"/>
            <a:ext cx="5160962" cy="4306888"/>
          </a:xfrm>
        </p:spPr>
        <p:txBody>
          <a:bodyPr lIns="89797" tIns="44898" rIns="89797" bIns="44898"/>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8053FC-27DB-48E3-895B-12392BD4A423}" type="slidenum">
              <a:rPr lang="en-US"/>
              <a:pPr/>
              <a:t>60</a:t>
            </a:fld>
            <a:endParaRPr 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951178-548E-486E-AED8-2EDCE3933872}" type="slidenum">
              <a:rPr lang="en-US"/>
              <a:pPr/>
              <a:t>61</a:t>
            </a:fld>
            <a:endParaRPr lang="en-US"/>
          </a:p>
        </p:txBody>
      </p:sp>
      <p:sp>
        <p:nvSpPr>
          <p:cNvPr id="317442" name="Rectangle 2"/>
          <p:cNvSpPr>
            <a:spLocks noGrp="1" noRot="1" noChangeAspect="1" noChangeArrowheads="1" noTextEdit="1"/>
          </p:cNvSpPr>
          <p:nvPr>
            <p:ph type="sldImg"/>
          </p:nvPr>
        </p:nvSpPr>
        <p:spPr>
          <a:xfrm>
            <a:off x="1092200" y="301625"/>
            <a:ext cx="4702175" cy="3527425"/>
          </a:xfrm>
          <a:ln/>
        </p:spPr>
      </p:sp>
      <p:sp>
        <p:nvSpPr>
          <p:cNvPr id="317443" name="Rectangle 3"/>
          <p:cNvSpPr>
            <a:spLocks noGrp="1" noChangeArrowheads="1"/>
          </p:cNvSpPr>
          <p:nvPr>
            <p:ph type="body" idx="1"/>
          </p:nvPr>
        </p:nvSpPr>
        <p:spPr>
          <a:xfrm>
            <a:off x="523875" y="4052888"/>
            <a:ext cx="5835650" cy="4579937"/>
          </a:xfrm>
        </p:spPr>
        <p:txBody>
          <a:bodyPr lIns="86483" tIns="43242" rIns="86483" bIns="43242"/>
          <a:lstStyle/>
          <a:p>
            <a:r>
              <a:rPr lang="en-US" b="1"/>
              <a:t>Lab 10 amended pod b and pod I addresses move core_ro address closer to interface same with s0 pod L</a:t>
            </a:r>
          </a:p>
          <a:p>
            <a:r>
              <a:rPr lang="en-US" b="1"/>
              <a:t>Objectives:</a:t>
            </a:r>
            <a:r>
              <a:rPr lang="en-US"/>
              <a:t> Enable the IGRP dynamic routing protocol so your router can learn about nonconnected networks.</a:t>
            </a:r>
          </a:p>
          <a:p>
            <a:r>
              <a:rPr lang="en-US" b="1"/>
              <a:t>Purpose:</a:t>
            </a:r>
            <a:r>
              <a:rPr lang="en-US"/>
              <a:t> Teach students how to enable IGRP.</a:t>
            </a:r>
          </a:p>
          <a:p>
            <a:r>
              <a:rPr lang="en-US" b="1"/>
              <a:t>Laboratory Instructions:</a:t>
            </a:r>
            <a:r>
              <a:rPr lang="en-US"/>
              <a:t> Refer to the lab setup guide.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F20EC-AE08-4927-A518-74285A82F444}" type="slidenum">
              <a:rPr lang="en-US"/>
              <a:pPr/>
              <a:t>62</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3E255D-5016-4AC1-B1DD-26D7F36B6024}" type="slidenum">
              <a:rPr lang="en-US"/>
              <a:pPr/>
              <a:t>63</a:t>
            </a:fld>
            <a:endParaRPr lang="en-US"/>
          </a:p>
        </p:txBody>
      </p:sp>
      <p:sp>
        <p:nvSpPr>
          <p:cNvPr id="47106" name="Rectangle 2"/>
          <p:cNvSpPr>
            <a:spLocks noGrp="1" noRot="1" noChangeAspect="1" noChangeArrowheads="1" noTextEdit="1"/>
          </p:cNvSpPr>
          <p:nvPr>
            <p:ph type="sldImg"/>
          </p:nvPr>
        </p:nvSpPr>
        <p:spPr>
          <a:xfrm>
            <a:off x="841375" y="241300"/>
            <a:ext cx="5233988" cy="3925888"/>
          </a:xfrm>
          <a:ln/>
        </p:spPr>
      </p:sp>
      <p:sp>
        <p:nvSpPr>
          <p:cNvPr id="47107" name="Rectangle 3"/>
          <p:cNvSpPr>
            <a:spLocks noGrp="1" noChangeArrowheads="1"/>
          </p:cNvSpPr>
          <p:nvPr>
            <p:ph type="body" idx="1"/>
          </p:nvPr>
        </p:nvSpPr>
        <p:spPr>
          <a:xfrm>
            <a:off x="395288" y="4305300"/>
            <a:ext cx="5988050" cy="4184650"/>
          </a:xfrm>
        </p:spPr>
        <p:txBody>
          <a:bodyPr/>
          <a:lstStyle/>
          <a:p>
            <a:pPr marL="112713" indent="-112713" defTabSz="1020763"/>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5E96B3-B7D2-4CA3-B7E4-0B5E0247C7DB}" type="slidenum">
              <a:rPr lang="en-US"/>
              <a:pPr/>
              <a:t>64</a:t>
            </a:fld>
            <a:endParaRPr lang="en-US"/>
          </a:p>
        </p:txBody>
      </p:sp>
      <p:sp>
        <p:nvSpPr>
          <p:cNvPr id="303106" name="Rectangle 2"/>
          <p:cNvSpPr>
            <a:spLocks noGrp="1" noRot="1" noChangeAspect="1" noChangeArrowheads="1" noTextEdit="1"/>
          </p:cNvSpPr>
          <p:nvPr>
            <p:ph type="sldImg"/>
          </p:nvPr>
        </p:nvSpPr>
        <p:spPr>
          <a:xfrm>
            <a:off x="1243013" y="563563"/>
            <a:ext cx="4383087" cy="3287712"/>
          </a:xfrm>
          <a:ln/>
        </p:spPr>
      </p:sp>
      <p:sp>
        <p:nvSpPr>
          <p:cNvPr id="303107" name="Rectangle 3"/>
          <p:cNvSpPr>
            <a:spLocks noGrp="1" noChangeArrowheads="1"/>
          </p:cNvSpPr>
          <p:nvPr>
            <p:ph type="body" idx="1"/>
          </p:nvPr>
        </p:nvSpPr>
        <p:spPr>
          <a:xfrm>
            <a:off x="858838" y="3997325"/>
            <a:ext cx="5160962" cy="4306888"/>
          </a:xfrm>
        </p:spPr>
        <p:txBody>
          <a:bodyPr lIns="89797" tIns="44898" rIns="89797" bIns="44898"/>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26B68F76-ED70-4CDC-877E-EA5E719C9846}" type="slidenum">
              <a:rPr lang="en-US" sz="1200">
                <a:solidFill>
                  <a:srgbClr val="000000"/>
                </a:solidFill>
              </a:rPr>
              <a:pPr/>
              <a:t>10</a:t>
            </a:fld>
            <a:endParaRPr lang="en-US" sz="1200">
              <a:solidFill>
                <a:srgbClr val="000000"/>
              </a:solidFill>
            </a:endParaRPr>
          </a:p>
        </p:txBody>
      </p:sp>
      <p:sp>
        <p:nvSpPr>
          <p:cNvPr id="33795" name="Rectangle 2"/>
          <p:cNvSpPr>
            <a:spLocks noGrp="1" noRot="1" noChangeAspect="1" noChangeArrowheads="1" noTextEdit="1"/>
          </p:cNvSpPr>
          <p:nvPr>
            <p:ph type="sldImg"/>
          </p:nvPr>
        </p:nvSpPr>
        <p:spPr>
          <a:xfrm>
            <a:off x="1092200" y="301625"/>
            <a:ext cx="4700588" cy="3525838"/>
          </a:xfrm>
          <a:ln/>
        </p:spPr>
      </p:sp>
      <p:sp>
        <p:nvSpPr>
          <p:cNvPr id="33796" name="Rectangle 3"/>
          <p:cNvSpPr>
            <a:spLocks noGrp="1" noChangeArrowheads="1"/>
          </p:cNvSpPr>
          <p:nvPr>
            <p:ph type="body" idx="1"/>
          </p:nvPr>
        </p:nvSpPr>
        <p:spPr>
          <a:xfrm>
            <a:off x="523875" y="4052888"/>
            <a:ext cx="5835650" cy="4579937"/>
          </a:xfrm>
          <a:noFill/>
        </p:spPr>
        <p:txBody>
          <a:bodyPr/>
          <a:lstStyle/>
          <a:p>
            <a:pPr eaLnBrk="1" hangingPunct="1"/>
            <a:r>
              <a:rPr lang="en-US" b="1" smtClean="0">
                <a:solidFill>
                  <a:srgbClr val="000000"/>
                </a:solidFill>
              </a:rPr>
              <a:t>Purpose:</a:t>
            </a:r>
            <a:r>
              <a:rPr lang="en-US" smtClean="0">
                <a:solidFill>
                  <a:srgbClr val="000000"/>
                </a:solidFill>
              </a:rPr>
              <a:t> This figure introduces the three classes of routing protocols.</a:t>
            </a:r>
            <a:endParaRPr lang="en-US" b="1" smtClean="0"/>
          </a:p>
          <a:p>
            <a:pPr eaLnBrk="1" hangingPunct="1"/>
            <a:r>
              <a:rPr lang="en-US" b="1" smtClean="0">
                <a:solidFill>
                  <a:srgbClr val="000000"/>
                </a:solidFill>
              </a:rPr>
              <a:t>Emphasize:</a:t>
            </a:r>
            <a:r>
              <a:rPr lang="en-US" smtClean="0">
                <a:solidFill>
                  <a:srgbClr val="000000"/>
                </a:solidFill>
              </a:rPr>
              <a:t> There is no single best routing protocol.</a:t>
            </a:r>
          </a:p>
          <a:p>
            <a:pPr eaLnBrk="1" hangingPunct="1">
              <a:lnSpc>
                <a:spcPct val="96000"/>
              </a:lnSpc>
              <a:spcAft>
                <a:spcPts val="600"/>
              </a:spcAft>
            </a:pPr>
            <a:r>
              <a:rPr lang="en-US" b="1" smtClean="0">
                <a:solidFill>
                  <a:srgbClr val="000000"/>
                </a:solidFill>
              </a:rPr>
              <a:t>Note:</a:t>
            </a:r>
            <a:r>
              <a:rPr lang="en-US" smtClean="0">
                <a:solidFill>
                  <a:srgbClr val="000000"/>
                </a:solidFill>
              </a:rPr>
              <a:t> Distance vector routing protocol operation is covered in detail later in this course. Link state and hybrid are only briefly explained after the distance vector discussion. Refer students to the ACRC to learn more about link-state and hybrid routing protocols.	</a:t>
            </a:r>
            <a:endParaRPr lang="en-US" b="1" smtClean="0"/>
          </a:p>
          <a:p>
            <a:pPr eaLnBrk="1" hangingPunct="1"/>
            <a:endParaRPr lang="en-US" smtClean="0"/>
          </a:p>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E903F8-9324-4D4D-A196-B902C224C70A}" type="slidenum">
              <a:rPr lang="en-US"/>
              <a:pPr/>
              <a:t>65</a:t>
            </a:fld>
            <a:endParaRPr lang="en-US"/>
          </a:p>
        </p:txBody>
      </p:sp>
      <p:sp>
        <p:nvSpPr>
          <p:cNvPr id="356354" name="Rectangle 2"/>
          <p:cNvSpPr>
            <a:spLocks noGrp="1" noRot="1" noChangeAspect="1" noChangeArrowheads="1" noTextEdit="1"/>
          </p:cNvSpPr>
          <p:nvPr>
            <p:ph type="sldImg"/>
          </p:nvPr>
        </p:nvSpPr>
        <p:spPr>
          <a:xfrm>
            <a:off x="1243013" y="563563"/>
            <a:ext cx="4383087" cy="3287712"/>
          </a:xfrm>
          <a:ln/>
        </p:spPr>
      </p:sp>
      <p:sp>
        <p:nvSpPr>
          <p:cNvPr id="356355" name="Rectangle 3"/>
          <p:cNvSpPr>
            <a:spLocks noGrp="1" noChangeArrowheads="1"/>
          </p:cNvSpPr>
          <p:nvPr>
            <p:ph type="body" idx="1"/>
          </p:nvPr>
        </p:nvSpPr>
        <p:spPr>
          <a:xfrm>
            <a:off x="858838" y="3997325"/>
            <a:ext cx="5160962" cy="4306888"/>
          </a:xfrm>
        </p:spPr>
        <p:txBody>
          <a:bodyPr lIns="89797" tIns="44898" rIns="89797" bIns="44898"/>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74E18F-0C2E-45E5-8B8B-19618D163DF1}" type="slidenum">
              <a:rPr lang="en-US"/>
              <a:pPr/>
              <a:t>66</a:t>
            </a:fld>
            <a:endParaRPr lang="en-US"/>
          </a:p>
        </p:txBody>
      </p:sp>
      <p:sp>
        <p:nvSpPr>
          <p:cNvPr id="311298" name="Rectangle 2"/>
          <p:cNvSpPr>
            <a:spLocks noGrp="1" noRot="1" noChangeAspect="1" noChangeArrowheads="1" noTextEdit="1"/>
          </p:cNvSpPr>
          <p:nvPr>
            <p:ph type="sldImg"/>
          </p:nvPr>
        </p:nvSpPr>
        <p:spPr>
          <a:xfrm>
            <a:off x="1243013" y="563563"/>
            <a:ext cx="4383087" cy="3287712"/>
          </a:xfrm>
          <a:ln/>
        </p:spPr>
      </p:sp>
      <p:sp>
        <p:nvSpPr>
          <p:cNvPr id="311299" name="Rectangle 3"/>
          <p:cNvSpPr>
            <a:spLocks noGrp="1" noChangeArrowheads="1"/>
          </p:cNvSpPr>
          <p:nvPr>
            <p:ph type="body" idx="1"/>
          </p:nvPr>
        </p:nvSpPr>
        <p:spPr>
          <a:xfrm>
            <a:off x="858838" y="3997325"/>
            <a:ext cx="5160962" cy="4306888"/>
          </a:xfrm>
        </p:spPr>
        <p:txBody>
          <a:bodyPr lIns="89797" tIns="44898" rIns="89797" bIns="44898"/>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C23BB3-BEFC-427E-9EA5-65D608CDFB8B}" type="slidenum">
              <a:rPr lang="en-US"/>
              <a:pPr/>
              <a:t>67</a:t>
            </a:fld>
            <a:endParaRPr lang="en-US"/>
          </a:p>
        </p:txBody>
      </p:sp>
      <p:sp>
        <p:nvSpPr>
          <p:cNvPr id="290818" name="Rectangle 2"/>
          <p:cNvSpPr>
            <a:spLocks noGrp="1" noRot="1" noChangeAspect="1" noChangeArrowheads="1" noTextEdit="1"/>
          </p:cNvSpPr>
          <p:nvPr>
            <p:ph type="sldImg"/>
          </p:nvPr>
        </p:nvSpPr>
        <p:spPr>
          <a:xfrm>
            <a:off x="1103313" y="300038"/>
            <a:ext cx="4702175" cy="3527425"/>
          </a:xfrm>
          <a:ln/>
        </p:spPr>
      </p:sp>
      <p:sp>
        <p:nvSpPr>
          <p:cNvPr id="290819" name="Rectangle 3"/>
          <p:cNvSpPr>
            <a:spLocks noGrp="1" noChangeArrowheads="1"/>
          </p:cNvSpPr>
          <p:nvPr>
            <p:ph type="body" idx="1"/>
          </p:nvPr>
        </p:nvSpPr>
        <p:spPr>
          <a:xfrm>
            <a:off x="523875" y="4052888"/>
            <a:ext cx="5835650" cy="4579937"/>
          </a:xfrm>
        </p:spPr>
        <p:txBody>
          <a:bodyPr lIns="86488" tIns="43244" rIns="86488" bIns="43244"/>
          <a:lstStyle/>
          <a:p>
            <a:r>
              <a:rPr lang="en-US" b="1"/>
              <a:t>Purpose: </a:t>
            </a:r>
            <a:r>
              <a:rPr lang="en-US"/>
              <a:t>The figure shows how the IGRP commands operate on the example network.</a:t>
            </a:r>
          </a:p>
          <a:p>
            <a:r>
              <a:rPr lang="en-US" b="1"/>
              <a:t>Emphasize</a:t>
            </a:r>
            <a:r>
              <a:rPr lang="en-US"/>
              <a:t>: An administrator only specifies directly connected networks that should be published to other routers.</a:t>
            </a:r>
          </a:p>
          <a:p>
            <a:r>
              <a:rPr lang="en-US"/>
              <a:t>Without the </a:t>
            </a:r>
            <a:r>
              <a:rPr lang="en-US" b="1"/>
              <a:t>network </a:t>
            </a:r>
            <a:r>
              <a:rPr lang="en-US"/>
              <a:t>command, nothing is advertised. With a </a:t>
            </a:r>
            <a:r>
              <a:rPr lang="en-US" b="1"/>
              <a:t>network</a:t>
            </a:r>
            <a:r>
              <a:rPr lang="en-US"/>
              <a:t> command, the router will advertise every subnet within the Class A, B, or C network specified in the configuration.</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A2B7F5-0F80-4283-8BF1-5B4D62F46C55}" type="slidenum">
              <a:rPr lang="en-US"/>
              <a:pPr/>
              <a:t>68</a:t>
            </a:fld>
            <a:endParaRPr lang="en-US"/>
          </a:p>
        </p:txBody>
      </p:sp>
      <p:sp>
        <p:nvSpPr>
          <p:cNvPr id="316418" name="Rectangle 2"/>
          <p:cNvSpPr>
            <a:spLocks noGrp="1" noChangeArrowheads="1"/>
          </p:cNvSpPr>
          <p:nvPr>
            <p:ph type="body" idx="1"/>
          </p:nvPr>
        </p:nvSpPr>
        <p:spPr>
          <a:xfrm>
            <a:off x="912813" y="3733800"/>
            <a:ext cx="5032375" cy="4724400"/>
          </a:xfrm>
          <a:ln/>
        </p:spPr>
        <p:txBody>
          <a:bodyPr lIns="92061" tIns="46031" rIns="92061" bIns="46031"/>
          <a:lstStyle/>
          <a:p>
            <a:endParaRPr lang="en-US"/>
          </a:p>
        </p:txBody>
      </p:sp>
      <p:sp>
        <p:nvSpPr>
          <p:cNvPr id="316419" name="Rectangle 3"/>
          <p:cNvSpPr>
            <a:spLocks noGrp="1" noRot="1" noChangeAspect="1" noChangeArrowheads="1" noTextEdit="1"/>
          </p:cNvSpPr>
          <p:nvPr>
            <p:ph type="sldImg"/>
          </p:nvPr>
        </p:nvSpPr>
        <p:spPr>
          <a:xfrm>
            <a:off x="1368425" y="457200"/>
            <a:ext cx="4060825" cy="30464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76139B-A3D7-4555-BF03-AE8F26859693}" type="slidenum">
              <a:rPr lang="en-US"/>
              <a:pPr/>
              <a:t>69</a:t>
            </a:fld>
            <a:endParaRPr lang="en-US"/>
          </a:p>
        </p:txBody>
      </p:sp>
      <p:sp>
        <p:nvSpPr>
          <p:cNvPr id="352258" name="Rectangle 2"/>
          <p:cNvSpPr>
            <a:spLocks noGrp="1" noChangeArrowheads="1"/>
          </p:cNvSpPr>
          <p:nvPr>
            <p:ph type="body" idx="1"/>
          </p:nvPr>
        </p:nvSpPr>
        <p:spPr>
          <a:xfrm>
            <a:off x="912813" y="3733800"/>
            <a:ext cx="5032375" cy="4724400"/>
          </a:xfrm>
          <a:ln/>
        </p:spPr>
        <p:txBody>
          <a:bodyPr lIns="92061" tIns="46031" rIns="92061" bIns="46031"/>
          <a:lstStyle/>
          <a:p>
            <a:endParaRPr lang="en-US"/>
          </a:p>
        </p:txBody>
      </p:sp>
      <p:sp>
        <p:nvSpPr>
          <p:cNvPr id="352259" name="Rectangle 3"/>
          <p:cNvSpPr>
            <a:spLocks noGrp="1" noRot="1" noChangeAspect="1" noChangeArrowheads="1" noTextEdit="1"/>
          </p:cNvSpPr>
          <p:nvPr>
            <p:ph type="sldImg"/>
          </p:nvPr>
        </p:nvSpPr>
        <p:spPr>
          <a:xfrm>
            <a:off x="1368425" y="457200"/>
            <a:ext cx="4060825" cy="30464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F6B9E-6AD7-4A68-A6D0-C77F66B8354A}" type="slidenum">
              <a:rPr lang="en-US"/>
              <a:pPr/>
              <a:t>70</a:t>
            </a:fld>
            <a:endParaRPr lang="en-US"/>
          </a:p>
        </p:txBody>
      </p:sp>
      <p:sp>
        <p:nvSpPr>
          <p:cNvPr id="292866" name="Rectangle 2"/>
          <p:cNvSpPr>
            <a:spLocks noGrp="1" noRot="1" noChangeAspect="1" noChangeArrowheads="1" noTextEdit="1"/>
          </p:cNvSpPr>
          <p:nvPr>
            <p:ph type="sldImg"/>
          </p:nvPr>
        </p:nvSpPr>
        <p:spPr>
          <a:xfrm>
            <a:off x="1103313" y="300038"/>
            <a:ext cx="4702175" cy="3527425"/>
          </a:xfrm>
          <a:ln/>
        </p:spPr>
      </p:sp>
      <p:sp>
        <p:nvSpPr>
          <p:cNvPr id="292867"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shows how the </a:t>
            </a:r>
            <a:r>
              <a:rPr lang="en-US" b="1"/>
              <a:t>show ip protocol </a:t>
            </a:r>
            <a:r>
              <a:rPr lang="en-US"/>
              <a:t>command is used to monitor IGRP operation.</a:t>
            </a:r>
          </a:p>
          <a:p>
            <a:r>
              <a:rPr lang="en-US" b="1"/>
              <a:t>Emphasize:</a:t>
            </a:r>
            <a:r>
              <a:rPr lang="en-US"/>
              <a:t> The command displays the routing protocols that are active on the router for IP. It also gives network and timer information. In this example, IGRP is displayed.</a:t>
            </a:r>
          </a:p>
          <a:p>
            <a:r>
              <a:rPr lang="en-US"/>
              <a:t>Point out the timing information.</a:t>
            </a:r>
          </a:p>
          <a:p>
            <a:r>
              <a:rPr lang="en-US"/>
              <a:t>Point out the list of networks for which the router is injecting routes.</a:t>
            </a:r>
          </a:p>
          <a:p>
            <a:r>
              <a:rPr lang="en-US"/>
              <a:t>Point out the administrative distance metric.</a:t>
            </a:r>
          </a:p>
          <a:p>
            <a:r>
              <a:rPr lang="en-US"/>
              <a:t>	</a:t>
            </a:r>
          </a:p>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1981B4-AA0D-4579-AF14-88E76B11D8C4}" type="slidenum">
              <a:rPr lang="en-US"/>
              <a:pPr/>
              <a:t>71</a:t>
            </a:fld>
            <a:endParaRPr lang="en-US"/>
          </a:p>
        </p:txBody>
      </p:sp>
      <p:sp>
        <p:nvSpPr>
          <p:cNvPr id="294914" name="Rectangle 2"/>
          <p:cNvSpPr>
            <a:spLocks noGrp="1" noRot="1" noChangeAspect="1" noChangeArrowheads="1" noTextEdit="1"/>
          </p:cNvSpPr>
          <p:nvPr>
            <p:ph type="sldImg"/>
          </p:nvPr>
        </p:nvSpPr>
        <p:spPr>
          <a:xfrm>
            <a:off x="1103313" y="300038"/>
            <a:ext cx="4702175" cy="3527425"/>
          </a:xfrm>
          <a:ln/>
        </p:spPr>
      </p:sp>
      <p:sp>
        <p:nvSpPr>
          <p:cNvPr id="294915"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shows how the </a:t>
            </a:r>
            <a:r>
              <a:rPr lang="en-US" b="1"/>
              <a:t>show ip protocol </a:t>
            </a:r>
            <a:r>
              <a:rPr lang="en-US"/>
              <a:t>command is used to monitor IGRP operation.</a:t>
            </a:r>
          </a:p>
          <a:p>
            <a:r>
              <a:rPr lang="en-US" b="1"/>
              <a:t>Emphasize:</a:t>
            </a:r>
            <a:r>
              <a:rPr lang="en-US"/>
              <a:t> The command displays the routing protocols that are active on the router for IP. It also gives network and timer information. In this example, IGRP is displayed.</a:t>
            </a:r>
          </a:p>
          <a:p>
            <a:r>
              <a:rPr lang="en-US"/>
              <a:t>Point out the timing information.</a:t>
            </a:r>
          </a:p>
          <a:p>
            <a:r>
              <a:rPr lang="en-US"/>
              <a:t>Point out the list of networks for which the router is injecting routes.</a:t>
            </a:r>
          </a:p>
          <a:p>
            <a:r>
              <a:rPr lang="en-US"/>
              <a:t>Point out the administrative distance metric.</a:t>
            </a:r>
          </a:p>
          <a:p>
            <a:r>
              <a:rPr lang="en-US"/>
              <a:t>	</a:t>
            </a:r>
          </a:p>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DC1E5-44D2-484E-8DD5-932FB372D8FE}" type="slidenum">
              <a:rPr lang="en-US"/>
              <a:pPr/>
              <a:t>72</a:t>
            </a:fld>
            <a:endParaRPr lang="en-US"/>
          </a:p>
        </p:txBody>
      </p:sp>
      <p:sp>
        <p:nvSpPr>
          <p:cNvPr id="296962" name="Rectangle 2"/>
          <p:cNvSpPr>
            <a:spLocks noGrp="1" noRot="1" noChangeAspect="1" noChangeArrowheads="1" noTextEdit="1"/>
          </p:cNvSpPr>
          <p:nvPr>
            <p:ph type="sldImg"/>
          </p:nvPr>
        </p:nvSpPr>
        <p:spPr>
          <a:xfrm>
            <a:off x="1103313" y="300038"/>
            <a:ext cx="4702175" cy="3527425"/>
          </a:xfrm>
          <a:ln/>
        </p:spPr>
      </p:sp>
      <p:sp>
        <p:nvSpPr>
          <p:cNvPr id="296963" name="Rectangle 3"/>
          <p:cNvSpPr>
            <a:spLocks noGrp="1" noChangeArrowheads="1"/>
          </p:cNvSpPr>
          <p:nvPr>
            <p:ph type="body" idx="1"/>
          </p:nvPr>
        </p:nvSpPr>
        <p:spPr>
          <a:xfrm>
            <a:off x="523875" y="4052888"/>
            <a:ext cx="5835650" cy="4579937"/>
          </a:xfrm>
        </p:spPr>
        <p:txBody>
          <a:bodyPr lIns="86488" tIns="43244" rIns="86488" bIns="43244"/>
          <a:lstStyle/>
          <a:p>
            <a:r>
              <a:rPr lang="en-US" b="1"/>
              <a:t>240, 197, 102</a:t>
            </a:r>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F0FD1D-4951-4C72-A599-B00E2BA89874}" type="slidenum">
              <a:rPr lang="en-US"/>
              <a:pPr/>
              <a:t>73</a:t>
            </a:fld>
            <a:endParaRPr lang="en-US"/>
          </a:p>
        </p:txBody>
      </p:sp>
      <p:sp>
        <p:nvSpPr>
          <p:cNvPr id="299010" name="Rectangle 2"/>
          <p:cNvSpPr>
            <a:spLocks noGrp="1" noRot="1" noChangeAspect="1" noChangeArrowheads="1" noTextEdit="1"/>
          </p:cNvSpPr>
          <p:nvPr>
            <p:ph type="sldImg"/>
          </p:nvPr>
        </p:nvSpPr>
        <p:spPr>
          <a:xfrm>
            <a:off x="1103313" y="300038"/>
            <a:ext cx="4702175" cy="3527425"/>
          </a:xfrm>
          <a:ln/>
        </p:spPr>
      </p:sp>
      <p:sp>
        <p:nvSpPr>
          <p:cNvPr id="299011"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shows how the </a:t>
            </a:r>
            <a:r>
              <a:rPr lang="en-US" b="1"/>
              <a:t>show ip protocol </a:t>
            </a:r>
            <a:r>
              <a:rPr lang="en-US"/>
              <a:t>command is used to monitor IGRP operation.</a:t>
            </a:r>
          </a:p>
          <a:p>
            <a:r>
              <a:rPr lang="en-US" b="1"/>
              <a:t>Emphasize:</a:t>
            </a:r>
            <a:r>
              <a:rPr lang="en-US"/>
              <a:t> The command displays the routing protocols that are active on the router for IP. It also gives network and timer information. In this example, IGRP is displayed.</a:t>
            </a:r>
          </a:p>
          <a:p>
            <a:r>
              <a:rPr lang="en-US"/>
              <a:t>Point out the timing information.</a:t>
            </a:r>
          </a:p>
          <a:p>
            <a:r>
              <a:rPr lang="en-US"/>
              <a:t>Point out the list of networks for which the router is injecting routes.</a:t>
            </a:r>
          </a:p>
          <a:p>
            <a:r>
              <a:rPr lang="en-US"/>
              <a:t>Point out the administrative distance metric.</a:t>
            </a:r>
          </a:p>
          <a:p>
            <a:r>
              <a:rPr lang="en-US"/>
              <a:t>	</a:t>
            </a:r>
          </a:p>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B77CF-408F-44F3-9246-1616018F7B1C}" type="slidenum">
              <a:rPr lang="en-US"/>
              <a:pPr/>
              <a:t>74</a:t>
            </a:fld>
            <a:endParaRPr lang="en-US"/>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72554B69-28CF-4000-A472-9624FA895F03}" type="slidenum">
              <a:rPr lang="en-US" sz="1200"/>
              <a:pPr/>
              <a:t>11</a:t>
            </a:fld>
            <a:endParaRPr lang="en-US" sz="1200"/>
          </a:p>
        </p:txBody>
      </p:sp>
      <p:sp>
        <p:nvSpPr>
          <p:cNvPr id="34819" name="Rectangle 2"/>
          <p:cNvSpPr>
            <a:spLocks noChangeArrowheads="1"/>
          </p:cNvSpPr>
          <p:nvPr/>
        </p:nvSpPr>
        <p:spPr bwMode="auto">
          <a:xfrm>
            <a:off x="3884613" y="-1588"/>
            <a:ext cx="2976562"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0" name="Rectangle 3"/>
          <p:cNvSpPr>
            <a:spLocks noChangeArrowheads="1"/>
          </p:cNvSpPr>
          <p:nvPr/>
        </p:nvSpPr>
        <p:spPr bwMode="auto">
          <a:xfrm>
            <a:off x="-3175" y="-1588"/>
            <a:ext cx="2973388"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4"/>
          <p:cNvSpPr>
            <a:spLocks noGrp="1" noRot="1" noChangeAspect="1" noChangeArrowheads="1" noTextEdit="1"/>
          </p:cNvSpPr>
          <p:nvPr>
            <p:ph type="sldImg"/>
          </p:nvPr>
        </p:nvSpPr>
        <p:spPr>
          <a:xfrm>
            <a:off x="1243013" y="563563"/>
            <a:ext cx="4384675" cy="3287712"/>
          </a:xfrm>
          <a:ln/>
        </p:spPr>
      </p:sp>
      <p:sp>
        <p:nvSpPr>
          <p:cNvPr id="34822" name="Rectangle 5"/>
          <p:cNvSpPr>
            <a:spLocks noGrp="1" noChangeArrowheads="1"/>
          </p:cNvSpPr>
          <p:nvPr>
            <p:ph type="body" idx="1"/>
          </p:nvPr>
        </p:nvSpPr>
        <p:spPr>
          <a:xfrm>
            <a:off x="858838" y="3997325"/>
            <a:ext cx="5160962" cy="4306888"/>
          </a:xfrm>
          <a:noFill/>
        </p:spPr>
        <p:txBody>
          <a:bodyPr lIns="89724" tIns="44862" rIns="89724" bIns="44862"/>
          <a:lstStyle/>
          <a:p>
            <a:pPr eaLnBrk="1" hangingPunct="1"/>
            <a:r>
              <a:rPr lang="en-US" smtClean="0"/>
              <a:t>Lesson Aim</a:t>
            </a:r>
          </a:p>
          <a:p>
            <a:pPr lvl="1" eaLnBrk="1" hangingPunct="1"/>
            <a:r>
              <a:rPr lang="en-US" smtClean="0"/>
              <a:t>&lt;Enter lesson aim here.&gt;</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CAC72-9E55-4E75-98EA-645702780B2C}" type="slidenum">
              <a:rPr lang="en-US"/>
              <a:pPr/>
              <a:t>75</a:t>
            </a:fld>
            <a:endParaRPr lang="en-US"/>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D19DB-227D-46FC-833C-4E8189C6EC8F}" type="slidenum">
              <a:rPr lang="en-US"/>
              <a:pPr/>
              <a:t>76</a:t>
            </a:fld>
            <a:endParaRPr lang="en-US"/>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995562-BB10-467E-B4C5-188147D0FDCB}" type="slidenum">
              <a:rPr lang="en-US"/>
              <a:pPr/>
              <a:t>77</a:t>
            </a:fld>
            <a:endParaRPr lang="en-US"/>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BE505-F166-4847-8F3F-89D36E0B2F2D}" type="slidenum">
              <a:rPr lang="en-US"/>
              <a:pPr/>
              <a:t>78</a:t>
            </a:fld>
            <a:endParaRPr lang="en-US"/>
          </a:p>
        </p:txBody>
      </p:sp>
      <p:sp>
        <p:nvSpPr>
          <p:cNvPr id="358402" name="Rectangle 2"/>
          <p:cNvSpPr>
            <a:spLocks noGrp="1" noRot="1" noChangeAspect="1" noChangeArrowheads="1" noTextEdit="1"/>
          </p:cNvSpPr>
          <p:nvPr>
            <p:ph type="sldImg"/>
          </p:nvPr>
        </p:nvSpPr>
        <p:spPr>
          <a:xfrm>
            <a:off x="1243013" y="561975"/>
            <a:ext cx="4386262" cy="3289300"/>
          </a:xfrm>
          <a:ln/>
        </p:spPr>
      </p:sp>
      <p:sp>
        <p:nvSpPr>
          <p:cNvPr id="358403" name="Rectangle 3"/>
          <p:cNvSpPr>
            <a:spLocks noGrp="1" noChangeArrowheads="1"/>
          </p:cNvSpPr>
          <p:nvPr>
            <p:ph type="body" idx="1"/>
          </p:nvPr>
        </p:nvSpPr>
        <p:spPr>
          <a:xfrm>
            <a:off x="858838" y="3995738"/>
            <a:ext cx="5160962" cy="4308475"/>
          </a:xfrm>
        </p:spPr>
        <p:txBody>
          <a:bodyPr lIns="90299" tIns="45149" rIns="90299" bIns="45149"/>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B78F51-D8D1-469F-84AA-5F5E9A442054}" type="slidenum">
              <a:rPr lang="en-US"/>
              <a:pPr/>
              <a:t>79</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6935F-7A54-474D-8601-8FB3EF6D7AFC}" type="slidenum">
              <a:rPr lang="en-US"/>
              <a:pPr/>
              <a:t>80</a:t>
            </a:fld>
            <a:endParaRPr lang="en-US"/>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880789-5368-41AA-9CC3-8D87B5619CB0}" type="slidenum">
              <a:rPr lang="en-US"/>
              <a:pPr/>
              <a:t>81</a:t>
            </a:fld>
            <a:endParaRPr lang="en-US"/>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D190C-6625-4996-B30F-CCA2E8FBDAB4}" type="slidenum">
              <a:rPr lang="en-US"/>
              <a:pPr/>
              <a:t>82</a:t>
            </a:fld>
            <a:endParaRPr lang="en-US"/>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12AB4-3EA9-4B68-A65F-7E28708BF367}" type="slidenum">
              <a:rPr lang="en-US"/>
              <a:pPr/>
              <a:t>83</a:t>
            </a:fld>
            <a:endParaRPr lang="en-US"/>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3FA06-B8AA-4C68-862E-6906B66A354C}" type="slidenum">
              <a:rPr lang="en-US"/>
              <a:pPr/>
              <a:t>84</a:t>
            </a:fld>
            <a:endParaRPr lang="en-US"/>
          </a:p>
        </p:txBody>
      </p:sp>
      <p:sp>
        <p:nvSpPr>
          <p:cNvPr id="360450" name="Rectangle 2"/>
          <p:cNvSpPr>
            <a:spLocks noGrp="1" noRot="1" noChangeAspect="1" noChangeArrowheads="1" noTextEdit="1"/>
          </p:cNvSpPr>
          <p:nvPr>
            <p:ph type="sldImg"/>
          </p:nvPr>
        </p:nvSpPr>
        <p:spPr>
          <a:xfrm>
            <a:off x="1243013" y="563563"/>
            <a:ext cx="4383087" cy="3287712"/>
          </a:xfrm>
          <a:ln/>
        </p:spPr>
      </p:sp>
      <p:sp>
        <p:nvSpPr>
          <p:cNvPr id="360451" name="Rectangle 3"/>
          <p:cNvSpPr>
            <a:spLocks noGrp="1" noChangeArrowheads="1"/>
          </p:cNvSpPr>
          <p:nvPr>
            <p:ph type="body" idx="1"/>
          </p:nvPr>
        </p:nvSpPr>
        <p:spPr>
          <a:xfrm>
            <a:off x="858838" y="3997325"/>
            <a:ext cx="5160962" cy="4306888"/>
          </a:xfrm>
        </p:spPr>
        <p:txBody>
          <a:bodyPr lIns="89797" tIns="44898" rIns="89797" bIns="44898"/>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06145719-75E4-4773-9702-4B390794E350}" type="slidenum">
              <a:rPr lang="en-US" sz="1200"/>
              <a:pPr/>
              <a:t>12</a:t>
            </a:fld>
            <a:endParaRPr lang="en-US" sz="1200"/>
          </a:p>
        </p:txBody>
      </p:sp>
      <p:sp>
        <p:nvSpPr>
          <p:cNvPr id="35843" name="Rectangle 2"/>
          <p:cNvSpPr>
            <a:spLocks noChangeArrowheads="1"/>
          </p:cNvSpPr>
          <p:nvPr/>
        </p:nvSpPr>
        <p:spPr bwMode="auto">
          <a:xfrm>
            <a:off x="3884613" y="-1588"/>
            <a:ext cx="2976562"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4" name="Rectangle 3"/>
          <p:cNvSpPr>
            <a:spLocks noChangeArrowheads="1"/>
          </p:cNvSpPr>
          <p:nvPr/>
        </p:nvSpPr>
        <p:spPr bwMode="auto">
          <a:xfrm>
            <a:off x="-3175" y="-1588"/>
            <a:ext cx="2973388"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4"/>
          <p:cNvSpPr>
            <a:spLocks noGrp="1" noRot="1" noChangeAspect="1" noChangeArrowheads="1" noTextEdit="1"/>
          </p:cNvSpPr>
          <p:nvPr>
            <p:ph type="sldImg"/>
          </p:nvPr>
        </p:nvSpPr>
        <p:spPr>
          <a:xfrm>
            <a:off x="1243013" y="563563"/>
            <a:ext cx="4384675" cy="3287712"/>
          </a:xfrm>
          <a:ln/>
        </p:spPr>
      </p:sp>
      <p:sp>
        <p:nvSpPr>
          <p:cNvPr id="35846" name="Rectangle 5"/>
          <p:cNvSpPr>
            <a:spLocks noGrp="1" noChangeArrowheads="1"/>
          </p:cNvSpPr>
          <p:nvPr>
            <p:ph type="body" idx="1"/>
          </p:nvPr>
        </p:nvSpPr>
        <p:spPr>
          <a:xfrm>
            <a:off x="858838" y="3997325"/>
            <a:ext cx="5160962" cy="4306888"/>
          </a:xfrm>
          <a:noFill/>
        </p:spPr>
        <p:txBody>
          <a:bodyPr lIns="89724" tIns="44862" rIns="89724" bIns="44862"/>
          <a:lstStyle/>
          <a:p>
            <a:pPr eaLnBrk="1" hangingPunct="1"/>
            <a:r>
              <a:rPr lang="en-US" smtClean="0"/>
              <a:t>Lesson Aim</a:t>
            </a:r>
          </a:p>
          <a:p>
            <a:pPr lvl="1" eaLnBrk="1" hangingPunct="1"/>
            <a:r>
              <a:rPr lang="en-US" smtClean="0"/>
              <a:t>&lt;Enter lesson aim here.&gt;</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083625-DF51-4F67-9D5E-933A235BE42E}" type="slidenum">
              <a:rPr lang="en-US"/>
              <a:pPr/>
              <a:t>85</a:t>
            </a:fld>
            <a:endParaRPr lang="en-US"/>
          </a:p>
        </p:txBody>
      </p:sp>
      <p:sp>
        <p:nvSpPr>
          <p:cNvPr id="362498" name="Rectangle 2"/>
          <p:cNvSpPr>
            <a:spLocks noGrp="1" noRot="1" noChangeAspect="1" noChangeArrowheads="1" noTextEdit="1"/>
          </p:cNvSpPr>
          <p:nvPr>
            <p:ph type="sldImg"/>
          </p:nvPr>
        </p:nvSpPr>
        <p:spPr>
          <a:xfrm>
            <a:off x="1243013" y="563563"/>
            <a:ext cx="4383087" cy="3287712"/>
          </a:xfrm>
          <a:ln/>
        </p:spPr>
      </p:sp>
      <p:sp>
        <p:nvSpPr>
          <p:cNvPr id="362499" name="Rectangle 3"/>
          <p:cNvSpPr>
            <a:spLocks noGrp="1" noChangeArrowheads="1"/>
          </p:cNvSpPr>
          <p:nvPr>
            <p:ph type="body" idx="1"/>
          </p:nvPr>
        </p:nvSpPr>
        <p:spPr>
          <a:xfrm>
            <a:off x="858838" y="3997325"/>
            <a:ext cx="5160962" cy="4306888"/>
          </a:xfrm>
        </p:spPr>
        <p:txBody>
          <a:bodyPr lIns="89797" tIns="44898" rIns="89797" bIns="44898"/>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614875-DD7C-403A-BD81-14133B59CC0B}" type="slidenum">
              <a:rPr lang="en-US"/>
              <a:pPr/>
              <a:t>86</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639D-9D68-434A-803A-39D39870BA9B}" type="slidenum">
              <a:rPr lang="en-US"/>
              <a:pPr/>
              <a:t>87</a:t>
            </a:fld>
            <a:endParaRPr lang="en-US"/>
          </a:p>
        </p:txBody>
      </p:sp>
      <p:sp>
        <p:nvSpPr>
          <p:cNvPr id="364546" name="Rectangle 2"/>
          <p:cNvSpPr>
            <a:spLocks noGrp="1" noRot="1" noChangeAspect="1" noChangeArrowheads="1" noTextEdit="1"/>
          </p:cNvSpPr>
          <p:nvPr>
            <p:ph type="sldImg"/>
          </p:nvPr>
        </p:nvSpPr>
        <p:spPr>
          <a:xfrm>
            <a:off x="1092200" y="301625"/>
            <a:ext cx="4702175" cy="3527425"/>
          </a:xfrm>
          <a:ln/>
        </p:spPr>
      </p:sp>
      <p:sp>
        <p:nvSpPr>
          <p:cNvPr id="364547" name="Rectangle 3"/>
          <p:cNvSpPr>
            <a:spLocks noGrp="1" noChangeArrowheads="1"/>
          </p:cNvSpPr>
          <p:nvPr>
            <p:ph type="body" idx="1"/>
          </p:nvPr>
        </p:nvSpPr>
        <p:spPr>
          <a:xfrm>
            <a:off x="523875" y="4052888"/>
            <a:ext cx="5835650" cy="4579937"/>
          </a:xfrm>
        </p:spPr>
        <p:txBody>
          <a:bodyPr lIns="86483" tIns="43242" rIns="86483" bIns="43242"/>
          <a:lstStyle/>
          <a:p>
            <a:r>
              <a:rPr lang="en-US" b="1"/>
              <a:t>Lab 10 amended pod b and pod I addresses move core_ro address closer to interface same with s0 pod L</a:t>
            </a:r>
          </a:p>
          <a:p>
            <a:r>
              <a:rPr lang="en-US" b="1"/>
              <a:t>Objectives:</a:t>
            </a:r>
            <a:r>
              <a:rPr lang="en-US"/>
              <a:t> Enable the IGRP dynamic routing protocol so your router can learn about nonconnected networks.</a:t>
            </a:r>
          </a:p>
          <a:p>
            <a:r>
              <a:rPr lang="en-US" b="1"/>
              <a:t>Purpose:</a:t>
            </a:r>
            <a:r>
              <a:rPr lang="en-US"/>
              <a:t> Teach students how to enable IGRP.</a:t>
            </a:r>
          </a:p>
          <a:p>
            <a:r>
              <a:rPr lang="en-US" b="1"/>
              <a:t>Laboratory Instructions:</a:t>
            </a:r>
            <a:r>
              <a:rPr lang="en-US"/>
              <a:t> Refer to the lab setup guide.</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2A919-CBB9-4498-907B-7E7CC3E6A02D}" type="slidenum">
              <a:rPr lang="en-US"/>
              <a:pPr/>
              <a:t>88</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CAC12701-69AB-4E2B-9043-4E9E49F6530E}" type="slidenum">
              <a:rPr lang="en-US" sz="1200"/>
              <a:pPr/>
              <a:t>13</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52578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 name="Picture 3" descr="MAE0078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0" y="0"/>
            <a:ext cx="3930650"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5"/>
          <p:cNvSpPr>
            <a:spLocks noGrp="1" noChangeArrowheads="1"/>
          </p:cNvSpPr>
          <p:nvPr>
            <p:ph type="ctrTitle"/>
          </p:nvPr>
        </p:nvSpPr>
        <p:spPr bwMode="white">
          <a:xfrm>
            <a:off x="650875" y="3390900"/>
            <a:ext cx="6937375" cy="4206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t"/>
          <a:lstStyle>
            <a:lvl1pPr>
              <a:defRPr sz="2000">
                <a:solidFill>
                  <a:schemeClr val="bg2"/>
                </a:solidFill>
              </a:defRPr>
            </a:lvl1pPr>
          </a:lstStyle>
          <a:p>
            <a:pPr lvl="0"/>
            <a:r>
              <a:rPr lang="en-US" noProof="0" smtClean="0"/>
              <a:t>Module Title, Size 20</a:t>
            </a:r>
          </a:p>
        </p:txBody>
      </p:sp>
      <p:sp>
        <p:nvSpPr>
          <p:cNvPr id="38918" name="Rectangle 6"/>
          <p:cNvSpPr>
            <a:spLocks noGrp="1" noChangeArrowheads="1"/>
          </p:cNvSpPr>
          <p:nvPr>
            <p:ph type="subTitle" idx="1"/>
          </p:nvPr>
        </p:nvSpPr>
        <p:spPr>
          <a:xfrm>
            <a:off x="650875" y="1312863"/>
            <a:ext cx="3546475"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nchor="ctr"/>
          <a:lstStyle>
            <a:lvl1pPr>
              <a:lnSpc>
                <a:spcPct val="90000"/>
              </a:lnSpc>
              <a:spcBef>
                <a:spcPct val="0"/>
              </a:spcBef>
              <a:defRPr sz="3000">
                <a:solidFill>
                  <a:schemeClr val="bg1"/>
                </a:solidFill>
              </a:defRPr>
            </a:lvl1pPr>
          </a:lstStyle>
          <a:p>
            <a:pPr lvl="0"/>
            <a:r>
              <a:rPr lang="en-US" noProof="0" smtClean="0"/>
              <a:t>Lesson Title,</a:t>
            </a:r>
            <a:br>
              <a:rPr lang="en-US" noProof="0" smtClean="0"/>
            </a:br>
            <a:r>
              <a:rPr lang="en-US" noProof="0" smtClean="0"/>
              <a:t>Size 30</a:t>
            </a:r>
          </a:p>
        </p:txBody>
      </p:sp>
    </p:spTree>
    <p:extLst>
      <p:ext uri="{BB962C8B-B14F-4D97-AF65-F5344CB8AC3E}">
        <p14:creationId xmlns:p14="http://schemas.microsoft.com/office/powerpoint/2010/main" val="633949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067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457200"/>
            <a:ext cx="2035175" cy="489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457200"/>
            <a:ext cx="5957887" cy="489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7985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457200"/>
            <a:ext cx="8145462"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781175"/>
            <a:ext cx="7940675" cy="1709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5638" y="3643313"/>
            <a:ext cx="7940675" cy="17097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3490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457200"/>
            <a:ext cx="8145462"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55638" y="1781175"/>
            <a:ext cx="3894137"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781175"/>
            <a:ext cx="3894138"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3873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52578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600" b="0">
              <a:solidFill>
                <a:srgbClr val="000000"/>
              </a:solidFill>
            </a:endParaRPr>
          </a:p>
        </p:txBody>
      </p:sp>
      <p:pic>
        <p:nvPicPr>
          <p:cNvPr id="5" name="Picture 3" descr="MAE0078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0" y="0"/>
            <a:ext cx="3930650"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277813"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defTabSz="814388">
              <a:lnSpc>
                <a:spcPct val="100000"/>
              </a:lnSpc>
            </a:pPr>
            <a:r>
              <a:rPr lang="en-US" sz="700" b="0">
                <a:solidFill>
                  <a:srgbClr val="999999"/>
                </a:solidFill>
              </a:rPr>
              <a:t>© 2007 Cisco Systems, Inc. All rights reserved.</a:t>
            </a:r>
          </a:p>
        </p:txBody>
      </p:sp>
      <p:sp>
        <p:nvSpPr>
          <p:cNvPr id="7" name="Rectangle 5"/>
          <p:cNvSpPr>
            <a:spLocks noChangeArrowheads="1"/>
          </p:cNvSpPr>
          <p:nvPr/>
        </p:nvSpPr>
        <p:spPr bwMode="auto">
          <a:xfrm>
            <a:off x="8015288" y="6672263"/>
            <a:ext cx="901700"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p>
            <a:pPr algn="r" defTabSz="814388">
              <a:lnSpc>
                <a:spcPct val="100000"/>
              </a:lnSpc>
            </a:pPr>
            <a:r>
              <a:rPr lang="en-US" sz="700" b="0">
                <a:solidFill>
                  <a:srgbClr val="999999"/>
                </a:solidFill>
              </a:rPr>
              <a:t>ICND2 v1.0—3-</a:t>
            </a:r>
            <a:fld id="{C4648ACF-726D-4210-847A-CB5785C87E88}" type="slidenum">
              <a:rPr lang="en-US" sz="700" b="0">
                <a:solidFill>
                  <a:srgbClr val="999999"/>
                </a:solidFill>
              </a:rPr>
              <a:pPr algn="r" defTabSz="814388">
                <a:lnSpc>
                  <a:spcPct val="100000"/>
                </a:lnSpc>
              </a:pPr>
              <a:t>‹#›</a:t>
            </a:fld>
            <a:endParaRPr lang="en-US" sz="700" b="0">
              <a:solidFill>
                <a:srgbClr val="999999"/>
              </a:solidFill>
            </a:endParaRPr>
          </a:p>
        </p:txBody>
      </p:sp>
      <p:sp>
        <p:nvSpPr>
          <p:cNvPr id="98310" name="Rectangle 6"/>
          <p:cNvSpPr>
            <a:spLocks noGrp="1" noChangeArrowheads="1"/>
          </p:cNvSpPr>
          <p:nvPr>
            <p:ph type="ctrTitle"/>
          </p:nvPr>
        </p:nvSpPr>
        <p:spPr bwMode="white">
          <a:xfrm>
            <a:off x="650875" y="3390900"/>
            <a:ext cx="6937375" cy="4206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t"/>
          <a:lstStyle>
            <a:lvl1pPr>
              <a:defRPr sz="2000">
                <a:solidFill>
                  <a:schemeClr val="bg2"/>
                </a:solidFill>
              </a:defRPr>
            </a:lvl1pPr>
          </a:lstStyle>
          <a:p>
            <a:pPr lvl="0"/>
            <a:r>
              <a:rPr lang="en-US" noProof="0" smtClean="0"/>
              <a:t>Module Title, Size 20</a:t>
            </a:r>
          </a:p>
        </p:txBody>
      </p:sp>
      <p:sp>
        <p:nvSpPr>
          <p:cNvPr id="98311" name="Rectangle 7"/>
          <p:cNvSpPr>
            <a:spLocks noGrp="1" noChangeArrowheads="1"/>
          </p:cNvSpPr>
          <p:nvPr>
            <p:ph type="subTitle" idx="1"/>
          </p:nvPr>
        </p:nvSpPr>
        <p:spPr>
          <a:xfrm>
            <a:off x="650875" y="1312863"/>
            <a:ext cx="3546475"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nchor="ctr"/>
          <a:lstStyle>
            <a:lvl1pPr>
              <a:lnSpc>
                <a:spcPct val="90000"/>
              </a:lnSpc>
              <a:spcBef>
                <a:spcPct val="0"/>
              </a:spcBef>
              <a:defRPr sz="3000">
                <a:solidFill>
                  <a:schemeClr val="bg1"/>
                </a:solidFill>
              </a:defRPr>
            </a:lvl1pPr>
          </a:lstStyle>
          <a:p>
            <a:pPr lvl="0"/>
            <a:r>
              <a:rPr lang="en-US" noProof="0" smtClean="0"/>
              <a:t>Lesson Title,</a:t>
            </a:r>
            <a:br>
              <a:rPr lang="en-US" noProof="0" smtClean="0"/>
            </a:br>
            <a:r>
              <a:rPr lang="en-US" noProof="0" smtClean="0"/>
              <a:t>Size 30</a:t>
            </a:r>
          </a:p>
        </p:txBody>
      </p:sp>
    </p:spTree>
    <p:extLst>
      <p:ext uri="{BB962C8B-B14F-4D97-AF65-F5344CB8AC3E}">
        <p14:creationId xmlns:p14="http://schemas.microsoft.com/office/powerpoint/2010/main" val="2664444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64514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866768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93586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3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45515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2354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17208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7428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61015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96772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457200"/>
            <a:ext cx="2035175" cy="489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457200"/>
            <a:ext cx="5957887" cy="489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66436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457200"/>
            <a:ext cx="8145462"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781175"/>
            <a:ext cx="7940675" cy="1709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5638" y="3643313"/>
            <a:ext cx="7940675" cy="17097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795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44588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25970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77182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73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0110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723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756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457200"/>
            <a:ext cx="8145462" cy="838200"/>
          </a:xfrm>
          <a:prstGeom prst="rect">
            <a:avLst/>
          </a:prstGeom>
          <a:noFill/>
          <a:ln>
            <a:noFill/>
          </a:ln>
          <a:effectLst/>
          <a:extLst>
            <a:ext uri="{909E8E84-426E-40DD-AFC4-6F175D3DCCD1}">
              <a14:hiddenFill xmlns:a14="http://schemas.microsoft.com/office/drawing/2010/main">
                <a:solidFill>
                  <a:srgbClr val="0183B7"/>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3"/>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Rectangle 6"/>
          <p:cNvSpPr>
            <a:spLocks noGrp="1" noChangeArrowheads="1"/>
          </p:cNvSpPr>
          <p:nvPr>
            <p:ph type="body" idx="1"/>
          </p:nvPr>
        </p:nvSpPr>
        <p:spPr bwMode="auto">
          <a:xfrm>
            <a:off x="655638" y="1781175"/>
            <a:ext cx="7940675" cy="357187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7"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709"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3200" b="1">
          <a:solidFill>
            <a:schemeClr val="tx2"/>
          </a:solidFill>
          <a:latin typeface="Arial" charset="0"/>
        </a:defRPr>
      </a:lvl2pPr>
      <a:lvl3pPr algn="l" defTabSz="814388" rtl="0" eaLnBrk="0" fontAlgn="base" hangingPunct="0">
        <a:lnSpc>
          <a:spcPct val="90000"/>
        </a:lnSpc>
        <a:spcBef>
          <a:spcPct val="0"/>
        </a:spcBef>
        <a:spcAft>
          <a:spcPct val="0"/>
        </a:spcAft>
        <a:defRPr sz="3200" b="1">
          <a:solidFill>
            <a:schemeClr val="tx2"/>
          </a:solidFill>
          <a:latin typeface="Arial" charset="0"/>
        </a:defRPr>
      </a:lvl3pPr>
      <a:lvl4pPr algn="l" defTabSz="814388" rtl="0" eaLnBrk="0" fontAlgn="base" hangingPunct="0">
        <a:lnSpc>
          <a:spcPct val="90000"/>
        </a:lnSpc>
        <a:spcBef>
          <a:spcPct val="0"/>
        </a:spcBef>
        <a:spcAft>
          <a:spcPct val="0"/>
        </a:spcAft>
        <a:defRPr sz="3200" b="1">
          <a:solidFill>
            <a:schemeClr val="tx2"/>
          </a:solidFill>
          <a:latin typeface="Arial" charset="0"/>
        </a:defRPr>
      </a:lvl4pPr>
      <a:lvl5pPr algn="l" defTabSz="814388" rtl="0" eaLnBrk="0" fontAlgn="base" hangingPunct="0">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342900" indent="-342900" algn="l" defTabSz="814388" rtl="0" eaLnBrk="0" fontAlgn="base" hangingPunct="0">
        <a:lnSpc>
          <a:spcPct val="95000"/>
        </a:lnSpc>
        <a:spcBef>
          <a:spcPct val="35000"/>
        </a:spcBef>
        <a:spcAft>
          <a:spcPct val="0"/>
        </a:spcAft>
        <a:buClr>
          <a:schemeClr val="accent1"/>
        </a:buClr>
        <a:buSzPct val="100000"/>
        <a:buFont typeface="Arial" charset="0"/>
        <a:defRPr sz="2400">
          <a:solidFill>
            <a:srgbClr val="000000"/>
          </a:solidFill>
          <a:latin typeface="+mn-lt"/>
          <a:ea typeface="+mn-ea"/>
          <a:cs typeface="+mn-cs"/>
        </a:defRPr>
      </a:lvl1pPr>
      <a:lvl2pPr marL="342900" indent="-228600" algn="l" defTabSz="814388" rtl="0" eaLnBrk="0" fontAlgn="base" hangingPunct="0">
        <a:lnSpc>
          <a:spcPct val="95000"/>
        </a:lnSpc>
        <a:spcBef>
          <a:spcPct val="35000"/>
        </a:spcBef>
        <a:spcAft>
          <a:spcPct val="0"/>
        </a:spcAft>
        <a:buClr>
          <a:srgbClr val="0183B7"/>
        </a:buClr>
        <a:buFont typeface="Wingdings" pitchFamily="2" charset="2"/>
        <a:buChar char="§"/>
        <a:defRPr sz="2000">
          <a:solidFill>
            <a:srgbClr val="000000"/>
          </a:solidFill>
          <a:latin typeface="+mn-lt"/>
        </a:defRPr>
      </a:lvl2pPr>
      <a:lvl3pPr marL="6858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3pPr>
      <a:lvl4pPr marL="1028700" indent="-228600" algn="l" defTabSz="814388" rtl="0" eaLnBrk="0" fontAlgn="base" hangingPunct="0">
        <a:lnSpc>
          <a:spcPct val="95000"/>
        </a:lnSpc>
        <a:spcBef>
          <a:spcPct val="35000"/>
        </a:spcBef>
        <a:spcAft>
          <a:spcPct val="0"/>
        </a:spcAft>
        <a:buClr>
          <a:srgbClr val="0183B7"/>
        </a:buClr>
        <a:buFont typeface="Wingdings" pitchFamily="2" charset="2"/>
        <a:buChar char="§"/>
        <a:defRPr sz="2000">
          <a:solidFill>
            <a:srgbClr val="000000"/>
          </a:solidFill>
          <a:latin typeface="+mn-lt"/>
        </a:defRPr>
      </a:lvl4pPr>
      <a:lvl5pPr marL="13716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5pPr>
      <a:lvl6pPr marL="1828800" indent="-228600" algn="l" defTabSz="814388" rtl="0" fontAlgn="base">
        <a:lnSpc>
          <a:spcPct val="95000"/>
        </a:lnSpc>
        <a:spcBef>
          <a:spcPct val="35000"/>
        </a:spcBef>
        <a:spcAft>
          <a:spcPct val="0"/>
        </a:spcAft>
        <a:buClr>
          <a:srgbClr val="0183B7"/>
        </a:buClr>
        <a:buFont typeface="Arial" charset="0"/>
        <a:buChar char="–"/>
        <a:defRPr sz="2000">
          <a:solidFill>
            <a:srgbClr val="000000"/>
          </a:solidFill>
          <a:latin typeface="+mn-lt"/>
        </a:defRPr>
      </a:lvl6pPr>
      <a:lvl7pPr marL="2286000" indent="-228600" algn="l" defTabSz="814388" rtl="0" fontAlgn="base">
        <a:lnSpc>
          <a:spcPct val="95000"/>
        </a:lnSpc>
        <a:spcBef>
          <a:spcPct val="35000"/>
        </a:spcBef>
        <a:spcAft>
          <a:spcPct val="0"/>
        </a:spcAft>
        <a:buClr>
          <a:srgbClr val="0183B7"/>
        </a:buClr>
        <a:buFont typeface="Arial" charset="0"/>
        <a:buChar char="–"/>
        <a:defRPr sz="2000">
          <a:solidFill>
            <a:srgbClr val="000000"/>
          </a:solidFill>
          <a:latin typeface="+mn-lt"/>
        </a:defRPr>
      </a:lvl7pPr>
      <a:lvl8pPr marL="2743200" indent="-228600" algn="l" defTabSz="814388" rtl="0" fontAlgn="base">
        <a:lnSpc>
          <a:spcPct val="95000"/>
        </a:lnSpc>
        <a:spcBef>
          <a:spcPct val="35000"/>
        </a:spcBef>
        <a:spcAft>
          <a:spcPct val="0"/>
        </a:spcAft>
        <a:buClr>
          <a:srgbClr val="0183B7"/>
        </a:buClr>
        <a:buFont typeface="Arial" charset="0"/>
        <a:buChar char="–"/>
        <a:defRPr sz="2000">
          <a:solidFill>
            <a:srgbClr val="000000"/>
          </a:solidFill>
          <a:latin typeface="+mn-lt"/>
        </a:defRPr>
      </a:lvl8pPr>
      <a:lvl9pPr marL="3200400" indent="-228600" algn="l" defTabSz="814388" rtl="0" fontAlgn="base">
        <a:lnSpc>
          <a:spcPct val="95000"/>
        </a:lnSpc>
        <a:spcBef>
          <a:spcPct val="35000"/>
        </a:spcBef>
        <a:spcAft>
          <a:spcPct val="0"/>
        </a:spcAft>
        <a:buClr>
          <a:srgbClr val="0183B7"/>
        </a:buClr>
        <a:buFont typeface="Arial" charset="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55638" y="457200"/>
            <a:ext cx="8145462" cy="838200"/>
          </a:xfrm>
          <a:prstGeom prst="rect">
            <a:avLst/>
          </a:prstGeom>
          <a:noFill/>
          <a:ln>
            <a:noFill/>
          </a:ln>
          <a:effectLst/>
          <a:extLst>
            <a:ext uri="{909E8E84-426E-40DD-AFC4-6F175D3DCCD1}">
              <a14:hiddenFill xmlns:a14="http://schemas.microsoft.com/office/drawing/2010/main">
                <a:solidFill>
                  <a:srgbClr val="0183B7"/>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600" b="0">
              <a:solidFill>
                <a:srgbClr val="000000"/>
              </a:solidFill>
            </a:endParaRPr>
          </a:p>
        </p:txBody>
      </p:sp>
      <p:sp>
        <p:nvSpPr>
          <p:cNvPr id="2054" name="Rectangle 7"/>
          <p:cNvSpPr>
            <a:spLocks noGrp="1" noChangeArrowheads="1"/>
          </p:cNvSpPr>
          <p:nvPr>
            <p:ph type="body" idx="1"/>
          </p:nvPr>
        </p:nvSpPr>
        <p:spPr bwMode="auto">
          <a:xfrm>
            <a:off x="655638" y="1781175"/>
            <a:ext cx="7940675" cy="357187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3200" b="1">
          <a:solidFill>
            <a:schemeClr val="tx2"/>
          </a:solidFill>
          <a:latin typeface="Arial" charset="0"/>
        </a:defRPr>
      </a:lvl2pPr>
      <a:lvl3pPr algn="l" defTabSz="814388" rtl="0" eaLnBrk="0" fontAlgn="base" hangingPunct="0">
        <a:lnSpc>
          <a:spcPct val="90000"/>
        </a:lnSpc>
        <a:spcBef>
          <a:spcPct val="0"/>
        </a:spcBef>
        <a:spcAft>
          <a:spcPct val="0"/>
        </a:spcAft>
        <a:defRPr sz="3200" b="1">
          <a:solidFill>
            <a:schemeClr val="tx2"/>
          </a:solidFill>
          <a:latin typeface="Arial" charset="0"/>
        </a:defRPr>
      </a:lvl3pPr>
      <a:lvl4pPr algn="l" defTabSz="814388" rtl="0" eaLnBrk="0" fontAlgn="base" hangingPunct="0">
        <a:lnSpc>
          <a:spcPct val="90000"/>
        </a:lnSpc>
        <a:spcBef>
          <a:spcPct val="0"/>
        </a:spcBef>
        <a:spcAft>
          <a:spcPct val="0"/>
        </a:spcAft>
        <a:defRPr sz="3200" b="1">
          <a:solidFill>
            <a:schemeClr val="tx2"/>
          </a:solidFill>
          <a:latin typeface="Arial" charset="0"/>
        </a:defRPr>
      </a:lvl4pPr>
      <a:lvl5pPr algn="l" defTabSz="814388" rtl="0" eaLnBrk="0" fontAlgn="base" hangingPunct="0">
        <a:lnSpc>
          <a:spcPct val="90000"/>
        </a:lnSpc>
        <a:spcBef>
          <a:spcPct val="0"/>
        </a:spcBef>
        <a:spcAft>
          <a:spcPct val="0"/>
        </a:spcAft>
        <a:defRPr sz="3200" b="1">
          <a:solidFill>
            <a:schemeClr val="tx2"/>
          </a:solidFill>
          <a:latin typeface="Arial" charset="0"/>
        </a:defRPr>
      </a:lvl5pPr>
      <a:lvl6pPr marL="457200" algn="l" defTabSz="814388" rtl="0" eaLnBrk="0" fontAlgn="base" hangingPunct="0">
        <a:lnSpc>
          <a:spcPct val="90000"/>
        </a:lnSpc>
        <a:spcBef>
          <a:spcPct val="0"/>
        </a:spcBef>
        <a:spcAft>
          <a:spcPct val="0"/>
        </a:spcAft>
        <a:defRPr sz="3200" b="1">
          <a:solidFill>
            <a:schemeClr val="tx2"/>
          </a:solidFill>
          <a:latin typeface="Arial" charset="0"/>
        </a:defRPr>
      </a:lvl6pPr>
      <a:lvl7pPr marL="914400" algn="l" defTabSz="814388" rtl="0" eaLnBrk="0" fontAlgn="base" hangingPunct="0">
        <a:lnSpc>
          <a:spcPct val="90000"/>
        </a:lnSpc>
        <a:spcBef>
          <a:spcPct val="0"/>
        </a:spcBef>
        <a:spcAft>
          <a:spcPct val="0"/>
        </a:spcAft>
        <a:defRPr sz="3200" b="1">
          <a:solidFill>
            <a:schemeClr val="tx2"/>
          </a:solidFill>
          <a:latin typeface="Arial" charset="0"/>
        </a:defRPr>
      </a:lvl7pPr>
      <a:lvl8pPr marL="1371600" algn="l" defTabSz="814388" rtl="0" eaLnBrk="0" fontAlgn="base" hangingPunct="0">
        <a:lnSpc>
          <a:spcPct val="90000"/>
        </a:lnSpc>
        <a:spcBef>
          <a:spcPct val="0"/>
        </a:spcBef>
        <a:spcAft>
          <a:spcPct val="0"/>
        </a:spcAft>
        <a:defRPr sz="3200" b="1">
          <a:solidFill>
            <a:schemeClr val="tx2"/>
          </a:solidFill>
          <a:latin typeface="Arial" charset="0"/>
        </a:defRPr>
      </a:lvl8pPr>
      <a:lvl9pPr marL="1828800" algn="l" defTabSz="814388" rtl="0" eaLnBrk="0" fontAlgn="base" hangingPunct="0">
        <a:lnSpc>
          <a:spcPct val="90000"/>
        </a:lnSpc>
        <a:spcBef>
          <a:spcPct val="0"/>
        </a:spcBef>
        <a:spcAft>
          <a:spcPct val="0"/>
        </a:spcAft>
        <a:defRPr sz="3200" b="1">
          <a:solidFill>
            <a:schemeClr val="tx2"/>
          </a:solidFill>
          <a:latin typeface="Arial" charset="0"/>
        </a:defRPr>
      </a:lvl9pPr>
    </p:titleStyle>
    <p:bodyStyle>
      <a:lvl1pPr marL="342900" indent="-342900" algn="l" defTabSz="814388" rtl="0" eaLnBrk="0" fontAlgn="base" hangingPunct="0">
        <a:lnSpc>
          <a:spcPct val="95000"/>
        </a:lnSpc>
        <a:spcBef>
          <a:spcPct val="35000"/>
        </a:spcBef>
        <a:spcAft>
          <a:spcPct val="0"/>
        </a:spcAft>
        <a:buClr>
          <a:schemeClr val="accent1"/>
        </a:buClr>
        <a:buSzPct val="100000"/>
        <a:buFont typeface="Arial" charset="0"/>
        <a:defRPr sz="2400">
          <a:solidFill>
            <a:srgbClr val="000000"/>
          </a:solidFill>
          <a:latin typeface="+mn-lt"/>
          <a:ea typeface="+mn-ea"/>
          <a:cs typeface="+mn-cs"/>
        </a:defRPr>
      </a:lvl1pPr>
      <a:lvl2pPr marL="342900" indent="-228600" algn="l" defTabSz="814388" rtl="0" eaLnBrk="0" fontAlgn="base" hangingPunct="0">
        <a:lnSpc>
          <a:spcPct val="95000"/>
        </a:lnSpc>
        <a:spcBef>
          <a:spcPct val="35000"/>
        </a:spcBef>
        <a:spcAft>
          <a:spcPct val="0"/>
        </a:spcAft>
        <a:buClr>
          <a:srgbClr val="0183B7"/>
        </a:buClr>
        <a:buFont typeface="Wingdings" pitchFamily="2" charset="2"/>
        <a:buChar char="§"/>
        <a:defRPr sz="2000">
          <a:solidFill>
            <a:srgbClr val="000000"/>
          </a:solidFill>
          <a:latin typeface="+mn-lt"/>
        </a:defRPr>
      </a:lvl2pPr>
      <a:lvl3pPr marL="6858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3pPr>
      <a:lvl4pPr marL="1028700" indent="-228600" algn="l" defTabSz="814388" rtl="0" eaLnBrk="0" fontAlgn="base" hangingPunct="0">
        <a:lnSpc>
          <a:spcPct val="95000"/>
        </a:lnSpc>
        <a:spcBef>
          <a:spcPct val="35000"/>
        </a:spcBef>
        <a:spcAft>
          <a:spcPct val="0"/>
        </a:spcAft>
        <a:buClr>
          <a:srgbClr val="0183B7"/>
        </a:buClr>
        <a:buFont typeface="Wingdings" pitchFamily="2" charset="2"/>
        <a:buChar char="§"/>
        <a:defRPr sz="2000">
          <a:solidFill>
            <a:srgbClr val="000000"/>
          </a:solidFill>
          <a:latin typeface="+mn-lt"/>
        </a:defRPr>
      </a:lvl4pPr>
      <a:lvl5pPr marL="13716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5pPr>
      <a:lvl6pPr marL="18288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6pPr>
      <a:lvl7pPr marL="22860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7pPr>
      <a:lvl8pPr marL="27432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8pPr>
      <a:lvl9pPr marL="32004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mtClean="0"/>
              <a:t>LAN Connections </a:t>
            </a:r>
          </a:p>
        </p:txBody>
      </p:sp>
      <p:sp>
        <p:nvSpPr>
          <p:cNvPr id="5123" name="Rectangle 3"/>
          <p:cNvSpPr>
            <a:spLocks noGrp="1" noChangeArrowheads="1"/>
          </p:cNvSpPr>
          <p:nvPr>
            <p:ph type="subTitle" idx="1"/>
          </p:nvPr>
        </p:nvSpPr>
        <p:spPr/>
        <p:txBody>
          <a:bodyPr/>
          <a:lstStyle/>
          <a:p>
            <a:pPr marL="0" indent="0" eaLnBrk="1" hangingPunct="1"/>
            <a:r>
              <a:rPr lang="en-US" sz="4800" smtClean="0">
                <a:solidFill>
                  <a:srgbClr val="FFFFFF"/>
                </a:solidFill>
              </a:rPr>
              <a:t>Routing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r>
              <a:rPr lang="en-US" smtClean="0"/>
              <a:t>Classes of Routing Protocols</a:t>
            </a:r>
          </a:p>
        </p:txBody>
      </p:sp>
      <p:pic>
        <p:nvPicPr>
          <p:cNvPr id="14339" name="Picture 7" descr="327P_0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8" y="1631950"/>
            <a:ext cx="7834312"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301P_1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19238"/>
            <a:ext cx="7513638"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p:cNvSpPr>
            <a:spLocks noGrp="1" noChangeArrowheads="1"/>
          </p:cNvSpPr>
          <p:nvPr>
            <p:ph type="title"/>
          </p:nvPr>
        </p:nvSpPr>
        <p:spPr>
          <a:xfrm>
            <a:off x="650875" y="457200"/>
            <a:ext cx="8142288" cy="838200"/>
          </a:xfrm>
        </p:spPr>
        <p:txBody>
          <a:bodyPr/>
          <a:lstStyle/>
          <a:p>
            <a:pPr eaLnBrk="1" hangingPunct="1"/>
            <a:r>
              <a:rPr lang="en-US" smtClean="0"/>
              <a:t>Distance Vector Routing Protocols</a:t>
            </a:r>
          </a:p>
        </p:txBody>
      </p:sp>
      <p:sp>
        <p:nvSpPr>
          <p:cNvPr id="15364" name="Rectangle 4"/>
          <p:cNvSpPr>
            <a:spLocks noChangeArrowheads="1"/>
          </p:cNvSpPr>
          <p:nvPr/>
        </p:nvSpPr>
        <p:spPr bwMode="auto">
          <a:xfrm>
            <a:off x="990600" y="5691188"/>
            <a:ext cx="7400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1" tIns="41059" rIns="82121" bIns="41059" anchor="ctr" anchorCtr="1"/>
          <a:lstStyle/>
          <a:p>
            <a:pPr defTabSz="814388">
              <a:lnSpc>
                <a:spcPct val="95000"/>
              </a:lnSpc>
              <a:spcBef>
                <a:spcPct val="35000"/>
              </a:spcBef>
              <a:buClr>
                <a:schemeClr val="accent1"/>
              </a:buClr>
            </a:pPr>
            <a:r>
              <a:rPr lang="en-US" sz="2000" b="0"/>
              <a:t>Passes periodic copies of routing table to neighbor routes and accumulates distance vectors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descr="301P_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5" y="1450975"/>
            <a:ext cx="5343525"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noChangeArrowheads="1"/>
          </p:cNvSpPr>
          <p:nvPr>
            <p:ph type="title"/>
          </p:nvPr>
        </p:nvSpPr>
        <p:spPr>
          <a:xfrm>
            <a:off x="650875" y="457200"/>
            <a:ext cx="8142288" cy="838200"/>
          </a:xfrm>
        </p:spPr>
        <p:txBody>
          <a:bodyPr/>
          <a:lstStyle/>
          <a:p>
            <a:pPr eaLnBrk="1" hangingPunct="1"/>
            <a:r>
              <a:rPr lang="en-US" smtClean="0"/>
              <a:t>Link-State Routing Protocols</a:t>
            </a:r>
          </a:p>
        </p:txBody>
      </p:sp>
      <p:sp>
        <p:nvSpPr>
          <p:cNvPr id="16388" name="Rectangle 4"/>
          <p:cNvSpPr>
            <a:spLocks noChangeArrowheads="1"/>
          </p:cNvSpPr>
          <p:nvPr/>
        </p:nvSpPr>
        <p:spPr bwMode="auto">
          <a:xfrm>
            <a:off x="457200" y="58674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1" tIns="41059" rIns="82121" bIns="41059" anchor="ctr" anchorCtr="1"/>
          <a:lstStyle/>
          <a:p>
            <a:pPr defTabSz="814388">
              <a:lnSpc>
                <a:spcPct val="95000"/>
              </a:lnSpc>
              <a:spcBef>
                <a:spcPct val="35000"/>
              </a:spcBef>
              <a:buClr>
                <a:schemeClr val="accent1"/>
              </a:buClr>
            </a:pPr>
            <a:r>
              <a:rPr lang="en-US" sz="2000" b="0"/>
              <a:t>After initial flood, passes small event-triggered link-state updates to all other routers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55638" y="798513"/>
            <a:ext cx="8145462" cy="496887"/>
          </a:xfrm>
        </p:spPr>
        <p:txBody>
          <a:bodyPr/>
          <a:lstStyle/>
          <a:p>
            <a:pPr eaLnBrk="1" hangingPunct="1"/>
            <a:r>
              <a:rPr lang="en-US" smtClean="0"/>
              <a:t>Classful Routing Protocol</a:t>
            </a:r>
          </a:p>
        </p:txBody>
      </p:sp>
      <p:sp>
        <p:nvSpPr>
          <p:cNvPr id="17411" name="Rectangle 3"/>
          <p:cNvSpPr>
            <a:spLocks noGrp="1" noChangeArrowheads="1"/>
          </p:cNvSpPr>
          <p:nvPr>
            <p:ph type="body" idx="1"/>
          </p:nvPr>
        </p:nvSpPr>
        <p:spPr/>
        <p:txBody>
          <a:bodyPr/>
          <a:lstStyle/>
          <a:p>
            <a:pPr lvl="1" eaLnBrk="1" hangingPunct="1"/>
            <a:r>
              <a:rPr lang="en-US" smtClean="0"/>
              <a:t>Classful routing protocols do not include the subnet mask with the route advertisement.</a:t>
            </a:r>
          </a:p>
          <a:p>
            <a:pPr lvl="1" eaLnBrk="1" hangingPunct="1"/>
            <a:r>
              <a:rPr lang="en-US" smtClean="0"/>
              <a:t>Within the same network, consistency of the subnet masks is assumed.</a:t>
            </a:r>
          </a:p>
          <a:p>
            <a:pPr lvl="1" eaLnBrk="1" hangingPunct="1"/>
            <a:r>
              <a:rPr lang="en-US" smtClean="0"/>
              <a:t>Summary routes are exchanged between foreign networks.</a:t>
            </a:r>
          </a:p>
          <a:p>
            <a:pPr lvl="1" eaLnBrk="1" hangingPunct="1"/>
            <a:r>
              <a:rPr lang="en-US" smtClean="0"/>
              <a:t>These are examples of classful routing protocols:</a:t>
            </a:r>
          </a:p>
          <a:p>
            <a:pPr lvl="2" eaLnBrk="1" hangingPunct="1"/>
            <a:r>
              <a:rPr lang="en-US" smtClean="0"/>
              <a:t>RIPv1</a:t>
            </a:r>
          </a:p>
          <a:p>
            <a:pPr lvl="2" eaLnBrk="1" hangingPunct="1"/>
            <a:r>
              <a:rPr lang="en-US" smtClean="0"/>
              <a:t>IGRP</a:t>
            </a:r>
          </a:p>
          <a:p>
            <a:pPr marL="0" indent="0" eaLnBrk="1" hangingPunct="1"/>
            <a:endParaRPr lang="en-US" sz="200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Classless Routing Protocol</a:t>
            </a:r>
          </a:p>
        </p:txBody>
      </p:sp>
      <p:sp>
        <p:nvSpPr>
          <p:cNvPr id="18435" name="Rectangle 3"/>
          <p:cNvSpPr>
            <a:spLocks noGrp="1" noChangeArrowheads="1"/>
          </p:cNvSpPr>
          <p:nvPr>
            <p:ph type="body" idx="1"/>
          </p:nvPr>
        </p:nvSpPr>
        <p:spPr>
          <a:xfrm>
            <a:off x="655638" y="1636713"/>
            <a:ext cx="7940675" cy="4514850"/>
          </a:xfrm>
        </p:spPr>
        <p:txBody>
          <a:bodyPr/>
          <a:lstStyle/>
          <a:p>
            <a:pPr lvl="1" eaLnBrk="1" hangingPunct="1"/>
            <a:r>
              <a:rPr lang="en-US" smtClean="0"/>
              <a:t>Classless routing protocols include the subnet mask with the route advertisement.</a:t>
            </a:r>
          </a:p>
          <a:p>
            <a:pPr lvl="1" eaLnBrk="1" hangingPunct="1"/>
            <a:r>
              <a:rPr lang="en-US" smtClean="0"/>
              <a:t>Classless routing protocols support a variable-length subnet mask (VLSM).</a:t>
            </a:r>
          </a:p>
          <a:p>
            <a:pPr lvl="1" eaLnBrk="1" hangingPunct="1"/>
            <a:r>
              <a:rPr lang="en-US" smtClean="0"/>
              <a:t>Summary routes can be manually controlled within the network.</a:t>
            </a:r>
          </a:p>
          <a:p>
            <a:pPr lvl="1" eaLnBrk="1" hangingPunct="1"/>
            <a:r>
              <a:rPr lang="en-US" smtClean="0"/>
              <a:t>These are examples of classless routing protocols:</a:t>
            </a:r>
          </a:p>
          <a:p>
            <a:pPr lvl="2" eaLnBrk="1" hangingPunct="1"/>
            <a:r>
              <a:rPr lang="en-US" smtClean="0"/>
              <a:t>RIPv2</a:t>
            </a:r>
          </a:p>
          <a:p>
            <a:pPr lvl="2" eaLnBrk="1" hangingPunct="1"/>
            <a:r>
              <a:rPr lang="en-US" smtClean="0"/>
              <a:t>EIGRP</a:t>
            </a:r>
          </a:p>
          <a:p>
            <a:pPr lvl="2" eaLnBrk="1" hangingPunct="1"/>
            <a:r>
              <a:rPr lang="en-US" smtClean="0"/>
              <a:t>OSPF</a:t>
            </a:r>
          </a:p>
          <a:p>
            <a:pPr lvl="2" eaLnBrk="1" hangingPunct="1"/>
            <a:r>
              <a:rPr lang="en-US" smtClean="0"/>
              <a:t>IS-IS</a:t>
            </a:r>
          </a:p>
          <a:p>
            <a:pPr marL="0" indent="0" eaLnBrk="1" hangingPunct="1"/>
            <a:endParaRPr lang="en-US" sz="200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descr="301P_9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50975"/>
            <a:ext cx="74676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3"/>
          <p:cNvSpPr>
            <a:spLocks noGrp="1" noChangeArrowheads="1"/>
          </p:cNvSpPr>
          <p:nvPr>
            <p:ph type="title"/>
          </p:nvPr>
        </p:nvSpPr>
        <p:spPr/>
        <p:txBody>
          <a:bodyPr/>
          <a:lstStyle/>
          <a:p>
            <a:pPr eaLnBrk="1" hangingPunct="1"/>
            <a:r>
              <a:rPr lang="en-US" smtClean="0"/>
              <a:t/>
            </a:r>
            <a:br>
              <a:rPr lang="en-US" smtClean="0"/>
            </a:br>
            <a:r>
              <a:rPr lang="en-US" smtClean="0"/>
              <a:t>Routing Metrics</a:t>
            </a:r>
          </a:p>
        </p:txBody>
      </p:sp>
      <p:sp>
        <p:nvSpPr>
          <p:cNvPr id="2" name="Rectangle 1"/>
          <p:cNvSpPr/>
          <p:nvPr/>
        </p:nvSpPr>
        <p:spPr>
          <a:xfrm>
            <a:off x="2667000" y="1450975"/>
            <a:ext cx="6248400" cy="923330"/>
          </a:xfrm>
          <a:prstGeom prst="rect">
            <a:avLst/>
          </a:prstGeom>
        </p:spPr>
        <p:txBody>
          <a:bodyPr wrap="square">
            <a:spAutoFit/>
          </a:bodyPr>
          <a:lstStyle/>
          <a:p>
            <a:r>
              <a:rPr lang="en-US" sz="2000" b="0"/>
              <a:t>If a router learns of </a:t>
            </a:r>
            <a:r>
              <a:rPr lang="en-US" sz="2000" b="0">
                <a:solidFill>
                  <a:srgbClr val="FF0000"/>
                </a:solidFill>
              </a:rPr>
              <a:t>more than one route to reach one subnet</a:t>
            </a:r>
            <a:r>
              <a:rPr lang="en-US" sz="2000" b="0"/>
              <a:t>, choose the </a:t>
            </a:r>
            <a:r>
              <a:rPr lang="en-US" sz="2000" b="0"/>
              <a:t>best </a:t>
            </a:r>
            <a:r>
              <a:rPr lang="en-US" sz="2000" b="0" smtClean="0"/>
              <a:t>route based </a:t>
            </a:r>
            <a:r>
              <a:rPr lang="en-US" sz="2000" b="0"/>
              <a:t>on that routing protocol’s concept of a </a:t>
            </a:r>
            <a:r>
              <a:rPr lang="en-US" sz="2000" b="0">
                <a:solidFill>
                  <a:srgbClr val="FF0000"/>
                </a:solidFill>
              </a:rPr>
              <a:t>metric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6" descr="301P_4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1744663"/>
            <a:ext cx="83613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p:cNvSpPr>
            <a:spLocks noGrp="1" noChangeArrowheads="1"/>
          </p:cNvSpPr>
          <p:nvPr>
            <p:ph type="title"/>
          </p:nvPr>
        </p:nvSpPr>
        <p:spPr/>
        <p:txBody>
          <a:bodyPr/>
          <a:lstStyle/>
          <a:p>
            <a:pPr eaLnBrk="1" hangingPunct="1"/>
            <a:r>
              <a:rPr lang="en-US" smtClean="0"/>
              <a:t>Administrative Distance: </a:t>
            </a:r>
            <a:br>
              <a:rPr lang="en-US" smtClean="0"/>
            </a:br>
            <a:r>
              <a:rPr lang="en-US" smtClean="0"/>
              <a:t>Ranking Routes</a:t>
            </a:r>
          </a:p>
        </p:txBody>
      </p:sp>
      <p:sp>
        <p:nvSpPr>
          <p:cNvPr id="2" name="Rectangle 1"/>
          <p:cNvSpPr/>
          <p:nvPr/>
        </p:nvSpPr>
        <p:spPr>
          <a:xfrm>
            <a:off x="4275161" y="900752"/>
            <a:ext cx="4842681" cy="1200329"/>
          </a:xfrm>
          <a:prstGeom prst="rect">
            <a:avLst/>
          </a:prstGeom>
        </p:spPr>
        <p:txBody>
          <a:bodyPr wrap="square">
            <a:spAutoFit/>
          </a:bodyPr>
          <a:lstStyle/>
          <a:p>
            <a:r>
              <a:rPr lang="en-US" sz="2000" b="0" i="1">
                <a:solidFill>
                  <a:schemeClr val="accent2">
                    <a:lumMod val="60000"/>
                    <a:lumOff val="40000"/>
                  </a:schemeClr>
                </a:solidFill>
                <a:latin typeface="Calibri" pitchFamily="34" charset="0"/>
              </a:rPr>
              <a:t>If a router learns routes for the listed subnet from </a:t>
            </a:r>
            <a:r>
              <a:rPr lang="en-US" sz="2000" b="0" i="1">
                <a:latin typeface="Calibri" pitchFamily="34" charset="0"/>
              </a:rPr>
              <a:t>more </a:t>
            </a:r>
            <a:r>
              <a:rPr lang="en-US" sz="2000" b="0" i="1" smtClean="0">
                <a:latin typeface="Calibri" pitchFamily="34" charset="0"/>
              </a:rPr>
              <a:t>than </a:t>
            </a:r>
            <a:r>
              <a:rPr lang="en-US" sz="2000" b="0" i="1">
                <a:latin typeface="Calibri" pitchFamily="34" charset="0"/>
              </a:rPr>
              <a:t>one source of routing information</a:t>
            </a:r>
            <a:r>
              <a:rPr lang="en-US" sz="2000" b="0" i="1">
                <a:solidFill>
                  <a:schemeClr val="accent2">
                    <a:lumMod val="60000"/>
                    <a:lumOff val="40000"/>
                  </a:schemeClr>
                </a:solidFill>
                <a:latin typeface="Calibri" pitchFamily="34" charset="0"/>
              </a:rPr>
              <a:t>, </a:t>
            </a:r>
            <a:r>
              <a:rPr lang="en-US" sz="2000" b="0" i="1">
                <a:solidFill>
                  <a:schemeClr val="accent2">
                    <a:lumMod val="60000"/>
                    <a:lumOff val="40000"/>
                  </a:schemeClr>
                </a:solidFill>
                <a:latin typeface="Calibri" pitchFamily="34" charset="0"/>
              </a:rPr>
              <a:t>the </a:t>
            </a:r>
            <a:r>
              <a:rPr lang="en-US" sz="2000" b="0" i="1" smtClean="0">
                <a:solidFill>
                  <a:schemeClr val="accent2">
                    <a:lumMod val="60000"/>
                    <a:lumOff val="40000"/>
                  </a:schemeClr>
                </a:solidFill>
                <a:latin typeface="Calibri" pitchFamily="34" charset="0"/>
              </a:rPr>
              <a:t>router uses </a:t>
            </a:r>
            <a:r>
              <a:rPr lang="en-US" sz="2000" b="0" i="1">
                <a:solidFill>
                  <a:schemeClr val="accent2">
                    <a:lumMod val="60000"/>
                    <a:lumOff val="40000"/>
                  </a:schemeClr>
                </a:solidFill>
                <a:latin typeface="Calibri" pitchFamily="34" charset="0"/>
              </a:rPr>
              <a:t>the source with the </a:t>
            </a:r>
            <a:r>
              <a:rPr lang="en-US" sz="2000" i="1">
                <a:latin typeface="Calibri" pitchFamily="34" charset="0"/>
              </a:rPr>
              <a:t>lowest administrative </a:t>
            </a:r>
            <a:r>
              <a:rPr lang="en-US" sz="2000" i="1">
                <a:latin typeface="Calibri" pitchFamily="34" charset="0"/>
              </a:rPr>
              <a:t>distance </a:t>
            </a:r>
            <a:r>
              <a:rPr lang="en-US" sz="2000" i="1" smtClean="0">
                <a:latin typeface="Calibri" pitchFamily="34" charset="0"/>
              </a:rPr>
              <a:t> </a:t>
            </a:r>
            <a:r>
              <a:rPr lang="en-US" sz="2000" b="0" i="1" smtClean="0">
                <a:solidFill>
                  <a:schemeClr val="accent2">
                    <a:lumMod val="60000"/>
                    <a:lumOff val="40000"/>
                  </a:schemeClr>
                </a:solidFill>
                <a:latin typeface="Calibri" pitchFamily="34" charset="0"/>
              </a:rPr>
              <a:t>(</a:t>
            </a:r>
            <a:r>
              <a:rPr lang="en-US" sz="2000" b="0" i="1">
                <a:solidFill>
                  <a:schemeClr val="accent2">
                    <a:lumMod val="60000"/>
                    <a:lumOff val="40000"/>
                  </a:schemeClr>
                </a:solidFill>
                <a:latin typeface="Calibri" pitchFamily="34" charset="0"/>
              </a:rPr>
              <a:t>AD)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descr="301P_4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1800225"/>
            <a:ext cx="8488362"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p:cNvSpPr>
            <a:spLocks noGrp="1" noChangeArrowheads="1"/>
          </p:cNvSpPr>
          <p:nvPr>
            <p:ph type="title"/>
          </p:nvPr>
        </p:nvSpPr>
        <p:spPr/>
        <p:txBody>
          <a:bodyPr/>
          <a:lstStyle/>
          <a:p>
            <a:pPr eaLnBrk="1" hangingPunct="1"/>
            <a:r>
              <a:rPr lang="en-US" smtClean="0"/>
              <a:t>Static Routes</a:t>
            </a:r>
          </a:p>
        </p:txBody>
      </p:sp>
      <p:sp>
        <p:nvSpPr>
          <p:cNvPr id="21508" name="Rectangle 3"/>
          <p:cNvSpPr>
            <a:spLocks noChangeArrowheads="1"/>
          </p:cNvSpPr>
          <p:nvPr/>
        </p:nvSpPr>
        <p:spPr bwMode="auto">
          <a:xfrm>
            <a:off x="742950" y="4919663"/>
            <a:ext cx="7808913"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482" tIns="41240" rIns="82482" bIns="41240"/>
          <a:lstStyle/>
          <a:p>
            <a:pPr>
              <a:buClr>
                <a:schemeClr val="accent1"/>
              </a:buClr>
              <a:buFont typeface="Wingdings" pitchFamily="2" charset="2"/>
              <a:buNone/>
            </a:pPr>
            <a:r>
              <a:rPr lang="en-US" sz="2000" b="0"/>
              <a:t>Configure unidirectional static routes to and from a stub network to allow communications to occur.</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sz="half" idx="2"/>
          </p:nvPr>
        </p:nvSpPr>
        <p:spPr>
          <a:xfrm>
            <a:off x="228600" y="3810000"/>
            <a:ext cx="8394700" cy="1171575"/>
          </a:xfrm>
          <a:noFill/>
          <a:extLst>
            <a:ext uri="{91240B29-F687-4F45-9708-019B960494DF}">
              <a14:hiddenLine xmlns:a14="http://schemas.microsoft.com/office/drawing/2010/main" w="9525">
                <a:solidFill>
                  <a:srgbClr val="000000"/>
                </a:solidFill>
                <a:miter lim="800000"/>
                <a:headEnd/>
                <a:tailEnd/>
              </a14:hiddenLine>
            </a:ext>
          </a:extLst>
        </p:spPr>
        <p:txBody>
          <a:bodyPr lIns="82100" tIns="41050" rIns="82100" bIns="41050" anchor="ctr" anchorCtr="1"/>
          <a:lstStyle/>
          <a:p>
            <a:pPr lvl="1" eaLnBrk="1" hangingPunct="1"/>
            <a:r>
              <a:rPr lang="en-US" smtClean="0">
                <a:cs typeface="Times New Roman" pitchFamily="18" charset="0"/>
              </a:rPr>
              <a:t>Defines a path to an IP destination network or subnet or host</a:t>
            </a:r>
          </a:p>
          <a:p>
            <a:pPr lvl="1" eaLnBrk="1" hangingPunct="1"/>
            <a:r>
              <a:rPr lang="en-US" smtClean="0"/>
              <a:t>Address = IP address of the next hop router</a:t>
            </a:r>
          </a:p>
          <a:p>
            <a:pPr lvl="1" eaLnBrk="1" hangingPunct="1"/>
            <a:r>
              <a:rPr lang="en-US" smtClean="0"/>
              <a:t>Interface = outbound interface of the local router </a:t>
            </a:r>
          </a:p>
        </p:txBody>
      </p:sp>
      <p:sp>
        <p:nvSpPr>
          <p:cNvPr id="22531" name="Rectangle 3"/>
          <p:cNvSpPr>
            <a:spLocks noChangeArrowheads="1"/>
          </p:cNvSpPr>
          <p:nvPr/>
        </p:nvSpPr>
        <p:spPr bwMode="auto">
          <a:xfrm>
            <a:off x="517525" y="2593975"/>
            <a:ext cx="7835900" cy="7826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US"/>
          </a:p>
        </p:txBody>
      </p:sp>
      <p:sp>
        <p:nvSpPr>
          <p:cNvPr id="22532" name="Rectangle 4"/>
          <p:cNvSpPr>
            <a:spLocks noChangeArrowheads="1"/>
          </p:cNvSpPr>
          <p:nvPr/>
        </p:nvSpPr>
        <p:spPr bwMode="auto">
          <a:xfrm>
            <a:off x="642938" y="2705100"/>
            <a:ext cx="77866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15" tIns="30342" rIns="21415" bIns="30342"/>
          <a:lstStyle/>
          <a:p>
            <a:pPr defTabSz="1028700">
              <a:lnSpc>
                <a:spcPts val="2025"/>
              </a:lnSpc>
              <a:tabLst>
                <a:tab pos="514350" algn="l"/>
                <a:tab pos="1028700" algn="l"/>
                <a:tab pos="1543050" algn="l"/>
              </a:tabLst>
            </a:pPr>
            <a:r>
              <a:rPr lang="en-US" sz="2000">
                <a:solidFill>
                  <a:srgbClr val="000000"/>
                </a:solidFill>
                <a:latin typeface="Courier New" pitchFamily="49" charset="0"/>
              </a:rPr>
              <a:t>RouterX(config)# ip route </a:t>
            </a:r>
            <a:r>
              <a:rPr lang="en-US" sz="2000" i="1">
                <a:solidFill>
                  <a:srgbClr val="000000"/>
                </a:solidFill>
                <a:latin typeface="Courier New" pitchFamily="49" charset="0"/>
              </a:rPr>
              <a:t>network  </a:t>
            </a:r>
            <a:r>
              <a:rPr lang="en-US" sz="2000">
                <a:solidFill>
                  <a:srgbClr val="000000"/>
                </a:solidFill>
                <a:latin typeface="Courier New" pitchFamily="49" charset="0"/>
              </a:rPr>
              <a:t>[</a:t>
            </a:r>
            <a:r>
              <a:rPr lang="en-US" sz="2000" i="1">
                <a:solidFill>
                  <a:srgbClr val="000000"/>
                </a:solidFill>
                <a:latin typeface="Courier New" pitchFamily="49" charset="0"/>
              </a:rPr>
              <a:t>mask</a:t>
            </a:r>
            <a:r>
              <a:rPr lang="en-US" sz="2000">
                <a:solidFill>
                  <a:srgbClr val="000000"/>
                </a:solidFill>
                <a:latin typeface="Courier New" pitchFamily="49" charset="0"/>
              </a:rPr>
              <a:t>] </a:t>
            </a:r>
            <a:br>
              <a:rPr lang="en-US" sz="2000">
                <a:solidFill>
                  <a:srgbClr val="000000"/>
                </a:solidFill>
                <a:latin typeface="Courier New" pitchFamily="49" charset="0"/>
              </a:rPr>
            </a:br>
            <a:r>
              <a:rPr lang="en-US" sz="2000">
                <a:solidFill>
                  <a:srgbClr val="000000"/>
                </a:solidFill>
                <a:latin typeface="Courier New" pitchFamily="49" charset="0"/>
              </a:rPr>
              <a:t>{</a:t>
            </a:r>
            <a:r>
              <a:rPr lang="en-US" sz="2000" i="1">
                <a:solidFill>
                  <a:srgbClr val="000000"/>
                </a:solidFill>
                <a:latin typeface="Courier New" pitchFamily="49" charset="0"/>
              </a:rPr>
              <a:t>address </a:t>
            </a:r>
            <a:r>
              <a:rPr lang="en-US" sz="2000">
                <a:solidFill>
                  <a:srgbClr val="000000"/>
                </a:solidFill>
                <a:latin typeface="Courier New" pitchFamily="49" charset="0"/>
              </a:rPr>
              <a:t>| </a:t>
            </a:r>
            <a:r>
              <a:rPr lang="en-US" sz="2000" i="1">
                <a:solidFill>
                  <a:srgbClr val="000000"/>
                </a:solidFill>
                <a:latin typeface="Courier New" pitchFamily="49" charset="0"/>
              </a:rPr>
              <a:t>interface</a:t>
            </a:r>
            <a:r>
              <a:rPr lang="en-US" sz="2000">
                <a:solidFill>
                  <a:srgbClr val="000000"/>
                </a:solidFill>
                <a:latin typeface="Courier New" pitchFamily="49" charset="0"/>
              </a:rPr>
              <a:t>}[</a:t>
            </a:r>
            <a:r>
              <a:rPr lang="en-US" sz="2000" i="1">
                <a:solidFill>
                  <a:srgbClr val="000000"/>
                </a:solidFill>
                <a:latin typeface="Courier New" pitchFamily="49" charset="0"/>
              </a:rPr>
              <a:t>distance</a:t>
            </a:r>
            <a:r>
              <a:rPr lang="en-US" sz="2000">
                <a:solidFill>
                  <a:srgbClr val="000000"/>
                </a:solidFill>
                <a:latin typeface="Courier New" pitchFamily="49" charset="0"/>
              </a:rPr>
              <a:t>] [permanent]</a:t>
            </a:r>
            <a:r>
              <a:rPr lang="en-US" sz="2000">
                <a:solidFill>
                  <a:srgbClr val="000000"/>
                </a:solidFill>
              </a:rPr>
              <a:t> </a:t>
            </a:r>
          </a:p>
        </p:txBody>
      </p:sp>
      <p:sp>
        <p:nvSpPr>
          <p:cNvPr id="22533" name="Rectangle 5"/>
          <p:cNvSpPr>
            <a:spLocks noGrp="1" noChangeArrowheads="1"/>
          </p:cNvSpPr>
          <p:nvPr>
            <p:ph type="title"/>
          </p:nvPr>
        </p:nvSpPr>
        <p:spPr/>
        <p:txBody>
          <a:bodyPr/>
          <a:lstStyle/>
          <a:p>
            <a:pPr eaLnBrk="1" hangingPunct="1"/>
            <a:r>
              <a:rPr lang="en-US" smtClean="0"/>
              <a:t>Static Route Configuration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301P_479"/>
          <p:cNvPicPr>
            <a:picLocks noChangeAspect="1" noChangeArrowheads="1"/>
          </p:cNvPicPr>
          <p:nvPr/>
        </p:nvPicPr>
        <p:blipFill>
          <a:blip r:embed="rId3">
            <a:extLst>
              <a:ext uri="{28A0092B-C50C-407E-A947-70E740481C1C}">
                <a14:useLocalDpi xmlns:a14="http://schemas.microsoft.com/office/drawing/2010/main" val="0"/>
              </a:ext>
            </a:extLst>
          </a:blip>
          <a:srcRect b="17830"/>
          <a:stretch>
            <a:fillRect/>
          </a:stretch>
        </p:blipFill>
        <p:spPr bwMode="auto">
          <a:xfrm>
            <a:off x="304800" y="1371600"/>
            <a:ext cx="83820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p:cNvSpPr>
            <a:spLocks noGrp="1" noChangeArrowheads="1"/>
          </p:cNvSpPr>
          <p:nvPr>
            <p:ph type="title"/>
          </p:nvPr>
        </p:nvSpPr>
        <p:spPr/>
        <p:txBody>
          <a:bodyPr/>
          <a:lstStyle/>
          <a:p>
            <a:pPr eaLnBrk="1" hangingPunct="1"/>
            <a:r>
              <a:rPr lang="en-US" smtClean="0"/>
              <a:t>Static Route Example</a:t>
            </a:r>
          </a:p>
        </p:txBody>
      </p:sp>
      <p:sp>
        <p:nvSpPr>
          <p:cNvPr id="23556" name="Rectangle 4"/>
          <p:cNvSpPr>
            <a:spLocks noChangeArrowheads="1"/>
          </p:cNvSpPr>
          <p:nvPr/>
        </p:nvSpPr>
        <p:spPr bwMode="auto">
          <a:xfrm>
            <a:off x="381000" y="5546725"/>
            <a:ext cx="83820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00" tIns="41050" rIns="82100" bIns="41050" anchor="ctr" anchorCtr="1"/>
          <a:lstStyle/>
          <a:p>
            <a:pPr marL="342900" lvl="1" indent="-228600">
              <a:lnSpc>
                <a:spcPct val="100000"/>
              </a:lnSpc>
              <a:buClr>
                <a:schemeClr val="accent1"/>
              </a:buClr>
              <a:buFont typeface="Wingdings" pitchFamily="2" charset="2"/>
              <a:buChar char="§"/>
              <a:tabLst>
                <a:tab pos="685800" algn="l"/>
              </a:tabLst>
            </a:pPr>
            <a:r>
              <a:rPr lang="en-US" sz="2000" b="0"/>
              <a:t>This is a unidirectional route. You must have a route configured in the opposite direction.</a:t>
            </a:r>
          </a:p>
        </p:txBody>
      </p:sp>
      <p:sp>
        <p:nvSpPr>
          <p:cNvPr id="23557" name="Text Box 5"/>
          <p:cNvSpPr txBox="1">
            <a:spLocks noChangeArrowheads="1"/>
          </p:cNvSpPr>
          <p:nvPr/>
        </p:nvSpPr>
        <p:spPr bwMode="auto">
          <a:xfrm>
            <a:off x="747713" y="4419600"/>
            <a:ext cx="7650162" cy="331788"/>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fr-FR" sz="1600">
                <a:latin typeface="Courier New" pitchFamily="49" charset="0"/>
              </a:rPr>
              <a:t>RouterX(config)# ip route 172.16.1.0 255.255.255.0 172.16.2.1</a:t>
            </a:r>
            <a:endParaRPr lang="en-US" sz="1600">
              <a:latin typeface="Courier New" pitchFamily="49" charset="0"/>
            </a:endParaRPr>
          </a:p>
        </p:txBody>
      </p:sp>
      <p:sp>
        <p:nvSpPr>
          <p:cNvPr id="23558" name="Text Box 6"/>
          <p:cNvSpPr txBox="1">
            <a:spLocks noChangeArrowheads="1"/>
          </p:cNvSpPr>
          <p:nvPr/>
        </p:nvSpPr>
        <p:spPr bwMode="auto">
          <a:xfrm>
            <a:off x="747713" y="5229225"/>
            <a:ext cx="7038975" cy="331788"/>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1600">
                <a:latin typeface="Courier New" pitchFamily="49" charset="0"/>
              </a:rPr>
              <a:t>Router(config)#ip route 172.16.1.0 255.255.255.0 s0/0/0 </a:t>
            </a:r>
          </a:p>
        </p:txBody>
      </p:sp>
      <p:sp>
        <p:nvSpPr>
          <p:cNvPr id="23559" name="Text Box 7"/>
          <p:cNvSpPr txBox="1">
            <a:spLocks noChangeArrowheads="1"/>
          </p:cNvSpPr>
          <p:nvPr/>
        </p:nvSpPr>
        <p:spPr bwMode="auto">
          <a:xfrm>
            <a:off x="4341813" y="4827588"/>
            <a:ext cx="4476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or</a:t>
            </a:r>
            <a:r>
              <a:rPr lang="en-US" sz="1600"/>
              <a:t> </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990600"/>
            <a:ext cx="43434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title"/>
          </p:nvPr>
        </p:nvSpPr>
        <p:spPr/>
        <p:txBody>
          <a:bodyPr/>
          <a:lstStyle/>
          <a:p>
            <a:pPr eaLnBrk="1" hangingPunct="1"/>
            <a:r>
              <a:rPr lang="en-US" smtClean="0"/>
              <a:t>Routers</a:t>
            </a:r>
          </a:p>
        </p:txBody>
      </p:sp>
      <p:sp>
        <p:nvSpPr>
          <p:cNvPr id="6148" name="Rectangle 4"/>
          <p:cNvSpPr>
            <a:spLocks noGrp="1" noChangeArrowheads="1"/>
          </p:cNvSpPr>
          <p:nvPr>
            <p:ph type="body" idx="1"/>
          </p:nvPr>
        </p:nvSpPr>
        <p:spPr>
          <a:xfrm>
            <a:off x="685800" y="3362325"/>
            <a:ext cx="7940675" cy="3267075"/>
          </a:xfrm>
        </p:spPr>
        <p:txBody>
          <a:bodyPr/>
          <a:lstStyle/>
          <a:p>
            <a:pPr lvl="1" eaLnBrk="1" hangingPunct="1">
              <a:lnSpc>
                <a:spcPct val="75000"/>
              </a:lnSpc>
            </a:pPr>
            <a:r>
              <a:rPr lang="en-US" sz="1800" smtClean="0">
                <a:solidFill>
                  <a:schemeClr val="tx1"/>
                </a:solidFill>
              </a:rPr>
              <a:t>Routers have the following components:</a:t>
            </a:r>
          </a:p>
          <a:p>
            <a:pPr lvl="2" eaLnBrk="1" hangingPunct="1">
              <a:lnSpc>
                <a:spcPct val="75000"/>
              </a:lnSpc>
            </a:pPr>
            <a:r>
              <a:rPr lang="en-US" sz="1800" smtClean="0">
                <a:solidFill>
                  <a:schemeClr val="tx1"/>
                </a:solidFill>
              </a:rPr>
              <a:t>CPU</a:t>
            </a:r>
          </a:p>
          <a:p>
            <a:pPr lvl="2" eaLnBrk="1" hangingPunct="1">
              <a:lnSpc>
                <a:spcPct val="75000"/>
              </a:lnSpc>
            </a:pPr>
            <a:r>
              <a:rPr lang="en-US" sz="1800" smtClean="0">
                <a:solidFill>
                  <a:schemeClr val="tx1"/>
                </a:solidFill>
              </a:rPr>
              <a:t>Motherboard</a:t>
            </a:r>
          </a:p>
          <a:p>
            <a:pPr lvl="2" eaLnBrk="1" hangingPunct="1">
              <a:lnSpc>
                <a:spcPct val="75000"/>
              </a:lnSpc>
            </a:pPr>
            <a:r>
              <a:rPr lang="en-US" sz="1800" smtClean="0">
                <a:solidFill>
                  <a:schemeClr val="tx1"/>
                </a:solidFill>
              </a:rPr>
              <a:t>RAM</a:t>
            </a:r>
          </a:p>
          <a:p>
            <a:pPr lvl="2" eaLnBrk="1" hangingPunct="1">
              <a:lnSpc>
                <a:spcPct val="75000"/>
              </a:lnSpc>
            </a:pPr>
            <a:r>
              <a:rPr lang="en-US" sz="1800" smtClean="0">
                <a:solidFill>
                  <a:schemeClr val="tx1"/>
                </a:solidFill>
              </a:rPr>
              <a:t>ROM</a:t>
            </a:r>
          </a:p>
          <a:p>
            <a:pPr lvl="1" eaLnBrk="1" hangingPunct="1">
              <a:lnSpc>
                <a:spcPct val="75000"/>
              </a:lnSpc>
            </a:pPr>
            <a:r>
              <a:rPr lang="en-US" sz="1800" smtClean="0">
                <a:solidFill>
                  <a:schemeClr val="tx1"/>
                </a:solidFill>
              </a:rPr>
              <a:t>Routers have network adapters to which IP addresses are assigned.</a:t>
            </a:r>
          </a:p>
          <a:p>
            <a:pPr lvl="1" eaLnBrk="1" hangingPunct="1">
              <a:lnSpc>
                <a:spcPct val="75000"/>
              </a:lnSpc>
            </a:pPr>
            <a:r>
              <a:rPr lang="en-US" sz="1800" smtClean="0">
                <a:solidFill>
                  <a:schemeClr val="tx1"/>
                </a:solidFill>
              </a:rPr>
              <a:t>Routers may have the following two kinds of ports:</a:t>
            </a:r>
          </a:p>
          <a:p>
            <a:pPr lvl="2" eaLnBrk="1" hangingPunct="1">
              <a:lnSpc>
                <a:spcPct val="75000"/>
              </a:lnSpc>
            </a:pPr>
            <a:r>
              <a:rPr lang="en-US" sz="1800" smtClean="0">
                <a:solidFill>
                  <a:schemeClr val="tx1"/>
                </a:solidFill>
              </a:rPr>
              <a:t>Console: For the attachment of a terminal used for management</a:t>
            </a:r>
          </a:p>
          <a:p>
            <a:pPr lvl="2" eaLnBrk="1" hangingPunct="1">
              <a:lnSpc>
                <a:spcPct val="75000"/>
              </a:lnSpc>
            </a:pPr>
            <a:r>
              <a:rPr lang="en-US" sz="1800" smtClean="0">
                <a:solidFill>
                  <a:schemeClr val="tx1"/>
                </a:solidFill>
              </a:rPr>
              <a:t>Network: Different LAN or WAN media ports</a:t>
            </a:r>
          </a:p>
          <a:p>
            <a:pPr lvl="1" eaLnBrk="1" hangingPunct="1">
              <a:lnSpc>
                <a:spcPct val="75000"/>
              </a:lnSpc>
            </a:pPr>
            <a:r>
              <a:rPr lang="en-US" sz="1800" smtClean="0">
                <a:solidFill>
                  <a:schemeClr val="tx1"/>
                </a:solidFill>
              </a:rPr>
              <a:t>Routers forward packets based upon a routing table.</a:t>
            </a:r>
          </a:p>
        </p:txBody>
      </p:sp>
      <p:sp>
        <p:nvSpPr>
          <p:cNvPr id="6149" name="Text Box 5"/>
          <p:cNvSpPr txBox="1">
            <a:spLocks noChangeArrowheads="1"/>
          </p:cNvSpPr>
          <p:nvPr/>
        </p:nvSpPr>
        <p:spPr bwMode="auto">
          <a:xfrm>
            <a:off x="4495800" y="685800"/>
            <a:ext cx="30480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2" tIns="36510" rIns="73022" bIns="36510">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en-US" sz="2000" b="0"/>
              <a:t>Cisco 2800 Series Router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Default Routes</a:t>
            </a:r>
          </a:p>
        </p:txBody>
      </p:sp>
      <p:sp>
        <p:nvSpPr>
          <p:cNvPr id="24579" name="Rectangle 3"/>
          <p:cNvSpPr>
            <a:spLocks noChangeArrowheads="1"/>
          </p:cNvSpPr>
          <p:nvPr/>
        </p:nvSpPr>
        <p:spPr bwMode="auto">
          <a:xfrm>
            <a:off x="0" y="5316538"/>
            <a:ext cx="91440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00" tIns="41050" rIns="82100" bIns="41050" anchor="ctr" anchorCtr="1"/>
          <a:lstStyle/>
          <a:p>
            <a:pPr marL="342900" lvl="1" indent="-228600">
              <a:lnSpc>
                <a:spcPct val="100000"/>
              </a:lnSpc>
              <a:buClr>
                <a:schemeClr val="accent1"/>
              </a:buClr>
              <a:buFont typeface="Wingdings" pitchFamily="2" charset="2"/>
              <a:buChar char="§"/>
              <a:tabLst>
                <a:tab pos="406400" algn="l"/>
              </a:tabLst>
            </a:pPr>
            <a:r>
              <a:rPr lang="en-US" sz="2000" b="0"/>
              <a:t>This route allows the stub network to reach all known 	networks beyond Router A.</a:t>
            </a:r>
          </a:p>
        </p:txBody>
      </p:sp>
      <p:pic>
        <p:nvPicPr>
          <p:cNvPr id="24580" name="Picture 4" descr="301P_4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65275"/>
            <a:ext cx="8816975"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98450" y="2435225"/>
            <a:ext cx="8731250" cy="29225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25603" name="Rectangle 3"/>
          <p:cNvSpPr>
            <a:spLocks noChangeArrowheads="1"/>
          </p:cNvSpPr>
          <p:nvPr/>
        </p:nvSpPr>
        <p:spPr bwMode="auto">
          <a:xfrm>
            <a:off x="369888" y="2546350"/>
            <a:ext cx="2484437" cy="244475"/>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4" name="Rectangle 4"/>
          <p:cNvSpPr>
            <a:spLocks noGrp="1" noChangeArrowheads="1"/>
          </p:cNvSpPr>
          <p:nvPr>
            <p:ph type="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072" tIns="41035" rIns="82072" bIns="41035"/>
          <a:lstStyle/>
          <a:p>
            <a:pPr eaLnBrk="1" hangingPunct="1"/>
            <a:r>
              <a:rPr lang="en-US" smtClean="0"/>
              <a:t>Verifying the Static </a:t>
            </a:r>
            <a:br>
              <a:rPr lang="en-US" smtClean="0"/>
            </a:br>
            <a:r>
              <a:rPr lang="en-US" smtClean="0"/>
              <a:t>Route Configuration</a:t>
            </a:r>
          </a:p>
        </p:txBody>
      </p:sp>
      <p:sp>
        <p:nvSpPr>
          <p:cNvPr id="25605" name="Rectangle 5"/>
          <p:cNvSpPr>
            <a:spLocks noChangeArrowheads="1"/>
          </p:cNvSpPr>
          <p:nvPr/>
        </p:nvSpPr>
        <p:spPr bwMode="auto">
          <a:xfrm>
            <a:off x="369888" y="4919663"/>
            <a:ext cx="5160962" cy="233362"/>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auto">
          <a:xfrm>
            <a:off x="368300" y="2508250"/>
            <a:ext cx="8210550" cy="359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47" tIns="69206" rIns="48847" bIns="69206"/>
          <a:lstStyle/>
          <a:p>
            <a:pPr defTabSz="1028700">
              <a:lnSpc>
                <a:spcPct val="100000"/>
              </a:lnSpc>
              <a:tabLst>
                <a:tab pos="514350" algn="l"/>
                <a:tab pos="1028700" algn="l"/>
                <a:tab pos="1543050" algn="l"/>
              </a:tabLst>
            </a:pPr>
            <a:r>
              <a:rPr lang="en-US" sz="1400">
                <a:latin typeface="Courier New" pitchFamily="49" charset="0"/>
                <a:cs typeface="Times New Roman" pitchFamily="18" charset="0"/>
              </a:rPr>
              <a:t>RouterX# show ip route</a:t>
            </a:r>
          </a:p>
          <a:p>
            <a:pPr defTabSz="1028700">
              <a:lnSpc>
                <a:spcPct val="100000"/>
              </a:lnSpc>
              <a:tabLst>
                <a:tab pos="514350" algn="l"/>
                <a:tab pos="1028700" algn="l"/>
                <a:tab pos="1543050" algn="l"/>
              </a:tabLst>
            </a:pPr>
            <a:r>
              <a:rPr lang="en-US" sz="1400">
                <a:latin typeface="Courier New" pitchFamily="49" charset="0"/>
                <a:cs typeface="Times New Roman" pitchFamily="18" charset="0"/>
              </a:rPr>
              <a:t>Codes: C - connected, S - static, I - IGRP, R - RIP, M - mobile, B - BGP</a:t>
            </a:r>
          </a:p>
          <a:p>
            <a:pPr defTabSz="1028700">
              <a:lnSpc>
                <a:spcPct val="100000"/>
              </a:lnSpc>
              <a:tabLst>
                <a:tab pos="514350" algn="l"/>
                <a:tab pos="1028700" algn="l"/>
                <a:tab pos="1543050" algn="l"/>
              </a:tabLst>
            </a:pPr>
            <a:r>
              <a:rPr lang="en-US" sz="1400">
                <a:latin typeface="Courier New" pitchFamily="49" charset="0"/>
                <a:cs typeface="Times New Roman" pitchFamily="18" charset="0"/>
              </a:rPr>
              <a:t>       D - EIGRP, EX - EIGRP external, O - OSPF, IA - OSPF inter area</a:t>
            </a:r>
          </a:p>
          <a:p>
            <a:pPr defTabSz="1028700">
              <a:lnSpc>
                <a:spcPct val="100000"/>
              </a:lnSpc>
              <a:tabLst>
                <a:tab pos="514350" algn="l"/>
                <a:tab pos="1028700" algn="l"/>
                <a:tab pos="1543050" algn="l"/>
              </a:tabLst>
            </a:pPr>
            <a:r>
              <a:rPr lang="en-US" sz="1400">
                <a:latin typeface="Courier New" pitchFamily="49" charset="0"/>
                <a:cs typeface="Times New Roman" pitchFamily="18" charset="0"/>
              </a:rPr>
              <a:t>       E1 - OSPF external type 1, E2 - OSPF external type 2, E - EGP</a:t>
            </a:r>
          </a:p>
          <a:p>
            <a:pPr defTabSz="1028700">
              <a:lnSpc>
                <a:spcPct val="100000"/>
              </a:lnSpc>
              <a:tabLst>
                <a:tab pos="514350" algn="l"/>
                <a:tab pos="1028700" algn="l"/>
                <a:tab pos="1543050" algn="l"/>
              </a:tabLst>
            </a:pPr>
            <a:r>
              <a:rPr lang="en-US" sz="1400">
                <a:latin typeface="Courier New" pitchFamily="49" charset="0"/>
                <a:cs typeface="Times New Roman" pitchFamily="18" charset="0"/>
              </a:rPr>
              <a:t>       i - IS-IS, L1 - IS-IS level-1, L2 - IS-IS level-2, * - candidate default</a:t>
            </a:r>
          </a:p>
          <a:p>
            <a:pPr defTabSz="1028700">
              <a:lnSpc>
                <a:spcPct val="100000"/>
              </a:lnSpc>
              <a:tabLst>
                <a:tab pos="514350" algn="l"/>
                <a:tab pos="1028700" algn="l"/>
                <a:tab pos="1543050" algn="l"/>
              </a:tabLst>
            </a:pPr>
            <a:r>
              <a:rPr lang="en-US" sz="1400">
                <a:latin typeface="Courier New" pitchFamily="49" charset="0"/>
                <a:cs typeface="Times New Roman" pitchFamily="18" charset="0"/>
              </a:rPr>
              <a:t>       U - per-user static route</a:t>
            </a:r>
          </a:p>
          <a:p>
            <a:pPr defTabSz="1028700">
              <a:lnSpc>
                <a:spcPct val="100000"/>
              </a:lnSpc>
              <a:tabLst>
                <a:tab pos="514350" algn="l"/>
                <a:tab pos="1028700" algn="l"/>
                <a:tab pos="1543050" algn="l"/>
              </a:tabLst>
            </a:pPr>
            <a:r>
              <a:rPr lang="en-US" sz="1400">
                <a:latin typeface="Courier New" pitchFamily="49" charset="0"/>
                <a:cs typeface="Times New Roman" pitchFamily="18" charset="0"/>
              </a:rPr>
              <a:t> </a:t>
            </a:r>
          </a:p>
          <a:p>
            <a:pPr defTabSz="1028700">
              <a:lnSpc>
                <a:spcPct val="100000"/>
              </a:lnSpc>
              <a:tabLst>
                <a:tab pos="514350" algn="l"/>
                <a:tab pos="1028700" algn="l"/>
                <a:tab pos="1543050" algn="l"/>
              </a:tabLst>
            </a:pPr>
            <a:r>
              <a:rPr lang="en-US" sz="1400">
                <a:latin typeface="Courier New" pitchFamily="49" charset="0"/>
                <a:cs typeface="Times New Roman" pitchFamily="18" charset="0"/>
              </a:rPr>
              <a:t>Gateway of last resort is 0.0.0.0 to network 0.0.0.0</a:t>
            </a:r>
          </a:p>
          <a:p>
            <a:pPr defTabSz="1028700">
              <a:lnSpc>
                <a:spcPct val="100000"/>
              </a:lnSpc>
              <a:tabLst>
                <a:tab pos="514350" algn="l"/>
                <a:tab pos="1028700" algn="l"/>
                <a:tab pos="1543050" algn="l"/>
              </a:tabLst>
            </a:pPr>
            <a:r>
              <a:rPr lang="en-US" sz="1400">
                <a:latin typeface="Courier New" pitchFamily="49" charset="0"/>
                <a:cs typeface="Times New Roman" pitchFamily="18" charset="0"/>
              </a:rPr>
              <a:t> </a:t>
            </a:r>
          </a:p>
          <a:p>
            <a:pPr defTabSz="1028700">
              <a:lnSpc>
                <a:spcPct val="100000"/>
              </a:lnSpc>
              <a:tabLst>
                <a:tab pos="514350" algn="l"/>
                <a:tab pos="1028700" algn="l"/>
                <a:tab pos="1543050" algn="l"/>
              </a:tabLst>
            </a:pPr>
            <a:r>
              <a:rPr lang="en-US" sz="1400">
                <a:latin typeface="Courier New" pitchFamily="49" charset="0"/>
                <a:cs typeface="Times New Roman" pitchFamily="18" charset="0"/>
              </a:rPr>
              <a:t>     10.0.0.0/8 is subnetted, 1 subnets</a:t>
            </a:r>
          </a:p>
          <a:p>
            <a:pPr defTabSz="1028700">
              <a:lnSpc>
                <a:spcPct val="100000"/>
              </a:lnSpc>
              <a:tabLst>
                <a:tab pos="514350" algn="l"/>
                <a:tab pos="1028700" algn="l"/>
                <a:tab pos="1543050" algn="l"/>
              </a:tabLst>
            </a:pPr>
            <a:r>
              <a:rPr lang="en-US" sz="1400">
                <a:latin typeface="Courier New" pitchFamily="49" charset="0"/>
                <a:cs typeface="Times New Roman" pitchFamily="18" charset="0"/>
              </a:rPr>
              <a:t>C       10.1.1.0 is directly connected, Serial0/0/0</a:t>
            </a:r>
          </a:p>
          <a:p>
            <a:pPr defTabSz="1028700">
              <a:lnSpc>
                <a:spcPct val="100000"/>
              </a:lnSpc>
              <a:tabLst>
                <a:tab pos="514350" algn="l"/>
                <a:tab pos="1028700" algn="l"/>
                <a:tab pos="1543050" algn="l"/>
              </a:tabLst>
            </a:pPr>
            <a:r>
              <a:rPr lang="en-US" sz="1400">
                <a:latin typeface="Courier New" pitchFamily="49" charset="0"/>
                <a:cs typeface="Times New Roman" pitchFamily="18" charset="0"/>
              </a:rPr>
              <a:t>S*   0.0.0.0/0 is directly connected, Serial0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p:txBody>
          <a:bodyPr/>
          <a:lstStyle/>
          <a:p>
            <a:r>
              <a:rPr lang="en-US"/>
              <a:t>WAN Connections</a:t>
            </a:r>
          </a:p>
        </p:txBody>
      </p:sp>
      <p:sp>
        <p:nvSpPr>
          <p:cNvPr id="69635" name="Rectangle 3"/>
          <p:cNvSpPr>
            <a:spLocks noGrp="1" noChangeArrowheads="1"/>
          </p:cNvSpPr>
          <p:nvPr>
            <p:ph type="subTitle" idx="1"/>
          </p:nvPr>
        </p:nvSpPr>
        <p:spPr>
          <a:xfrm>
            <a:off x="650875" y="685800"/>
            <a:ext cx="3546475" cy="1752600"/>
          </a:xfrm>
        </p:spPr>
        <p:txBody>
          <a:bodyPr/>
          <a:lstStyle/>
          <a:p>
            <a:r>
              <a:rPr lang="en-US" sz="3400"/>
              <a:t>Enabling RIP </a:t>
            </a:r>
          </a:p>
        </p:txBody>
      </p:sp>
    </p:spTree>
    <p:extLst>
      <p:ext uri="{BB962C8B-B14F-4D97-AF65-F5344CB8AC3E}">
        <p14:creationId xmlns:p14="http://schemas.microsoft.com/office/powerpoint/2010/main" val="69773112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26" name="Picture 6" descr="301P_4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806575"/>
            <a:ext cx="5551488" cy="3886200"/>
          </a:xfrm>
          <a:prstGeom prst="rect">
            <a:avLst/>
          </a:prstGeom>
          <a:noFill/>
          <a:extLst>
            <a:ext uri="{909E8E84-426E-40DD-AFC4-6F175D3DCCD1}">
              <a14:hiddenFill xmlns:a14="http://schemas.microsoft.com/office/drawing/2010/main">
                <a:solidFill>
                  <a:srgbClr val="FFFFFF"/>
                </a:solidFill>
              </a14:hiddenFill>
            </a:ext>
          </a:extLst>
        </p:spPr>
      </p:pic>
      <p:sp>
        <p:nvSpPr>
          <p:cNvPr id="286722" name="Rectangle 2"/>
          <p:cNvSpPr>
            <a:spLocks noGrp="1" noChangeArrowheads="1"/>
          </p:cNvSpPr>
          <p:nvPr>
            <p:ph type="body" sz="half" idx="1"/>
          </p:nvPr>
        </p:nvSpPr>
        <p:spPr>
          <a:xfrm>
            <a:off x="304800" y="2438400"/>
            <a:ext cx="2895600" cy="3852863"/>
          </a:xfrm>
          <a:noFill/>
          <a:ln/>
          <a:extLst>
            <a:ext uri="{91240B29-F687-4F45-9708-019B960494DF}">
              <a14:hiddenLine xmlns:a14="http://schemas.microsoft.com/office/drawing/2010/main" w="9525">
                <a:solidFill>
                  <a:srgbClr val="000000"/>
                </a:solidFill>
                <a:miter lim="800000"/>
                <a:headEnd/>
                <a:tailEnd/>
              </a14:hiddenLine>
            </a:ext>
          </a:extLst>
        </p:spPr>
        <p:txBody>
          <a:bodyPr lIns="82100" tIns="41050" rIns="82100" bIns="41050"/>
          <a:lstStyle/>
          <a:p>
            <a:pPr marL="347663" lvl="1" indent="-233363">
              <a:buClr>
                <a:schemeClr val="tx2"/>
              </a:buClr>
            </a:pPr>
            <a:endParaRPr lang="en-US" sz="1800"/>
          </a:p>
          <a:p>
            <a:pPr marL="347663" lvl="1" indent="-233363">
              <a:buClr>
                <a:schemeClr val="tx2"/>
              </a:buClr>
            </a:pPr>
            <a:r>
              <a:rPr lang="en-US" b="1">
                <a:solidFill>
                  <a:schemeClr val="accent2"/>
                </a:solidFill>
              </a:rPr>
              <a:t>Routing</a:t>
            </a:r>
            <a:r>
              <a:rPr lang="en-US"/>
              <a:t> protocols are used between </a:t>
            </a:r>
            <a:br>
              <a:rPr lang="en-US"/>
            </a:br>
            <a:r>
              <a:rPr lang="en-US"/>
              <a:t>routers to determine paths and maintain routing tables.</a:t>
            </a:r>
          </a:p>
          <a:p>
            <a:pPr marL="347663" lvl="1" indent="-233363">
              <a:buClr>
                <a:schemeClr val="tx2"/>
              </a:buClr>
            </a:pPr>
            <a:r>
              <a:rPr lang="en-US"/>
              <a:t>After the path is determined, a router can route a </a:t>
            </a:r>
            <a:r>
              <a:rPr lang="en-US" b="1">
                <a:solidFill>
                  <a:schemeClr val="accent2"/>
                </a:solidFill>
              </a:rPr>
              <a:t>routed</a:t>
            </a:r>
            <a:r>
              <a:rPr lang="en-US"/>
              <a:t> protocol.</a:t>
            </a:r>
          </a:p>
        </p:txBody>
      </p:sp>
      <p:sp>
        <p:nvSpPr>
          <p:cNvPr id="286723" name="Rectangle 3"/>
          <p:cNvSpPr>
            <a:spLocks noGrp="1" noChangeArrowheads="1"/>
          </p:cNvSpPr>
          <p:nvPr>
            <p:ph type="title"/>
          </p:nvPr>
        </p:nvSpPr>
        <p:spPr/>
        <p:txBody>
          <a:bodyPr/>
          <a:lstStyle/>
          <a:p>
            <a:r>
              <a:rPr lang="en-US"/>
              <a:t>What Is a Routing Protocol?</a:t>
            </a:r>
          </a:p>
        </p:txBody>
      </p:sp>
    </p:spTree>
    <p:extLst>
      <p:ext uri="{BB962C8B-B14F-4D97-AF65-F5344CB8AC3E}">
        <p14:creationId xmlns:p14="http://schemas.microsoft.com/office/powerpoint/2010/main" val="329884918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5" name="Picture 7" descr="301P_4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537575" cy="3108325"/>
          </a:xfrm>
          <a:prstGeom prst="rect">
            <a:avLst/>
          </a:prstGeom>
          <a:noFill/>
          <a:extLst>
            <a:ext uri="{909E8E84-426E-40DD-AFC4-6F175D3DCCD1}">
              <a14:hiddenFill xmlns:a14="http://schemas.microsoft.com/office/drawing/2010/main">
                <a:solidFill>
                  <a:srgbClr val="FFFFFF"/>
                </a:solidFill>
              </a14:hiddenFill>
            </a:ext>
          </a:extLst>
        </p:spPr>
      </p:pic>
      <p:sp>
        <p:nvSpPr>
          <p:cNvPr id="288771" name="Rectangle 3"/>
          <p:cNvSpPr>
            <a:spLocks noChangeArrowheads="1"/>
          </p:cNvSpPr>
          <p:nvPr/>
        </p:nvSpPr>
        <p:spPr bwMode="auto">
          <a:xfrm>
            <a:off x="747713" y="4724400"/>
            <a:ext cx="7386637"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100" tIns="41050" rIns="82100" bIns="41050" anchor="ctr" anchorCtr="1"/>
          <a:lstStyle/>
          <a:p>
            <a:pPr marL="347663" lvl="1" indent="-233363">
              <a:lnSpc>
                <a:spcPct val="95000"/>
              </a:lnSpc>
              <a:spcBef>
                <a:spcPct val="35000"/>
              </a:spcBef>
              <a:buClr>
                <a:schemeClr val="accent1"/>
              </a:buClr>
              <a:buFont typeface="Wingdings" pitchFamily="2" charset="2"/>
              <a:buChar char="§"/>
            </a:pPr>
            <a:r>
              <a:rPr lang="en-US" sz="2000" b="0"/>
              <a:t>An autonomous system is a collection of networks under a common administrative domain.</a:t>
            </a:r>
          </a:p>
          <a:p>
            <a:pPr marL="347663" lvl="1" indent="-233363">
              <a:lnSpc>
                <a:spcPct val="95000"/>
              </a:lnSpc>
              <a:spcBef>
                <a:spcPct val="35000"/>
              </a:spcBef>
              <a:buClr>
                <a:schemeClr val="accent1"/>
              </a:buClr>
              <a:buFont typeface="Wingdings" pitchFamily="2" charset="2"/>
              <a:buChar char="§"/>
            </a:pPr>
            <a:r>
              <a:rPr lang="en-US" sz="2000" b="0"/>
              <a:t>IGPs operate within an autonomous system.</a:t>
            </a:r>
          </a:p>
          <a:p>
            <a:pPr marL="347663" lvl="1" indent="-233363">
              <a:lnSpc>
                <a:spcPct val="95000"/>
              </a:lnSpc>
              <a:spcBef>
                <a:spcPct val="35000"/>
              </a:spcBef>
              <a:buClr>
                <a:schemeClr val="accent1"/>
              </a:buClr>
              <a:buFont typeface="Wingdings" pitchFamily="2" charset="2"/>
              <a:buChar char="§"/>
            </a:pPr>
            <a:r>
              <a:rPr lang="en-US" sz="2000" b="0"/>
              <a:t>EGPs connect different autonomous systems.</a:t>
            </a:r>
          </a:p>
        </p:txBody>
      </p:sp>
      <p:sp>
        <p:nvSpPr>
          <p:cNvPr id="288772" name="Rectangle 4"/>
          <p:cNvSpPr>
            <a:spLocks noGrp="1" noChangeArrowheads="1"/>
          </p:cNvSpPr>
          <p:nvPr>
            <p:ph type="title"/>
          </p:nvPr>
        </p:nvSpPr>
        <p:spPr/>
        <p:txBody>
          <a:bodyPr/>
          <a:lstStyle/>
          <a:p>
            <a:r>
              <a:rPr lang="en-US"/>
              <a:t>Autonomous Systems: Interior or Exterior Routing Protocols</a:t>
            </a:r>
          </a:p>
        </p:txBody>
      </p:sp>
    </p:spTree>
    <p:extLst>
      <p:ext uri="{BB962C8B-B14F-4D97-AF65-F5344CB8AC3E}">
        <p14:creationId xmlns:p14="http://schemas.microsoft.com/office/powerpoint/2010/main" val="8087417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820" name="Picture 4" descr="301P_1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5" y="1508125"/>
            <a:ext cx="8035925" cy="4733925"/>
          </a:xfrm>
          <a:prstGeom prst="rect">
            <a:avLst/>
          </a:prstGeom>
          <a:noFill/>
          <a:extLst>
            <a:ext uri="{909E8E84-426E-40DD-AFC4-6F175D3DCCD1}">
              <a14:hiddenFill xmlns:a14="http://schemas.microsoft.com/office/drawing/2010/main">
                <a:solidFill>
                  <a:srgbClr val="FFFFFF"/>
                </a:solidFill>
              </a14:hiddenFill>
            </a:ext>
          </a:extLst>
        </p:spPr>
      </p:pic>
      <p:sp>
        <p:nvSpPr>
          <p:cNvPr id="290819" name="Rectangle 3"/>
          <p:cNvSpPr>
            <a:spLocks noGrp="1" noChangeArrowheads="1"/>
          </p:cNvSpPr>
          <p:nvPr>
            <p:ph type="title"/>
          </p:nvPr>
        </p:nvSpPr>
        <p:spPr/>
        <p:txBody>
          <a:bodyPr/>
          <a:lstStyle/>
          <a:p>
            <a:r>
              <a:rPr lang="en-US"/>
              <a:t>Classes of Routing Protocols</a:t>
            </a:r>
          </a:p>
        </p:txBody>
      </p:sp>
    </p:spTree>
    <p:extLst>
      <p:ext uri="{BB962C8B-B14F-4D97-AF65-F5344CB8AC3E}">
        <p14:creationId xmlns:p14="http://schemas.microsoft.com/office/powerpoint/2010/main" val="272865301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870" name="Picture 6" descr="301P_4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1744663"/>
            <a:ext cx="8361362" cy="4464050"/>
          </a:xfrm>
          <a:prstGeom prst="rect">
            <a:avLst/>
          </a:prstGeom>
          <a:noFill/>
          <a:extLst>
            <a:ext uri="{909E8E84-426E-40DD-AFC4-6F175D3DCCD1}">
              <a14:hiddenFill xmlns:a14="http://schemas.microsoft.com/office/drawing/2010/main">
                <a:solidFill>
                  <a:srgbClr val="FFFFFF"/>
                </a:solidFill>
              </a14:hiddenFill>
            </a:ext>
          </a:extLst>
        </p:spPr>
      </p:pic>
      <p:sp>
        <p:nvSpPr>
          <p:cNvPr id="292867" name="Rectangle 3"/>
          <p:cNvSpPr>
            <a:spLocks noGrp="1" noChangeArrowheads="1"/>
          </p:cNvSpPr>
          <p:nvPr>
            <p:ph type="title"/>
          </p:nvPr>
        </p:nvSpPr>
        <p:spPr/>
        <p:txBody>
          <a:bodyPr/>
          <a:lstStyle/>
          <a:p>
            <a:r>
              <a:rPr lang="en-US"/>
              <a:t>Administrative Distance: </a:t>
            </a:r>
            <a:br>
              <a:rPr lang="en-US"/>
            </a:br>
            <a:r>
              <a:rPr lang="en-US"/>
              <a:t>Ranking Routes</a:t>
            </a:r>
          </a:p>
        </p:txBody>
      </p:sp>
    </p:spTree>
    <p:extLst>
      <p:ext uri="{BB962C8B-B14F-4D97-AF65-F5344CB8AC3E}">
        <p14:creationId xmlns:p14="http://schemas.microsoft.com/office/powerpoint/2010/main" val="23254197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55638" y="798513"/>
            <a:ext cx="8145462" cy="496887"/>
          </a:xfrm>
        </p:spPr>
        <p:txBody>
          <a:bodyPr/>
          <a:lstStyle/>
          <a:p>
            <a:r>
              <a:rPr lang="en-US"/>
              <a:t>Classful Routing Protocol</a:t>
            </a:r>
          </a:p>
        </p:txBody>
      </p:sp>
      <p:sp>
        <p:nvSpPr>
          <p:cNvPr id="294915" name="Rectangle 3"/>
          <p:cNvSpPr>
            <a:spLocks noGrp="1" noChangeArrowheads="1"/>
          </p:cNvSpPr>
          <p:nvPr>
            <p:ph type="body" idx="1"/>
          </p:nvPr>
        </p:nvSpPr>
        <p:spPr/>
        <p:txBody>
          <a:bodyPr/>
          <a:lstStyle/>
          <a:p>
            <a:pPr lvl="1"/>
            <a:r>
              <a:rPr lang="en-US"/>
              <a:t>Classful routing protocols do not include the subnet mask with the route advertisement.</a:t>
            </a:r>
          </a:p>
          <a:p>
            <a:pPr lvl="1"/>
            <a:r>
              <a:rPr lang="en-US"/>
              <a:t>Within the same network, consistency of the subnet masks is assumed.</a:t>
            </a:r>
          </a:p>
          <a:p>
            <a:pPr lvl="1"/>
            <a:r>
              <a:rPr lang="en-US"/>
              <a:t>Summary routes are exchanged between foreign networks.</a:t>
            </a:r>
          </a:p>
          <a:p>
            <a:pPr lvl="1"/>
            <a:r>
              <a:rPr lang="en-US"/>
              <a:t>These are examples of classful routing protocols:</a:t>
            </a:r>
          </a:p>
          <a:p>
            <a:pPr lvl="2"/>
            <a:r>
              <a:rPr lang="en-US"/>
              <a:t>RIPv1</a:t>
            </a:r>
          </a:p>
          <a:p>
            <a:pPr lvl="2"/>
            <a:r>
              <a:rPr lang="en-US"/>
              <a:t>IGRP</a:t>
            </a:r>
          </a:p>
          <a:p>
            <a:endParaRPr lang="en-US" sz="2000"/>
          </a:p>
        </p:txBody>
      </p:sp>
    </p:spTree>
    <p:extLst>
      <p:ext uri="{BB962C8B-B14F-4D97-AF65-F5344CB8AC3E}">
        <p14:creationId xmlns:p14="http://schemas.microsoft.com/office/powerpoint/2010/main" val="290991456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t>Classless Routing Protocol</a:t>
            </a:r>
          </a:p>
        </p:txBody>
      </p:sp>
      <p:sp>
        <p:nvSpPr>
          <p:cNvPr id="295939" name="Rectangle 3"/>
          <p:cNvSpPr>
            <a:spLocks noGrp="1" noChangeArrowheads="1"/>
          </p:cNvSpPr>
          <p:nvPr>
            <p:ph type="body" idx="1"/>
          </p:nvPr>
        </p:nvSpPr>
        <p:spPr>
          <a:xfrm>
            <a:off x="655638" y="1636713"/>
            <a:ext cx="7940675" cy="4514850"/>
          </a:xfrm>
        </p:spPr>
        <p:txBody>
          <a:bodyPr/>
          <a:lstStyle/>
          <a:p>
            <a:pPr lvl="1"/>
            <a:r>
              <a:rPr lang="en-US"/>
              <a:t>Classless routing protocols include the subnet mask with the route advertisement.</a:t>
            </a:r>
          </a:p>
          <a:p>
            <a:pPr lvl="1"/>
            <a:r>
              <a:rPr lang="en-US"/>
              <a:t>Classless routing protocols support a variable-length subnet mask (VLSM).</a:t>
            </a:r>
          </a:p>
          <a:p>
            <a:pPr lvl="1"/>
            <a:r>
              <a:rPr lang="en-US"/>
              <a:t>Summary routes can be manually controlled within the network.</a:t>
            </a:r>
          </a:p>
          <a:p>
            <a:pPr lvl="1"/>
            <a:r>
              <a:rPr lang="en-US"/>
              <a:t>These are examples of classless routing protocols:</a:t>
            </a:r>
          </a:p>
          <a:p>
            <a:pPr lvl="2"/>
            <a:r>
              <a:rPr lang="en-US"/>
              <a:t>RIPv2</a:t>
            </a:r>
          </a:p>
          <a:p>
            <a:pPr lvl="2"/>
            <a:r>
              <a:rPr lang="en-US"/>
              <a:t>EIGRP</a:t>
            </a:r>
          </a:p>
          <a:p>
            <a:pPr lvl="2"/>
            <a:r>
              <a:rPr lang="en-US"/>
              <a:t>OSPF</a:t>
            </a:r>
          </a:p>
          <a:p>
            <a:pPr lvl="2"/>
            <a:r>
              <a:rPr lang="en-US"/>
              <a:t>IS-IS</a:t>
            </a:r>
          </a:p>
          <a:p>
            <a:endParaRPr lang="en-US" sz="2000"/>
          </a:p>
        </p:txBody>
      </p:sp>
    </p:spTree>
    <p:extLst>
      <p:ext uri="{BB962C8B-B14F-4D97-AF65-F5344CB8AC3E}">
        <p14:creationId xmlns:p14="http://schemas.microsoft.com/office/powerpoint/2010/main" val="136530727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109" name="Picture 5" descr="301P_1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8305800" cy="4402138"/>
          </a:xfrm>
          <a:prstGeom prst="rect">
            <a:avLst/>
          </a:prstGeom>
          <a:noFill/>
          <a:extLst>
            <a:ext uri="{909E8E84-426E-40DD-AFC4-6F175D3DCCD1}">
              <a14:hiddenFill xmlns:a14="http://schemas.microsoft.com/office/drawing/2010/main">
                <a:solidFill>
                  <a:srgbClr val="FFFFFF"/>
                </a:solidFill>
              </a14:hiddenFill>
            </a:ext>
          </a:extLst>
        </p:spPr>
      </p:pic>
      <p:sp>
        <p:nvSpPr>
          <p:cNvPr id="303107" name="Rectangle 3"/>
          <p:cNvSpPr>
            <a:spLocks noGrp="1" noChangeArrowheads="1"/>
          </p:cNvSpPr>
          <p:nvPr>
            <p:ph type="body" sz="half" idx="2"/>
          </p:nvPr>
        </p:nvSpPr>
        <p:spPr>
          <a:xfrm>
            <a:off x="457200" y="5943600"/>
            <a:ext cx="8226425" cy="639763"/>
          </a:xfrm>
          <a:noFill/>
          <a:ln/>
          <a:extLst>
            <a:ext uri="{91240B29-F687-4F45-9708-019B960494DF}">
              <a14:hiddenLine xmlns:a14="http://schemas.microsoft.com/office/drawing/2010/main" w="9525">
                <a:solidFill>
                  <a:srgbClr val="000000"/>
                </a:solidFill>
                <a:miter lim="800000"/>
                <a:headEnd/>
                <a:tailEnd/>
              </a14:hiddenLine>
            </a:ext>
          </a:extLst>
        </p:spPr>
        <p:txBody>
          <a:bodyPr lIns="82147" tIns="41073" rIns="82147" bIns="41073" anchor="ctr" anchorCtr="1"/>
          <a:lstStyle/>
          <a:p>
            <a:pPr marL="347663" lvl="1" indent="-231775"/>
            <a:r>
              <a:rPr lang="en-US" sz="1800"/>
              <a:t>Routers pass periodic copies of their routing table to neighboring </a:t>
            </a:r>
            <a:br>
              <a:rPr lang="en-US" sz="1800"/>
            </a:br>
            <a:r>
              <a:rPr lang="en-US" sz="1800"/>
              <a:t>routers and accumulate distance vectors</a:t>
            </a:r>
          </a:p>
        </p:txBody>
      </p:sp>
      <p:sp>
        <p:nvSpPr>
          <p:cNvPr id="303108" name="Rectangle 4"/>
          <p:cNvSpPr>
            <a:spLocks noGrp="1" noChangeArrowheads="1"/>
          </p:cNvSpPr>
          <p:nvPr>
            <p:ph type="title"/>
          </p:nvPr>
        </p:nvSpPr>
        <p:spPr/>
        <p:txBody>
          <a:bodyPr/>
          <a:lstStyle/>
          <a:p>
            <a:r>
              <a:rPr lang="en-US"/>
              <a:t>Distance Vector Routing Protocols</a:t>
            </a:r>
          </a:p>
        </p:txBody>
      </p:sp>
    </p:spTree>
    <p:extLst>
      <p:ext uri="{BB962C8B-B14F-4D97-AF65-F5344CB8AC3E}">
        <p14:creationId xmlns:p14="http://schemas.microsoft.com/office/powerpoint/2010/main" val="9114963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57200" y="1752600"/>
            <a:ext cx="8534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2" tIns="36510" rIns="73022" bIns="36510">
            <a:spAutoFit/>
          </a:bodyPr>
          <a:lstStyle/>
          <a:p>
            <a:pPr>
              <a:lnSpc>
                <a:spcPct val="100000"/>
              </a:lnSpc>
              <a:spcBef>
                <a:spcPct val="50000"/>
              </a:spcBef>
            </a:pPr>
            <a:r>
              <a:rPr lang="en-US" sz="2200">
                <a:latin typeface="Courier New" pitchFamily="49" charset="0"/>
                <a:cs typeface="Times New Roman" pitchFamily="18" charset="0"/>
              </a:rPr>
              <a:t> RouterX# show ip route</a:t>
            </a:r>
          </a:p>
          <a:p>
            <a:pPr>
              <a:lnSpc>
                <a:spcPct val="100000"/>
              </a:lnSpc>
              <a:spcBef>
                <a:spcPct val="50000"/>
              </a:spcBef>
            </a:pPr>
            <a:r>
              <a:rPr lang="en-US" sz="2200">
                <a:latin typeface="Courier New" pitchFamily="49" charset="0"/>
                <a:cs typeface="Times New Roman" pitchFamily="18" charset="0"/>
              </a:rPr>
              <a:t>     </a:t>
            </a:r>
            <a:r>
              <a:rPr lang="en-US" sz="2200">
                <a:solidFill>
                  <a:schemeClr val="accent2"/>
                </a:solidFill>
                <a:latin typeface="Courier New" pitchFamily="49" charset="0"/>
                <a:cs typeface="Times New Roman" pitchFamily="18" charset="0"/>
              </a:rPr>
              <a:t>D</a:t>
            </a:r>
            <a:r>
              <a:rPr lang="en-US" sz="2200">
                <a:latin typeface="Courier New" pitchFamily="49" charset="0"/>
                <a:cs typeface="Times New Roman" pitchFamily="18" charset="0"/>
              </a:rPr>
              <a:t> </a:t>
            </a:r>
            <a:r>
              <a:rPr lang="en-US" sz="2000">
                <a:latin typeface="Courier New" pitchFamily="49" charset="0"/>
                <a:cs typeface="Times New Roman" pitchFamily="18" charset="0"/>
              </a:rPr>
              <a:t>192.168.1.0/24 [90/25789217] </a:t>
            </a:r>
            <a:r>
              <a:rPr lang="en-US" sz="2000">
                <a:solidFill>
                  <a:schemeClr val="accent2"/>
                </a:solidFill>
                <a:latin typeface="Courier New" pitchFamily="49" charset="0"/>
                <a:cs typeface="Times New Roman" pitchFamily="18" charset="0"/>
              </a:rPr>
              <a:t>via 10.1.1.1</a:t>
            </a:r>
          </a:p>
          <a:p>
            <a:pPr>
              <a:lnSpc>
                <a:spcPct val="100000"/>
              </a:lnSpc>
              <a:spcBef>
                <a:spcPct val="50000"/>
              </a:spcBef>
            </a:pPr>
            <a:r>
              <a:rPr lang="en-US" sz="2200">
                <a:latin typeface="Courier New" pitchFamily="49" charset="0"/>
                <a:cs typeface="Times New Roman" pitchFamily="18" charset="0"/>
              </a:rPr>
              <a:t>     </a:t>
            </a:r>
            <a:r>
              <a:rPr lang="en-US" sz="2200">
                <a:solidFill>
                  <a:schemeClr val="accent2"/>
                </a:solidFill>
                <a:latin typeface="Courier New" pitchFamily="49" charset="0"/>
                <a:cs typeface="Times New Roman" pitchFamily="18" charset="0"/>
              </a:rPr>
              <a:t>R</a:t>
            </a:r>
            <a:r>
              <a:rPr lang="en-US" sz="2200">
                <a:latin typeface="Courier New" pitchFamily="49" charset="0"/>
                <a:cs typeface="Times New Roman" pitchFamily="18" charset="0"/>
              </a:rPr>
              <a:t> </a:t>
            </a:r>
            <a:r>
              <a:rPr lang="en-US" sz="2000">
                <a:latin typeface="Courier New" pitchFamily="49" charset="0"/>
                <a:cs typeface="Times New Roman" pitchFamily="18" charset="0"/>
              </a:rPr>
              <a:t>192.168.2.0/24 [120/4] </a:t>
            </a:r>
            <a:r>
              <a:rPr lang="en-US" sz="2000">
                <a:solidFill>
                  <a:schemeClr val="accent2"/>
                </a:solidFill>
                <a:latin typeface="Courier New" pitchFamily="49" charset="0"/>
                <a:cs typeface="Times New Roman" pitchFamily="18" charset="0"/>
              </a:rPr>
              <a:t>via 10.1.1.2</a:t>
            </a:r>
          </a:p>
          <a:p>
            <a:pPr>
              <a:lnSpc>
                <a:spcPct val="100000"/>
              </a:lnSpc>
              <a:spcBef>
                <a:spcPct val="50000"/>
              </a:spcBef>
            </a:pPr>
            <a:r>
              <a:rPr lang="en-US" sz="2200">
                <a:latin typeface="Courier New" pitchFamily="49" charset="0"/>
                <a:cs typeface="Times New Roman" pitchFamily="18" charset="0"/>
              </a:rPr>
              <a:t>     </a:t>
            </a:r>
            <a:r>
              <a:rPr lang="en-US" sz="2200">
                <a:solidFill>
                  <a:schemeClr val="accent2"/>
                </a:solidFill>
                <a:latin typeface="Courier New" pitchFamily="49" charset="0"/>
                <a:cs typeface="Times New Roman" pitchFamily="18" charset="0"/>
              </a:rPr>
              <a:t>O</a:t>
            </a:r>
            <a:r>
              <a:rPr lang="en-US" sz="2200">
                <a:latin typeface="Courier New" pitchFamily="49" charset="0"/>
                <a:cs typeface="Times New Roman" pitchFamily="18" charset="0"/>
              </a:rPr>
              <a:t> </a:t>
            </a:r>
            <a:r>
              <a:rPr lang="en-US" sz="2000">
                <a:latin typeface="Courier New" pitchFamily="49" charset="0"/>
                <a:cs typeface="Times New Roman" pitchFamily="18" charset="0"/>
              </a:rPr>
              <a:t>192.168.3.0/24 [110/229840] </a:t>
            </a:r>
            <a:r>
              <a:rPr lang="en-US" sz="2000">
                <a:solidFill>
                  <a:schemeClr val="accent2"/>
                </a:solidFill>
                <a:latin typeface="Courier New" pitchFamily="49" charset="0"/>
                <a:cs typeface="Times New Roman" pitchFamily="18" charset="0"/>
              </a:rPr>
              <a:t>via 10.1.1.3</a:t>
            </a:r>
          </a:p>
        </p:txBody>
      </p:sp>
      <p:sp>
        <p:nvSpPr>
          <p:cNvPr id="7171" name="AutoShape 3"/>
          <p:cNvSpPr>
            <a:spLocks/>
          </p:cNvSpPr>
          <p:nvPr/>
        </p:nvSpPr>
        <p:spPr bwMode="auto">
          <a:xfrm>
            <a:off x="914400" y="2286000"/>
            <a:ext cx="457200" cy="1371600"/>
          </a:xfrm>
          <a:prstGeom prst="leftBrace">
            <a:avLst>
              <a:gd name="adj1" fmla="val 25000"/>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2" tIns="36510" rIns="73022" bIns="36510" anchor="ctr"/>
          <a:lstStyle/>
          <a:p>
            <a:pPr algn="ctr">
              <a:lnSpc>
                <a:spcPct val="100000"/>
              </a:lnSpc>
            </a:pPr>
            <a:endParaRPr lang="en-US" sz="1800">
              <a:solidFill>
                <a:srgbClr val="003366"/>
              </a:solidFill>
              <a:cs typeface="Times New Roman" pitchFamily="18" charset="0"/>
            </a:endParaRPr>
          </a:p>
        </p:txBody>
      </p:sp>
      <p:sp>
        <p:nvSpPr>
          <p:cNvPr id="7172" name="AutoShape 4"/>
          <p:cNvSpPr>
            <a:spLocks/>
          </p:cNvSpPr>
          <p:nvPr/>
        </p:nvSpPr>
        <p:spPr bwMode="auto">
          <a:xfrm>
            <a:off x="8077200" y="2209800"/>
            <a:ext cx="457200" cy="1371600"/>
          </a:xfrm>
          <a:prstGeom prst="rightBrace">
            <a:avLst>
              <a:gd name="adj1" fmla="val 25000"/>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173" name="Text Box 5"/>
          <p:cNvSpPr txBox="1">
            <a:spLocks noChangeArrowheads="1"/>
          </p:cNvSpPr>
          <p:nvPr/>
        </p:nvSpPr>
        <p:spPr bwMode="auto">
          <a:xfrm>
            <a:off x="533400" y="2640013"/>
            <a:ext cx="30480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2" tIns="36510" rIns="73022" bIns="36510">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en-US" sz="3200">
                <a:solidFill>
                  <a:srgbClr val="4798AB"/>
                </a:solidFill>
                <a:cs typeface="Times New Roman" pitchFamily="18" charset="0"/>
              </a:rPr>
              <a:t>1</a:t>
            </a:r>
          </a:p>
        </p:txBody>
      </p:sp>
      <p:sp>
        <p:nvSpPr>
          <p:cNvPr id="7174" name="Text Box 6"/>
          <p:cNvSpPr txBox="1">
            <a:spLocks noChangeArrowheads="1"/>
          </p:cNvSpPr>
          <p:nvPr/>
        </p:nvSpPr>
        <p:spPr bwMode="auto">
          <a:xfrm>
            <a:off x="8534400" y="2590800"/>
            <a:ext cx="3048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2" tIns="36510" rIns="73022" bIns="36510">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spcBef>
                <a:spcPct val="50000"/>
              </a:spcBef>
            </a:pPr>
            <a:r>
              <a:rPr lang="en-US" sz="3200">
                <a:solidFill>
                  <a:schemeClr val="folHlink"/>
                </a:solidFill>
                <a:cs typeface="Times New Roman" pitchFamily="18" charset="0"/>
              </a:rPr>
              <a:t>2</a:t>
            </a:r>
          </a:p>
        </p:txBody>
      </p:sp>
      <p:sp>
        <p:nvSpPr>
          <p:cNvPr id="7175" name="Rectangle 7"/>
          <p:cNvSpPr>
            <a:spLocks noChangeArrowheads="1"/>
          </p:cNvSpPr>
          <p:nvPr/>
        </p:nvSpPr>
        <p:spPr bwMode="auto">
          <a:xfrm>
            <a:off x="990600" y="4572000"/>
            <a:ext cx="7086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1" tIns="45718" rIns="82121" bIns="45718"/>
          <a:lstStyle/>
          <a:p>
            <a:pPr marL="571500" lvl="1" indent="-457200" defTabSz="814388">
              <a:lnSpc>
                <a:spcPct val="85000"/>
              </a:lnSpc>
              <a:spcBef>
                <a:spcPct val="35000"/>
              </a:spcBef>
              <a:buClr>
                <a:srgbClr val="4798AB"/>
              </a:buClr>
              <a:buFontTx/>
              <a:buAutoNum type="arabicPeriod"/>
              <a:tabLst>
                <a:tab pos="800100" algn="l"/>
              </a:tabLst>
            </a:pPr>
            <a:r>
              <a:rPr lang="en-US" sz="2000" b="0">
                <a:cs typeface="Times New Roman" pitchFamily="18" charset="0"/>
              </a:rPr>
              <a:t>Lets other routers know about changes</a:t>
            </a:r>
          </a:p>
          <a:p>
            <a:pPr marL="571500" lvl="1" indent="-457200" defTabSz="814388">
              <a:lnSpc>
                <a:spcPct val="85000"/>
              </a:lnSpc>
              <a:spcBef>
                <a:spcPct val="35000"/>
              </a:spcBef>
              <a:buClr>
                <a:srgbClr val="4798AB"/>
              </a:buClr>
              <a:buFontTx/>
              <a:buAutoNum type="arabicPeriod"/>
              <a:tabLst>
                <a:tab pos="800100" algn="l"/>
              </a:tabLst>
            </a:pPr>
            <a:r>
              <a:rPr lang="en-US" sz="2000" b="0">
                <a:cs typeface="Times New Roman" pitchFamily="18" charset="0"/>
              </a:rPr>
              <a:t>Determines where to forward packets</a:t>
            </a:r>
            <a:endParaRPr lang="en-US" sz="2000" b="0"/>
          </a:p>
        </p:txBody>
      </p:sp>
      <p:sp>
        <p:nvSpPr>
          <p:cNvPr id="7176" name="Rectangle 8"/>
          <p:cNvSpPr>
            <a:spLocks noGrp="1" noChangeArrowheads="1"/>
          </p:cNvSpPr>
          <p:nvPr>
            <p:ph type="title"/>
          </p:nvPr>
        </p:nvSpPr>
        <p:spPr/>
        <p:txBody>
          <a:bodyPr/>
          <a:lstStyle/>
          <a:p>
            <a:pPr eaLnBrk="1" hangingPunct="1"/>
            <a:r>
              <a:rPr lang="en-US" smtClean="0"/>
              <a:t>Router Functions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body" sz="half" idx="2"/>
          </p:nvPr>
        </p:nvSpPr>
        <p:spPr>
          <a:xfrm>
            <a:off x="455613" y="5757863"/>
            <a:ext cx="8229600" cy="541337"/>
          </a:xfrm>
          <a:noFill/>
          <a:ln/>
          <a:extLst>
            <a:ext uri="{91240B29-F687-4F45-9708-019B960494DF}">
              <a14:hiddenLine xmlns:a14="http://schemas.microsoft.com/office/drawing/2010/main" w="9525">
                <a:solidFill>
                  <a:srgbClr val="000000"/>
                </a:solidFill>
                <a:miter lim="800000"/>
                <a:headEnd/>
                <a:tailEnd/>
              </a14:hiddenLine>
            </a:ext>
          </a:extLst>
        </p:spPr>
        <p:txBody>
          <a:bodyPr lIns="82147" tIns="41073" rIns="82147" bIns="41073" anchor="ctr" anchorCtr="1"/>
          <a:lstStyle/>
          <a:p>
            <a:pPr marL="347663" lvl="1" indent="-233363">
              <a:lnSpc>
                <a:spcPct val="85000"/>
              </a:lnSpc>
            </a:pPr>
            <a:r>
              <a:rPr lang="en-US"/>
              <a:t>Routers discover the best path to destinations from each neighbor.</a:t>
            </a:r>
          </a:p>
        </p:txBody>
      </p:sp>
      <p:sp>
        <p:nvSpPr>
          <p:cNvPr id="305155" name="Rectangle 3"/>
          <p:cNvSpPr>
            <a:spLocks noGrp="1" noChangeArrowheads="1"/>
          </p:cNvSpPr>
          <p:nvPr>
            <p:ph type="title"/>
          </p:nvPr>
        </p:nvSpPr>
        <p:spPr/>
        <p:txBody>
          <a:bodyPr/>
          <a:lstStyle/>
          <a:p>
            <a:r>
              <a:rPr lang="en-US"/>
              <a:t>Sources of Information and Discovering Routes</a:t>
            </a:r>
          </a:p>
        </p:txBody>
      </p:sp>
      <p:pic>
        <p:nvPicPr>
          <p:cNvPr id="305160" name="Picture 8" descr="301P_9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905000"/>
            <a:ext cx="8272462" cy="342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199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2261" name="Picture 5" descr="327P_0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743075"/>
            <a:ext cx="6867525" cy="3500438"/>
          </a:xfrm>
          <a:prstGeom prst="rect">
            <a:avLst/>
          </a:prstGeom>
          <a:noFill/>
          <a:extLst>
            <a:ext uri="{909E8E84-426E-40DD-AFC4-6F175D3DCCD1}">
              <a14:hiddenFill xmlns:a14="http://schemas.microsoft.com/office/drawing/2010/main">
                <a:solidFill>
                  <a:srgbClr val="FFFFFF"/>
                </a:solidFill>
              </a14:hiddenFill>
            </a:ext>
          </a:extLst>
        </p:spPr>
      </p:pic>
      <p:sp>
        <p:nvSpPr>
          <p:cNvPr id="352258" name="Rectangle 2"/>
          <p:cNvSpPr>
            <a:spLocks noGrp="1" noChangeArrowheads="1"/>
          </p:cNvSpPr>
          <p:nvPr>
            <p:ph type="body" sz="half" idx="2"/>
          </p:nvPr>
        </p:nvSpPr>
        <p:spPr>
          <a:xfrm>
            <a:off x="1295400" y="5334000"/>
            <a:ext cx="6438900" cy="1222375"/>
          </a:xfrm>
          <a:noFill/>
          <a:ln/>
          <a:extLst>
            <a:ext uri="{91240B29-F687-4F45-9708-019B960494DF}">
              <a14:hiddenLine xmlns:a14="http://schemas.microsoft.com/office/drawing/2010/main" w="9525">
                <a:solidFill>
                  <a:srgbClr val="000000"/>
                </a:solidFill>
                <a:miter lim="800000"/>
                <a:headEnd/>
                <a:tailEnd/>
              </a14:hiddenLine>
            </a:ext>
          </a:extLst>
        </p:spPr>
        <p:txBody>
          <a:bodyPr lIns="82147" tIns="41073" rIns="82147" bIns="41073" anchor="ctr" anchorCtr="1"/>
          <a:lstStyle/>
          <a:p>
            <a:pPr lvl="1"/>
            <a:r>
              <a:rPr lang="en-US"/>
              <a:t>Maximum is 16 equal-cost paths (default = 4)</a:t>
            </a:r>
          </a:p>
          <a:p>
            <a:pPr lvl="1"/>
            <a:r>
              <a:rPr lang="en-US"/>
              <a:t>Hop-count metric selects the path</a:t>
            </a:r>
          </a:p>
          <a:p>
            <a:pPr lvl="1"/>
            <a:r>
              <a:rPr lang="en-US"/>
              <a:t>Routes update every 30 seconds</a:t>
            </a:r>
          </a:p>
        </p:txBody>
      </p:sp>
      <p:sp>
        <p:nvSpPr>
          <p:cNvPr id="352259" name="Rectangle 3"/>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18" tIns="41058" rIns="82118" bIns="41058"/>
          <a:lstStyle/>
          <a:p>
            <a:r>
              <a:rPr lang="en-US"/>
              <a:t>RIP Overview</a:t>
            </a:r>
          </a:p>
        </p:txBody>
      </p:sp>
    </p:spTree>
    <p:extLst>
      <p:ext uri="{BB962C8B-B14F-4D97-AF65-F5344CB8AC3E}">
        <p14:creationId xmlns:p14="http://schemas.microsoft.com/office/powerpoint/2010/main" val="422952889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18" tIns="41058" rIns="82118" bIns="41058"/>
          <a:lstStyle/>
          <a:p>
            <a:r>
              <a:rPr lang="en-US"/>
              <a:t>RIPv1 and RIPv2 Comparison</a:t>
            </a:r>
          </a:p>
        </p:txBody>
      </p:sp>
      <p:graphicFrame>
        <p:nvGraphicFramePr>
          <p:cNvPr id="354379" name="Group 75"/>
          <p:cNvGraphicFramePr>
            <a:graphicFrameLocks noGrp="1"/>
          </p:cNvGraphicFramePr>
          <p:nvPr>
            <p:ph type="body" sz="half" idx="2"/>
          </p:nvPr>
        </p:nvGraphicFramePr>
        <p:xfrm>
          <a:off x="815975" y="2195513"/>
          <a:ext cx="7772400" cy="3124202"/>
        </p:xfrm>
        <a:graphic>
          <a:graphicData uri="http://schemas.openxmlformats.org/drawingml/2006/table">
            <a:tbl>
              <a:tblPr/>
              <a:tblGrid>
                <a:gridCol w="4400550"/>
                <a:gridCol w="1719263"/>
                <a:gridCol w="1652587"/>
              </a:tblGrid>
              <a:tr h="422275">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endParaRPr kumimoji="0" lang="en-GB" sz="2000" b="0" i="0" u="none" strike="noStrike" cap="none" normalizeH="0" baseline="0" smtClean="0">
                        <a:ln>
                          <a:noFill/>
                        </a:ln>
                        <a:solidFill>
                          <a:schemeClr val="tx2"/>
                        </a:solidFill>
                        <a:effectLst/>
                        <a:latin typeface="Arial" charset="0"/>
                      </a:endParaRPr>
                    </a:p>
                  </a:txBody>
                  <a:tcPr marL="60852" marR="60852" marT="30425" marB="30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RIPv1</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RIPv2</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312738">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Routing protocol</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Classful</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Classless</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5913">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Supports variable-length subnet mask?</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No</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Yes</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5150">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Sends the subnet mask along with the routing update?</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No</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Yes</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4325">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Addressing type</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Broadcast</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Multicast</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6738">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Defined in …</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RFC 1058</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RFCs 1721, 1722, and 2453</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4325">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Supports manual route summarization?</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No</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Yes</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2738">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Authentication support?</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No</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Yes</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06502341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358" name="Picture 6" descr="301P_9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46313"/>
            <a:ext cx="3505200" cy="3287712"/>
          </a:xfrm>
          <a:prstGeom prst="rect">
            <a:avLst/>
          </a:prstGeom>
          <a:noFill/>
          <a:extLst>
            <a:ext uri="{909E8E84-426E-40DD-AFC4-6F175D3DCCD1}">
              <a14:hiddenFill xmlns:a14="http://schemas.microsoft.com/office/drawing/2010/main">
                <a:solidFill>
                  <a:srgbClr val="FFFFFF"/>
                </a:solidFill>
              </a14:hiddenFill>
            </a:ext>
          </a:extLst>
        </p:spPr>
      </p:pic>
      <p:sp>
        <p:nvSpPr>
          <p:cNvPr id="356354" name="Rectangle 2"/>
          <p:cNvSpPr>
            <a:spLocks noGrp="1" noChangeArrowheads="1"/>
          </p:cNvSpPr>
          <p:nvPr>
            <p:ph type="body" idx="1"/>
          </p:nvPr>
        </p:nvSpPr>
        <p:spPr>
          <a:xfrm>
            <a:off x="188913" y="2138363"/>
            <a:ext cx="4773612" cy="3311525"/>
          </a:xfrm>
          <a:noFill/>
          <a:ln/>
          <a:extLst>
            <a:ext uri="{91240B29-F687-4F45-9708-019B960494DF}">
              <a14:hiddenLine xmlns:a14="http://schemas.microsoft.com/office/drawing/2010/main" w="9525">
                <a:solidFill>
                  <a:srgbClr val="000000"/>
                </a:solidFill>
                <a:miter lim="800000"/>
                <a:headEnd/>
                <a:tailEnd/>
              </a14:hiddenLine>
            </a:ext>
          </a:extLst>
        </p:spPr>
        <p:txBody>
          <a:bodyPr lIns="82147" tIns="41073" rIns="82147" bIns="41073" anchor="ctr" anchorCtr="1"/>
          <a:lstStyle/>
          <a:p>
            <a:pPr marL="347663" lvl="1" indent="-233363"/>
            <a:r>
              <a:rPr lang="en-US"/>
              <a:t>Router configuration</a:t>
            </a:r>
          </a:p>
          <a:p>
            <a:pPr marL="682625" lvl="2" indent="-220663">
              <a:buFontTx/>
              <a:buChar char="–"/>
            </a:pPr>
            <a:r>
              <a:rPr lang="en-US"/>
              <a:t>Select routing protocols</a:t>
            </a:r>
          </a:p>
          <a:p>
            <a:pPr marL="682625" lvl="2" indent="-220663">
              <a:buFontTx/>
              <a:buChar char="–"/>
            </a:pPr>
            <a:r>
              <a:rPr lang="en-US"/>
              <a:t>Specify networks or interfaces</a:t>
            </a:r>
          </a:p>
        </p:txBody>
      </p:sp>
      <p:sp>
        <p:nvSpPr>
          <p:cNvPr id="356355" name="Rectangle 3"/>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18" tIns="41058" rIns="82118" bIns="41058"/>
          <a:lstStyle/>
          <a:p>
            <a:r>
              <a:rPr lang="en-US"/>
              <a:t>IP Routing Configuration Tasks</a:t>
            </a:r>
          </a:p>
        </p:txBody>
      </p:sp>
    </p:spTree>
    <p:extLst>
      <p:ext uri="{BB962C8B-B14F-4D97-AF65-F5344CB8AC3E}">
        <p14:creationId xmlns:p14="http://schemas.microsoft.com/office/powerpoint/2010/main" val="386823700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body" idx="1"/>
          </p:nvPr>
        </p:nvSpPr>
        <p:spPr>
          <a:xfrm>
            <a:off x="587375" y="2547938"/>
            <a:ext cx="6810375" cy="382587"/>
          </a:xfrm>
          <a:noFill/>
          <a:ln/>
          <a:extLst>
            <a:ext uri="{91240B29-F687-4F45-9708-019B960494DF}">
              <a14:hiddenLine xmlns:a14="http://schemas.microsoft.com/office/drawing/2010/main" w="9525">
                <a:solidFill>
                  <a:srgbClr val="000000"/>
                </a:solidFill>
                <a:miter lim="800000"/>
                <a:headEnd/>
                <a:tailEnd/>
              </a14:hiddenLine>
            </a:ext>
          </a:extLst>
        </p:spPr>
        <p:txBody>
          <a:bodyPr lIns="82147" tIns="41073" rIns="82147" bIns="41073" anchor="ctr"/>
          <a:lstStyle/>
          <a:p>
            <a:pPr marL="344488" lvl="1" indent="-230188">
              <a:lnSpc>
                <a:spcPct val="100000"/>
              </a:lnSpc>
              <a:spcBef>
                <a:spcPct val="40000"/>
              </a:spcBef>
            </a:pPr>
            <a:r>
              <a:rPr lang="en-US"/>
              <a:t>Starts the RIP routing process</a:t>
            </a:r>
          </a:p>
        </p:txBody>
      </p:sp>
      <p:sp>
        <p:nvSpPr>
          <p:cNvPr id="392195" name="Rectangle 3"/>
          <p:cNvSpPr>
            <a:spLocks noChangeArrowheads="1"/>
          </p:cNvSpPr>
          <p:nvPr/>
        </p:nvSpPr>
        <p:spPr bwMode="auto">
          <a:xfrm>
            <a:off x="606425" y="1828800"/>
            <a:ext cx="4960938" cy="4857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US"/>
          </a:p>
        </p:txBody>
      </p:sp>
      <p:sp>
        <p:nvSpPr>
          <p:cNvPr id="392196" name="Rectangle 4"/>
          <p:cNvSpPr>
            <a:spLocks noChangeArrowheads="1"/>
          </p:cNvSpPr>
          <p:nvPr/>
        </p:nvSpPr>
        <p:spPr bwMode="auto">
          <a:xfrm>
            <a:off x="708025" y="1831975"/>
            <a:ext cx="224313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29" tIns="30359" rIns="21429" bIns="30359"/>
          <a:lstStyle/>
          <a:p>
            <a:pPr defTabSz="1028700">
              <a:lnSpc>
                <a:spcPts val="3150"/>
              </a:lnSpc>
              <a:tabLst>
                <a:tab pos="514350" algn="l"/>
                <a:tab pos="1028700" algn="l"/>
                <a:tab pos="1543050" algn="l"/>
              </a:tabLst>
            </a:pPr>
            <a:r>
              <a:rPr lang="en-US" sz="1800">
                <a:solidFill>
                  <a:srgbClr val="000000"/>
                </a:solidFill>
                <a:latin typeface="Courier New" pitchFamily="49" charset="0"/>
              </a:rPr>
              <a:t>RouterX(config)# router rip</a:t>
            </a:r>
            <a:endParaRPr lang="en-US" sz="1800">
              <a:solidFill>
                <a:srgbClr val="000000"/>
              </a:solidFill>
            </a:endParaRPr>
          </a:p>
        </p:txBody>
      </p:sp>
      <p:sp>
        <p:nvSpPr>
          <p:cNvPr id="392197" name="Rectangle 5"/>
          <p:cNvSpPr>
            <a:spLocks noChangeArrowheads="1"/>
          </p:cNvSpPr>
          <p:nvPr/>
        </p:nvSpPr>
        <p:spPr bwMode="auto">
          <a:xfrm>
            <a:off x="606425" y="4706938"/>
            <a:ext cx="7407275" cy="50006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US"/>
          </a:p>
        </p:txBody>
      </p:sp>
      <p:sp>
        <p:nvSpPr>
          <p:cNvPr id="392198" name="Rectangle 6"/>
          <p:cNvSpPr>
            <a:spLocks noChangeArrowheads="1"/>
          </p:cNvSpPr>
          <p:nvPr/>
        </p:nvSpPr>
        <p:spPr bwMode="auto">
          <a:xfrm>
            <a:off x="733425" y="4722813"/>
            <a:ext cx="464343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29" tIns="30359" rIns="21429" bIns="30359"/>
          <a:lstStyle/>
          <a:p>
            <a:pPr defTabSz="1028700">
              <a:lnSpc>
                <a:spcPts val="3150"/>
              </a:lnSpc>
              <a:tabLst>
                <a:tab pos="514350" algn="l"/>
                <a:tab pos="1028700" algn="l"/>
                <a:tab pos="1543050" algn="l"/>
              </a:tabLst>
            </a:pPr>
            <a:r>
              <a:rPr lang="en-US" sz="1800">
                <a:solidFill>
                  <a:srgbClr val="000000"/>
                </a:solidFill>
                <a:latin typeface="Courier New" pitchFamily="49" charset="0"/>
              </a:rPr>
              <a:t>RouterX(config-router)# network </a:t>
            </a:r>
            <a:r>
              <a:rPr lang="en-US" sz="1800" i="1">
                <a:solidFill>
                  <a:srgbClr val="000000"/>
                </a:solidFill>
                <a:latin typeface="Courier New" pitchFamily="49" charset="0"/>
              </a:rPr>
              <a:t>network-number</a:t>
            </a:r>
            <a:endParaRPr lang="en-US" sz="1800" i="1">
              <a:solidFill>
                <a:srgbClr val="000000"/>
              </a:solidFill>
            </a:endParaRPr>
          </a:p>
        </p:txBody>
      </p:sp>
      <p:sp>
        <p:nvSpPr>
          <p:cNvPr id="392199" name="Rectangle 7"/>
          <p:cNvSpPr>
            <a:spLocks noChangeArrowheads="1"/>
          </p:cNvSpPr>
          <p:nvPr/>
        </p:nvSpPr>
        <p:spPr bwMode="auto">
          <a:xfrm>
            <a:off x="596900" y="5391150"/>
            <a:ext cx="6108700" cy="62865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47" tIns="41073" rIns="82147" bIns="41073" anchor="ctr"/>
          <a:lstStyle/>
          <a:p>
            <a:pPr marL="342900" lvl="1" indent="-228600" defTabSz="814388" eaLnBrk="1" hangingPunct="1">
              <a:lnSpc>
                <a:spcPct val="95000"/>
              </a:lnSpc>
              <a:spcBef>
                <a:spcPct val="35000"/>
              </a:spcBef>
              <a:buClr>
                <a:srgbClr val="0183B7"/>
              </a:buClr>
              <a:buFont typeface="Wingdings" pitchFamily="2" charset="2"/>
              <a:buChar char="§"/>
            </a:pPr>
            <a:r>
              <a:rPr lang="en-US" sz="2000" b="0">
                <a:solidFill>
                  <a:srgbClr val="000000"/>
                </a:solidFill>
              </a:rPr>
              <a:t>Selects participating attached networks</a:t>
            </a:r>
          </a:p>
          <a:p>
            <a:pPr marL="342900" lvl="1" indent="-228600" defTabSz="814388" eaLnBrk="1" hangingPunct="1">
              <a:lnSpc>
                <a:spcPct val="95000"/>
              </a:lnSpc>
              <a:spcBef>
                <a:spcPct val="35000"/>
              </a:spcBef>
              <a:buClr>
                <a:srgbClr val="0183B7"/>
              </a:buClr>
              <a:buFont typeface="Wingdings" pitchFamily="2" charset="2"/>
              <a:buChar char="§"/>
            </a:pPr>
            <a:r>
              <a:rPr lang="en-US" sz="2000" b="0">
                <a:solidFill>
                  <a:srgbClr val="000000"/>
                </a:solidFill>
              </a:rPr>
              <a:t>Requires a major classful network number</a:t>
            </a:r>
          </a:p>
        </p:txBody>
      </p:sp>
      <p:sp>
        <p:nvSpPr>
          <p:cNvPr id="392200" name="Rectangle 8"/>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18" tIns="41058" rIns="82118" bIns="41058"/>
          <a:lstStyle/>
          <a:p>
            <a:r>
              <a:rPr lang="en-US"/>
              <a:t>RIP Configuration</a:t>
            </a:r>
          </a:p>
        </p:txBody>
      </p:sp>
      <p:sp>
        <p:nvSpPr>
          <p:cNvPr id="392201" name="Rectangle 9"/>
          <p:cNvSpPr>
            <a:spLocks noChangeArrowheads="1"/>
          </p:cNvSpPr>
          <p:nvPr/>
        </p:nvSpPr>
        <p:spPr bwMode="auto">
          <a:xfrm>
            <a:off x="533400" y="3884613"/>
            <a:ext cx="6810375" cy="382587"/>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47" tIns="41073" rIns="82147" bIns="41073" anchor="ctr"/>
          <a:lstStyle/>
          <a:p>
            <a:pPr marL="344488" lvl="1" indent="-230188" defTabSz="814388" eaLnBrk="1" hangingPunct="1">
              <a:lnSpc>
                <a:spcPct val="100000"/>
              </a:lnSpc>
              <a:spcBef>
                <a:spcPct val="40000"/>
              </a:spcBef>
              <a:buClr>
                <a:srgbClr val="0183B7"/>
              </a:buClr>
              <a:buFont typeface="Wingdings" pitchFamily="2" charset="2"/>
              <a:buChar char="§"/>
            </a:pPr>
            <a:r>
              <a:rPr lang="en-US" sz="2000" b="0">
                <a:solidFill>
                  <a:srgbClr val="000000"/>
                </a:solidFill>
              </a:rPr>
              <a:t>Enables RIP version 2</a:t>
            </a:r>
          </a:p>
        </p:txBody>
      </p:sp>
      <p:sp>
        <p:nvSpPr>
          <p:cNvPr id="392202" name="Rectangle 10"/>
          <p:cNvSpPr>
            <a:spLocks noChangeArrowheads="1"/>
          </p:cNvSpPr>
          <p:nvPr/>
        </p:nvSpPr>
        <p:spPr bwMode="auto">
          <a:xfrm>
            <a:off x="552450" y="3165475"/>
            <a:ext cx="4960938" cy="4857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US"/>
          </a:p>
        </p:txBody>
      </p:sp>
      <p:sp>
        <p:nvSpPr>
          <p:cNvPr id="392203" name="Rectangle 11"/>
          <p:cNvSpPr>
            <a:spLocks noChangeArrowheads="1"/>
          </p:cNvSpPr>
          <p:nvPr/>
        </p:nvSpPr>
        <p:spPr bwMode="auto">
          <a:xfrm>
            <a:off x="654050" y="3168650"/>
            <a:ext cx="224313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29" tIns="30359" rIns="21429" bIns="30359"/>
          <a:lstStyle/>
          <a:p>
            <a:pPr defTabSz="1028700">
              <a:lnSpc>
                <a:spcPts val="3150"/>
              </a:lnSpc>
              <a:tabLst>
                <a:tab pos="514350" algn="l"/>
                <a:tab pos="1028700" algn="l"/>
                <a:tab pos="1543050" algn="l"/>
              </a:tabLst>
            </a:pPr>
            <a:r>
              <a:rPr lang="en-US" sz="1800">
                <a:solidFill>
                  <a:srgbClr val="000000"/>
                </a:solidFill>
                <a:latin typeface="Courier New" pitchFamily="49" charset="0"/>
              </a:rPr>
              <a:t>RouterX(config-router)# version 2</a:t>
            </a:r>
            <a:endParaRPr lang="en-US" sz="1800">
              <a:solidFill>
                <a:srgbClr val="000000"/>
              </a:solidFill>
            </a:endParaRPr>
          </a:p>
        </p:txBody>
      </p:sp>
    </p:spTree>
    <p:extLst>
      <p:ext uri="{BB962C8B-B14F-4D97-AF65-F5344CB8AC3E}">
        <p14:creationId xmlns:p14="http://schemas.microsoft.com/office/powerpoint/2010/main" val="388841440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RIP Configuration Example</a:t>
            </a:r>
          </a:p>
        </p:txBody>
      </p:sp>
      <p:pic>
        <p:nvPicPr>
          <p:cNvPr id="362505" name="Picture 9" descr="301P_9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2025650"/>
            <a:ext cx="8420100" cy="406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20630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type="title"/>
          </p:nvPr>
        </p:nvSpPr>
        <p:spPr/>
        <p:txBody>
          <a:bodyPr/>
          <a:lstStyle/>
          <a:p>
            <a:r>
              <a:rPr lang="en-US"/>
              <a:t>Verifying the RIP Configuration</a:t>
            </a:r>
          </a:p>
        </p:txBody>
      </p:sp>
      <p:pic>
        <p:nvPicPr>
          <p:cNvPr id="364550" name="Picture 6" descr="301P_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7770813" cy="1511300"/>
          </a:xfrm>
          <a:prstGeom prst="rect">
            <a:avLst/>
          </a:prstGeom>
          <a:noFill/>
          <a:extLst>
            <a:ext uri="{909E8E84-426E-40DD-AFC4-6F175D3DCCD1}">
              <a14:hiddenFill xmlns:a14="http://schemas.microsoft.com/office/drawing/2010/main">
                <a:solidFill>
                  <a:srgbClr val="FFFFFF"/>
                </a:solidFill>
              </a14:hiddenFill>
            </a:ext>
          </a:extLst>
        </p:spPr>
      </p:pic>
      <p:sp>
        <p:nvSpPr>
          <p:cNvPr id="364552" name="Rectangle 8"/>
          <p:cNvSpPr>
            <a:spLocks noChangeArrowheads="1"/>
          </p:cNvSpPr>
          <p:nvPr/>
        </p:nvSpPr>
        <p:spPr bwMode="auto">
          <a:xfrm>
            <a:off x="1066800" y="2971800"/>
            <a:ext cx="6324600" cy="36988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64553" name="Text Box 9"/>
          <p:cNvSpPr txBox="1">
            <a:spLocks noChangeArrowheads="1"/>
          </p:cNvSpPr>
          <p:nvPr/>
        </p:nvSpPr>
        <p:spPr bwMode="auto">
          <a:xfrm>
            <a:off x="1219200" y="3048000"/>
            <a:ext cx="6324600" cy="354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r>
              <a:rPr lang="en-US" sz="1200">
                <a:latin typeface="Courier New" pitchFamily="49" charset="0"/>
              </a:rPr>
              <a:t>Routing Protocol is "rip"</a:t>
            </a:r>
          </a:p>
          <a:p>
            <a:r>
              <a:rPr lang="en-US" sz="1200">
                <a:latin typeface="Courier New" pitchFamily="49" charset="0"/>
              </a:rPr>
              <a:t>  Sending updates every 30 seconds, next due in 6 seconds</a:t>
            </a:r>
          </a:p>
          <a:p>
            <a:r>
              <a:rPr lang="en-US" sz="1200">
                <a:latin typeface="Courier New" pitchFamily="49" charset="0"/>
              </a:rPr>
              <a:t>  Invalid after 180 seconds, hold down 180, flushed after 240</a:t>
            </a:r>
          </a:p>
          <a:p>
            <a:r>
              <a:rPr lang="en-US" sz="1200">
                <a:latin typeface="Courier New" pitchFamily="49" charset="0"/>
              </a:rPr>
              <a:t>  Outgoing update filter list for all interfaces is not set</a:t>
            </a:r>
          </a:p>
          <a:p>
            <a:r>
              <a:rPr lang="en-US" sz="1200">
                <a:latin typeface="Courier New" pitchFamily="49" charset="0"/>
              </a:rPr>
              <a:t>  Incoming update filter list for all interfaces is not set</a:t>
            </a:r>
          </a:p>
          <a:p>
            <a:r>
              <a:rPr lang="en-US" sz="1200">
                <a:latin typeface="Courier New" pitchFamily="49" charset="0"/>
              </a:rPr>
              <a:t>  Redistributing: rip</a:t>
            </a:r>
          </a:p>
          <a:p>
            <a:r>
              <a:rPr lang="en-US" sz="1200">
                <a:latin typeface="Courier New" pitchFamily="49" charset="0"/>
              </a:rPr>
              <a:t>  Default version control: send version 2, receive version 2</a:t>
            </a:r>
          </a:p>
          <a:p>
            <a:r>
              <a:rPr lang="en-US" sz="1200">
                <a:latin typeface="Courier New" pitchFamily="49" charset="0"/>
              </a:rPr>
              <a:t>    Interface             Send  Recv  Triggered RIP  Key-chain</a:t>
            </a:r>
          </a:p>
          <a:p>
            <a:r>
              <a:rPr lang="en-US" sz="1200">
                <a:latin typeface="Courier New" pitchFamily="49" charset="0"/>
              </a:rPr>
              <a:t>    FastEthernet0/0        2     2                                    </a:t>
            </a:r>
          </a:p>
          <a:p>
            <a:r>
              <a:rPr lang="en-US" sz="1200">
                <a:latin typeface="Courier New" pitchFamily="49" charset="0"/>
              </a:rPr>
              <a:t>    Serial0/0/2            2     2                                    </a:t>
            </a:r>
          </a:p>
          <a:p>
            <a:r>
              <a:rPr lang="en-US" sz="1200">
                <a:latin typeface="Courier New" pitchFamily="49" charset="0"/>
              </a:rPr>
              <a:t>  Automatic network summarization is in effect</a:t>
            </a:r>
          </a:p>
          <a:p>
            <a:r>
              <a:rPr lang="en-US" sz="1200">
                <a:latin typeface="Courier New" pitchFamily="49" charset="0"/>
              </a:rPr>
              <a:t>  Maximum path: 4</a:t>
            </a:r>
          </a:p>
          <a:p>
            <a:r>
              <a:rPr lang="en-US" sz="1200">
                <a:latin typeface="Courier New" pitchFamily="49" charset="0"/>
              </a:rPr>
              <a:t>  Routing for Networks:</a:t>
            </a:r>
          </a:p>
          <a:p>
            <a:r>
              <a:rPr lang="en-US" sz="1200">
                <a:latin typeface="Courier New" pitchFamily="49" charset="0"/>
              </a:rPr>
              <a:t>    10.0.0.0</a:t>
            </a:r>
          </a:p>
          <a:p>
            <a:r>
              <a:rPr lang="en-US" sz="1200">
                <a:latin typeface="Courier New" pitchFamily="49" charset="0"/>
              </a:rPr>
              <a:t>    172.16.0.0</a:t>
            </a:r>
          </a:p>
          <a:p>
            <a:r>
              <a:rPr lang="en-US" sz="1200">
                <a:latin typeface="Courier New" pitchFamily="49" charset="0"/>
              </a:rPr>
              <a:t>  Routing Information Sources:</a:t>
            </a:r>
          </a:p>
          <a:p>
            <a:r>
              <a:rPr lang="en-US" sz="1200">
                <a:latin typeface="Courier New" pitchFamily="49" charset="0"/>
              </a:rPr>
              <a:t>    Gateway         Distance      Last Update</a:t>
            </a:r>
          </a:p>
          <a:p>
            <a:r>
              <a:rPr lang="en-US" sz="1200">
                <a:latin typeface="Courier New" pitchFamily="49" charset="0"/>
              </a:rPr>
              <a:t>    10.1.1.2             120      00:00:25</a:t>
            </a:r>
          </a:p>
          <a:p>
            <a:r>
              <a:rPr lang="en-US" sz="1200">
                <a:latin typeface="Courier New" pitchFamily="49" charset="0"/>
              </a:rPr>
              <a:t>  Distance: (default is 120)</a:t>
            </a:r>
          </a:p>
          <a:p>
            <a:endParaRPr lang="en-US" sz="1200">
              <a:latin typeface="Courier New" pitchFamily="49" charset="0"/>
            </a:endParaRPr>
          </a:p>
          <a:p>
            <a:r>
              <a:rPr lang="en-US" sz="1200">
                <a:latin typeface="Courier New" pitchFamily="49" charset="0"/>
              </a:rPr>
              <a:t>RouterA#</a:t>
            </a:r>
          </a:p>
        </p:txBody>
      </p:sp>
    </p:spTree>
    <p:extLst>
      <p:ext uri="{BB962C8B-B14F-4D97-AF65-F5344CB8AC3E}">
        <p14:creationId xmlns:p14="http://schemas.microsoft.com/office/powerpoint/2010/main" val="107341596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1956" name="Picture 4" descr="301P_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22388"/>
            <a:ext cx="7770813" cy="1511300"/>
          </a:xfrm>
          <a:prstGeom prst="rect">
            <a:avLst/>
          </a:prstGeom>
          <a:noFill/>
          <a:extLst>
            <a:ext uri="{909E8E84-426E-40DD-AFC4-6F175D3DCCD1}">
              <a14:hiddenFill xmlns:a14="http://schemas.microsoft.com/office/drawing/2010/main">
                <a:solidFill>
                  <a:srgbClr val="FFFFFF"/>
                </a:solidFill>
              </a14:hiddenFill>
            </a:ext>
          </a:extLst>
        </p:spPr>
      </p:pic>
      <p:sp>
        <p:nvSpPr>
          <p:cNvPr id="381955" name="Rectangle 3"/>
          <p:cNvSpPr>
            <a:spLocks noGrp="1" noChangeArrowheads="1"/>
          </p:cNvSpPr>
          <p:nvPr>
            <p:ph type="title"/>
          </p:nvPr>
        </p:nvSpPr>
        <p:spPr/>
        <p:txBody>
          <a:bodyPr/>
          <a:lstStyle/>
          <a:p>
            <a:r>
              <a:rPr lang="en-US"/>
              <a:t>Displaying the IP Routing Table</a:t>
            </a:r>
          </a:p>
        </p:txBody>
      </p:sp>
      <p:sp>
        <p:nvSpPr>
          <p:cNvPr id="381958" name="Rectangle 6"/>
          <p:cNvSpPr>
            <a:spLocks noChangeArrowheads="1"/>
          </p:cNvSpPr>
          <p:nvPr/>
        </p:nvSpPr>
        <p:spPr bwMode="auto">
          <a:xfrm>
            <a:off x="4953000" y="3200400"/>
            <a:ext cx="685800" cy="228600"/>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81960" name="Rectangle 8"/>
          <p:cNvSpPr>
            <a:spLocks noChangeArrowheads="1"/>
          </p:cNvSpPr>
          <p:nvPr/>
        </p:nvSpPr>
        <p:spPr bwMode="auto">
          <a:xfrm>
            <a:off x="914400" y="5562600"/>
            <a:ext cx="5503863" cy="138113"/>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81962" name="Rectangle 10"/>
          <p:cNvSpPr>
            <a:spLocks noChangeArrowheads="1"/>
          </p:cNvSpPr>
          <p:nvPr/>
        </p:nvSpPr>
        <p:spPr bwMode="auto">
          <a:xfrm>
            <a:off x="914400" y="5886450"/>
            <a:ext cx="5715000" cy="152400"/>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81957" name="Text Box 5"/>
          <p:cNvSpPr txBox="1">
            <a:spLocks noChangeArrowheads="1"/>
          </p:cNvSpPr>
          <p:nvPr/>
        </p:nvSpPr>
        <p:spPr bwMode="auto">
          <a:xfrm>
            <a:off x="685800" y="3048000"/>
            <a:ext cx="754380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r>
              <a:rPr lang="en-US" sz="1200">
                <a:latin typeface="Courier New" pitchFamily="49" charset="0"/>
              </a:rPr>
              <a:t>RouterA# show ip route</a:t>
            </a:r>
          </a:p>
          <a:p>
            <a:r>
              <a:rPr lang="en-US" sz="1200">
                <a:latin typeface="Courier New" pitchFamily="49" charset="0"/>
              </a:rPr>
              <a:t>Codes: C - connected, S - static, I - IGRP, R - RIP, M - mobile, B - BGP</a:t>
            </a:r>
          </a:p>
          <a:p>
            <a:r>
              <a:rPr lang="en-US" sz="1200">
                <a:latin typeface="Courier New" pitchFamily="49" charset="0"/>
              </a:rPr>
              <a:t>       D - EIGRP, EX - EIGRP external, O - OSPF, IA - OSPF inter area</a:t>
            </a:r>
          </a:p>
          <a:p>
            <a:r>
              <a:rPr lang="en-US" sz="1200">
                <a:latin typeface="Courier New" pitchFamily="49" charset="0"/>
              </a:rPr>
              <a:t>       N1 - OSPF NSSA external type 1, N2 - OSPF NSSA external type 2</a:t>
            </a:r>
          </a:p>
          <a:p>
            <a:r>
              <a:rPr lang="en-US" sz="1200">
                <a:latin typeface="Courier New" pitchFamily="49" charset="0"/>
              </a:rPr>
              <a:t>       E1 - OSPF external type 1, E2 - OSPF external type 2, E - EGP</a:t>
            </a:r>
          </a:p>
          <a:p>
            <a:r>
              <a:rPr lang="en-US" sz="1200">
                <a:latin typeface="Courier New" pitchFamily="49" charset="0"/>
              </a:rPr>
              <a:t>       i - IS-IS, L1 - IS-IS level-1, L2 - IS-IS level-2, * - candidate default</a:t>
            </a:r>
          </a:p>
          <a:p>
            <a:r>
              <a:rPr lang="en-US" sz="1200">
                <a:latin typeface="Courier New" pitchFamily="49" charset="0"/>
              </a:rPr>
              <a:t>       U - per-user static route, o - ODR</a:t>
            </a:r>
          </a:p>
          <a:p>
            <a:r>
              <a:rPr lang="en-US" sz="1200">
                <a:latin typeface="Courier New" pitchFamily="49" charset="0"/>
              </a:rPr>
              <a:t>       T - traffic engineered route</a:t>
            </a:r>
          </a:p>
          <a:p>
            <a:endParaRPr lang="en-US" sz="1200">
              <a:latin typeface="Courier New" pitchFamily="49" charset="0"/>
            </a:endParaRPr>
          </a:p>
          <a:p>
            <a:r>
              <a:rPr lang="en-US" sz="1200">
                <a:latin typeface="Courier New" pitchFamily="49" charset="0"/>
              </a:rPr>
              <a:t>Gateway of last resort is not set</a:t>
            </a:r>
          </a:p>
          <a:p>
            <a:endParaRPr lang="en-US" sz="1200">
              <a:latin typeface="Courier New" pitchFamily="49" charset="0"/>
            </a:endParaRPr>
          </a:p>
          <a:p>
            <a:endParaRPr lang="en-US" sz="1200">
              <a:latin typeface="Courier New" pitchFamily="49" charset="0"/>
            </a:endParaRPr>
          </a:p>
          <a:p>
            <a:r>
              <a:rPr lang="en-US" sz="1200">
                <a:latin typeface="Courier New" pitchFamily="49" charset="0"/>
              </a:rPr>
              <a:t>     172.16.0.0/24 is subnetted, 1 subnets</a:t>
            </a:r>
          </a:p>
          <a:p>
            <a:r>
              <a:rPr lang="en-US" sz="1200">
                <a:latin typeface="Courier New" pitchFamily="49" charset="0"/>
              </a:rPr>
              <a:t>C       172.16.1.0 is directly connected, fastethernet0/0</a:t>
            </a:r>
          </a:p>
          <a:p>
            <a:r>
              <a:rPr lang="en-US" sz="1200">
                <a:latin typeface="Courier New" pitchFamily="49" charset="0"/>
              </a:rPr>
              <a:t>     10.0.0.0/24 is subnetted, 2 subnets</a:t>
            </a:r>
          </a:p>
          <a:p>
            <a:r>
              <a:rPr lang="en-US" sz="1200">
                <a:latin typeface="Courier New" pitchFamily="49" charset="0"/>
              </a:rPr>
              <a:t>R       10.2.2.0 [120/1] via 10.1.1.2, 00:00:07, Serial0/0/2</a:t>
            </a:r>
          </a:p>
          <a:p>
            <a:r>
              <a:rPr lang="en-US" sz="1200">
                <a:latin typeface="Courier New" pitchFamily="49" charset="0"/>
              </a:rPr>
              <a:t>C       10.1.1.0 is directly connected, Serial0/0/2</a:t>
            </a:r>
          </a:p>
          <a:p>
            <a:r>
              <a:rPr lang="en-US" sz="1200">
                <a:latin typeface="Courier New" pitchFamily="49" charset="0"/>
              </a:rPr>
              <a:t>R    192.168.1.0/24 [120/2] via 10.1.1.2, 00:00:07, Serial0/0/2</a:t>
            </a:r>
          </a:p>
        </p:txBody>
      </p:sp>
      <p:sp>
        <p:nvSpPr>
          <p:cNvPr id="381963" name="Rectangle 11"/>
          <p:cNvSpPr>
            <a:spLocks noChangeArrowheads="1"/>
          </p:cNvSpPr>
          <p:nvPr/>
        </p:nvSpPr>
        <p:spPr bwMode="auto">
          <a:xfrm>
            <a:off x="609600" y="2971800"/>
            <a:ext cx="7620000" cy="32766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Tree>
    <p:extLst>
      <p:ext uri="{BB962C8B-B14F-4D97-AF65-F5344CB8AC3E}">
        <p14:creationId xmlns:p14="http://schemas.microsoft.com/office/powerpoint/2010/main" val="141082341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type="title"/>
          </p:nvPr>
        </p:nvSpPr>
        <p:spPr/>
        <p:txBody>
          <a:bodyPr/>
          <a:lstStyle/>
          <a:p>
            <a:r>
              <a:rPr lang="en-US"/>
              <a:t>debug ip rip Command</a:t>
            </a:r>
          </a:p>
        </p:txBody>
      </p:sp>
      <p:pic>
        <p:nvPicPr>
          <p:cNvPr id="368645" name="Picture 5" descr="301P_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7770813" cy="1511300"/>
          </a:xfrm>
          <a:prstGeom prst="rect">
            <a:avLst/>
          </a:prstGeom>
          <a:noFill/>
          <a:extLst>
            <a:ext uri="{909E8E84-426E-40DD-AFC4-6F175D3DCCD1}">
              <a14:hiddenFill xmlns:a14="http://schemas.microsoft.com/office/drawing/2010/main">
                <a:solidFill>
                  <a:srgbClr val="FFFFFF"/>
                </a:solidFill>
              </a14:hiddenFill>
            </a:ext>
          </a:extLst>
        </p:spPr>
      </p:pic>
      <p:sp>
        <p:nvSpPr>
          <p:cNvPr id="368647" name="Rectangle 7"/>
          <p:cNvSpPr>
            <a:spLocks noChangeArrowheads="1"/>
          </p:cNvSpPr>
          <p:nvPr/>
        </p:nvSpPr>
        <p:spPr bwMode="auto">
          <a:xfrm>
            <a:off x="304800" y="4038600"/>
            <a:ext cx="6248400" cy="228600"/>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68648" name="Rectangle 8"/>
          <p:cNvSpPr>
            <a:spLocks noChangeArrowheads="1"/>
          </p:cNvSpPr>
          <p:nvPr/>
        </p:nvSpPr>
        <p:spPr bwMode="auto">
          <a:xfrm>
            <a:off x="304800" y="4572000"/>
            <a:ext cx="8458200" cy="228600"/>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68649" name="Rectangle 9"/>
          <p:cNvSpPr>
            <a:spLocks noChangeArrowheads="1"/>
          </p:cNvSpPr>
          <p:nvPr/>
        </p:nvSpPr>
        <p:spPr bwMode="auto">
          <a:xfrm>
            <a:off x="304800" y="5105400"/>
            <a:ext cx="8001000" cy="200025"/>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68646" name="Text Box 6"/>
          <p:cNvSpPr txBox="1">
            <a:spLocks noChangeArrowheads="1"/>
          </p:cNvSpPr>
          <p:nvPr/>
        </p:nvSpPr>
        <p:spPr bwMode="auto">
          <a:xfrm>
            <a:off x="228600" y="3505200"/>
            <a:ext cx="84328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r>
              <a:rPr lang="en-US" sz="1300">
                <a:latin typeface="Courier New" pitchFamily="49" charset="0"/>
              </a:rPr>
              <a:t>RouterA# debug ip rip</a:t>
            </a:r>
          </a:p>
          <a:p>
            <a:r>
              <a:rPr lang="en-US" sz="1300">
                <a:latin typeface="Courier New" pitchFamily="49" charset="0"/>
              </a:rPr>
              <a:t>RIP protocol debugging is on</a:t>
            </a:r>
          </a:p>
          <a:p>
            <a:r>
              <a:rPr lang="en-US" sz="1300">
                <a:latin typeface="Courier New" pitchFamily="49" charset="0"/>
              </a:rPr>
              <a:t>RouterA#</a:t>
            </a:r>
          </a:p>
          <a:p>
            <a:r>
              <a:rPr lang="en-US" sz="1300">
                <a:latin typeface="Courier New" pitchFamily="49" charset="0"/>
              </a:rPr>
              <a:t>00:06:24: RIP: received v1 update from 10.1.1.2 on Serial0/0/2</a:t>
            </a:r>
          </a:p>
          <a:p>
            <a:r>
              <a:rPr lang="en-US" sz="1300">
                <a:latin typeface="Courier New" pitchFamily="49" charset="0"/>
              </a:rPr>
              <a:t>00:06:24:      10.2.2.0 in 1 hops</a:t>
            </a:r>
          </a:p>
          <a:p>
            <a:r>
              <a:rPr lang="en-US" sz="1300">
                <a:latin typeface="Courier New" pitchFamily="49" charset="0"/>
              </a:rPr>
              <a:t>00:06:24:      192.168.1.0 in 2 hops</a:t>
            </a:r>
          </a:p>
          <a:p>
            <a:r>
              <a:rPr lang="en-US" sz="1300">
                <a:latin typeface="Courier New" pitchFamily="49" charset="0"/>
              </a:rPr>
              <a:t>00:06:33: RIP: sending v1 update to 255.255.255.255 via FastEthernet0/0 (172.16.1.1)</a:t>
            </a:r>
          </a:p>
          <a:p>
            <a:r>
              <a:rPr lang="en-US" sz="1300">
                <a:latin typeface="Courier New" pitchFamily="49" charset="0"/>
              </a:rPr>
              <a:t>00:06:34:      network 10.0.0.0, metric 1</a:t>
            </a:r>
          </a:p>
          <a:p>
            <a:r>
              <a:rPr lang="en-US" sz="1300">
                <a:latin typeface="Courier New" pitchFamily="49" charset="0"/>
              </a:rPr>
              <a:t>00:06:34:      network 192.168.1.0, metric 3</a:t>
            </a:r>
          </a:p>
          <a:p>
            <a:r>
              <a:rPr lang="en-US" sz="1300">
                <a:latin typeface="Courier New" pitchFamily="49" charset="0"/>
              </a:rPr>
              <a:t>00:06:34: RIP: sending v1 update to 255.255.255.255 via Serial0/0/2 (10.1.1.1)</a:t>
            </a:r>
          </a:p>
          <a:p>
            <a:r>
              <a:rPr lang="en-US" sz="1300">
                <a:latin typeface="Courier New" pitchFamily="49" charset="0"/>
              </a:rPr>
              <a:t>00:06:34:      network 172.16.0.0, metric 1</a:t>
            </a:r>
          </a:p>
        </p:txBody>
      </p:sp>
      <p:sp>
        <p:nvSpPr>
          <p:cNvPr id="368650" name="Rectangle 10"/>
          <p:cNvSpPr>
            <a:spLocks noChangeArrowheads="1"/>
          </p:cNvSpPr>
          <p:nvPr/>
        </p:nvSpPr>
        <p:spPr bwMode="auto">
          <a:xfrm>
            <a:off x="228600" y="3352800"/>
            <a:ext cx="8534400" cy="27432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Tree>
    <p:extLst>
      <p:ext uri="{BB962C8B-B14F-4D97-AF65-F5344CB8AC3E}">
        <p14:creationId xmlns:p14="http://schemas.microsoft.com/office/powerpoint/2010/main" val="91730695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t>Summary</a:t>
            </a:r>
          </a:p>
        </p:txBody>
      </p:sp>
      <p:sp>
        <p:nvSpPr>
          <p:cNvPr id="396291" name="Rectangle 3"/>
          <p:cNvSpPr>
            <a:spLocks noGrp="1" noChangeArrowheads="1"/>
          </p:cNvSpPr>
          <p:nvPr>
            <p:ph type="body" idx="1"/>
          </p:nvPr>
        </p:nvSpPr>
        <p:spPr>
          <a:xfrm>
            <a:off x="655638" y="1781175"/>
            <a:ext cx="7940675" cy="4391025"/>
          </a:xfrm>
        </p:spPr>
        <p:txBody>
          <a:bodyPr/>
          <a:lstStyle/>
          <a:p>
            <a:pPr lvl="1"/>
            <a:r>
              <a:rPr lang="en-US"/>
              <a:t>Routing is the process by which items get from one location to another.</a:t>
            </a:r>
          </a:p>
          <a:p>
            <a:pPr lvl="1"/>
            <a:r>
              <a:rPr lang="en-US"/>
              <a:t>Dynamic routing protocols determine how updates are conveyed, what knowledge is conveyed, when to convey knowledge, and how to locate recipients of the updates.</a:t>
            </a:r>
          </a:p>
          <a:p>
            <a:pPr lvl="1"/>
            <a:r>
              <a:rPr lang="en-US"/>
              <a:t>A routing protocol that has a lower administrative value is more trustworthy than a protocol that has a higher administrative value.</a:t>
            </a:r>
          </a:p>
          <a:p>
            <a:pPr lvl="1"/>
            <a:r>
              <a:rPr lang="en-US"/>
              <a:t>There are three classes of routing protocols: distance vector, link-state, and balanced hybrid.</a:t>
            </a:r>
          </a:p>
          <a:p>
            <a:pPr lvl="1"/>
            <a:r>
              <a:rPr lang="en-US"/>
              <a:t>The </a:t>
            </a:r>
            <a:r>
              <a:rPr lang="en-US" b="1">
                <a:solidFill>
                  <a:schemeClr val="accent2"/>
                </a:solidFill>
              </a:rPr>
              <a:t>ip classless</a:t>
            </a:r>
            <a:r>
              <a:rPr lang="en-US"/>
              <a:t> command can be used to prevent a router from dropping a packet that is destined for an unknown subnetwork of a directly attached network if a default route is configured.</a:t>
            </a:r>
          </a:p>
        </p:txBody>
      </p:sp>
    </p:spTree>
    <p:extLst>
      <p:ext uri="{BB962C8B-B14F-4D97-AF65-F5344CB8AC3E}">
        <p14:creationId xmlns:p14="http://schemas.microsoft.com/office/powerpoint/2010/main" val="1441413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301P_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2590800"/>
            <a:ext cx="8181975"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Grp="1" noChangeArrowheads="1"/>
          </p:cNvSpPr>
          <p:nvPr>
            <p:ph type="title"/>
          </p:nvPr>
        </p:nvSpPr>
        <p:spPr/>
        <p:txBody>
          <a:bodyPr/>
          <a:lstStyle/>
          <a:p>
            <a:pPr eaLnBrk="1" hangingPunct="1"/>
            <a:r>
              <a:rPr lang="en-US" smtClean="0"/>
              <a:t>Path Determination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t>Summary (Cont.)</a:t>
            </a:r>
          </a:p>
        </p:txBody>
      </p:sp>
      <p:sp>
        <p:nvSpPr>
          <p:cNvPr id="398340" name="Rectangle 4"/>
          <p:cNvSpPr>
            <a:spLocks noGrp="1" noChangeArrowheads="1"/>
          </p:cNvSpPr>
          <p:nvPr>
            <p:ph type="body" idx="1"/>
          </p:nvPr>
        </p:nvSpPr>
        <p:spPr>
          <a:xfrm>
            <a:off x="655638" y="1781175"/>
            <a:ext cx="7940675" cy="4772025"/>
          </a:xfrm>
        </p:spPr>
        <p:txBody>
          <a:bodyPr/>
          <a:lstStyle/>
          <a:p>
            <a:pPr lvl="1"/>
            <a:r>
              <a:rPr lang="en-US"/>
              <a:t>RIP is a distance vector routing protocol that uses hop count as the matrix for route selection and broadcasts updates every 30 seconds.</a:t>
            </a:r>
          </a:p>
          <a:p>
            <a:pPr lvl="1"/>
            <a:r>
              <a:rPr lang="en-US"/>
              <a:t>RIPv1 uses classful routing protocol; RIPv2 uses classless routing protocol. RIPv2 supports VLSM, manual route summarization, and authentication; RIPv1 does not support these activities.</a:t>
            </a:r>
          </a:p>
          <a:p>
            <a:pPr lvl="1"/>
            <a:r>
              <a:rPr lang="en-US"/>
              <a:t>To enable a dynamic routing protocol, first a routing protocol is selected, then IP network numbers are assigned without values being specified (except OSPF).</a:t>
            </a:r>
          </a:p>
          <a:p>
            <a:pPr lvl="1"/>
            <a:r>
              <a:rPr lang="en-US"/>
              <a:t>The </a:t>
            </a:r>
            <a:r>
              <a:rPr lang="en-US" b="1">
                <a:solidFill>
                  <a:schemeClr val="accent2"/>
                </a:solidFill>
              </a:rPr>
              <a:t>router</a:t>
            </a:r>
            <a:r>
              <a:rPr lang="en-US"/>
              <a:t> command starts the routing process. The </a:t>
            </a:r>
            <a:r>
              <a:rPr lang="en-US" b="1">
                <a:solidFill>
                  <a:schemeClr val="accent2"/>
                </a:solidFill>
              </a:rPr>
              <a:t>network</a:t>
            </a:r>
            <a:r>
              <a:rPr lang="en-US"/>
              <a:t> command allows the routing process to determine which interfaces will participate in sending and receiving the routing updates.</a:t>
            </a:r>
          </a:p>
          <a:p>
            <a:endParaRPr lang="en-US"/>
          </a:p>
        </p:txBody>
      </p:sp>
    </p:spTree>
    <p:extLst>
      <p:ext uri="{BB962C8B-B14F-4D97-AF65-F5344CB8AC3E}">
        <p14:creationId xmlns:p14="http://schemas.microsoft.com/office/powerpoint/2010/main" val="31480922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t>Summary (Cont.)</a:t>
            </a:r>
          </a:p>
        </p:txBody>
      </p:sp>
      <p:sp>
        <p:nvSpPr>
          <p:cNvPr id="400387" name="Rectangle 3"/>
          <p:cNvSpPr>
            <a:spLocks noGrp="1" noChangeArrowheads="1"/>
          </p:cNvSpPr>
          <p:nvPr>
            <p:ph type="body" idx="1"/>
          </p:nvPr>
        </p:nvSpPr>
        <p:spPr>
          <a:xfrm>
            <a:off x="655638" y="1781175"/>
            <a:ext cx="7940675" cy="4695825"/>
          </a:xfrm>
        </p:spPr>
        <p:txBody>
          <a:bodyPr/>
          <a:lstStyle/>
          <a:p>
            <a:pPr lvl="1"/>
            <a:r>
              <a:rPr lang="en-US"/>
              <a:t>The </a:t>
            </a:r>
            <a:r>
              <a:rPr lang="en-US" b="1">
                <a:solidFill>
                  <a:schemeClr val="accent2"/>
                </a:solidFill>
              </a:rPr>
              <a:t>router</a:t>
            </a:r>
            <a:r>
              <a:rPr lang="en-US">
                <a:solidFill>
                  <a:schemeClr val="accent2"/>
                </a:solidFill>
              </a:rPr>
              <a:t> </a:t>
            </a:r>
            <a:r>
              <a:rPr lang="en-US" b="1">
                <a:solidFill>
                  <a:schemeClr val="accent2"/>
                </a:solidFill>
              </a:rPr>
              <a:t>RIP</a:t>
            </a:r>
            <a:r>
              <a:rPr lang="en-US"/>
              <a:t> command selects RIP as the routing protocol. The </a:t>
            </a:r>
            <a:r>
              <a:rPr lang="en-US" b="1">
                <a:solidFill>
                  <a:schemeClr val="accent2"/>
                </a:solidFill>
              </a:rPr>
              <a:t>network</a:t>
            </a:r>
            <a:r>
              <a:rPr lang="en-US"/>
              <a:t> command identifies a participating attached network.</a:t>
            </a:r>
          </a:p>
          <a:p>
            <a:pPr lvl="1"/>
            <a:r>
              <a:rPr lang="en-US"/>
              <a:t>The </a:t>
            </a:r>
            <a:r>
              <a:rPr lang="en-US" b="1">
                <a:solidFill>
                  <a:schemeClr val="accent2"/>
                </a:solidFill>
              </a:rPr>
              <a:t>show</a:t>
            </a:r>
            <a:r>
              <a:rPr lang="en-US">
                <a:solidFill>
                  <a:schemeClr val="accent2"/>
                </a:solidFill>
              </a:rPr>
              <a:t> </a:t>
            </a:r>
            <a:r>
              <a:rPr lang="en-US" b="1">
                <a:solidFill>
                  <a:schemeClr val="accent2"/>
                </a:solidFill>
              </a:rPr>
              <a:t>ip</a:t>
            </a:r>
            <a:r>
              <a:rPr lang="en-US"/>
              <a:t> command displays information about routing protocols and the routing table.</a:t>
            </a:r>
          </a:p>
          <a:p>
            <a:pPr lvl="1"/>
            <a:r>
              <a:rPr lang="en-US"/>
              <a:t>The </a:t>
            </a:r>
            <a:r>
              <a:rPr lang="en-US" b="1">
                <a:solidFill>
                  <a:schemeClr val="accent2"/>
                </a:solidFill>
              </a:rPr>
              <a:t>debug</a:t>
            </a:r>
            <a:r>
              <a:rPr lang="en-US">
                <a:solidFill>
                  <a:schemeClr val="accent2"/>
                </a:solidFill>
              </a:rPr>
              <a:t> </a:t>
            </a:r>
            <a:r>
              <a:rPr lang="en-US" b="1">
                <a:solidFill>
                  <a:schemeClr val="accent2"/>
                </a:solidFill>
              </a:rPr>
              <a:t>ip</a:t>
            </a:r>
            <a:r>
              <a:rPr lang="en-US">
                <a:solidFill>
                  <a:schemeClr val="accent2"/>
                </a:solidFill>
              </a:rPr>
              <a:t> </a:t>
            </a:r>
            <a:r>
              <a:rPr lang="en-US" b="1">
                <a:solidFill>
                  <a:schemeClr val="accent2"/>
                </a:solidFill>
              </a:rPr>
              <a:t>rip</a:t>
            </a:r>
            <a:r>
              <a:rPr lang="en-US"/>
              <a:t> command displays information on RIP routing transactions.</a:t>
            </a:r>
          </a:p>
          <a:p>
            <a:pPr lvl="1">
              <a:buFont typeface="Wingdings" pitchFamily="2" charset="2"/>
              <a:buNone/>
            </a:pPr>
            <a:endParaRPr lang="en-US"/>
          </a:p>
        </p:txBody>
      </p:sp>
    </p:spTree>
    <p:extLst>
      <p:ext uri="{BB962C8B-B14F-4D97-AF65-F5344CB8AC3E}">
        <p14:creationId xmlns:p14="http://schemas.microsoft.com/office/powerpoint/2010/main" val="1538192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02" name="Rectangle 22"/>
          <p:cNvSpPr>
            <a:spLocks noGrp="1" noChangeArrowheads="1"/>
          </p:cNvSpPr>
          <p:nvPr>
            <p:ph type="ctrTitle"/>
          </p:nvPr>
        </p:nvSpPr>
        <p:spPr/>
        <p:txBody>
          <a:bodyPr/>
          <a:lstStyle/>
          <a:p>
            <a:r>
              <a:rPr lang="en-US"/>
              <a:t>Single-Area OSPF Implementation </a:t>
            </a:r>
          </a:p>
        </p:txBody>
      </p:sp>
      <p:sp>
        <p:nvSpPr>
          <p:cNvPr id="46103" name="Rectangle 23"/>
          <p:cNvSpPr>
            <a:spLocks noGrp="1" noChangeArrowheads="1"/>
          </p:cNvSpPr>
          <p:nvPr>
            <p:ph type="subTitle" idx="1"/>
          </p:nvPr>
        </p:nvSpPr>
        <p:spPr/>
        <p:txBody>
          <a:bodyPr/>
          <a:lstStyle/>
          <a:p>
            <a:r>
              <a:rPr lang="en-US"/>
              <a:t>Implementing OSPF</a:t>
            </a:r>
          </a:p>
        </p:txBody>
      </p:sp>
    </p:spTree>
    <p:extLst>
      <p:ext uri="{BB962C8B-B14F-4D97-AF65-F5344CB8AC3E}">
        <p14:creationId xmlns:p14="http://schemas.microsoft.com/office/powerpoint/2010/main" val="138274349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1014413" y="400050"/>
            <a:ext cx="4900612"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979" name="Rectangle 3"/>
          <p:cNvSpPr>
            <a:spLocks noChangeArrowheads="1"/>
          </p:cNvSpPr>
          <p:nvPr/>
        </p:nvSpPr>
        <p:spPr bwMode="auto">
          <a:xfrm>
            <a:off x="8443913" y="6215063"/>
            <a:ext cx="2571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983" name="Rectangle 7"/>
          <p:cNvSpPr>
            <a:spLocks noGrp="1" noChangeArrowheads="1"/>
          </p:cNvSpPr>
          <p:nvPr>
            <p:ph type="title"/>
          </p:nvPr>
        </p:nvSpPr>
        <p:spPr/>
        <p:txBody>
          <a:bodyPr/>
          <a:lstStyle/>
          <a:p>
            <a:r>
              <a:rPr lang="en-US"/>
              <a:t>OSPF Overview</a:t>
            </a:r>
          </a:p>
        </p:txBody>
      </p:sp>
      <p:sp>
        <p:nvSpPr>
          <p:cNvPr id="254984" name="Rectangle 8"/>
          <p:cNvSpPr>
            <a:spLocks noGrp="1" noChangeArrowheads="1"/>
          </p:cNvSpPr>
          <p:nvPr>
            <p:ph type="body" idx="1"/>
          </p:nvPr>
        </p:nvSpPr>
        <p:spPr/>
        <p:txBody>
          <a:bodyPr/>
          <a:lstStyle/>
          <a:p>
            <a:pPr lvl="1"/>
            <a:r>
              <a:rPr lang="en-US"/>
              <a:t>Creates a neighbor relationship by exchanging hello packets</a:t>
            </a:r>
          </a:p>
          <a:p>
            <a:pPr lvl="1"/>
            <a:r>
              <a:rPr lang="en-US"/>
              <a:t>Propagates LSAs rather than routing table updates </a:t>
            </a:r>
          </a:p>
          <a:p>
            <a:pPr lvl="2"/>
            <a:r>
              <a:rPr lang="en-US"/>
              <a:t>Link: Router interface</a:t>
            </a:r>
          </a:p>
          <a:p>
            <a:pPr lvl="2"/>
            <a:r>
              <a:rPr lang="en-US"/>
              <a:t>State: Description of an interface and its relationship to neighboring routers</a:t>
            </a:r>
          </a:p>
          <a:p>
            <a:pPr lvl="1"/>
            <a:r>
              <a:rPr lang="en-US"/>
              <a:t>Floods LSAs to all OSPF routers in the area, not just directly connected routers</a:t>
            </a:r>
          </a:p>
          <a:p>
            <a:pPr lvl="1"/>
            <a:r>
              <a:rPr lang="en-US"/>
              <a:t>Pieces together all the LSAs generated by the OSPF routers to create the OSPF link-state database </a:t>
            </a:r>
          </a:p>
          <a:p>
            <a:pPr lvl="1"/>
            <a:r>
              <a:rPr lang="en-US"/>
              <a:t>Uses the SPF algorithm to calculate the shortest path to each destination and places it in the routing table</a:t>
            </a:r>
          </a:p>
        </p:txBody>
      </p:sp>
    </p:spTree>
    <p:extLst>
      <p:ext uri="{BB962C8B-B14F-4D97-AF65-F5344CB8AC3E}">
        <p14:creationId xmlns:p14="http://schemas.microsoft.com/office/powerpoint/2010/main" val="306223456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187" name="Picture 11" descr="327P_5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517650"/>
            <a:ext cx="7773987" cy="3822700"/>
          </a:xfrm>
          <a:prstGeom prst="rect">
            <a:avLst/>
          </a:prstGeom>
          <a:noFill/>
          <a:extLst>
            <a:ext uri="{909E8E84-426E-40DD-AFC4-6F175D3DCCD1}">
              <a14:hiddenFill xmlns:a14="http://schemas.microsoft.com/office/drawing/2010/main">
                <a:solidFill>
                  <a:srgbClr val="FFFFFF"/>
                </a:solidFill>
              </a14:hiddenFill>
            </a:ext>
          </a:extLst>
        </p:spPr>
      </p:pic>
      <p:sp>
        <p:nvSpPr>
          <p:cNvPr id="306179" name="Rectangle 3"/>
          <p:cNvSpPr>
            <a:spLocks noChangeArrowheads="1"/>
          </p:cNvSpPr>
          <p:nvPr/>
        </p:nvSpPr>
        <p:spPr bwMode="auto">
          <a:xfrm>
            <a:off x="1014413" y="400050"/>
            <a:ext cx="58293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2" name="Rectangle 6"/>
          <p:cNvSpPr>
            <a:spLocks noGrp="1" noChangeArrowheads="1"/>
          </p:cNvSpPr>
          <p:nvPr>
            <p:ph type="title"/>
          </p:nvPr>
        </p:nvSpPr>
        <p:spPr/>
        <p:txBody>
          <a:bodyPr/>
          <a:lstStyle/>
          <a:p>
            <a:r>
              <a:rPr lang="en-GB"/>
              <a:t>OSPF Hierarchy</a:t>
            </a:r>
            <a:r>
              <a:rPr lang="en-US"/>
              <a:t> Example</a:t>
            </a:r>
          </a:p>
        </p:txBody>
      </p:sp>
      <p:sp>
        <p:nvSpPr>
          <p:cNvPr id="306186" name="Rectangle 10"/>
          <p:cNvSpPr>
            <a:spLocks noChangeArrowheads="1"/>
          </p:cNvSpPr>
          <p:nvPr/>
        </p:nvSpPr>
        <p:spPr bwMode="auto">
          <a:xfrm>
            <a:off x="1477963" y="5676900"/>
            <a:ext cx="6610350" cy="684213"/>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33363" indent="-233363" defTabSz="814388">
              <a:lnSpc>
                <a:spcPct val="95000"/>
              </a:lnSpc>
              <a:spcBef>
                <a:spcPct val="35000"/>
              </a:spcBef>
              <a:buClr>
                <a:schemeClr val="accent1"/>
              </a:buClr>
              <a:buSzPct val="100000"/>
              <a:buFont typeface="Wingdings" pitchFamily="2" charset="2"/>
              <a:buChar char="§"/>
            </a:pPr>
            <a:r>
              <a:rPr lang="en-US" sz="2000" b="0">
                <a:latin typeface="Arial" charset="0"/>
              </a:rPr>
              <a:t>Minimizes routing table entries</a:t>
            </a:r>
          </a:p>
          <a:p>
            <a:pPr marL="233363" indent="-233363" defTabSz="814388">
              <a:lnSpc>
                <a:spcPct val="95000"/>
              </a:lnSpc>
              <a:spcBef>
                <a:spcPct val="35000"/>
              </a:spcBef>
              <a:buClr>
                <a:schemeClr val="accent1"/>
              </a:buClr>
              <a:buSzPct val="100000"/>
              <a:buFont typeface="Wingdings" pitchFamily="2" charset="2"/>
              <a:buChar char="§"/>
            </a:pPr>
            <a:r>
              <a:rPr lang="en-US" sz="2000" b="0">
                <a:latin typeface="Arial" charset="0"/>
              </a:rPr>
              <a:t>Localizes the impact of a topology change within an area</a:t>
            </a:r>
          </a:p>
        </p:txBody>
      </p:sp>
    </p:spTree>
    <p:extLst>
      <p:ext uri="{BB962C8B-B14F-4D97-AF65-F5344CB8AC3E}">
        <p14:creationId xmlns:p14="http://schemas.microsoft.com/office/powerpoint/2010/main" val="418862857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type="title"/>
          </p:nvPr>
        </p:nvSpPr>
        <p:spPr/>
        <p:txBody>
          <a:bodyPr/>
          <a:lstStyle/>
          <a:p>
            <a:r>
              <a:rPr lang="en-US"/>
              <a:t>Neighbor Adjacencies: The Hello Packet</a:t>
            </a:r>
          </a:p>
        </p:txBody>
      </p:sp>
      <p:pic>
        <p:nvPicPr>
          <p:cNvPr id="312327" name="Picture 7" descr="327P_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474788"/>
            <a:ext cx="6421438" cy="495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2318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Grp="1" noChangeArrowheads="1"/>
          </p:cNvSpPr>
          <p:nvPr>
            <p:ph type="title"/>
          </p:nvPr>
        </p:nvSpPr>
        <p:spPr/>
        <p:txBody>
          <a:bodyPr/>
          <a:lstStyle/>
          <a:p>
            <a:r>
              <a:rPr lang="en-US"/>
              <a:t>SPF Algorithm</a:t>
            </a:r>
          </a:p>
        </p:txBody>
      </p:sp>
      <p:sp>
        <p:nvSpPr>
          <p:cNvPr id="318468" name="Rectangle 4"/>
          <p:cNvSpPr>
            <a:spLocks noChangeArrowheads="1"/>
          </p:cNvSpPr>
          <p:nvPr/>
        </p:nvSpPr>
        <p:spPr bwMode="auto">
          <a:xfrm>
            <a:off x="889000" y="5365750"/>
            <a:ext cx="7364413"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p>
            <a:pPr marL="342900" lvl="1" indent="-228600" defTabSz="814388">
              <a:lnSpc>
                <a:spcPct val="95000"/>
              </a:lnSpc>
              <a:spcBef>
                <a:spcPct val="35000"/>
              </a:spcBef>
              <a:buClr>
                <a:schemeClr val="accent1"/>
              </a:buClr>
              <a:buFont typeface="Wingdings" pitchFamily="2" charset="2"/>
              <a:buChar char="§"/>
            </a:pPr>
            <a:r>
              <a:rPr lang="en-US" sz="2000" b="0">
                <a:solidFill>
                  <a:schemeClr val="tx1"/>
                </a:solidFill>
                <a:latin typeface="Arial" charset="0"/>
                <a:cs typeface="Times New Roman" pitchFamily="18" charset="0"/>
              </a:rPr>
              <a:t>Places each router at the root of a tree and calculates the </a:t>
            </a:r>
            <a:br>
              <a:rPr lang="en-US" sz="2000" b="0">
                <a:solidFill>
                  <a:schemeClr val="tx1"/>
                </a:solidFill>
                <a:latin typeface="Arial" charset="0"/>
                <a:cs typeface="Times New Roman" pitchFamily="18" charset="0"/>
              </a:rPr>
            </a:br>
            <a:r>
              <a:rPr lang="en-US" sz="2000" b="0">
                <a:solidFill>
                  <a:schemeClr val="tx1"/>
                </a:solidFill>
                <a:latin typeface="Arial" charset="0"/>
                <a:cs typeface="Times New Roman" pitchFamily="18" charset="0"/>
              </a:rPr>
              <a:t>shortest path to each destination based on the cumulative cost</a:t>
            </a:r>
          </a:p>
          <a:p>
            <a:pPr marL="342900" lvl="1" indent="-228600" defTabSz="814388">
              <a:lnSpc>
                <a:spcPct val="95000"/>
              </a:lnSpc>
              <a:spcBef>
                <a:spcPct val="35000"/>
              </a:spcBef>
              <a:buClr>
                <a:schemeClr val="accent1"/>
              </a:buClr>
              <a:buFont typeface="Wingdings" pitchFamily="2" charset="2"/>
              <a:buChar char="§"/>
            </a:pPr>
            <a:r>
              <a:rPr lang="en-US" sz="2000" b="0">
                <a:solidFill>
                  <a:schemeClr val="tx1"/>
                </a:solidFill>
                <a:latin typeface="Arial" charset="0"/>
                <a:cs typeface="Times New Roman" pitchFamily="18" charset="0"/>
              </a:rPr>
              <a:t>Cost = Reference Bandwidth / Interface Bandwidth (b/s)</a:t>
            </a:r>
          </a:p>
        </p:txBody>
      </p:sp>
      <p:sp>
        <p:nvSpPr>
          <p:cNvPr id="318469" name="Text Box 5"/>
          <p:cNvSpPr txBox="1">
            <a:spLocks noChangeArrowheads="1"/>
          </p:cNvSpPr>
          <p:nvPr/>
        </p:nvSpPr>
        <p:spPr bwMode="auto">
          <a:xfrm>
            <a:off x="2108200" y="2317750"/>
            <a:ext cx="315913" cy="317500"/>
          </a:xfrm>
          <a:prstGeom prst="rect">
            <a:avLst/>
          </a:prstGeom>
          <a:solidFill>
            <a:schemeClr val="bg1"/>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24110" tIns="34157" rIns="24110" bIns="34157">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pPr>
              <a:spcBef>
                <a:spcPct val="50000"/>
              </a:spcBef>
            </a:pPr>
            <a:r>
              <a:rPr lang="en-US" sz="1800" b="0">
                <a:solidFill>
                  <a:srgbClr val="000000"/>
                </a:solidFill>
                <a:latin typeface="Arial" charset="0"/>
              </a:rPr>
              <a:t>10</a:t>
            </a:r>
          </a:p>
        </p:txBody>
      </p:sp>
      <p:sp>
        <p:nvSpPr>
          <p:cNvPr id="318470" name="Text Box 6"/>
          <p:cNvSpPr txBox="1">
            <a:spLocks noChangeArrowheads="1"/>
          </p:cNvSpPr>
          <p:nvPr/>
        </p:nvSpPr>
        <p:spPr bwMode="auto">
          <a:xfrm>
            <a:off x="3040063" y="3257550"/>
            <a:ext cx="125412" cy="317500"/>
          </a:xfrm>
          <a:prstGeom prst="rect">
            <a:avLst/>
          </a:prstGeom>
          <a:solidFill>
            <a:schemeClr val="bg1"/>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24110" tIns="34157" rIns="24110" bIns="34157">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pPr>
              <a:spcBef>
                <a:spcPct val="50000"/>
              </a:spcBef>
            </a:pPr>
            <a:r>
              <a:rPr lang="en-US" sz="1800" b="0">
                <a:solidFill>
                  <a:srgbClr val="000000"/>
                </a:solidFill>
                <a:latin typeface="Arial" charset="0"/>
              </a:rPr>
              <a:t>1</a:t>
            </a:r>
          </a:p>
        </p:txBody>
      </p:sp>
      <p:sp>
        <p:nvSpPr>
          <p:cNvPr id="318471" name="Text Box 7"/>
          <p:cNvSpPr txBox="1">
            <a:spLocks noChangeArrowheads="1"/>
          </p:cNvSpPr>
          <p:nvPr/>
        </p:nvSpPr>
        <p:spPr bwMode="auto">
          <a:xfrm>
            <a:off x="4476750" y="3003550"/>
            <a:ext cx="350838" cy="317500"/>
          </a:xfrm>
          <a:prstGeom prst="rect">
            <a:avLst/>
          </a:prstGeom>
          <a:solidFill>
            <a:schemeClr val="bg1"/>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24110" tIns="34157" rIns="24110" bIns="34157">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pPr>
              <a:spcBef>
                <a:spcPct val="50000"/>
              </a:spcBef>
            </a:pPr>
            <a:r>
              <a:rPr lang="en-US" sz="1800" b="0">
                <a:solidFill>
                  <a:srgbClr val="000000"/>
                </a:solidFill>
                <a:latin typeface="Arial" charset="0"/>
              </a:rPr>
              <a:t>10</a:t>
            </a:r>
          </a:p>
        </p:txBody>
      </p:sp>
      <p:sp>
        <p:nvSpPr>
          <p:cNvPr id="318472" name="Text Box 8"/>
          <p:cNvSpPr txBox="1">
            <a:spLocks noChangeArrowheads="1"/>
          </p:cNvSpPr>
          <p:nvPr/>
        </p:nvSpPr>
        <p:spPr bwMode="auto">
          <a:xfrm>
            <a:off x="5419725" y="3952875"/>
            <a:ext cx="179388" cy="317500"/>
          </a:xfrm>
          <a:prstGeom prst="rect">
            <a:avLst/>
          </a:prstGeom>
          <a:solidFill>
            <a:schemeClr val="bg1"/>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24110" tIns="34157" rIns="24110" bIns="34157">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pPr>
              <a:spcBef>
                <a:spcPct val="50000"/>
              </a:spcBef>
            </a:pPr>
            <a:r>
              <a:rPr lang="en-US" sz="1800" b="0">
                <a:solidFill>
                  <a:srgbClr val="000000"/>
                </a:solidFill>
                <a:latin typeface="Arial" charset="0"/>
              </a:rPr>
              <a:t>1</a:t>
            </a:r>
          </a:p>
        </p:txBody>
      </p:sp>
      <p:sp>
        <p:nvSpPr>
          <p:cNvPr id="318473" name="Text Box 9"/>
          <p:cNvSpPr txBox="1">
            <a:spLocks noChangeArrowheads="1"/>
          </p:cNvSpPr>
          <p:nvPr/>
        </p:nvSpPr>
        <p:spPr bwMode="auto">
          <a:xfrm>
            <a:off x="6596063" y="3382963"/>
            <a:ext cx="279400" cy="317500"/>
          </a:xfrm>
          <a:prstGeom prst="rect">
            <a:avLst/>
          </a:prstGeom>
          <a:solidFill>
            <a:schemeClr val="bg1"/>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24110" tIns="34157" rIns="24110" bIns="34157">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pPr>
              <a:spcBef>
                <a:spcPct val="50000"/>
              </a:spcBef>
            </a:pPr>
            <a:r>
              <a:rPr lang="en-US" sz="1800" b="0">
                <a:solidFill>
                  <a:srgbClr val="000000"/>
                </a:solidFill>
                <a:latin typeface="Arial" charset="0"/>
              </a:rPr>
              <a:t>1</a:t>
            </a:r>
          </a:p>
        </p:txBody>
      </p:sp>
      <p:pic>
        <p:nvPicPr>
          <p:cNvPr id="318475" name="Picture 11" descr="327P_0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576388"/>
            <a:ext cx="6572250" cy="333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94551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1014413" y="400050"/>
            <a:ext cx="3729037"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63" name="Rectangle 19"/>
          <p:cNvSpPr>
            <a:spLocks noGrp="1" noChangeArrowheads="1"/>
          </p:cNvSpPr>
          <p:nvPr>
            <p:ph type="title"/>
          </p:nvPr>
        </p:nvSpPr>
        <p:spPr/>
        <p:txBody>
          <a:bodyPr/>
          <a:lstStyle/>
          <a:p>
            <a:r>
              <a:rPr lang="en-US"/>
              <a:t>Configuring Single-Area OSPF</a:t>
            </a:r>
          </a:p>
        </p:txBody>
      </p:sp>
      <p:pic>
        <p:nvPicPr>
          <p:cNvPr id="262164" name="Picture 20" descr="327P_0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3924300"/>
            <a:ext cx="7669213" cy="2622550"/>
          </a:xfrm>
          <a:prstGeom prst="rect">
            <a:avLst/>
          </a:prstGeom>
          <a:noFill/>
          <a:extLst>
            <a:ext uri="{909E8E84-426E-40DD-AFC4-6F175D3DCCD1}">
              <a14:hiddenFill xmlns:a14="http://schemas.microsoft.com/office/drawing/2010/main">
                <a:solidFill>
                  <a:srgbClr val="FFFFFF"/>
                </a:solidFill>
              </a14:hiddenFill>
            </a:ext>
          </a:extLst>
        </p:spPr>
      </p:pic>
      <p:sp>
        <p:nvSpPr>
          <p:cNvPr id="262165" name="Rectangle 21"/>
          <p:cNvSpPr>
            <a:spLocks noChangeArrowheads="1"/>
          </p:cNvSpPr>
          <p:nvPr/>
        </p:nvSpPr>
        <p:spPr bwMode="auto">
          <a:xfrm>
            <a:off x="777875" y="2970213"/>
            <a:ext cx="7586663"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1028700">
              <a:lnSpc>
                <a:spcPct val="95000"/>
              </a:lnSpc>
              <a:tabLst>
                <a:tab pos="514350" algn="l"/>
                <a:tab pos="1028700" algn="l"/>
                <a:tab pos="1543050" algn="l"/>
              </a:tabLst>
            </a:pPr>
            <a:r>
              <a:rPr lang="en-US" sz="2000"/>
              <a:t>network </a:t>
            </a:r>
            <a:r>
              <a:rPr lang="en-US" sz="2000" i="1"/>
              <a:t>address</a:t>
            </a:r>
            <a:r>
              <a:rPr lang="en-US" sz="2000"/>
              <a:t> </a:t>
            </a:r>
            <a:r>
              <a:rPr lang="en-US" sz="2000" i="1"/>
              <a:t>wildcard-mask </a:t>
            </a:r>
            <a:r>
              <a:rPr lang="en-US" sz="2000"/>
              <a:t>area</a:t>
            </a:r>
            <a:r>
              <a:rPr lang="en-US" sz="2000" i="1"/>
              <a:t> area-id</a:t>
            </a:r>
          </a:p>
        </p:txBody>
      </p:sp>
      <p:sp>
        <p:nvSpPr>
          <p:cNvPr id="262166" name="Rectangle 22"/>
          <p:cNvSpPr>
            <a:spLocks noChangeArrowheads="1"/>
          </p:cNvSpPr>
          <p:nvPr/>
        </p:nvSpPr>
        <p:spPr bwMode="auto">
          <a:xfrm>
            <a:off x="777875" y="3381375"/>
            <a:ext cx="5966698"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33363" indent="-233363" defTabSz="1028700">
              <a:lnSpc>
                <a:spcPct val="95000"/>
              </a:lnSpc>
              <a:buClr>
                <a:schemeClr val="accent1"/>
              </a:buClr>
              <a:buFont typeface="Wingdings" pitchFamily="2" charset="2"/>
              <a:buChar char="§"/>
            </a:pPr>
            <a:r>
              <a:rPr lang="en-US" sz="2400" b="0">
                <a:latin typeface="Arial" charset="0"/>
              </a:rPr>
              <a:t>Assigns networks to a specific OSPF area</a:t>
            </a:r>
          </a:p>
        </p:txBody>
      </p:sp>
      <p:sp>
        <p:nvSpPr>
          <p:cNvPr id="262167" name="Rectangle 23"/>
          <p:cNvSpPr>
            <a:spLocks noChangeArrowheads="1"/>
          </p:cNvSpPr>
          <p:nvPr/>
        </p:nvSpPr>
        <p:spPr bwMode="auto">
          <a:xfrm>
            <a:off x="777875" y="1690688"/>
            <a:ext cx="7586663"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1028700">
              <a:lnSpc>
                <a:spcPct val="95000"/>
              </a:lnSpc>
              <a:tabLst>
                <a:tab pos="514350" algn="l"/>
                <a:tab pos="1028700" algn="l"/>
                <a:tab pos="1543050" algn="l"/>
              </a:tabLst>
            </a:pPr>
            <a:r>
              <a:rPr lang="en-US" sz="2000"/>
              <a:t>router ospf </a:t>
            </a:r>
            <a:r>
              <a:rPr lang="en-US" sz="2000" i="1"/>
              <a:t>process-id</a:t>
            </a:r>
          </a:p>
        </p:txBody>
      </p:sp>
      <p:sp>
        <p:nvSpPr>
          <p:cNvPr id="262168" name="Rectangle 24"/>
          <p:cNvSpPr>
            <a:spLocks noChangeArrowheads="1"/>
          </p:cNvSpPr>
          <p:nvPr/>
        </p:nvSpPr>
        <p:spPr bwMode="auto">
          <a:xfrm>
            <a:off x="777875" y="2112963"/>
            <a:ext cx="5704639"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33363" indent="-233363" defTabSz="1028700">
              <a:lnSpc>
                <a:spcPct val="95000"/>
              </a:lnSpc>
              <a:buClr>
                <a:schemeClr val="accent1"/>
              </a:buClr>
              <a:buFont typeface="Wingdings" pitchFamily="2" charset="2"/>
              <a:buChar char="§"/>
            </a:pPr>
            <a:r>
              <a:rPr lang="en-US" sz="2400" b="0">
                <a:solidFill>
                  <a:schemeClr val="tx1"/>
                </a:solidFill>
                <a:latin typeface="Arial" charset="0"/>
              </a:rPr>
              <a:t>Defines OSPF as the IP routing protocol</a:t>
            </a:r>
          </a:p>
        </p:txBody>
      </p:sp>
      <p:sp>
        <p:nvSpPr>
          <p:cNvPr id="262169" name="Rectangle 25"/>
          <p:cNvSpPr>
            <a:spLocks noChangeArrowheads="1"/>
          </p:cNvSpPr>
          <p:nvPr/>
        </p:nvSpPr>
        <p:spPr bwMode="auto">
          <a:xfrm>
            <a:off x="777875" y="1409700"/>
            <a:ext cx="195580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95000"/>
              </a:lnSpc>
            </a:pPr>
            <a:r>
              <a:rPr lang="en-GB" sz="1600">
                <a:solidFill>
                  <a:schemeClr val="tx1"/>
                </a:solidFill>
              </a:rPr>
              <a:t>RouterX(config)#</a:t>
            </a:r>
          </a:p>
        </p:txBody>
      </p:sp>
      <p:sp>
        <p:nvSpPr>
          <p:cNvPr id="262170" name="Rectangle 26"/>
          <p:cNvSpPr>
            <a:spLocks noChangeArrowheads="1"/>
          </p:cNvSpPr>
          <p:nvPr/>
        </p:nvSpPr>
        <p:spPr bwMode="auto">
          <a:xfrm>
            <a:off x="777875" y="2681288"/>
            <a:ext cx="2811463"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95000"/>
              </a:lnSpc>
            </a:pPr>
            <a:r>
              <a:rPr lang="en-GB" sz="1600">
                <a:solidFill>
                  <a:schemeClr val="tx1"/>
                </a:solidFill>
              </a:rPr>
              <a:t>RouterX(config-router)#</a:t>
            </a:r>
          </a:p>
        </p:txBody>
      </p:sp>
    </p:spTree>
    <p:extLst>
      <p:ext uri="{BB962C8B-B14F-4D97-AF65-F5344CB8AC3E}">
        <p14:creationId xmlns:p14="http://schemas.microsoft.com/office/powerpoint/2010/main" val="214138320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3" name="Picture 13" descr="327P_0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1593850"/>
            <a:ext cx="7143750" cy="2282825"/>
          </a:xfrm>
          <a:prstGeom prst="rect">
            <a:avLst/>
          </a:prstGeom>
          <a:noFill/>
          <a:extLst>
            <a:ext uri="{909E8E84-426E-40DD-AFC4-6F175D3DCCD1}">
              <a14:hiddenFill xmlns:a14="http://schemas.microsoft.com/office/drawing/2010/main">
                <a:solidFill>
                  <a:srgbClr val="FFFFFF"/>
                </a:solidFill>
              </a14:hiddenFill>
            </a:ext>
          </a:extLst>
        </p:spPr>
      </p:pic>
      <p:sp>
        <p:nvSpPr>
          <p:cNvPr id="266244" name="Rectangle 4"/>
          <p:cNvSpPr>
            <a:spLocks noGrp="1" noChangeArrowheads="1"/>
          </p:cNvSpPr>
          <p:nvPr>
            <p:ph type="title"/>
          </p:nvPr>
        </p:nvSpPr>
        <p:spPr/>
        <p:txBody>
          <a:bodyPr/>
          <a:lstStyle/>
          <a:p>
            <a:r>
              <a:rPr lang="en-US"/>
              <a:t>Configuring Loopback Interfaces</a:t>
            </a:r>
          </a:p>
        </p:txBody>
      </p:sp>
      <p:sp>
        <p:nvSpPr>
          <p:cNvPr id="266251" name="Rectangle 11"/>
          <p:cNvSpPr>
            <a:spLocks noChangeArrowheads="1"/>
          </p:cNvSpPr>
          <p:nvPr/>
        </p:nvSpPr>
        <p:spPr bwMode="auto">
          <a:xfrm>
            <a:off x="655638" y="4267200"/>
            <a:ext cx="7299325" cy="202247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814388">
              <a:lnSpc>
                <a:spcPct val="95000"/>
              </a:lnSpc>
              <a:spcBef>
                <a:spcPct val="35000"/>
              </a:spcBef>
              <a:buClr>
                <a:schemeClr val="accent1"/>
              </a:buClr>
              <a:buSzPct val="100000"/>
              <a:buFont typeface="Arial" charset="0"/>
              <a:buNone/>
            </a:pPr>
            <a:r>
              <a:rPr lang="en-US" sz="2000" b="0">
                <a:latin typeface="Arial" charset="0"/>
              </a:rPr>
              <a:t>Router ID:</a:t>
            </a:r>
          </a:p>
          <a:p>
            <a:pPr marL="342900" lvl="1" indent="-228600" defTabSz="814388">
              <a:lnSpc>
                <a:spcPct val="95000"/>
              </a:lnSpc>
              <a:spcBef>
                <a:spcPct val="35000"/>
              </a:spcBef>
              <a:buClr>
                <a:srgbClr val="0183B7"/>
              </a:buClr>
              <a:buFont typeface="Wingdings" pitchFamily="2" charset="2"/>
              <a:buChar char="§"/>
            </a:pPr>
            <a:r>
              <a:rPr lang="en-US" sz="1600" b="0">
                <a:latin typeface="Arial" charset="0"/>
              </a:rPr>
              <a:t>Number by which the router is known to OSPF</a:t>
            </a:r>
          </a:p>
          <a:p>
            <a:pPr marL="342900" lvl="1" indent="-228600" defTabSz="814388">
              <a:lnSpc>
                <a:spcPct val="95000"/>
              </a:lnSpc>
              <a:spcBef>
                <a:spcPct val="35000"/>
              </a:spcBef>
              <a:buClr>
                <a:srgbClr val="0183B7"/>
              </a:buClr>
              <a:buFont typeface="Wingdings" pitchFamily="2" charset="2"/>
              <a:buChar char="§"/>
            </a:pPr>
            <a:r>
              <a:rPr lang="en-US" sz="1600" b="0">
                <a:latin typeface="Arial" charset="0"/>
              </a:rPr>
              <a:t>Default: The highest IP address on an active interface at the moment of OSPF process startup</a:t>
            </a:r>
            <a:endParaRPr lang="en-US" sz="1600" b="0">
              <a:solidFill>
                <a:schemeClr val="accent2"/>
              </a:solidFill>
              <a:latin typeface="Arial" charset="0"/>
            </a:endParaRPr>
          </a:p>
          <a:p>
            <a:pPr marL="342900" lvl="1" indent="-228600" defTabSz="814388">
              <a:lnSpc>
                <a:spcPct val="95000"/>
              </a:lnSpc>
              <a:spcBef>
                <a:spcPct val="35000"/>
              </a:spcBef>
              <a:buClr>
                <a:srgbClr val="0183B7"/>
              </a:buClr>
              <a:buFont typeface="Wingdings" pitchFamily="2" charset="2"/>
              <a:buChar char="§"/>
            </a:pPr>
            <a:r>
              <a:rPr lang="en-US" sz="1600" b="0">
                <a:latin typeface="Arial" charset="0"/>
              </a:rPr>
              <a:t>Can be overridden by a loopback interface: Highest IP address of any active loopback interface</a:t>
            </a:r>
          </a:p>
          <a:p>
            <a:pPr marL="342900" lvl="1" indent="-228600" defTabSz="814388">
              <a:lnSpc>
                <a:spcPct val="95000"/>
              </a:lnSpc>
              <a:spcBef>
                <a:spcPct val="35000"/>
              </a:spcBef>
              <a:buClr>
                <a:srgbClr val="0183B7"/>
              </a:buClr>
              <a:buFont typeface="Wingdings" pitchFamily="2" charset="2"/>
              <a:buChar char="§"/>
            </a:pPr>
            <a:r>
              <a:rPr lang="en-US" sz="1600" b="0">
                <a:latin typeface="Arial" charset="0"/>
              </a:rPr>
              <a:t>Can be set manually using the </a:t>
            </a:r>
            <a:r>
              <a:rPr lang="en-US" sz="1600">
                <a:solidFill>
                  <a:schemeClr val="accent2"/>
                </a:solidFill>
                <a:latin typeface="Arial" charset="0"/>
              </a:rPr>
              <a:t>router-id</a:t>
            </a:r>
            <a:r>
              <a:rPr lang="en-US" sz="1600" b="0">
                <a:latin typeface="Arial" charset="0"/>
              </a:rPr>
              <a:t> command</a:t>
            </a:r>
          </a:p>
        </p:txBody>
      </p:sp>
    </p:spTree>
    <p:extLst>
      <p:ext uri="{BB962C8B-B14F-4D97-AF65-F5344CB8AC3E}">
        <p14:creationId xmlns:p14="http://schemas.microsoft.com/office/powerpoint/2010/main" val="303607485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825500" y="5383213"/>
            <a:ext cx="6351588" cy="207962"/>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68291" name="Rectangle 3"/>
          <p:cNvSpPr>
            <a:spLocks noChangeArrowheads="1"/>
          </p:cNvSpPr>
          <p:nvPr/>
        </p:nvSpPr>
        <p:spPr bwMode="auto">
          <a:xfrm>
            <a:off x="839788" y="5802313"/>
            <a:ext cx="6342062" cy="382587"/>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68293" name="Rectangle 5"/>
          <p:cNvSpPr>
            <a:spLocks noGrp="1" noChangeArrowheads="1"/>
          </p:cNvSpPr>
          <p:nvPr>
            <p:ph type="title"/>
          </p:nvPr>
        </p:nvSpPr>
        <p:spPr/>
        <p:txBody>
          <a:bodyPr/>
          <a:lstStyle/>
          <a:p>
            <a:r>
              <a:rPr lang="en-US"/>
              <a:t>Verifying the OSPF Configuration</a:t>
            </a:r>
          </a:p>
        </p:txBody>
      </p:sp>
      <p:sp>
        <p:nvSpPr>
          <p:cNvPr id="268295" name="Rectangle 7"/>
          <p:cNvSpPr>
            <a:spLocks noChangeArrowheads="1"/>
          </p:cNvSpPr>
          <p:nvPr/>
        </p:nvSpPr>
        <p:spPr bwMode="auto">
          <a:xfrm>
            <a:off x="777875" y="1487488"/>
            <a:ext cx="7586663"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1028700">
              <a:lnSpc>
                <a:spcPct val="95000"/>
              </a:lnSpc>
              <a:tabLst>
                <a:tab pos="514350" algn="l"/>
                <a:tab pos="1028700" algn="l"/>
                <a:tab pos="1543050" algn="l"/>
              </a:tabLst>
            </a:pPr>
            <a:r>
              <a:rPr lang="en-US" sz="2000"/>
              <a:t>RouterX# show ip protocols</a:t>
            </a:r>
          </a:p>
        </p:txBody>
      </p:sp>
      <p:sp>
        <p:nvSpPr>
          <p:cNvPr id="268296" name="Rectangle 8"/>
          <p:cNvSpPr>
            <a:spLocks noChangeArrowheads="1"/>
          </p:cNvSpPr>
          <p:nvPr/>
        </p:nvSpPr>
        <p:spPr bwMode="auto">
          <a:xfrm>
            <a:off x="777875" y="1901825"/>
            <a:ext cx="3482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028700">
              <a:lnSpc>
                <a:spcPct val="95000"/>
              </a:lnSpc>
              <a:buClr>
                <a:schemeClr val="accent1"/>
              </a:buClr>
              <a:buFont typeface="Wingdings" pitchFamily="2" charset="2"/>
              <a:buChar char="§"/>
            </a:pPr>
            <a:r>
              <a:rPr lang="en-US" b="0">
                <a:latin typeface="Arial" charset="0"/>
              </a:rPr>
              <a:t>  Verifies that OSPF is configured</a:t>
            </a:r>
          </a:p>
        </p:txBody>
      </p:sp>
      <p:sp>
        <p:nvSpPr>
          <p:cNvPr id="268297" name="Rectangle 9"/>
          <p:cNvSpPr>
            <a:spLocks noChangeArrowheads="1"/>
          </p:cNvSpPr>
          <p:nvPr/>
        </p:nvSpPr>
        <p:spPr bwMode="auto">
          <a:xfrm>
            <a:off x="777875" y="2517775"/>
            <a:ext cx="7586663"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1028700">
              <a:lnSpc>
                <a:spcPct val="95000"/>
              </a:lnSpc>
              <a:tabLst>
                <a:tab pos="514350" algn="l"/>
                <a:tab pos="1028700" algn="l"/>
                <a:tab pos="1543050" algn="l"/>
              </a:tabLst>
            </a:pPr>
            <a:r>
              <a:rPr lang="en-US" sz="2000"/>
              <a:t>RouterX# show ip route</a:t>
            </a:r>
          </a:p>
        </p:txBody>
      </p:sp>
      <p:sp>
        <p:nvSpPr>
          <p:cNvPr id="268298" name="Rectangle 10"/>
          <p:cNvSpPr>
            <a:spLocks noChangeArrowheads="1"/>
          </p:cNvSpPr>
          <p:nvPr/>
        </p:nvSpPr>
        <p:spPr bwMode="auto">
          <a:xfrm>
            <a:off x="777875" y="2930525"/>
            <a:ext cx="46386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028700">
              <a:lnSpc>
                <a:spcPct val="95000"/>
              </a:lnSpc>
              <a:buClr>
                <a:schemeClr val="accent1"/>
              </a:buClr>
              <a:buFont typeface="Wingdings" pitchFamily="2" charset="2"/>
              <a:buChar char="§"/>
            </a:pPr>
            <a:r>
              <a:rPr lang="en-US" b="0">
                <a:latin typeface="Arial" charset="0"/>
              </a:rPr>
              <a:t>  Displays all the routes learned by the router</a:t>
            </a:r>
          </a:p>
        </p:txBody>
      </p:sp>
      <p:sp>
        <p:nvSpPr>
          <p:cNvPr id="268301" name="Text Box 13"/>
          <p:cNvSpPr txBox="1">
            <a:spLocks noChangeArrowheads="1"/>
          </p:cNvSpPr>
          <p:nvPr/>
        </p:nvSpPr>
        <p:spPr bwMode="auto">
          <a:xfrm>
            <a:off x="777875" y="3508375"/>
            <a:ext cx="7586663" cy="30226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5000"/>
              </a:lnSpc>
            </a:pPr>
            <a:r>
              <a:rPr lang="en-US" sz="1400">
                <a:solidFill>
                  <a:schemeClr val="tx1"/>
                </a:solidFill>
                <a:latin typeface="Courier New" pitchFamily="49" charset="0"/>
                <a:cs typeface="Courier New" pitchFamily="49" charset="0"/>
              </a:rPr>
              <a:t>RouterX# </a:t>
            </a:r>
            <a:r>
              <a:rPr lang="en-US" sz="1400">
                <a:solidFill>
                  <a:schemeClr val="accent2"/>
                </a:solidFill>
                <a:latin typeface="Courier New" pitchFamily="49" charset="0"/>
                <a:cs typeface="Courier New" pitchFamily="49" charset="0"/>
              </a:rPr>
              <a:t>show ip route</a:t>
            </a:r>
            <a:endParaRPr lang="en-US" sz="1400" b="0">
              <a:solidFill>
                <a:schemeClr val="accent2"/>
              </a:solidFill>
              <a:latin typeface="Courier New" pitchFamily="49" charset="0"/>
              <a:cs typeface="Courier New" pitchFamily="49" charset="0"/>
            </a:endParaRPr>
          </a:p>
          <a:p>
            <a:pPr>
              <a:lnSpc>
                <a:spcPct val="95000"/>
              </a:lnSpc>
            </a:pPr>
            <a:endParaRPr lang="en-US" sz="1400" b="0">
              <a:solidFill>
                <a:schemeClr val="tx1"/>
              </a:solidFill>
              <a:latin typeface="Courier New" pitchFamily="49" charset="0"/>
              <a:cs typeface="Courier New" pitchFamily="49" charset="0"/>
            </a:endParaRPr>
          </a:p>
          <a:p>
            <a:pPr>
              <a:lnSpc>
                <a:spcPct val="95000"/>
              </a:lnSpc>
            </a:pPr>
            <a:r>
              <a:rPr lang="en-US" sz="1400">
                <a:solidFill>
                  <a:schemeClr val="tx1"/>
                </a:solidFill>
                <a:latin typeface="Courier New" pitchFamily="49" charset="0"/>
                <a:cs typeface="Courier New" pitchFamily="49" charset="0"/>
              </a:rPr>
              <a:t>Codes: I - IGRP derived, R - RIP derived, O - OSPF derived, </a:t>
            </a:r>
          </a:p>
          <a:p>
            <a:pPr>
              <a:lnSpc>
                <a:spcPct val="95000"/>
              </a:lnSpc>
            </a:pPr>
            <a:r>
              <a:rPr lang="en-US" sz="1400">
                <a:solidFill>
                  <a:schemeClr val="tx1"/>
                </a:solidFill>
                <a:latin typeface="Courier New" pitchFamily="49" charset="0"/>
                <a:cs typeface="Courier New" pitchFamily="49" charset="0"/>
              </a:rPr>
              <a:t>C - connected, S - static, E - EGP derived, B - BGP derived, </a:t>
            </a:r>
          </a:p>
          <a:p>
            <a:pPr>
              <a:lnSpc>
                <a:spcPct val="95000"/>
              </a:lnSpc>
            </a:pPr>
            <a:r>
              <a:rPr lang="en-US" sz="1400">
                <a:solidFill>
                  <a:schemeClr val="tx1"/>
                </a:solidFill>
                <a:latin typeface="Courier New" pitchFamily="49" charset="0"/>
                <a:cs typeface="Courier New" pitchFamily="49" charset="0"/>
              </a:rPr>
              <a:t>E2 - OSPF external type 2 route, N1 - OSPF NSSA external type 1 route, </a:t>
            </a:r>
          </a:p>
          <a:p>
            <a:pPr>
              <a:lnSpc>
                <a:spcPct val="95000"/>
              </a:lnSpc>
            </a:pPr>
            <a:r>
              <a:rPr lang="en-US" sz="1400">
                <a:solidFill>
                  <a:schemeClr val="tx1"/>
                </a:solidFill>
                <a:latin typeface="Courier New" pitchFamily="49" charset="0"/>
                <a:cs typeface="Courier New" pitchFamily="49" charset="0"/>
              </a:rPr>
              <a:t>N2 - OSPF NSSA external type 2 route </a:t>
            </a:r>
          </a:p>
          <a:p>
            <a:pPr>
              <a:lnSpc>
                <a:spcPct val="95000"/>
              </a:lnSpc>
            </a:pPr>
            <a:endParaRPr lang="en-US" sz="1400">
              <a:solidFill>
                <a:schemeClr val="tx1"/>
              </a:solidFill>
              <a:latin typeface="Courier New" pitchFamily="49" charset="0"/>
              <a:cs typeface="Courier New" pitchFamily="49" charset="0"/>
            </a:endParaRPr>
          </a:p>
          <a:p>
            <a:pPr>
              <a:lnSpc>
                <a:spcPct val="95000"/>
              </a:lnSpc>
            </a:pPr>
            <a:r>
              <a:rPr lang="en-US" sz="1400">
                <a:solidFill>
                  <a:schemeClr val="tx1"/>
                </a:solidFill>
                <a:latin typeface="Courier New" pitchFamily="49" charset="0"/>
                <a:cs typeface="Courier New" pitchFamily="49" charset="0"/>
              </a:rPr>
              <a:t>Gateway of last resort is 10.119.254.240 to network 10.140.0.0 </a:t>
            </a:r>
          </a:p>
          <a:p>
            <a:pPr>
              <a:lnSpc>
                <a:spcPct val="95000"/>
              </a:lnSpc>
            </a:pPr>
            <a:endParaRPr lang="en-US" sz="1400">
              <a:solidFill>
                <a:schemeClr val="tx1"/>
              </a:solidFill>
              <a:latin typeface="Courier New" pitchFamily="49" charset="0"/>
              <a:cs typeface="Courier New" pitchFamily="49" charset="0"/>
            </a:endParaRPr>
          </a:p>
          <a:p>
            <a:pPr>
              <a:lnSpc>
                <a:spcPct val="95000"/>
              </a:lnSpc>
            </a:pPr>
            <a:r>
              <a:rPr lang="en-US" sz="1400">
                <a:solidFill>
                  <a:schemeClr val="tx1"/>
                </a:solidFill>
                <a:latin typeface="Courier New" pitchFamily="49" charset="0"/>
                <a:cs typeface="Courier New" pitchFamily="49" charset="0"/>
              </a:rPr>
              <a:t>O 10.110.0.0 [110/5] via 10.119.254.6, 0:01:00, Ethernet2 </a:t>
            </a:r>
          </a:p>
          <a:p>
            <a:pPr>
              <a:lnSpc>
                <a:spcPct val="95000"/>
              </a:lnSpc>
            </a:pPr>
            <a:r>
              <a:rPr lang="en-US" sz="1400">
                <a:solidFill>
                  <a:schemeClr val="tx1"/>
                </a:solidFill>
                <a:latin typeface="Courier New" pitchFamily="49" charset="0"/>
                <a:cs typeface="Courier New" pitchFamily="49" charset="0"/>
              </a:rPr>
              <a:t>O IA 10.67.10.0 [110/10] via 10.119.254.244, 0:02:22, Ethernet2 </a:t>
            </a:r>
          </a:p>
          <a:p>
            <a:pPr>
              <a:lnSpc>
                <a:spcPct val="95000"/>
              </a:lnSpc>
            </a:pPr>
            <a:r>
              <a:rPr lang="en-US" sz="1400">
                <a:solidFill>
                  <a:schemeClr val="tx1"/>
                </a:solidFill>
                <a:latin typeface="Courier New" pitchFamily="49" charset="0"/>
                <a:cs typeface="Courier New" pitchFamily="49" charset="0"/>
              </a:rPr>
              <a:t>O 10.68.132.0 [110/5] via 10.119.254.6, 0:00:59, Ethernet2 </a:t>
            </a:r>
          </a:p>
          <a:p>
            <a:pPr>
              <a:lnSpc>
                <a:spcPct val="95000"/>
              </a:lnSpc>
            </a:pPr>
            <a:r>
              <a:rPr lang="en-US" sz="1400">
                <a:solidFill>
                  <a:schemeClr val="tx1"/>
                </a:solidFill>
                <a:latin typeface="Courier New" pitchFamily="49" charset="0"/>
                <a:cs typeface="Courier New" pitchFamily="49" charset="0"/>
              </a:rPr>
              <a:t>O 10.130.0.0 [110/5] via 10.119.254.6, 0:00:59, Ethernet2 </a:t>
            </a:r>
          </a:p>
          <a:p>
            <a:pPr>
              <a:lnSpc>
                <a:spcPct val="95000"/>
              </a:lnSpc>
            </a:pPr>
            <a:r>
              <a:rPr lang="en-US" sz="1400">
                <a:solidFill>
                  <a:schemeClr val="tx1"/>
                </a:solidFill>
                <a:latin typeface="Courier New" pitchFamily="49" charset="0"/>
                <a:cs typeface="Courier New" pitchFamily="49" charset="0"/>
              </a:rPr>
              <a:t>O E2 10.128.0.0 [170/10] via 10.119.254.244, 0:02:22, Ethernet2 </a:t>
            </a:r>
          </a:p>
          <a:p>
            <a:pPr>
              <a:lnSpc>
                <a:spcPct val="95000"/>
              </a:lnSpc>
            </a:pPr>
            <a:r>
              <a:rPr lang="en-US" sz="1400">
                <a:solidFill>
                  <a:schemeClr val="tx1"/>
                </a:solidFill>
                <a:latin typeface="Courier New" pitchFamily="49" charset="0"/>
                <a:cs typeface="Courier New" pitchFamily="49" charset="0"/>
              </a:rPr>
              <a:t>. . .</a:t>
            </a:r>
          </a:p>
        </p:txBody>
      </p:sp>
    </p:spTree>
    <p:extLst>
      <p:ext uri="{BB962C8B-B14F-4D97-AF65-F5344CB8AC3E}">
        <p14:creationId xmlns:p14="http://schemas.microsoft.com/office/powerpoint/2010/main" val="21920611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301P_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5532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p:cNvSpPr>
            <a:spLocks noGrp="1" noChangeArrowheads="1"/>
          </p:cNvSpPr>
          <p:nvPr>
            <p:ph type="title"/>
          </p:nvPr>
        </p:nvSpPr>
        <p:spPr/>
        <p:txBody>
          <a:bodyPr/>
          <a:lstStyle/>
          <a:p>
            <a:pPr eaLnBrk="1" hangingPunct="1"/>
            <a:r>
              <a:rPr lang="en-US" smtClean="0"/>
              <a:t>Routing Tables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title"/>
          </p:nvPr>
        </p:nvSpPr>
        <p:spPr/>
        <p:txBody>
          <a:bodyPr/>
          <a:lstStyle/>
          <a:p>
            <a:r>
              <a:rPr lang="en-US"/>
              <a:t>Verifying the OSPF Configuration (Cont.)</a:t>
            </a:r>
          </a:p>
        </p:txBody>
      </p:sp>
      <p:sp>
        <p:nvSpPr>
          <p:cNvPr id="310276" name="Text Box 4"/>
          <p:cNvSpPr txBox="1">
            <a:spLocks noChangeArrowheads="1"/>
          </p:cNvSpPr>
          <p:nvPr/>
        </p:nvSpPr>
        <p:spPr bwMode="auto">
          <a:xfrm>
            <a:off x="1274763" y="3051175"/>
            <a:ext cx="6594475" cy="27416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lang="en-US" sz="1400">
                <a:solidFill>
                  <a:schemeClr val="tx1"/>
                </a:solidFill>
                <a:latin typeface="Courier New" pitchFamily="49" charset="0"/>
                <a:cs typeface="Courier New" pitchFamily="49" charset="0"/>
              </a:rPr>
              <a:t>RouterX# </a:t>
            </a:r>
            <a:r>
              <a:rPr lang="en-US" sz="1400">
                <a:solidFill>
                  <a:schemeClr val="accent2"/>
                </a:solidFill>
                <a:latin typeface="Courier New" pitchFamily="49" charset="0"/>
                <a:cs typeface="Courier New" pitchFamily="49" charset="0"/>
              </a:rPr>
              <a:t>show</a:t>
            </a:r>
            <a:r>
              <a:rPr lang="en-US" sz="1400">
                <a:solidFill>
                  <a:srgbClr val="CC0033"/>
                </a:solidFill>
                <a:latin typeface="Courier New" pitchFamily="49" charset="0"/>
                <a:cs typeface="Courier New" pitchFamily="49" charset="0"/>
              </a:rPr>
              <a:t> </a:t>
            </a:r>
            <a:r>
              <a:rPr lang="en-US" sz="1400">
                <a:solidFill>
                  <a:schemeClr val="accent2"/>
                </a:solidFill>
                <a:latin typeface="Courier New" pitchFamily="49" charset="0"/>
                <a:cs typeface="Courier New" pitchFamily="49" charset="0"/>
              </a:rPr>
              <a:t>ip ospf</a:t>
            </a:r>
          </a:p>
          <a:p>
            <a:pPr>
              <a:lnSpc>
                <a:spcPct val="95000"/>
              </a:lnSpc>
            </a:pPr>
            <a:r>
              <a:rPr lang="en-US" sz="1400">
                <a:latin typeface="Courier New" pitchFamily="49" charset="0"/>
                <a:cs typeface="Courier New" pitchFamily="49" charset="0"/>
              </a:rPr>
              <a:t> Routing Process "ospf 50" with ID 10.64.0.2 </a:t>
            </a:r>
          </a:p>
          <a:p>
            <a:pPr>
              <a:lnSpc>
                <a:spcPct val="95000"/>
              </a:lnSpc>
            </a:pPr>
            <a:r>
              <a:rPr lang="en-US" sz="1400">
                <a:latin typeface="Courier New" pitchFamily="49" charset="0"/>
                <a:cs typeface="Courier New" pitchFamily="49" charset="0"/>
              </a:rPr>
              <a:t>&lt;output omitted&gt;</a:t>
            </a:r>
          </a:p>
          <a:p>
            <a:pPr>
              <a:lnSpc>
                <a:spcPct val="95000"/>
              </a:lnSpc>
            </a:pPr>
            <a:endParaRPr lang="en-US" sz="1400">
              <a:latin typeface="Courier New" pitchFamily="49" charset="0"/>
              <a:cs typeface="Courier New" pitchFamily="49" charset="0"/>
            </a:endParaRPr>
          </a:p>
          <a:p>
            <a:pPr>
              <a:lnSpc>
                <a:spcPct val="95000"/>
              </a:lnSpc>
            </a:pPr>
            <a:r>
              <a:rPr lang="en-US" sz="1400">
                <a:latin typeface="Courier New" pitchFamily="49" charset="0"/>
                <a:cs typeface="Courier New" pitchFamily="49" charset="0"/>
              </a:rPr>
              <a:t> Number of areas in this router is 1. 1 normal 0 stub 0 nssa</a:t>
            </a:r>
          </a:p>
          <a:p>
            <a:pPr>
              <a:lnSpc>
                <a:spcPct val="95000"/>
              </a:lnSpc>
            </a:pPr>
            <a:r>
              <a:rPr lang="en-US" sz="1400">
                <a:latin typeface="Courier New" pitchFamily="49" charset="0"/>
                <a:cs typeface="Courier New" pitchFamily="49" charset="0"/>
              </a:rPr>
              <a:t> Number of areas transit capable is 0</a:t>
            </a:r>
          </a:p>
          <a:p>
            <a:pPr>
              <a:lnSpc>
                <a:spcPct val="95000"/>
              </a:lnSpc>
            </a:pPr>
            <a:r>
              <a:rPr lang="en-US" sz="1400">
                <a:latin typeface="Courier New" pitchFamily="49" charset="0"/>
                <a:cs typeface="Courier New" pitchFamily="49" charset="0"/>
              </a:rPr>
              <a:t> External flood list length 0</a:t>
            </a:r>
          </a:p>
          <a:p>
            <a:pPr>
              <a:lnSpc>
                <a:spcPct val="95000"/>
              </a:lnSpc>
            </a:pPr>
            <a:r>
              <a:rPr lang="en-US" sz="1400">
                <a:latin typeface="Courier New" pitchFamily="49" charset="0"/>
                <a:cs typeface="Courier New" pitchFamily="49" charset="0"/>
              </a:rPr>
              <a:t>    Area BACKBONE(0)</a:t>
            </a:r>
          </a:p>
          <a:p>
            <a:pPr>
              <a:lnSpc>
                <a:spcPct val="95000"/>
              </a:lnSpc>
            </a:pPr>
            <a:r>
              <a:rPr lang="en-US" sz="1400">
                <a:latin typeface="Courier New" pitchFamily="49" charset="0"/>
                <a:cs typeface="Courier New" pitchFamily="49" charset="0"/>
              </a:rPr>
              <a:t>    Area BACKBONE(0)</a:t>
            </a:r>
          </a:p>
          <a:p>
            <a:pPr>
              <a:lnSpc>
                <a:spcPct val="95000"/>
              </a:lnSpc>
            </a:pPr>
            <a:r>
              <a:rPr lang="en-US" sz="1400">
                <a:latin typeface="Courier New" pitchFamily="49" charset="0"/>
                <a:cs typeface="Courier New" pitchFamily="49" charset="0"/>
              </a:rPr>
              <a:t>        Area has no authentication</a:t>
            </a:r>
          </a:p>
          <a:p>
            <a:pPr>
              <a:lnSpc>
                <a:spcPct val="95000"/>
              </a:lnSpc>
            </a:pPr>
            <a:r>
              <a:rPr lang="en-US" sz="1400">
                <a:latin typeface="Courier New" pitchFamily="49" charset="0"/>
                <a:cs typeface="Courier New" pitchFamily="49" charset="0"/>
              </a:rPr>
              <a:t>        SPF algorithm last executed 00:01:25.028 ago</a:t>
            </a:r>
          </a:p>
          <a:p>
            <a:pPr>
              <a:lnSpc>
                <a:spcPct val="95000"/>
              </a:lnSpc>
            </a:pPr>
            <a:r>
              <a:rPr lang="en-US" sz="1400">
                <a:latin typeface="Courier New" pitchFamily="49" charset="0"/>
                <a:cs typeface="Courier New" pitchFamily="49" charset="0"/>
              </a:rPr>
              <a:t>        SPF algorithm executed 7 times</a:t>
            </a:r>
          </a:p>
          <a:p>
            <a:pPr>
              <a:lnSpc>
                <a:spcPct val="95000"/>
              </a:lnSpc>
            </a:pPr>
            <a:r>
              <a:rPr lang="en-US" sz="1400">
                <a:latin typeface="Courier New" pitchFamily="49" charset="0"/>
                <a:cs typeface="Courier New" pitchFamily="49" charset="0"/>
              </a:rPr>
              <a:t>&lt;output omitted&gt; </a:t>
            </a:r>
          </a:p>
        </p:txBody>
      </p:sp>
      <p:sp>
        <p:nvSpPr>
          <p:cNvPr id="310279" name="Rectangle 7"/>
          <p:cNvSpPr>
            <a:spLocks noChangeArrowheads="1"/>
          </p:cNvSpPr>
          <p:nvPr/>
        </p:nvSpPr>
        <p:spPr bwMode="auto">
          <a:xfrm>
            <a:off x="1274763" y="2130425"/>
            <a:ext cx="582453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028700">
              <a:lnSpc>
                <a:spcPct val="95000"/>
              </a:lnSpc>
              <a:buClr>
                <a:schemeClr val="accent1"/>
              </a:buClr>
              <a:buFont typeface="Wingdings" pitchFamily="2" charset="2"/>
              <a:buChar char="§"/>
            </a:pPr>
            <a:r>
              <a:rPr lang="en-US" sz="2000" b="0">
                <a:latin typeface="Arial" charset="0"/>
              </a:rPr>
              <a:t> </a:t>
            </a:r>
            <a:r>
              <a:rPr lang="en-US" sz="2000" b="0">
                <a:solidFill>
                  <a:schemeClr val="tx1"/>
                </a:solidFill>
                <a:latin typeface="Arial" charset="0"/>
              </a:rPr>
              <a:t>Displays the OSPF router ID, timers, and statistics</a:t>
            </a:r>
          </a:p>
        </p:txBody>
      </p:sp>
      <p:sp>
        <p:nvSpPr>
          <p:cNvPr id="310284" name="Rectangle 12"/>
          <p:cNvSpPr>
            <a:spLocks noChangeArrowheads="1"/>
          </p:cNvSpPr>
          <p:nvPr/>
        </p:nvSpPr>
        <p:spPr bwMode="auto">
          <a:xfrm>
            <a:off x="1274763" y="1711325"/>
            <a:ext cx="6588125" cy="44319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028700">
              <a:lnSpc>
                <a:spcPct val="95000"/>
              </a:lnSpc>
              <a:tabLst>
                <a:tab pos="514350" algn="l"/>
                <a:tab pos="1028700" algn="l"/>
                <a:tab pos="1543050" algn="l"/>
              </a:tabLst>
            </a:pPr>
            <a:r>
              <a:rPr lang="en-US" sz="2400">
                <a:solidFill>
                  <a:schemeClr val="tx1"/>
                </a:solidFill>
              </a:rPr>
              <a:t>RouterX#</a:t>
            </a:r>
            <a:r>
              <a:rPr lang="en-US" sz="2400">
                <a:solidFill>
                  <a:schemeClr val="accent2"/>
                </a:solidFill>
              </a:rPr>
              <a:t> </a:t>
            </a:r>
            <a:r>
              <a:rPr lang="en-US" sz="2400">
                <a:solidFill>
                  <a:schemeClr val="tx1"/>
                </a:solidFill>
              </a:rPr>
              <a:t>show ip ospf</a:t>
            </a:r>
          </a:p>
        </p:txBody>
      </p:sp>
    </p:spTree>
    <p:extLst>
      <p:ext uri="{BB962C8B-B14F-4D97-AF65-F5344CB8AC3E}">
        <p14:creationId xmlns:p14="http://schemas.microsoft.com/office/powerpoint/2010/main" val="329813804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p:cNvSpPr>
          <p:nvPr/>
        </p:nvSpPr>
        <p:spPr bwMode="auto">
          <a:xfrm>
            <a:off x="588963" y="3716338"/>
            <a:ext cx="6956425" cy="217487"/>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70339" name="Rectangle 3"/>
          <p:cNvSpPr>
            <a:spLocks noChangeArrowheads="1"/>
          </p:cNvSpPr>
          <p:nvPr/>
        </p:nvSpPr>
        <p:spPr bwMode="auto">
          <a:xfrm>
            <a:off x="598488" y="4933950"/>
            <a:ext cx="7086600" cy="598488"/>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70346" name="Text Box 10"/>
          <p:cNvSpPr txBox="1">
            <a:spLocks noChangeArrowheads="1"/>
          </p:cNvSpPr>
          <p:nvPr/>
        </p:nvSpPr>
        <p:spPr bwMode="auto">
          <a:xfrm>
            <a:off x="530225" y="2862263"/>
            <a:ext cx="8083550" cy="27416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lang="en-US" sz="1400">
                <a:solidFill>
                  <a:schemeClr val="tx1"/>
                </a:solidFill>
                <a:latin typeface="Courier New" pitchFamily="49" charset="0"/>
                <a:cs typeface="Courier New" pitchFamily="49" charset="0"/>
              </a:rPr>
              <a:t>RouterX#</a:t>
            </a:r>
            <a:r>
              <a:rPr lang="en-US" sz="1400" b="0">
                <a:solidFill>
                  <a:schemeClr val="tx1"/>
                </a:solidFill>
                <a:latin typeface="Courier New" pitchFamily="49" charset="0"/>
                <a:cs typeface="Courier New" pitchFamily="49" charset="0"/>
              </a:rPr>
              <a:t> </a:t>
            </a:r>
            <a:r>
              <a:rPr lang="en-US" sz="1400">
                <a:solidFill>
                  <a:schemeClr val="accent2"/>
                </a:solidFill>
                <a:latin typeface="Courier New" pitchFamily="49" charset="0"/>
                <a:cs typeface="Courier New" pitchFamily="49" charset="0"/>
              </a:rPr>
              <a:t>show ip ospf interface ethernet 0</a:t>
            </a:r>
            <a:r>
              <a:rPr lang="en-US" sz="1400">
                <a:solidFill>
                  <a:schemeClr val="tx1"/>
                </a:solidFill>
                <a:latin typeface="Courier New" pitchFamily="49" charset="0"/>
                <a:cs typeface="Courier New" pitchFamily="49" charset="0"/>
              </a:rPr>
              <a:t> </a:t>
            </a:r>
            <a:endParaRPr lang="en-US" sz="1400" b="0">
              <a:solidFill>
                <a:schemeClr val="tx1"/>
              </a:solidFill>
              <a:latin typeface="Courier New" pitchFamily="49" charset="0"/>
              <a:cs typeface="Courier New" pitchFamily="49" charset="0"/>
            </a:endParaRPr>
          </a:p>
          <a:p>
            <a:pPr>
              <a:lnSpc>
                <a:spcPct val="95000"/>
              </a:lnSpc>
            </a:pPr>
            <a:endParaRPr lang="en-US" sz="1400">
              <a:solidFill>
                <a:schemeClr val="tx1"/>
              </a:solidFill>
              <a:latin typeface="Courier New" pitchFamily="49" charset="0"/>
              <a:cs typeface="Courier New" pitchFamily="49" charset="0"/>
            </a:endParaRPr>
          </a:p>
          <a:p>
            <a:pPr>
              <a:lnSpc>
                <a:spcPct val="95000"/>
              </a:lnSpc>
            </a:pPr>
            <a:r>
              <a:rPr lang="en-US" sz="1400">
                <a:solidFill>
                  <a:schemeClr val="tx1"/>
                </a:solidFill>
                <a:latin typeface="Courier New" pitchFamily="49" charset="0"/>
                <a:cs typeface="Courier New" pitchFamily="49" charset="0"/>
              </a:rPr>
              <a:t>Ethernet 0 is up, line protocol is up </a:t>
            </a:r>
          </a:p>
          <a:p>
            <a:pPr>
              <a:lnSpc>
                <a:spcPct val="95000"/>
              </a:lnSpc>
            </a:pPr>
            <a:r>
              <a:rPr lang="en-US" sz="1400">
                <a:solidFill>
                  <a:schemeClr val="tx1"/>
                </a:solidFill>
                <a:latin typeface="Courier New" pitchFamily="49" charset="0"/>
                <a:cs typeface="Courier New" pitchFamily="49" charset="0"/>
              </a:rPr>
              <a:t>Internet Address 192.168.254.202, Mask 255.255.255.0, Area 0.0.0.0 </a:t>
            </a:r>
          </a:p>
          <a:p>
            <a:pPr>
              <a:lnSpc>
                <a:spcPct val="95000"/>
              </a:lnSpc>
            </a:pPr>
            <a:r>
              <a:rPr lang="en-US" sz="1400">
                <a:solidFill>
                  <a:schemeClr val="tx1"/>
                </a:solidFill>
                <a:latin typeface="Courier New" pitchFamily="49" charset="0"/>
                <a:cs typeface="Courier New" pitchFamily="49" charset="0"/>
              </a:rPr>
              <a:t>AS 201, Router ID 192.168.99.1, Network Type BROADCAST, Cost: 10 </a:t>
            </a:r>
          </a:p>
          <a:p>
            <a:pPr>
              <a:lnSpc>
                <a:spcPct val="95000"/>
              </a:lnSpc>
            </a:pPr>
            <a:r>
              <a:rPr lang="en-US" sz="1400">
                <a:solidFill>
                  <a:schemeClr val="tx1"/>
                </a:solidFill>
                <a:latin typeface="Courier New" pitchFamily="49" charset="0"/>
                <a:cs typeface="Courier New" pitchFamily="49" charset="0"/>
              </a:rPr>
              <a:t>Transmit Delay is 1 sec, State OTHER, Priority 1 </a:t>
            </a:r>
          </a:p>
          <a:p>
            <a:pPr>
              <a:lnSpc>
                <a:spcPct val="95000"/>
              </a:lnSpc>
            </a:pPr>
            <a:r>
              <a:rPr lang="en-US" sz="1400">
                <a:solidFill>
                  <a:schemeClr val="tx1"/>
                </a:solidFill>
                <a:latin typeface="Courier New" pitchFamily="49" charset="0"/>
                <a:cs typeface="Courier New" pitchFamily="49" charset="0"/>
              </a:rPr>
              <a:t>Designated Router id 192.168.254.10, Interface address 192.168.254.10 </a:t>
            </a:r>
          </a:p>
          <a:p>
            <a:pPr>
              <a:lnSpc>
                <a:spcPct val="95000"/>
              </a:lnSpc>
            </a:pPr>
            <a:r>
              <a:rPr lang="en-US" sz="1400">
                <a:solidFill>
                  <a:schemeClr val="tx1"/>
                </a:solidFill>
                <a:latin typeface="Courier New" pitchFamily="49" charset="0"/>
                <a:cs typeface="Courier New" pitchFamily="49" charset="0"/>
              </a:rPr>
              <a:t>Backup Designated router id 192.168.254.28, Interface addr 192.168.254.28 </a:t>
            </a:r>
          </a:p>
          <a:p>
            <a:pPr>
              <a:lnSpc>
                <a:spcPct val="95000"/>
              </a:lnSpc>
            </a:pPr>
            <a:r>
              <a:rPr lang="en-US" sz="1400">
                <a:solidFill>
                  <a:schemeClr val="tx1"/>
                </a:solidFill>
                <a:latin typeface="Courier New" pitchFamily="49" charset="0"/>
                <a:cs typeface="Courier New" pitchFamily="49" charset="0"/>
              </a:rPr>
              <a:t>Timer intervals configured, Hello 10, Dead 60, Wait 40, Retransmit 5 </a:t>
            </a:r>
          </a:p>
          <a:p>
            <a:pPr>
              <a:lnSpc>
                <a:spcPct val="95000"/>
              </a:lnSpc>
            </a:pPr>
            <a:r>
              <a:rPr lang="en-US" sz="1400">
                <a:solidFill>
                  <a:schemeClr val="tx1"/>
                </a:solidFill>
                <a:latin typeface="Courier New" pitchFamily="49" charset="0"/>
                <a:cs typeface="Courier New" pitchFamily="49" charset="0"/>
              </a:rPr>
              <a:t>Hello due in 0:00:05 </a:t>
            </a:r>
          </a:p>
          <a:p>
            <a:pPr>
              <a:lnSpc>
                <a:spcPct val="95000"/>
              </a:lnSpc>
            </a:pPr>
            <a:r>
              <a:rPr lang="en-US" sz="1400">
                <a:solidFill>
                  <a:schemeClr val="tx1"/>
                </a:solidFill>
                <a:latin typeface="Courier New" pitchFamily="49" charset="0"/>
                <a:cs typeface="Courier New" pitchFamily="49" charset="0"/>
              </a:rPr>
              <a:t>Neighbor Count is 8, Adjacent neighbor count is 2 </a:t>
            </a:r>
          </a:p>
          <a:p>
            <a:pPr>
              <a:lnSpc>
                <a:spcPct val="95000"/>
              </a:lnSpc>
            </a:pPr>
            <a:r>
              <a:rPr lang="en-US" sz="1400">
                <a:solidFill>
                  <a:schemeClr val="tx1"/>
                </a:solidFill>
                <a:latin typeface="Courier New" pitchFamily="49" charset="0"/>
                <a:cs typeface="Courier New" pitchFamily="49" charset="0"/>
              </a:rPr>
              <a:t>  Adjacent with neighbor 192.168.254.28 (Backup Designated Router) </a:t>
            </a:r>
          </a:p>
          <a:p>
            <a:pPr>
              <a:lnSpc>
                <a:spcPct val="95000"/>
              </a:lnSpc>
            </a:pPr>
            <a:r>
              <a:rPr lang="en-US" sz="1400">
                <a:solidFill>
                  <a:schemeClr val="tx1"/>
                </a:solidFill>
                <a:latin typeface="Courier New" pitchFamily="49" charset="0"/>
                <a:cs typeface="Courier New" pitchFamily="49" charset="0"/>
              </a:rPr>
              <a:t>  Adjacent with neighbor 192.168.254.10 (Designated Router) </a:t>
            </a:r>
          </a:p>
        </p:txBody>
      </p:sp>
      <p:sp>
        <p:nvSpPr>
          <p:cNvPr id="270341" name="Rectangle 5"/>
          <p:cNvSpPr>
            <a:spLocks noChangeArrowheads="1"/>
          </p:cNvSpPr>
          <p:nvPr/>
        </p:nvSpPr>
        <p:spPr bwMode="auto">
          <a:xfrm>
            <a:off x="530225" y="1576388"/>
            <a:ext cx="8086725" cy="44319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028700">
              <a:lnSpc>
                <a:spcPct val="95000"/>
              </a:lnSpc>
              <a:tabLst>
                <a:tab pos="514350" algn="l"/>
                <a:tab pos="1028700" algn="l"/>
                <a:tab pos="1543050" algn="l"/>
              </a:tabLst>
            </a:pPr>
            <a:r>
              <a:rPr lang="en-US" sz="2400"/>
              <a:t>RouterX# show ip ospf interface</a:t>
            </a:r>
          </a:p>
        </p:txBody>
      </p:sp>
      <p:sp>
        <p:nvSpPr>
          <p:cNvPr id="270342" name="Rectangle 6"/>
          <p:cNvSpPr>
            <a:spLocks noGrp="1" noChangeArrowheads="1"/>
          </p:cNvSpPr>
          <p:nvPr>
            <p:ph type="title"/>
          </p:nvPr>
        </p:nvSpPr>
        <p:spPr/>
        <p:txBody>
          <a:bodyPr/>
          <a:lstStyle/>
          <a:p>
            <a:r>
              <a:rPr lang="en-US"/>
              <a:t>Verifying the OSPF Configuration (Cont.)</a:t>
            </a:r>
          </a:p>
        </p:txBody>
      </p:sp>
      <p:sp>
        <p:nvSpPr>
          <p:cNvPr id="270343" name="Rectangle 7"/>
          <p:cNvSpPr>
            <a:spLocks noChangeArrowheads="1"/>
          </p:cNvSpPr>
          <p:nvPr/>
        </p:nvSpPr>
        <p:spPr bwMode="auto">
          <a:xfrm>
            <a:off x="530225" y="2017713"/>
            <a:ext cx="5018088"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30188" indent="-230188" defTabSz="1028700">
              <a:lnSpc>
                <a:spcPct val="95000"/>
              </a:lnSpc>
              <a:buClr>
                <a:schemeClr val="accent1"/>
              </a:buClr>
              <a:buFont typeface="Wingdings" pitchFamily="2" charset="2"/>
              <a:buChar char="§"/>
            </a:pPr>
            <a:r>
              <a:rPr lang="en-US" b="0">
                <a:latin typeface="Arial" charset="0"/>
              </a:rPr>
              <a:t>Displays the area ID and adjacency information</a:t>
            </a:r>
          </a:p>
        </p:txBody>
      </p:sp>
    </p:spTree>
    <p:extLst>
      <p:ext uri="{BB962C8B-B14F-4D97-AF65-F5344CB8AC3E}">
        <p14:creationId xmlns:p14="http://schemas.microsoft.com/office/powerpoint/2010/main" val="202693354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93" name="Rectangle 9"/>
          <p:cNvSpPr>
            <a:spLocks noChangeArrowheads="1"/>
          </p:cNvSpPr>
          <p:nvPr/>
        </p:nvSpPr>
        <p:spPr bwMode="auto">
          <a:xfrm>
            <a:off x="6864350" y="3308350"/>
            <a:ext cx="1725613" cy="1047750"/>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72395" name="Rectangle 11"/>
          <p:cNvSpPr>
            <a:spLocks noChangeArrowheads="1"/>
          </p:cNvSpPr>
          <p:nvPr/>
        </p:nvSpPr>
        <p:spPr bwMode="auto">
          <a:xfrm>
            <a:off x="5264150" y="3308350"/>
            <a:ext cx="1504950" cy="1047750"/>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72396" name="Rectangle 12"/>
          <p:cNvSpPr>
            <a:spLocks noChangeArrowheads="1"/>
          </p:cNvSpPr>
          <p:nvPr/>
        </p:nvSpPr>
        <p:spPr bwMode="auto">
          <a:xfrm>
            <a:off x="2714625" y="3308350"/>
            <a:ext cx="1409700" cy="1047750"/>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72394" name="Rectangle 10"/>
          <p:cNvSpPr>
            <a:spLocks noChangeArrowheads="1"/>
          </p:cNvSpPr>
          <p:nvPr/>
        </p:nvSpPr>
        <p:spPr bwMode="auto">
          <a:xfrm>
            <a:off x="460375" y="3308350"/>
            <a:ext cx="1619250" cy="1047750"/>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72392" name="Text Box 8"/>
          <p:cNvSpPr txBox="1">
            <a:spLocks noChangeArrowheads="1"/>
          </p:cNvSpPr>
          <p:nvPr/>
        </p:nvSpPr>
        <p:spPr bwMode="auto">
          <a:xfrm>
            <a:off x="414338" y="2862263"/>
            <a:ext cx="8316912" cy="15319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lang="en-US" sz="1400">
                <a:solidFill>
                  <a:schemeClr val="tx1"/>
                </a:solidFill>
                <a:latin typeface="Courier New" pitchFamily="49" charset="0"/>
                <a:cs typeface="Courier New" pitchFamily="49" charset="0"/>
              </a:rPr>
              <a:t>RouterX#</a:t>
            </a:r>
            <a:r>
              <a:rPr lang="en-US" sz="1400" b="0">
                <a:solidFill>
                  <a:schemeClr val="tx1"/>
                </a:solidFill>
                <a:latin typeface="Courier New" pitchFamily="49" charset="0"/>
                <a:cs typeface="Courier New" pitchFamily="49" charset="0"/>
              </a:rPr>
              <a:t> </a:t>
            </a:r>
            <a:r>
              <a:rPr lang="en-US" sz="1400">
                <a:solidFill>
                  <a:schemeClr val="accent2"/>
                </a:solidFill>
                <a:latin typeface="Courier New" pitchFamily="49" charset="0"/>
                <a:cs typeface="Courier New" pitchFamily="49" charset="0"/>
              </a:rPr>
              <a:t>show ip ospf neighbor</a:t>
            </a:r>
            <a:r>
              <a:rPr lang="en-US" sz="1400">
                <a:solidFill>
                  <a:schemeClr val="tx1"/>
                </a:solidFill>
                <a:latin typeface="Courier New" pitchFamily="49" charset="0"/>
                <a:cs typeface="Courier New" pitchFamily="49" charset="0"/>
              </a:rPr>
              <a:t> </a:t>
            </a:r>
            <a:endParaRPr lang="en-US" sz="1400" b="0">
              <a:solidFill>
                <a:schemeClr val="tx1"/>
              </a:solidFill>
              <a:latin typeface="Courier New" pitchFamily="49" charset="0"/>
              <a:cs typeface="Courier New" pitchFamily="49" charset="0"/>
            </a:endParaRPr>
          </a:p>
          <a:p>
            <a:pPr>
              <a:lnSpc>
                <a:spcPct val="95000"/>
              </a:lnSpc>
            </a:pPr>
            <a:endParaRPr lang="en-US" sz="1400" b="0">
              <a:solidFill>
                <a:schemeClr val="tx1"/>
              </a:solidFill>
              <a:latin typeface="Courier New" pitchFamily="49" charset="0"/>
              <a:cs typeface="Courier New" pitchFamily="49" charset="0"/>
            </a:endParaRPr>
          </a:p>
          <a:p>
            <a:pPr>
              <a:lnSpc>
                <a:spcPct val="95000"/>
              </a:lnSpc>
            </a:pPr>
            <a:r>
              <a:rPr lang="en-US" sz="1400">
                <a:solidFill>
                  <a:schemeClr val="tx1"/>
                </a:solidFill>
                <a:latin typeface="Courier New" pitchFamily="49" charset="0"/>
                <a:cs typeface="Courier New" pitchFamily="49" charset="0"/>
              </a:rPr>
              <a:t>ID 		Pri State        Dead Time  Address        Interface </a:t>
            </a:r>
          </a:p>
          <a:p>
            <a:pPr>
              <a:lnSpc>
                <a:spcPct val="95000"/>
              </a:lnSpc>
            </a:pPr>
            <a:r>
              <a:rPr lang="en-US" sz="1400">
                <a:solidFill>
                  <a:schemeClr val="tx1"/>
                </a:solidFill>
                <a:latin typeface="Courier New" pitchFamily="49" charset="0"/>
                <a:cs typeface="Courier New" pitchFamily="49" charset="0"/>
              </a:rPr>
              <a:t>10.199.199.137  	1   FULL/DR       0:00:31   192.168.80.37  FastEthernet0/0 </a:t>
            </a:r>
          </a:p>
          <a:p>
            <a:pPr>
              <a:lnSpc>
                <a:spcPct val="95000"/>
              </a:lnSpc>
            </a:pPr>
            <a:r>
              <a:rPr lang="en-US" sz="1400">
                <a:solidFill>
                  <a:schemeClr val="tx1"/>
                </a:solidFill>
                <a:latin typeface="Courier New" pitchFamily="49" charset="0"/>
                <a:cs typeface="Courier New" pitchFamily="49" charset="0"/>
              </a:rPr>
              <a:t>172.16.48.1 	1   FULL/DROTHER  0:00:33   172.16.48.1    FastEthernet0/1 </a:t>
            </a:r>
          </a:p>
          <a:p>
            <a:pPr>
              <a:lnSpc>
                <a:spcPct val="95000"/>
              </a:lnSpc>
            </a:pPr>
            <a:r>
              <a:rPr lang="en-US" sz="1400">
                <a:solidFill>
                  <a:schemeClr val="tx1"/>
                </a:solidFill>
                <a:latin typeface="Courier New" pitchFamily="49" charset="0"/>
                <a:cs typeface="Courier New" pitchFamily="49" charset="0"/>
              </a:rPr>
              <a:t>172.16.48.200 	1   FULL/DROTHER  0:00:33   172.16.48.200  FastEthernet0/1 </a:t>
            </a:r>
          </a:p>
          <a:p>
            <a:pPr>
              <a:lnSpc>
                <a:spcPct val="95000"/>
              </a:lnSpc>
            </a:pPr>
            <a:r>
              <a:rPr lang="en-US" sz="1400">
                <a:solidFill>
                  <a:schemeClr val="tx1"/>
                </a:solidFill>
                <a:latin typeface="Courier New" pitchFamily="49" charset="0"/>
                <a:cs typeface="Courier New" pitchFamily="49" charset="0"/>
              </a:rPr>
              <a:t>10.199.199.137  	5   FULL/DR       0:00:33   172.16.48.189  FastEthernet0/1 </a:t>
            </a:r>
          </a:p>
        </p:txBody>
      </p:sp>
      <p:sp>
        <p:nvSpPr>
          <p:cNvPr id="272387" name="Rectangle 3"/>
          <p:cNvSpPr>
            <a:spLocks noGrp="1" noChangeArrowheads="1"/>
          </p:cNvSpPr>
          <p:nvPr>
            <p:ph type="title"/>
          </p:nvPr>
        </p:nvSpPr>
        <p:spPr/>
        <p:txBody>
          <a:bodyPr/>
          <a:lstStyle/>
          <a:p>
            <a:r>
              <a:rPr lang="en-US"/>
              <a:t>Verifying the OSPF Configuration (Cont.)</a:t>
            </a:r>
          </a:p>
        </p:txBody>
      </p:sp>
      <p:sp>
        <p:nvSpPr>
          <p:cNvPr id="272388" name="Rectangle 4"/>
          <p:cNvSpPr>
            <a:spLocks noChangeArrowheads="1"/>
          </p:cNvSpPr>
          <p:nvPr/>
        </p:nvSpPr>
        <p:spPr bwMode="auto">
          <a:xfrm>
            <a:off x="414338" y="1544638"/>
            <a:ext cx="8323262" cy="44319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028700">
              <a:lnSpc>
                <a:spcPct val="95000"/>
              </a:lnSpc>
              <a:tabLst>
                <a:tab pos="514350" algn="l"/>
                <a:tab pos="1028700" algn="l"/>
                <a:tab pos="1543050" algn="l"/>
              </a:tabLst>
            </a:pPr>
            <a:r>
              <a:rPr lang="en-US" sz="2400"/>
              <a:t>RouterX# show ip ospf neighbor</a:t>
            </a:r>
          </a:p>
        </p:txBody>
      </p:sp>
      <p:sp>
        <p:nvSpPr>
          <p:cNvPr id="272389" name="Rectangle 5"/>
          <p:cNvSpPr>
            <a:spLocks noChangeArrowheads="1"/>
          </p:cNvSpPr>
          <p:nvPr/>
        </p:nvSpPr>
        <p:spPr bwMode="auto">
          <a:xfrm>
            <a:off x="414338" y="1965325"/>
            <a:ext cx="750728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1028700">
              <a:lnSpc>
                <a:spcPct val="95000"/>
              </a:lnSpc>
              <a:buClr>
                <a:schemeClr val="accent1"/>
              </a:buClr>
              <a:buFont typeface="Wingdings" pitchFamily="2" charset="2"/>
              <a:buChar char="§"/>
            </a:pPr>
            <a:r>
              <a:rPr lang="en-US" sz="2000" b="0">
                <a:latin typeface="Arial" charset="0"/>
              </a:rPr>
              <a:t>  Displays the OSPF neighbor information on a per-interface basis</a:t>
            </a:r>
          </a:p>
        </p:txBody>
      </p:sp>
    </p:spTree>
    <p:extLst>
      <p:ext uri="{BB962C8B-B14F-4D97-AF65-F5344CB8AC3E}">
        <p14:creationId xmlns:p14="http://schemas.microsoft.com/office/powerpoint/2010/main" val="213724718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ChangeArrowheads="1"/>
          </p:cNvSpPr>
          <p:nvPr/>
        </p:nvSpPr>
        <p:spPr bwMode="auto">
          <a:xfrm>
            <a:off x="1022350" y="2566988"/>
            <a:ext cx="6958013" cy="681037"/>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74440" name="Text Box 8"/>
          <p:cNvSpPr txBox="1">
            <a:spLocks noChangeArrowheads="1"/>
          </p:cNvSpPr>
          <p:nvPr/>
        </p:nvSpPr>
        <p:spPr bwMode="auto">
          <a:xfrm>
            <a:off x="981075" y="2276475"/>
            <a:ext cx="7180263" cy="31337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lang="en-US" sz="1600">
                <a:solidFill>
                  <a:schemeClr val="tx1"/>
                </a:solidFill>
              </a:rPr>
              <a:t>RouterX# </a:t>
            </a:r>
            <a:r>
              <a:rPr lang="en-US" sz="1600">
                <a:solidFill>
                  <a:schemeClr val="accent2"/>
                </a:solidFill>
              </a:rPr>
              <a:t>show ip ospf neighbor 10.199.199.137 </a:t>
            </a:r>
          </a:p>
          <a:p>
            <a:pPr>
              <a:lnSpc>
                <a:spcPct val="95000"/>
              </a:lnSpc>
            </a:pPr>
            <a:r>
              <a:rPr lang="en-US" sz="1600">
                <a:solidFill>
                  <a:schemeClr val="tx1"/>
                </a:solidFill>
              </a:rPr>
              <a:t>Neighbor 10.199.199.137, interface address 192.168.80.37 </a:t>
            </a:r>
          </a:p>
          <a:p>
            <a:pPr>
              <a:lnSpc>
                <a:spcPct val="95000"/>
              </a:lnSpc>
            </a:pPr>
            <a:r>
              <a:rPr lang="en-US" sz="1600">
                <a:solidFill>
                  <a:schemeClr val="tx1"/>
                </a:solidFill>
              </a:rPr>
              <a:t>In the area 0.0.0.0 via interface Ethernet0 </a:t>
            </a:r>
          </a:p>
          <a:p>
            <a:pPr>
              <a:lnSpc>
                <a:spcPct val="95000"/>
              </a:lnSpc>
            </a:pPr>
            <a:r>
              <a:rPr lang="en-US" sz="1600">
                <a:solidFill>
                  <a:schemeClr val="tx1"/>
                </a:solidFill>
              </a:rPr>
              <a:t>Neighbor priority is 1, State is FULL </a:t>
            </a:r>
          </a:p>
          <a:p>
            <a:pPr>
              <a:lnSpc>
                <a:spcPct val="95000"/>
              </a:lnSpc>
            </a:pPr>
            <a:r>
              <a:rPr lang="en-US" sz="1600">
                <a:solidFill>
                  <a:schemeClr val="tx1"/>
                </a:solidFill>
              </a:rPr>
              <a:t>Options 2 </a:t>
            </a:r>
          </a:p>
          <a:p>
            <a:pPr>
              <a:lnSpc>
                <a:spcPct val="95000"/>
              </a:lnSpc>
            </a:pPr>
            <a:r>
              <a:rPr lang="en-US" sz="1600">
                <a:solidFill>
                  <a:schemeClr val="tx1"/>
                </a:solidFill>
              </a:rPr>
              <a:t>Dead timer due in 0:00:32 </a:t>
            </a:r>
          </a:p>
          <a:p>
            <a:pPr>
              <a:lnSpc>
                <a:spcPct val="95000"/>
              </a:lnSpc>
            </a:pPr>
            <a:r>
              <a:rPr lang="en-US" sz="1600">
                <a:solidFill>
                  <a:schemeClr val="tx1"/>
                </a:solidFill>
              </a:rPr>
              <a:t>Link State retransmission due in 0:00:04 </a:t>
            </a:r>
          </a:p>
          <a:p>
            <a:pPr>
              <a:lnSpc>
                <a:spcPct val="95000"/>
              </a:lnSpc>
            </a:pPr>
            <a:r>
              <a:rPr lang="en-US" sz="1600">
                <a:solidFill>
                  <a:schemeClr val="tx1"/>
                </a:solidFill>
              </a:rPr>
              <a:t>Neighbor 10.199.199.137, interface address 172.16.48.189 </a:t>
            </a:r>
          </a:p>
          <a:p>
            <a:pPr>
              <a:lnSpc>
                <a:spcPct val="95000"/>
              </a:lnSpc>
            </a:pPr>
            <a:r>
              <a:rPr lang="en-US" sz="1600">
                <a:solidFill>
                  <a:schemeClr val="tx1"/>
                </a:solidFill>
              </a:rPr>
              <a:t>In the area 0.0.0.0 via interface Fddi0 </a:t>
            </a:r>
          </a:p>
          <a:p>
            <a:pPr>
              <a:lnSpc>
                <a:spcPct val="95000"/>
              </a:lnSpc>
            </a:pPr>
            <a:r>
              <a:rPr lang="en-US" sz="1600">
                <a:solidFill>
                  <a:schemeClr val="tx1"/>
                </a:solidFill>
              </a:rPr>
              <a:t>Neighbor priority is 5, State is FULL </a:t>
            </a:r>
          </a:p>
          <a:p>
            <a:pPr>
              <a:lnSpc>
                <a:spcPct val="95000"/>
              </a:lnSpc>
            </a:pPr>
            <a:r>
              <a:rPr lang="en-US" sz="1600">
                <a:solidFill>
                  <a:schemeClr val="tx1"/>
                </a:solidFill>
              </a:rPr>
              <a:t>Options 2 </a:t>
            </a:r>
          </a:p>
          <a:p>
            <a:pPr>
              <a:lnSpc>
                <a:spcPct val="95000"/>
              </a:lnSpc>
            </a:pPr>
            <a:r>
              <a:rPr lang="en-US" sz="1600">
                <a:solidFill>
                  <a:schemeClr val="tx1"/>
                </a:solidFill>
              </a:rPr>
              <a:t>Dead timer due in 0:00:32 </a:t>
            </a:r>
          </a:p>
          <a:p>
            <a:pPr>
              <a:lnSpc>
                <a:spcPct val="95000"/>
              </a:lnSpc>
            </a:pPr>
            <a:r>
              <a:rPr lang="en-US" sz="1600">
                <a:solidFill>
                  <a:schemeClr val="tx1"/>
                </a:solidFill>
              </a:rPr>
              <a:t>Link State retransmission due in 0:00:03 </a:t>
            </a:r>
          </a:p>
        </p:txBody>
      </p:sp>
      <p:sp>
        <p:nvSpPr>
          <p:cNvPr id="274437" name="Rectangle 5"/>
          <p:cNvSpPr>
            <a:spLocks noGrp="1" noChangeArrowheads="1"/>
          </p:cNvSpPr>
          <p:nvPr>
            <p:ph type="title"/>
          </p:nvPr>
        </p:nvSpPr>
        <p:spPr/>
        <p:txBody>
          <a:bodyPr/>
          <a:lstStyle/>
          <a:p>
            <a:r>
              <a:rPr lang="en-US"/>
              <a:t>Verifying the OSPF Configuration (Cont.)</a:t>
            </a:r>
          </a:p>
        </p:txBody>
      </p:sp>
    </p:spTree>
    <p:extLst>
      <p:ext uri="{BB962C8B-B14F-4D97-AF65-F5344CB8AC3E}">
        <p14:creationId xmlns:p14="http://schemas.microsoft.com/office/powerpoint/2010/main" val="314585757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auto">
          <a:xfrm>
            <a:off x="1042988" y="2228850"/>
            <a:ext cx="7058025" cy="3365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lang="en-US" sz="1600">
                <a:solidFill>
                  <a:schemeClr val="tx1"/>
                </a:solidFill>
                <a:latin typeface="Courier New" pitchFamily="49" charset="0"/>
                <a:cs typeface="Courier New" pitchFamily="49" charset="0"/>
              </a:rPr>
              <a:t>RouterX# </a:t>
            </a:r>
            <a:r>
              <a:rPr lang="en-US" sz="1600">
                <a:solidFill>
                  <a:schemeClr val="accent2"/>
                </a:solidFill>
                <a:latin typeface="Courier New" pitchFamily="49" charset="0"/>
                <a:cs typeface="Courier New" pitchFamily="49" charset="0"/>
              </a:rPr>
              <a:t>debug ip ospf events</a:t>
            </a:r>
          </a:p>
          <a:p>
            <a:pPr>
              <a:lnSpc>
                <a:spcPct val="95000"/>
              </a:lnSpc>
            </a:pPr>
            <a:endParaRPr lang="en-US" sz="1600">
              <a:solidFill>
                <a:schemeClr val="tx1"/>
              </a:solidFill>
              <a:latin typeface="Courier New" pitchFamily="49" charset="0"/>
              <a:cs typeface="Courier New" pitchFamily="49" charset="0"/>
            </a:endParaRPr>
          </a:p>
          <a:p>
            <a:pPr>
              <a:lnSpc>
                <a:spcPct val="95000"/>
              </a:lnSpc>
            </a:pPr>
            <a:r>
              <a:rPr lang="en-US" sz="1600">
                <a:solidFill>
                  <a:schemeClr val="tx1"/>
                </a:solidFill>
                <a:latin typeface="Courier New" pitchFamily="49" charset="0"/>
                <a:cs typeface="Courier New" pitchFamily="49" charset="0"/>
              </a:rPr>
              <a:t>OSPF:hello with invalid timers on interface Ethernet0</a:t>
            </a:r>
          </a:p>
          <a:p>
            <a:pPr>
              <a:lnSpc>
                <a:spcPct val="95000"/>
              </a:lnSpc>
            </a:pPr>
            <a:r>
              <a:rPr lang="en-US" sz="1600">
                <a:solidFill>
                  <a:schemeClr val="tx1"/>
                </a:solidFill>
                <a:latin typeface="Courier New" pitchFamily="49" charset="0"/>
                <a:cs typeface="Courier New" pitchFamily="49" charset="0"/>
              </a:rPr>
              <a:t>hello interval received 10 configured 10</a:t>
            </a:r>
          </a:p>
          <a:p>
            <a:pPr>
              <a:lnSpc>
                <a:spcPct val="95000"/>
              </a:lnSpc>
            </a:pPr>
            <a:r>
              <a:rPr lang="en-US" sz="1600">
                <a:solidFill>
                  <a:schemeClr val="tx1"/>
                </a:solidFill>
                <a:latin typeface="Courier New" pitchFamily="49" charset="0"/>
                <a:cs typeface="Courier New" pitchFamily="49" charset="0"/>
              </a:rPr>
              <a:t>net mask received 255.255.255.0 configured 255.255.255.0</a:t>
            </a:r>
          </a:p>
          <a:p>
            <a:pPr>
              <a:lnSpc>
                <a:spcPct val="95000"/>
              </a:lnSpc>
            </a:pPr>
            <a:r>
              <a:rPr lang="en-US" sz="1600">
                <a:solidFill>
                  <a:schemeClr val="tx1"/>
                </a:solidFill>
                <a:latin typeface="Courier New" pitchFamily="49" charset="0"/>
                <a:cs typeface="Courier New" pitchFamily="49" charset="0"/>
              </a:rPr>
              <a:t>dead interval received 40 configured 30</a:t>
            </a:r>
          </a:p>
          <a:p>
            <a:pPr>
              <a:lnSpc>
                <a:spcPct val="95000"/>
              </a:lnSpc>
            </a:pPr>
            <a:endParaRPr lang="en-US" sz="1600">
              <a:solidFill>
                <a:schemeClr val="tx1"/>
              </a:solidFill>
              <a:latin typeface="Courier New" pitchFamily="49" charset="0"/>
              <a:cs typeface="Courier New" pitchFamily="49" charset="0"/>
            </a:endParaRPr>
          </a:p>
          <a:p>
            <a:pPr>
              <a:lnSpc>
                <a:spcPct val="95000"/>
              </a:lnSpc>
            </a:pPr>
            <a:r>
              <a:rPr lang="en-US" sz="1600">
                <a:solidFill>
                  <a:schemeClr val="tx1"/>
                </a:solidFill>
                <a:latin typeface="Courier New" pitchFamily="49" charset="0"/>
                <a:cs typeface="Courier New" pitchFamily="49" charset="0"/>
              </a:rPr>
              <a:t>OSPF: rcv. v:2 t:1 l:48 rid:200.0.0.117</a:t>
            </a:r>
          </a:p>
          <a:p>
            <a:pPr>
              <a:lnSpc>
                <a:spcPct val="95000"/>
              </a:lnSpc>
            </a:pPr>
            <a:r>
              <a:rPr lang="en-US" sz="1600">
                <a:solidFill>
                  <a:schemeClr val="tx1"/>
                </a:solidFill>
                <a:latin typeface="Courier New" pitchFamily="49" charset="0"/>
                <a:cs typeface="Courier New" pitchFamily="49" charset="0"/>
              </a:rPr>
              <a:t>      aid:0.0.0.0 chk:6AB2 aut:0 auk:</a:t>
            </a:r>
          </a:p>
          <a:p>
            <a:pPr>
              <a:lnSpc>
                <a:spcPct val="95000"/>
              </a:lnSpc>
            </a:pPr>
            <a:r>
              <a:rPr lang="en-US" sz="1600">
                <a:solidFill>
                  <a:schemeClr val="tx1"/>
                </a:solidFill>
                <a:latin typeface="Courier New" pitchFamily="49" charset="0"/>
                <a:cs typeface="Courier New" pitchFamily="49" charset="0"/>
              </a:rPr>
              <a:t> </a:t>
            </a:r>
          </a:p>
          <a:p>
            <a:pPr>
              <a:lnSpc>
                <a:spcPct val="95000"/>
              </a:lnSpc>
            </a:pPr>
            <a:r>
              <a:rPr lang="en-US" sz="1600">
                <a:solidFill>
                  <a:schemeClr val="tx1"/>
                </a:solidFill>
                <a:latin typeface="Courier New" pitchFamily="49" charset="0"/>
                <a:cs typeface="Courier New" pitchFamily="49" charset="0"/>
              </a:rPr>
              <a:t>RouterX# </a:t>
            </a:r>
            <a:r>
              <a:rPr lang="en-US" sz="1600">
                <a:solidFill>
                  <a:schemeClr val="accent2"/>
                </a:solidFill>
                <a:latin typeface="Courier New" pitchFamily="49" charset="0"/>
                <a:cs typeface="Courier New" pitchFamily="49" charset="0"/>
              </a:rPr>
              <a:t>debug ip ospf packet</a:t>
            </a:r>
          </a:p>
          <a:p>
            <a:pPr>
              <a:lnSpc>
                <a:spcPct val="95000"/>
              </a:lnSpc>
            </a:pPr>
            <a:r>
              <a:rPr lang="en-US" sz="1600">
                <a:solidFill>
                  <a:schemeClr val="tx1"/>
                </a:solidFill>
                <a:latin typeface="Courier New" pitchFamily="49" charset="0"/>
                <a:cs typeface="Courier New" pitchFamily="49" charset="0"/>
              </a:rPr>
              <a:t> </a:t>
            </a:r>
          </a:p>
          <a:p>
            <a:pPr>
              <a:lnSpc>
                <a:spcPct val="95000"/>
              </a:lnSpc>
            </a:pPr>
            <a:r>
              <a:rPr lang="en-US" sz="1600">
                <a:solidFill>
                  <a:schemeClr val="tx1"/>
                </a:solidFill>
                <a:latin typeface="Courier New" pitchFamily="49" charset="0"/>
                <a:cs typeface="Courier New" pitchFamily="49" charset="0"/>
              </a:rPr>
              <a:t>OSPF: rcv. v:2 t:1 l:48 rid:200.0.0.116</a:t>
            </a:r>
          </a:p>
          <a:p>
            <a:pPr>
              <a:lnSpc>
                <a:spcPct val="95000"/>
              </a:lnSpc>
            </a:pPr>
            <a:r>
              <a:rPr lang="en-US" sz="1600">
                <a:solidFill>
                  <a:schemeClr val="tx1"/>
                </a:solidFill>
                <a:latin typeface="Courier New" pitchFamily="49" charset="0"/>
                <a:cs typeface="Courier New" pitchFamily="49" charset="0"/>
              </a:rPr>
              <a:t>      aid:0.0.0.0 chk:0 aut:2 keyid:1 seq:0x0</a:t>
            </a:r>
          </a:p>
        </p:txBody>
      </p:sp>
      <p:sp>
        <p:nvSpPr>
          <p:cNvPr id="314372" name="Rectangle 4"/>
          <p:cNvSpPr>
            <a:spLocks noGrp="1" noChangeArrowheads="1"/>
          </p:cNvSpPr>
          <p:nvPr>
            <p:ph type="title"/>
          </p:nvPr>
        </p:nvSpPr>
        <p:spPr/>
        <p:txBody>
          <a:bodyPr/>
          <a:lstStyle/>
          <a:p>
            <a:r>
              <a:rPr lang="en-US"/>
              <a:t>OSPF debug Commands</a:t>
            </a:r>
          </a:p>
        </p:txBody>
      </p:sp>
    </p:spTree>
    <p:extLst>
      <p:ext uri="{BB962C8B-B14F-4D97-AF65-F5344CB8AC3E}">
        <p14:creationId xmlns:p14="http://schemas.microsoft.com/office/powerpoint/2010/main" val="15866401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t>Load Balancing with OSPF </a:t>
            </a:r>
          </a:p>
        </p:txBody>
      </p:sp>
      <p:sp>
        <p:nvSpPr>
          <p:cNvPr id="278531" name="Rectangle 3"/>
          <p:cNvSpPr>
            <a:spLocks noGrp="1" noChangeArrowheads="1"/>
          </p:cNvSpPr>
          <p:nvPr>
            <p:ph type="body" idx="1"/>
          </p:nvPr>
        </p:nvSpPr>
        <p:spPr/>
        <p:txBody>
          <a:bodyPr/>
          <a:lstStyle/>
          <a:p>
            <a:pPr>
              <a:lnSpc>
                <a:spcPct val="85000"/>
              </a:lnSpc>
            </a:pPr>
            <a:r>
              <a:rPr lang="en-US"/>
              <a:t>OSPF load balancing:</a:t>
            </a:r>
          </a:p>
          <a:p>
            <a:pPr lvl="1">
              <a:lnSpc>
                <a:spcPct val="85000"/>
              </a:lnSpc>
            </a:pPr>
            <a:r>
              <a:rPr lang="en-US"/>
              <a:t>Paths must be equal cost</a:t>
            </a:r>
          </a:p>
          <a:p>
            <a:pPr lvl="1">
              <a:lnSpc>
                <a:spcPct val="85000"/>
              </a:lnSpc>
            </a:pPr>
            <a:r>
              <a:rPr lang="en-US"/>
              <a:t>By default, up to four equal-cost paths can be placed into the routing table</a:t>
            </a:r>
          </a:p>
          <a:p>
            <a:pPr lvl="1">
              <a:lnSpc>
                <a:spcPct val="85000"/>
              </a:lnSpc>
            </a:pPr>
            <a:r>
              <a:rPr lang="en-US"/>
              <a:t>With a configuration change, up to a maximum of 16 paths can be configured:</a:t>
            </a:r>
          </a:p>
          <a:p>
            <a:pPr lvl="2">
              <a:lnSpc>
                <a:spcPct val="85000"/>
              </a:lnSpc>
            </a:pPr>
            <a:r>
              <a:rPr lang="en-US" b="1">
                <a:latin typeface="Courier New" pitchFamily="49" charset="0"/>
              </a:rPr>
              <a:t>(config-router)# maximum-paths &lt;value&gt;</a:t>
            </a:r>
          </a:p>
          <a:p>
            <a:pPr lvl="1">
              <a:lnSpc>
                <a:spcPct val="85000"/>
              </a:lnSpc>
            </a:pPr>
            <a:r>
              <a:rPr lang="en-US"/>
              <a:t>To ensure paths are equal cost for load balancing, you can change the cost of a particular link:</a:t>
            </a:r>
          </a:p>
          <a:p>
            <a:pPr lvl="2">
              <a:lnSpc>
                <a:spcPct val="85000"/>
              </a:lnSpc>
            </a:pPr>
            <a:r>
              <a:rPr lang="en-US" b="1">
                <a:latin typeface="Courier New" pitchFamily="49" charset="0"/>
              </a:rPr>
              <a:t>(config-if)# ip ospf cost </a:t>
            </a:r>
            <a:r>
              <a:rPr lang="en-US" b="1" i="1">
                <a:latin typeface="Courier New" pitchFamily="49" charset="0"/>
              </a:rPr>
              <a:t>&lt;value&gt;</a:t>
            </a:r>
            <a:r>
              <a:rPr lang="en-US">
                <a:latin typeface="Courier New" pitchFamily="49" charset="0"/>
              </a:rPr>
              <a:t> </a:t>
            </a:r>
          </a:p>
          <a:p>
            <a:pPr>
              <a:lnSpc>
                <a:spcPct val="85000"/>
              </a:lnSpc>
            </a:pPr>
            <a:endParaRPr lang="en-US">
              <a:latin typeface="Courier New" pitchFamily="49" charset="0"/>
            </a:endParaRPr>
          </a:p>
        </p:txBody>
      </p:sp>
    </p:spTree>
    <p:extLst>
      <p:ext uri="{BB962C8B-B14F-4D97-AF65-F5344CB8AC3E}">
        <p14:creationId xmlns:p14="http://schemas.microsoft.com/office/powerpoint/2010/main" val="6723618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Load Balancing with OSPF </a:t>
            </a:r>
          </a:p>
        </p:txBody>
      </p:sp>
      <p:pic>
        <p:nvPicPr>
          <p:cNvPr id="296968" name="Picture 8" descr="327P_6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862138"/>
            <a:ext cx="7861300" cy="400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3058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OSPF Authentication </a:t>
            </a:r>
          </a:p>
        </p:txBody>
      </p:sp>
      <p:sp>
        <p:nvSpPr>
          <p:cNvPr id="279555" name="Rectangle 3"/>
          <p:cNvSpPr>
            <a:spLocks noGrp="1" noChangeArrowheads="1"/>
          </p:cNvSpPr>
          <p:nvPr>
            <p:ph type="body" idx="1"/>
          </p:nvPr>
        </p:nvSpPr>
        <p:spPr>
          <a:xfrm>
            <a:off x="655638" y="1828800"/>
            <a:ext cx="7940675" cy="3571875"/>
          </a:xfrm>
        </p:spPr>
        <p:txBody>
          <a:bodyPr/>
          <a:lstStyle/>
          <a:p>
            <a:pPr lvl="1"/>
            <a:r>
              <a:rPr lang="en-US" sz="2200"/>
              <a:t>OSPF supports two types of authentication:</a:t>
            </a:r>
          </a:p>
          <a:p>
            <a:pPr lvl="2"/>
            <a:r>
              <a:rPr lang="en-US" sz="2200"/>
              <a:t>Plaintext (or simple) password authentication</a:t>
            </a:r>
          </a:p>
          <a:p>
            <a:pPr lvl="2"/>
            <a:r>
              <a:rPr lang="en-US" sz="2200"/>
              <a:t>MD5 authentication</a:t>
            </a:r>
          </a:p>
          <a:p>
            <a:pPr lvl="1"/>
            <a:r>
              <a:rPr lang="en-US" sz="2200"/>
              <a:t>The router generates and checks every OSPF packet. </a:t>
            </a:r>
          </a:p>
          <a:p>
            <a:pPr lvl="1"/>
            <a:r>
              <a:rPr lang="en-US" sz="2200"/>
              <a:t>The router authenticates the source of each routing update packet that it receives.</a:t>
            </a:r>
          </a:p>
          <a:p>
            <a:pPr lvl="1"/>
            <a:r>
              <a:rPr lang="en-US" sz="2200"/>
              <a:t>Configure a “key” (password); each participating neighbor must have the same key configured.</a:t>
            </a:r>
          </a:p>
          <a:p>
            <a:endParaRPr lang="en-US" sz="2200"/>
          </a:p>
        </p:txBody>
      </p:sp>
    </p:spTree>
    <p:extLst>
      <p:ext uri="{BB962C8B-B14F-4D97-AF65-F5344CB8AC3E}">
        <p14:creationId xmlns:p14="http://schemas.microsoft.com/office/powerpoint/2010/main" val="18360113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Configuring OSPF Plaintext Password Authentication</a:t>
            </a:r>
          </a:p>
        </p:txBody>
      </p:sp>
      <p:sp>
        <p:nvSpPr>
          <p:cNvPr id="290819" name="Rectangle 3"/>
          <p:cNvSpPr>
            <a:spLocks noChangeArrowheads="1"/>
          </p:cNvSpPr>
          <p:nvPr/>
        </p:nvSpPr>
        <p:spPr bwMode="auto">
          <a:xfrm>
            <a:off x="777875" y="1943100"/>
            <a:ext cx="7586663" cy="3810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lstStyle/>
          <a:p>
            <a:pPr>
              <a:lnSpc>
                <a:spcPct val="95000"/>
              </a:lnSpc>
              <a:tabLst>
                <a:tab pos="7654925" algn="r"/>
              </a:tabLst>
            </a:pPr>
            <a:r>
              <a:rPr lang="en-US" sz="2000"/>
              <a:t>ip ospf authentication-key </a:t>
            </a:r>
            <a:r>
              <a:rPr lang="en-US" sz="2000" i="1"/>
              <a:t>password</a:t>
            </a:r>
            <a:endParaRPr lang="en-GB" sz="2000" i="1"/>
          </a:p>
        </p:txBody>
      </p:sp>
      <p:sp>
        <p:nvSpPr>
          <p:cNvPr id="290820" name="Rectangle 4"/>
          <p:cNvSpPr>
            <a:spLocks noChangeArrowheads="1"/>
          </p:cNvSpPr>
          <p:nvPr/>
        </p:nvSpPr>
        <p:spPr bwMode="auto">
          <a:xfrm>
            <a:off x="777875" y="1670050"/>
            <a:ext cx="2322513"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95000"/>
              </a:lnSpc>
            </a:pPr>
            <a:r>
              <a:rPr lang="en-GB" sz="1600">
                <a:solidFill>
                  <a:schemeClr val="tx1"/>
                </a:solidFill>
              </a:rPr>
              <a:t>RouterX(config-if)#</a:t>
            </a:r>
          </a:p>
        </p:txBody>
      </p:sp>
      <p:sp>
        <p:nvSpPr>
          <p:cNvPr id="290821" name="Text Box 5"/>
          <p:cNvSpPr txBox="1">
            <a:spLocks noChangeArrowheads="1"/>
          </p:cNvSpPr>
          <p:nvPr/>
        </p:nvSpPr>
        <p:spPr bwMode="auto">
          <a:xfrm>
            <a:off x="777875" y="2352675"/>
            <a:ext cx="6024563" cy="2889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95000"/>
              </a:lnSpc>
              <a:buClr>
                <a:schemeClr val="accent1"/>
              </a:buClr>
              <a:buFont typeface="Wingdings" pitchFamily="2" charset="2"/>
              <a:buChar char="§"/>
            </a:pPr>
            <a:r>
              <a:rPr lang="en-US" sz="2000" b="0">
                <a:latin typeface="Arial" charset="0"/>
              </a:rPr>
              <a:t>Assigns a password to use with neighboring routers</a:t>
            </a:r>
          </a:p>
        </p:txBody>
      </p:sp>
      <p:sp>
        <p:nvSpPr>
          <p:cNvPr id="290822" name="Rectangle 6"/>
          <p:cNvSpPr>
            <a:spLocks noChangeArrowheads="1"/>
          </p:cNvSpPr>
          <p:nvPr/>
        </p:nvSpPr>
        <p:spPr bwMode="auto">
          <a:xfrm>
            <a:off x="777875" y="2916238"/>
            <a:ext cx="2322513"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95000"/>
              </a:lnSpc>
            </a:pPr>
            <a:r>
              <a:rPr lang="en-GB" sz="1600">
                <a:solidFill>
                  <a:schemeClr val="tx1"/>
                </a:solidFill>
              </a:rPr>
              <a:t>RouterX(config-if)#</a:t>
            </a:r>
          </a:p>
        </p:txBody>
      </p:sp>
      <p:sp>
        <p:nvSpPr>
          <p:cNvPr id="290823" name="Rectangle 7"/>
          <p:cNvSpPr>
            <a:spLocks noChangeArrowheads="1"/>
          </p:cNvSpPr>
          <p:nvPr/>
        </p:nvSpPr>
        <p:spPr bwMode="auto">
          <a:xfrm>
            <a:off x="777875" y="3197225"/>
            <a:ext cx="7586663" cy="3810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lstStyle/>
          <a:p>
            <a:pPr>
              <a:lnSpc>
                <a:spcPct val="95000"/>
              </a:lnSpc>
              <a:tabLst>
                <a:tab pos="7654925" algn="r"/>
              </a:tabLst>
            </a:pPr>
            <a:r>
              <a:rPr lang="en-US" sz="2000"/>
              <a:t>ip ospf authentication [message-digest | null]</a:t>
            </a:r>
            <a:endParaRPr lang="en-GB" sz="2000"/>
          </a:p>
        </p:txBody>
      </p:sp>
      <p:sp>
        <p:nvSpPr>
          <p:cNvPr id="290824" name="Text Box 8"/>
          <p:cNvSpPr txBox="1">
            <a:spLocks noChangeArrowheads="1"/>
          </p:cNvSpPr>
          <p:nvPr/>
        </p:nvSpPr>
        <p:spPr bwMode="auto">
          <a:xfrm>
            <a:off x="777875" y="3614738"/>
            <a:ext cx="7119938" cy="5778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95000"/>
              </a:lnSpc>
              <a:buClr>
                <a:schemeClr val="accent1"/>
              </a:buClr>
              <a:buFont typeface="Wingdings" pitchFamily="2" charset="2"/>
              <a:buChar char="§"/>
            </a:pPr>
            <a:r>
              <a:rPr lang="en-US" sz="2000" b="0">
                <a:latin typeface="Arial" charset="0"/>
              </a:rPr>
              <a:t>Specifies the authentication type for an interface (as of Cisco </a:t>
            </a:r>
            <a:br>
              <a:rPr lang="en-US" sz="2000" b="0">
                <a:latin typeface="Arial" charset="0"/>
              </a:rPr>
            </a:br>
            <a:r>
              <a:rPr lang="en-US" sz="2000" b="0">
                <a:latin typeface="Arial" charset="0"/>
              </a:rPr>
              <a:t>IOS Release 12.0)</a:t>
            </a:r>
          </a:p>
        </p:txBody>
      </p:sp>
      <p:sp>
        <p:nvSpPr>
          <p:cNvPr id="290825" name="Rectangle 9"/>
          <p:cNvSpPr>
            <a:spLocks noChangeArrowheads="1"/>
          </p:cNvSpPr>
          <p:nvPr/>
        </p:nvSpPr>
        <p:spPr bwMode="auto">
          <a:xfrm>
            <a:off x="777875" y="5132388"/>
            <a:ext cx="2811463"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95000"/>
              </a:lnSpc>
            </a:pPr>
            <a:r>
              <a:rPr lang="en-GB" sz="1600">
                <a:solidFill>
                  <a:schemeClr val="tx1"/>
                </a:solidFill>
              </a:rPr>
              <a:t>RouterX(config-router)#</a:t>
            </a:r>
          </a:p>
        </p:txBody>
      </p:sp>
      <p:sp>
        <p:nvSpPr>
          <p:cNvPr id="290826" name="Rectangle 10"/>
          <p:cNvSpPr>
            <a:spLocks noChangeArrowheads="1"/>
          </p:cNvSpPr>
          <p:nvPr/>
        </p:nvSpPr>
        <p:spPr bwMode="auto">
          <a:xfrm>
            <a:off x="777875" y="5405438"/>
            <a:ext cx="7586663" cy="3810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lstStyle/>
          <a:p>
            <a:pPr>
              <a:lnSpc>
                <a:spcPct val="95000"/>
              </a:lnSpc>
              <a:tabLst>
                <a:tab pos="7654925" algn="r"/>
              </a:tabLst>
            </a:pPr>
            <a:r>
              <a:rPr lang="en-US" sz="2000"/>
              <a:t>area </a:t>
            </a:r>
            <a:r>
              <a:rPr lang="en-US" sz="2000" i="1"/>
              <a:t>area-id</a:t>
            </a:r>
            <a:r>
              <a:rPr lang="en-US" sz="2000"/>
              <a:t> authentication [message-digest]</a:t>
            </a:r>
            <a:endParaRPr lang="en-GB" sz="2000"/>
          </a:p>
        </p:txBody>
      </p:sp>
      <p:sp>
        <p:nvSpPr>
          <p:cNvPr id="290827" name="Text Box 11"/>
          <p:cNvSpPr txBox="1">
            <a:spLocks noChangeArrowheads="1"/>
          </p:cNvSpPr>
          <p:nvPr/>
        </p:nvSpPr>
        <p:spPr bwMode="auto">
          <a:xfrm>
            <a:off x="777875" y="5822950"/>
            <a:ext cx="5175250" cy="2889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95000"/>
              </a:lnSpc>
              <a:buClr>
                <a:schemeClr val="accent1"/>
              </a:buClr>
              <a:buFont typeface="Wingdings" pitchFamily="2" charset="2"/>
              <a:buChar char="§"/>
            </a:pPr>
            <a:r>
              <a:rPr lang="en-US" sz="2000" b="0">
                <a:latin typeface="Arial" charset="0"/>
              </a:rPr>
              <a:t>Specifies the authentication type for an area</a:t>
            </a:r>
          </a:p>
        </p:txBody>
      </p:sp>
      <p:sp>
        <p:nvSpPr>
          <p:cNvPr id="290829" name="Text Box 13"/>
          <p:cNvSpPr txBox="1">
            <a:spLocks noChangeArrowheads="1"/>
          </p:cNvSpPr>
          <p:nvPr/>
        </p:nvSpPr>
        <p:spPr bwMode="auto">
          <a:xfrm>
            <a:off x="4381500" y="4513263"/>
            <a:ext cx="381000" cy="2889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95000"/>
              </a:lnSpc>
              <a:buClr>
                <a:schemeClr val="accent1"/>
              </a:buClr>
              <a:buFont typeface="Wingdings" pitchFamily="2" charset="2"/>
              <a:buNone/>
            </a:pPr>
            <a:r>
              <a:rPr lang="en-US" sz="2000" b="0">
                <a:latin typeface="Arial" charset="0"/>
              </a:rPr>
              <a:t>OR</a:t>
            </a:r>
          </a:p>
        </p:txBody>
      </p:sp>
    </p:spTree>
    <p:extLst>
      <p:ext uri="{BB962C8B-B14F-4D97-AF65-F5344CB8AC3E}">
        <p14:creationId xmlns:p14="http://schemas.microsoft.com/office/powerpoint/2010/main" val="35383724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type="title"/>
          </p:nvPr>
        </p:nvSpPr>
        <p:spPr/>
        <p:txBody>
          <a:bodyPr/>
          <a:lstStyle/>
          <a:p>
            <a:r>
              <a:rPr lang="en-US"/>
              <a:t>Plaintext Password Authentication Configuration Example</a:t>
            </a:r>
          </a:p>
        </p:txBody>
      </p:sp>
      <p:pic>
        <p:nvPicPr>
          <p:cNvPr id="308228" name="Picture 4" descr="327P_0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8" y="1624013"/>
            <a:ext cx="7742237" cy="457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8626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Routing Table Entries</a:t>
            </a:r>
          </a:p>
        </p:txBody>
      </p:sp>
      <p:sp>
        <p:nvSpPr>
          <p:cNvPr id="10243" name="Rectangle 3"/>
          <p:cNvSpPr>
            <a:spLocks noGrp="1" noChangeArrowheads="1"/>
          </p:cNvSpPr>
          <p:nvPr>
            <p:ph type="body" idx="1"/>
          </p:nvPr>
        </p:nvSpPr>
        <p:spPr/>
        <p:txBody>
          <a:bodyPr/>
          <a:lstStyle/>
          <a:p>
            <a:pPr lvl="1" eaLnBrk="1" hangingPunct="1"/>
            <a:r>
              <a:rPr lang="en-US" smtClean="0"/>
              <a:t>Directly connected: Router attaches to this network</a:t>
            </a:r>
          </a:p>
          <a:p>
            <a:pPr lvl="1" eaLnBrk="1" hangingPunct="1"/>
            <a:r>
              <a:rPr lang="en-US" smtClean="0"/>
              <a:t>Static routing: Entered manually by a system </a:t>
            </a:r>
            <a:r>
              <a:rPr lang="en-US" smtClean="0">
                <a:cs typeface="Times New Roman" pitchFamily="18" charset="0"/>
              </a:rPr>
              <a:t>administrator</a:t>
            </a:r>
            <a:endParaRPr lang="en-US" smtClean="0"/>
          </a:p>
          <a:p>
            <a:pPr lvl="1" eaLnBrk="1" hangingPunct="1"/>
            <a:r>
              <a:rPr lang="en-US" smtClean="0">
                <a:cs typeface="Times New Roman" pitchFamily="18" charset="0"/>
              </a:rPr>
              <a:t>Dynamic routing: Learned by exchange of routing information</a:t>
            </a:r>
          </a:p>
          <a:p>
            <a:pPr lvl="1" eaLnBrk="1" hangingPunct="1"/>
            <a:r>
              <a:rPr lang="en-US" smtClean="0">
                <a:cs typeface="Times New Roman" pitchFamily="18" charset="0"/>
              </a:rPr>
              <a:t>Default route: Statically or dynamically learned; used when no explicit route to network is known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t>Verifying Plaintext Password Authentication</a:t>
            </a:r>
          </a:p>
        </p:txBody>
      </p:sp>
      <p:sp>
        <p:nvSpPr>
          <p:cNvPr id="295940" name="Text Box 4"/>
          <p:cNvSpPr txBox="1">
            <a:spLocks noChangeArrowheads="1"/>
          </p:cNvSpPr>
          <p:nvPr/>
        </p:nvSpPr>
        <p:spPr bwMode="auto">
          <a:xfrm>
            <a:off x="371475" y="1962150"/>
            <a:ext cx="8402638" cy="37496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lang="en-US" sz="1400">
                <a:latin typeface="Courier New" pitchFamily="49" charset="0"/>
                <a:ea typeface="Times New Roman" pitchFamily="18" charset="0"/>
                <a:cs typeface="Courier New" pitchFamily="49" charset="0"/>
              </a:rPr>
              <a:t>RouterX#</a:t>
            </a:r>
            <a:r>
              <a:rPr lang="en-US" sz="1400">
                <a:solidFill>
                  <a:schemeClr val="accent2"/>
                </a:solidFill>
                <a:latin typeface="Courier New" pitchFamily="49" charset="0"/>
                <a:ea typeface="Times New Roman" pitchFamily="18" charset="0"/>
                <a:cs typeface="Courier New" pitchFamily="49" charset="0"/>
              </a:rPr>
              <a:t>show ip ospf neighbor</a:t>
            </a:r>
          </a:p>
          <a:p>
            <a:pPr>
              <a:lnSpc>
                <a:spcPct val="95000"/>
              </a:lnSpc>
            </a:pPr>
            <a:r>
              <a:rPr lang="en-US" sz="1400">
                <a:latin typeface="Courier New" pitchFamily="49" charset="0"/>
                <a:ea typeface="Times New Roman" pitchFamily="18" charset="0"/>
                <a:cs typeface="Courier New" pitchFamily="49" charset="0"/>
              </a:rPr>
              <a:t>Neighbor ID     Pri   State           Dead Time   Address         Interface</a:t>
            </a:r>
          </a:p>
          <a:p>
            <a:pPr>
              <a:lnSpc>
                <a:spcPct val="95000"/>
              </a:lnSpc>
            </a:pPr>
            <a:r>
              <a:rPr lang="en-US" sz="1400">
                <a:latin typeface="Courier New" pitchFamily="49" charset="0"/>
                <a:ea typeface="Times New Roman" pitchFamily="18" charset="0"/>
                <a:cs typeface="Courier New" pitchFamily="49" charset="0"/>
              </a:rPr>
              <a:t>10.2.2.2          0   FULL/  -        00:00:32    192.168.1.102   Serial0/0/1</a:t>
            </a:r>
          </a:p>
          <a:p>
            <a:pPr>
              <a:lnSpc>
                <a:spcPct val="95000"/>
              </a:lnSpc>
            </a:pPr>
            <a:endParaRPr lang="en-US" sz="1400">
              <a:latin typeface="Courier New" pitchFamily="49" charset="0"/>
              <a:ea typeface="Times New Roman" pitchFamily="18" charset="0"/>
              <a:cs typeface="Courier New" pitchFamily="49" charset="0"/>
            </a:endParaRPr>
          </a:p>
          <a:p>
            <a:pPr>
              <a:lnSpc>
                <a:spcPct val="95000"/>
              </a:lnSpc>
            </a:pPr>
            <a:r>
              <a:rPr lang="en-US" sz="1400">
                <a:latin typeface="Courier New" pitchFamily="49" charset="0"/>
                <a:ea typeface="Times New Roman" pitchFamily="18" charset="0"/>
                <a:cs typeface="Courier New" pitchFamily="49" charset="0"/>
              </a:rPr>
              <a:t>RouterX#</a:t>
            </a:r>
            <a:r>
              <a:rPr lang="en-US" sz="1400">
                <a:solidFill>
                  <a:schemeClr val="accent2"/>
                </a:solidFill>
                <a:latin typeface="Courier New" pitchFamily="49" charset="0"/>
                <a:ea typeface="Times New Roman" pitchFamily="18" charset="0"/>
                <a:cs typeface="Courier New" pitchFamily="49" charset="0"/>
              </a:rPr>
              <a:t>show ip route</a:t>
            </a:r>
          </a:p>
          <a:p>
            <a:pPr>
              <a:lnSpc>
                <a:spcPct val="95000"/>
              </a:lnSpc>
            </a:pPr>
            <a:r>
              <a:rPr lang="en-US" sz="1400">
                <a:latin typeface="Courier New" pitchFamily="49" charset="0"/>
                <a:ea typeface="Times New Roman" pitchFamily="18" charset="0"/>
                <a:cs typeface="Courier New" pitchFamily="49" charset="0"/>
              </a:rPr>
              <a:t>&lt;output omitted&gt;</a:t>
            </a:r>
          </a:p>
          <a:p>
            <a:pPr>
              <a:lnSpc>
                <a:spcPct val="95000"/>
              </a:lnSpc>
            </a:pPr>
            <a:r>
              <a:rPr lang="en-US" sz="1400">
                <a:latin typeface="Courier New" pitchFamily="49" charset="0"/>
                <a:ea typeface="Times New Roman" pitchFamily="18" charset="0"/>
                <a:cs typeface="Courier New" pitchFamily="49" charset="0"/>
              </a:rPr>
              <a:t>Gateway of last resort is not set</a:t>
            </a:r>
          </a:p>
          <a:p>
            <a:pPr>
              <a:lnSpc>
                <a:spcPct val="95000"/>
              </a:lnSpc>
            </a:pPr>
            <a:r>
              <a:rPr lang="en-US" sz="1400">
                <a:latin typeface="Courier New" pitchFamily="49" charset="0"/>
                <a:ea typeface="Times New Roman" pitchFamily="18" charset="0"/>
                <a:cs typeface="Courier New" pitchFamily="49" charset="0"/>
              </a:rPr>
              <a:t>     10.0.0.0/8 is variably subnetted, 2 subnets, 2 masks</a:t>
            </a:r>
          </a:p>
          <a:p>
            <a:pPr>
              <a:lnSpc>
                <a:spcPct val="95000"/>
              </a:lnSpc>
            </a:pPr>
            <a:r>
              <a:rPr lang="en-US" sz="1400">
                <a:latin typeface="Courier New" pitchFamily="49" charset="0"/>
                <a:ea typeface="Times New Roman" pitchFamily="18" charset="0"/>
                <a:cs typeface="Courier New" pitchFamily="49" charset="0"/>
              </a:rPr>
              <a:t>O       10.2.2.2/32 [110/782] via 192.168.1.102, 00:01:17, Serial0/0/1</a:t>
            </a:r>
          </a:p>
          <a:p>
            <a:pPr>
              <a:lnSpc>
                <a:spcPct val="95000"/>
              </a:lnSpc>
            </a:pPr>
            <a:r>
              <a:rPr lang="en-US" sz="1400">
                <a:latin typeface="Courier New" pitchFamily="49" charset="0"/>
                <a:ea typeface="Times New Roman" pitchFamily="18" charset="0"/>
                <a:cs typeface="Courier New" pitchFamily="49" charset="0"/>
              </a:rPr>
              <a:t>C       10.1.1.0/24 is directly connected, Loopback0</a:t>
            </a:r>
          </a:p>
          <a:p>
            <a:pPr>
              <a:lnSpc>
                <a:spcPct val="95000"/>
              </a:lnSpc>
            </a:pPr>
            <a:r>
              <a:rPr lang="en-US" sz="1400">
                <a:latin typeface="Courier New" pitchFamily="49" charset="0"/>
                <a:ea typeface="Times New Roman" pitchFamily="18" charset="0"/>
                <a:cs typeface="Courier New" pitchFamily="49" charset="0"/>
              </a:rPr>
              <a:t>     192.168.1.0/27 is subnetted, 1 subnets</a:t>
            </a:r>
          </a:p>
          <a:p>
            <a:pPr>
              <a:lnSpc>
                <a:spcPct val="95000"/>
              </a:lnSpc>
            </a:pPr>
            <a:r>
              <a:rPr lang="en-US" sz="1400">
                <a:latin typeface="Courier New" pitchFamily="49" charset="0"/>
                <a:ea typeface="Times New Roman" pitchFamily="18" charset="0"/>
                <a:cs typeface="Courier New" pitchFamily="49" charset="0"/>
              </a:rPr>
              <a:t>C       192.168.1.96 is directly connected, Serial0/0/1</a:t>
            </a:r>
          </a:p>
          <a:p>
            <a:pPr>
              <a:lnSpc>
                <a:spcPct val="95000"/>
              </a:lnSpc>
            </a:pPr>
            <a:endParaRPr lang="en-US" sz="1400">
              <a:latin typeface="Courier New" pitchFamily="49" charset="0"/>
              <a:ea typeface="Times New Roman" pitchFamily="18" charset="0"/>
              <a:cs typeface="Courier New" pitchFamily="49" charset="0"/>
            </a:endParaRPr>
          </a:p>
          <a:p>
            <a:pPr>
              <a:lnSpc>
                <a:spcPct val="95000"/>
              </a:lnSpc>
            </a:pPr>
            <a:r>
              <a:rPr lang="en-US" sz="1400">
                <a:latin typeface="Courier New" pitchFamily="49" charset="0"/>
                <a:ea typeface="Times New Roman" pitchFamily="18" charset="0"/>
                <a:cs typeface="Courier New" pitchFamily="49" charset="0"/>
              </a:rPr>
              <a:t>RouterX#</a:t>
            </a:r>
            <a:r>
              <a:rPr lang="en-US" sz="1400">
                <a:solidFill>
                  <a:schemeClr val="accent2"/>
                </a:solidFill>
                <a:latin typeface="Courier New" pitchFamily="49" charset="0"/>
                <a:ea typeface="Times New Roman" pitchFamily="18" charset="0"/>
                <a:cs typeface="Courier New" pitchFamily="49" charset="0"/>
              </a:rPr>
              <a:t>ping 10.2.2.2</a:t>
            </a:r>
          </a:p>
          <a:p>
            <a:pPr>
              <a:lnSpc>
                <a:spcPct val="95000"/>
              </a:lnSpc>
            </a:pPr>
            <a:r>
              <a:rPr lang="en-US" sz="1400">
                <a:latin typeface="Courier New" pitchFamily="49" charset="0"/>
                <a:ea typeface="Times New Roman" pitchFamily="18" charset="0"/>
                <a:cs typeface="Courier New" pitchFamily="49" charset="0"/>
              </a:rPr>
              <a:t>Type escape sequence to abort.</a:t>
            </a:r>
          </a:p>
          <a:p>
            <a:pPr>
              <a:lnSpc>
                <a:spcPct val="95000"/>
              </a:lnSpc>
            </a:pPr>
            <a:r>
              <a:rPr lang="en-US" sz="1400">
                <a:latin typeface="Courier New" pitchFamily="49" charset="0"/>
                <a:ea typeface="Times New Roman" pitchFamily="18" charset="0"/>
                <a:cs typeface="Courier New" pitchFamily="49" charset="0"/>
              </a:rPr>
              <a:t>Sending 5, 100-byte ICMP Echos to 10.2.2.2, timeout is 2 seconds:</a:t>
            </a:r>
          </a:p>
          <a:p>
            <a:pPr>
              <a:lnSpc>
                <a:spcPct val="95000"/>
              </a:lnSpc>
            </a:pPr>
            <a:r>
              <a:rPr lang="en-US" sz="1400">
                <a:latin typeface="Courier New" pitchFamily="49" charset="0"/>
                <a:ea typeface="Times New Roman" pitchFamily="18" charset="0"/>
                <a:cs typeface="Courier New" pitchFamily="49" charset="0"/>
              </a:rPr>
              <a:t>!!!!!</a:t>
            </a:r>
          </a:p>
          <a:p>
            <a:pPr>
              <a:lnSpc>
                <a:spcPct val="95000"/>
              </a:lnSpc>
            </a:pPr>
            <a:r>
              <a:rPr lang="en-US" sz="1400">
                <a:latin typeface="Courier New" pitchFamily="49" charset="0"/>
                <a:ea typeface="Times New Roman" pitchFamily="18" charset="0"/>
                <a:cs typeface="Courier New" pitchFamily="49" charset="0"/>
              </a:rPr>
              <a:t>Success rate is 100 percent (5/5), round-trip min/avg/max = 28/29/32 ms</a:t>
            </a:r>
          </a:p>
        </p:txBody>
      </p:sp>
    </p:spTree>
    <p:extLst>
      <p:ext uri="{BB962C8B-B14F-4D97-AF65-F5344CB8AC3E}">
        <p14:creationId xmlns:p14="http://schemas.microsoft.com/office/powerpoint/2010/main" val="3931823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21" name="Picture 5" descr="327P_6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2062163"/>
            <a:ext cx="8848725" cy="3786187"/>
          </a:xfrm>
          <a:prstGeom prst="rect">
            <a:avLst/>
          </a:prstGeom>
          <a:noFill/>
          <a:extLst>
            <a:ext uri="{909E8E84-426E-40DD-AFC4-6F175D3DCCD1}">
              <a14:hiddenFill xmlns:a14="http://schemas.microsoft.com/office/drawing/2010/main">
                <a:solidFill>
                  <a:srgbClr val="FFFFFF"/>
                </a:solidFill>
              </a14:hiddenFill>
            </a:ext>
          </a:extLst>
        </p:spPr>
      </p:pic>
      <p:sp>
        <p:nvSpPr>
          <p:cNvPr id="316418"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15" tIns="41057" rIns="82115" bIns="41057"/>
          <a:lstStyle/>
          <a:p>
            <a:r>
              <a:rPr lang="en-US"/>
              <a:t>Visual Objective 4-1: Implementing OSPF</a:t>
            </a:r>
          </a:p>
        </p:txBody>
      </p:sp>
    </p:spTree>
    <p:extLst>
      <p:ext uri="{BB962C8B-B14F-4D97-AF65-F5344CB8AC3E}">
        <p14:creationId xmlns:p14="http://schemas.microsoft.com/office/powerpoint/2010/main" val="6297818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Summary</a:t>
            </a:r>
          </a:p>
        </p:txBody>
      </p:sp>
      <p:sp>
        <p:nvSpPr>
          <p:cNvPr id="12298" name="Rectangle 10"/>
          <p:cNvSpPr>
            <a:spLocks noGrp="1" noChangeArrowheads="1"/>
          </p:cNvSpPr>
          <p:nvPr>
            <p:ph type="body" idx="1"/>
          </p:nvPr>
        </p:nvSpPr>
        <p:spPr/>
        <p:txBody>
          <a:bodyPr/>
          <a:lstStyle/>
          <a:p>
            <a:pPr lvl="1"/>
            <a:r>
              <a:rPr lang="en-US" sz="1700"/>
              <a:t>OSPF is a classless, link-state routing protocol that uses an area hierarchy for fast convergence.</a:t>
            </a:r>
          </a:p>
          <a:p>
            <a:pPr lvl="1"/>
            <a:r>
              <a:rPr lang="en-US" sz="1700"/>
              <a:t>OSPF exchanges hello packets to establish neighbor adjacencies between routers.</a:t>
            </a:r>
          </a:p>
          <a:p>
            <a:pPr lvl="1"/>
            <a:r>
              <a:rPr lang="en-US" sz="1700"/>
              <a:t>The SPF algorithm uses a cost metric to determine the best path.  Lower costs indicate a better path.</a:t>
            </a:r>
          </a:p>
          <a:p>
            <a:pPr lvl="1"/>
            <a:r>
              <a:rPr lang="en-US" sz="1700"/>
              <a:t>The </a:t>
            </a:r>
            <a:r>
              <a:rPr lang="en-US" sz="1700" b="1"/>
              <a:t>router ospf </a:t>
            </a:r>
            <a:r>
              <a:rPr lang="en-US" sz="1700" b="1" i="1"/>
              <a:t>process-id</a:t>
            </a:r>
            <a:r>
              <a:rPr lang="en-US" sz="1700" i="1"/>
              <a:t> </a:t>
            </a:r>
            <a:r>
              <a:rPr lang="en-US" sz="1700"/>
              <a:t>command</a:t>
            </a:r>
            <a:r>
              <a:rPr lang="en-US" sz="1700" i="1"/>
              <a:t> </a:t>
            </a:r>
            <a:r>
              <a:rPr lang="en-US" sz="1700"/>
              <a:t>is used to enable OSPF on the router.</a:t>
            </a:r>
          </a:p>
          <a:p>
            <a:pPr lvl="1"/>
            <a:r>
              <a:rPr lang="en-US" sz="1700"/>
              <a:t>Use a loopback interface to keep the OSPF router ID consistent. </a:t>
            </a:r>
          </a:p>
          <a:p>
            <a:pPr lvl="1"/>
            <a:r>
              <a:rPr lang="en-US" sz="1700"/>
              <a:t>The </a:t>
            </a:r>
            <a:r>
              <a:rPr lang="en-US" sz="1700" b="1"/>
              <a:t>show ip ospf neighbor</a:t>
            </a:r>
            <a:r>
              <a:rPr lang="en-US" sz="1700"/>
              <a:t> command displays OSPF neighbor information on a per-interface basis.</a:t>
            </a:r>
          </a:p>
          <a:p>
            <a:pPr lvl="1"/>
            <a:r>
              <a:rPr lang="en-US" sz="1700"/>
              <a:t>The commands </a:t>
            </a:r>
            <a:r>
              <a:rPr lang="en-US" sz="1700" b="1"/>
              <a:t>debug ip ospf events </a:t>
            </a:r>
            <a:r>
              <a:rPr lang="en-US" sz="1700"/>
              <a:t>and </a:t>
            </a:r>
            <a:r>
              <a:rPr lang="en-US" sz="1700" b="1"/>
              <a:t>debug ip ospf packets</a:t>
            </a:r>
            <a:r>
              <a:rPr lang="en-US" sz="1700"/>
              <a:t> can be used to troubleshoot OSPF problems.</a:t>
            </a:r>
          </a:p>
          <a:p>
            <a:pPr lvl="1"/>
            <a:r>
              <a:rPr lang="en-US" sz="1700"/>
              <a:t>OSPF will load-balance across up to four equal-cost metric paths by default. </a:t>
            </a:r>
          </a:p>
          <a:p>
            <a:pPr lvl="1"/>
            <a:r>
              <a:rPr lang="en-US" sz="1700"/>
              <a:t>There are two types of OSPF authentication: Plaintext and MD5.</a:t>
            </a:r>
          </a:p>
          <a:p>
            <a:endParaRPr lang="en-US" sz="1700"/>
          </a:p>
        </p:txBody>
      </p:sp>
    </p:spTree>
    <p:extLst>
      <p:ext uri="{BB962C8B-B14F-4D97-AF65-F5344CB8AC3E}">
        <p14:creationId xmlns:p14="http://schemas.microsoft.com/office/powerpoint/2010/main" val="6892640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02" name="Rectangle 22"/>
          <p:cNvSpPr>
            <a:spLocks noGrp="1" noChangeArrowheads="1"/>
          </p:cNvSpPr>
          <p:nvPr>
            <p:ph type="ctrTitle"/>
          </p:nvPr>
        </p:nvSpPr>
        <p:spPr/>
        <p:txBody>
          <a:bodyPr/>
          <a:lstStyle/>
          <a:p>
            <a:r>
              <a:rPr lang="en-US"/>
              <a:t>EIGRP Implementation </a:t>
            </a:r>
          </a:p>
        </p:txBody>
      </p:sp>
      <p:sp>
        <p:nvSpPr>
          <p:cNvPr id="46103" name="Rectangle 23"/>
          <p:cNvSpPr>
            <a:spLocks noGrp="1" noChangeArrowheads="1"/>
          </p:cNvSpPr>
          <p:nvPr>
            <p:ph type="subTitle" idx="1"/>
          </p:nvPr>
        </p:nvSpPr>
        <p:spPr/>
        <p:txBody>
          <a:bodyPr/>
          <a:lstStyle/>
          <a:p>
            <a:r>
              <a:rPr lang="en-US"/>
              <a:t>Implementing EIGRP</a:t>
            </a:r>
          </a:p>
        </p:txBody>
      </p:sp>
    </p:spTree>
    <p:extLst>
      <p:ext uri="{BB962C8B-B14F-4D97-AF65-F5344CB8AC3E}">
        <p14:creationId xmlns:p14="http://schemas.microsoft.com/office/powerpoint/2010/main" val="229450940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9" name="Picture 9" descr="327P_0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323975"/>
            <a:ext cx="7002462" cy="2968625"/>
          </a:xfrm>
          <a:prstGeom prst="rect">
            <a:avLst/>
          </a:prstGeom>
          <a:noFill/>
          <a:extLst>
            <a:ext uri="{909E8E84-426E-40DD-AFC4-6F175D3DCCD1}">
              <a14:hiddenFill xmlns:a14="http://schemas.microsoft.com/office/drawing/2010/main">
                <a:solidFill>
                  <a:srgbClr val="FFFFFF"/>
                </a:solidFill>
              </a14:hiddenFill>
            </a:ext>
          </a:extLst>
        </p:spPr>
      </p:pic>
      <p:sp>
        <p:nvSpPr>
          <p:cNvPr id="302087" name="Rectangle 7"/>
          <p:cNvSpPr>
            <a:spLocks noGrp="1" noChangeArrowheads="1"/>
          </p:cNvSpPr>
          <p:nvPr>
            <p:ph type="title"/>
          </p:nvPr>
        </p:nvSpPr>
        <p:spPr/>
        <p:txBody>
          <a:bodyPr/>
          <a:lstStyle/>
          <a:p>
            <a:r>
              <a:rPr lang="en-US"/>
              <a:t>EIGRP Features</a:t>
            </a:r>
          </a:p>
        </p:txBody>
      </p:sp>
      <p:sp>
        <p:nvSpPr>
          <p:cNvPr id="302090" name="Rectangle 10"/>
          <p:cNvSpPr>
            <a:spLocks noChangeArrowheads="1"/>
          </p:cNvSpPr>
          <p:nvPr/>
        </p:nvSpPr>
        <p:spPr bwMode="auto">
          <a:xfrm>
            <a:off x="4219575" y="4503738"/>
            <a:ext cx="4310063"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33363" indent="-233363" algn="l" defTabSz="814388">
              <a:lnSpc>
                <a:spcPct val="85000"/>
              </a:lnSpc>
              <a:spcBef>
                <a:spcPct val="35000"/>
              </a:spcBef>
              <a:buClr>
                <a:schemeClr val="accent1"/>
              </a:buClr>
              <a:buFont typeface="Wingdings" pitchFamily="2" charset="2"/>
              <a:buChar char="§"/>
            </a:pPr>
            <a:r>
              <a:rPr lang="en-US" sz="1600">
                <a:latin typeface="Arial" charset="0"/>
              </a:rPr>
              <a:t>Flexible network design</a:t>
            </a:r>
          </a:p>
          <a:p>
            <a:pPr marL="233363" indent="-233363" algn="l" defTabSz="814388">
              <a:lnSpc>
                <a:spcPct val="85000"/>
              </a:lnSpc>
              <a:spcBef>
                <a:spcPct val="35000"/>
              </a:spcBef>
              <a:buClr>
                <a:schemeClr val="accent1"/>
              </a:buClr>
              <a:buFont typeface="Wingdings" pitchFamily="2" charset="2"/>
              <a:buChar char="§"/>
            </a:pPr>
            <a:r>
              <a:rPr lang="en-US" sz="1600">
                <a:latin typeface="Arial" charset="0"/>
              </a:rPr>
              <a:t>Multicast and unicast instead of broadcast </a:t>
            </a:r>
            <a:br>
              <a:rPr lang="en-US" sz="1600">
                <a:latin typeface="Arial" charset="0"/>
              </a:rPr>
            </a:br>
            <a:r>
              <a:rPr lang="en-US" sz="1600">
                <a:latin typeface="Arial" charset="0"/>
              </a:rPr>
              <a:t>address</a:t>
            </a:r>
          </a:p>
          <a:p>
            <a:pPr marL="233363" indent="-233363" algn="l" defTabSz="814388">
              <a:lnSpc>
                <a:spcPct val="85000"/>
              </a:lnSpc>
              <a:spcBef>
                <a:spcPct val="35000"/>
              </a:spcBef>
              <a:buClr>
                <a:schemeClr val="accent1"/>
              </a:buClr>
              <a:buFont typeface="Wingdings" pitchFamily="2" charset="2"/>
              <a:buChar char="§"/>
            </a:pPr>
            <a:r>
              <a:rPr lang="en-US" sz="1600">
                <a:latin typeface="Arial" charset="0"/>
              </a:rPr>
              <a:t>Support for VLSM and discontiguous subnets</a:t>
            </a:r>
          </a:p>
          <a:p>
            <a:pPr marL="233363" indent="-233363" algn="l" defTabSz="814388">
              <a:lnSpc>
                <a:spcPct val="85000"/>
              </a:lnSpc>
              <a:spcBef>
                <a:spcPct val="35000"/>
              </a:spcBef>
              <a:buClr>
                <a:schemeClr val="accent1"/>
              </a:buClr>
              <a:buFont typeface="Wingdings" pitchFamily="2" charset="2"/>
              <a:buChar char="§"/>
            </a:pPr>
            <a:r>
              <a:rPr lang="en-US" sz="1600">
                <a:latin typeface="Arial" charset="0"/>
              </a:rPr>
              <a:t>Manual summarization at any point in the </a:t>
            </a:r>
            <a:br>
              <a:rPr lang="en-US" sz="1600">
                <a:latin typeface="Arial" charset="0"/>
              </a:rPr>
            </a:br>
            <a:r>
              <a:rPr lang="en-US" sz="1600">
                <a:latin typeface="Arial" charset="0"/>
              </a:rPr>
              <a:t>internetwork</a:t>
            </a:r>
          </a:p>
          <a:p>
            <a:pPr marL="233363" indent="-233363" algn="l" defTabSz="814388">
              <a:lnSpc>
                <a:spcPct val="85000"/>
              </a:lnSpc>
              <a:spcBef>
                <a:spcPct val="35000"/>
              </a:spcBef>
              <a:buClr>
                <a:schemeClr val="accent1"/>
              </a:buClr>
              <a:buFont typeface="Wingdings" pitchFamily="2" charset="2"/>
              <a:buChar char="§"/>
            </a:pPr>
            <a:r>
              <a:rPr lang="en-US" sz="1600">
                <a:latin typeface="Arial" charset="0"/>
              </a:rPr>
              <a:t>Support for multiple network layer protocols</a:t>
            </a:r>
          </a:p>
        </p:txBody>
      </p:sp>
      <p:sp>
        <p:nvSpPr>
          <p:cNvPr id="302091" name="Rectangle 11"/>
          <p:cNvSpPr>
            <a:spLocks noChangeArrowheads="1"/>
          </p:cNvSpPr>
          <p:nvPr/>
        </p:nvSpPr>
        <p:spPr bwMode="auto">
          <a:xfrm>
            <a:off x="736600" y="4503738"/>
            <a:ext cx="3168650" cy="188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33363" indent="-233363" algn="l" defTabSz="814388">
              <a:lnSpc>
                <a:spcPct val="85000"/>
              </a:lnSpc>
              <a:spcBef>
                <a:spcPct val="35000"/>
              </a:spcBef>
              <a:buClr>
                <a:schemeClr val="accent1"/>
              </a:buClr>
              <a:buFont typeface="Wingdings" pitchFamily="2" charset="2"/>
              <a:buChar char="§"/>
            </a:pPr>
            <a:r>
              <a:rPr lang="en-US" sz="1600">
                <a:latin typeface="Arial" charset="0"/>
              </a:rPr>
              <a:t>Advanced distance vector</a:t>
            </a:r>
          </a:p>
          <a:p>
            <a:pPr marL="233363" indent="-233363" algn="l" defTabSz="814388">
              <a:lnSpc>
                <a:spcPct val="85000"/>
              </a:lnSpc>
              <a:spcBef>
                <a:spcPct val="35000"/>
              </a:spcBef>
              <a:buClr>
                <a:schemeClr val="accent1"/>
              </a:buClr>
              <a:buFont typeface="Wingdings" pitchFamily="2" charset="2"/>
              <a:buChar char="§"/>
            </a:pPr>
            <a:r>
              <a:rPr lang="en-US" sz="1600">
                <a:latin typeface="Arial" charset="0"/>
              </a:rPr>
              <a:t>Rapid convergence</a:t>
            </a:r>
          </a:p>
          <a:p>
            <a:pPr marL="233363" indent="-233363" algn="l" defTabSz="814388">
              <a:lnSpc>
                <a:spcPct val="85000"/>
              </a:lnSpc>
              <a:spcBef>
                <a:spcPct val="35000"/>
              </a:spcBef>
              <a:buClr>
                <a:schemeClr val="accent1"/>
              </a:buClr>
              <a:buFont typeface="Wingdings" pitchFamily="2" charset="2"/>
              <a:buChar char="§"/>
            </a:pPr>
            <a:r>
              <a:rPr lang="en-US" sz="1600">
                <a:latin typeface="Arial" charset="0"/>
              </a:rPr>
              <a:t>100% loop-free classless routing</a:t>
            </a:r>
          </a:p>
          <a:p>
            <a:pPr marL="233363" indent="-233363" algn="l" defTabSz="814388">
              <a:lnSpc>
                <a:spcPct val="85000"/>
              </a:lnSpc>
              <a:spcBef>
                <a:spcPct val="35000"/>
              </a:spcBef>
              <a:buClr>
                <a:schemeClr val="accent1"/>
              </a:buClr>
              <a:buFont typeface="Wingdings" pitchFamily="2" charset="2"/>
              <a:buChar char="§"/>
            </a:pPr>
            <a:r>
              <a:rPr lang="en-US" sz="1600">
                <a:latin typeface="Arial" charset="0"/>
              </a:rPr>
              <a:t>Easy configuration</a:t>
            </a:r>
          </a:p>
          <a:p>
            <a:pPr marL="233363" indent="-233363" algn="l" defTabSz="814388">
              <a:lnSpc>
                <a:spcPct val="85000"/>
              </a:lnSpc>
              <a:spcBef>
                <a:spcPct val="35000"/>
              </a:spcBef>
              <a:buClr>
                <a:schemeClr val="accent1"/>
              </a:buClr>
              <a:buFont typeface="Wingdings" pitchFamily="2" charset="2"/>
              <a:buChar char="§"/>
            </a:pPr>
            <a:r>
              <a:rPr lang="en-US" sz="1600">
                <a:latin typeface="Arial" charset="0"/>
              </a:rPr>
              <a:t>Incremental updates</a:t>
            </a:r>
          </a:p>
          <a:p>
            <a:pPr marL="233363" indent="-233363" algn="l" defTabSz="814388">
              <a:lnSpc>
                <a:spcPct val="85000"/>
              </a:lnSpc>
              <a:spcBef>
                <a:spcPct val="35000"/>
              </a:spcBef>
              <a:buClr>
                <a:schemeClr val="accent1"/>
              </a:buClr>
              <a:buFont typeface="Wingdings" pitchFamily="2" charset="2"/>
              <a:buChar char="§"/>
            </a:pPr>
            <a:r>
              <a:rPr lang="en-US" sz="1600">
                <a:latin typeface="Arial" charset="0"/>
              </a:rPr>
              <a:t>Load balancing across equal</a:t>
            </a:r>
            <a:r>
              <a:rPr lang="en-US" sz="1600">
                <a:latin typeface="Arial" charset="0"/>
                <a:cs typeface="Arial" charset="0"/>
              </a:rPr>
              <a:t>- </a:t>
            </a:r>
            <a:br>
              <a:rPr lang="en-US" sz="1600">
                <a:latin typeface="Arial" charset="0"/>
                <a:cs typeface="Arial" charset="0"/>
              </a:rPr>
            </a:br>
            <a:r>
              <a:rPr lang="en-US" sz="1600">
                <a:latin typeface="Arial" charset="0"/>
              </a:rPr>
              <a:t>and unequal</a:t>
            </a:r>
            <a:r>
              <a:rPr lang="en-US" sz="1600">
                <a:latin typeface="Arial" charset="0"/>
                <a:cs typeface="Arial" charset="0"/>
              </a:rPr>
              <a:t>-</a:t>
            </a:r>
            <a:r>
              <a:rPr lang="en-US" sz="1600">
                <a:latin typeface="Arial" charset="0"/>
              </a:rPr>
              <a:t>cost pathways</a:t>
            </a:r>
          </a:p>
        </p:txBody>
      </p:sp>
    </p:spTree>
    <p:extLst>
      <p:ext uri="{BB962C8B-B14F-4D97-AF65-F5344CB8AC3E}">
        <p14:creationId xmlns:p14="http://schemas.microsoft.com/office/powerpoint/2010/main" val="395880914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4" name="Picture 6" descr="327P_2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3" y="1949450"/>
            <a:ext cx="7469187" cy="3689350"/>
          </a:xfrm>
          <a:prstGeom prst="rect">
            <a:avLst/>
          </a:prstGeom>
          <a:noFill/>
          <a:extLst>
            <a:ext uri="{909E8E84-426E-40DD-AFC4-6F175D3DCCD1}">
              <a14:hiddenFill xmlns:a14="http://schemas.microsoft.com/office/drawing/2010/main">
                <a:solidFill>
                  <a:srgbClr val="FFFFFF"/>
                </a:solidFill>
              </a14:hiddenFill>
            </a:ext>
          </a:extLst>
        </p:spPr>
      </p:pic>
      <p:sp>
        <p:nvSpPr>
          <p:cNvPr id="355331" name="Rectangle 3"/>
          <p:cNvSpPr>
            <a:spLocks noGrp="1" noChangeArrowheads="1"/>
          </p:cNvSpPr>
          <p:nvPr>
            <p:ph type="title"/>
          </p:nvPr>
        </p:nvSpPr>
        <p:spPr/>
        <p:txBody>
          <a:bodyPr/>
          <a:lstStyle/>
          <a:p>
            <a:r>
              <a:rPr lang="en-US"/>
              <a:t>EIGRP Tables</a:t>
            </a:r>
          </a:p>
        </p:txBody>
      </p:sp>
    </p:spTree>
    <p:extLst>
      <p:ext uri="{BB962C8B-B14F-4D97-AF65-F5344CB8AC3E}">
        <p14:creationId xmlns:p14="http://schemas.microsoft.com/office/powerpoint/2010/main" val="403155777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title"/>
          </p:nvPr>
        </p:nvSpPr>
        <p:spPr/>
        <p:txBody>
          <a:bodyPr/>
          <a:lstStyle/>
          <a:p>
            <a:r>
              <a:rPr lang="en-US"/>
              <a:t>EIGRP Path Calculation (Router C)</a:t>
            </a:r>
          </a:p>
        </p:txBody>
      </p:sp>
      <p:pic>
        <p:nvPicPr>
          <p:cNvPr id="310286" name="Picture 14" descr="327P_0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1690688"/>
            <a:ext cx="8164513" cy="432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21336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803" name="Rectangle 11"/>
          <p:cNvSpPr>
            <a:spLocks noGrp="1" noChangeArrowheads="1"/>
          </p:cNvSpPr>
          <p:nvPr>
            <p:ph type="title"/>
          </p:nvPr>
        </p:nvSpPr>
        <p:spPr/>
        <p:txBody>
          <a:bodyPr/>
          <a:lstStyle/>
          <a:p>
            <a:r>
              <a:rPr lang="en-US"/>
              <a:t>EIGRP Configuration</a:t>
            </a:r>
          </a:p>
        </p:txBody>
      </p:sp>
      <p:pic>
        <p:nvPicPr>
          <p:cNvPr id="289809" name="Picture 17" descr="327P_09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0638" y="3067050"/>
            <a:ext cx="6562725" cy="3181350"/>
          </a:xfrm>
          <a:prstGeom prst="rect">
            <a:avLst/>
          </a:prstGeom>
          <a:noFill/>
          <a:extLst>
            <a:ext uri="{909E8E84-426E-40DD-AFC4-6F175D3DCCD1}">
              <a14:hiddenFill xmlns:a14="http://schemas.microsoft.com/office/drawing/2010/main">
                <a:solidFill>
                  <a:srgbClr val="FFFFFF"/>
                </a:solidFill>
              </a14:hiddenFill>
            </a:ext>
          </a:extLst>
        </p:spPr>
      </p:pic>
      <p:sp>
        <p:nvSpPr>
          <p:cNvPr id="289810" name="Text Box 18"/>
          <p:cNvSpPr txBox="1">
            <a:spLocks noChangeArrowheads="1"/>
          </p:cNvSpPr>
          <p:nvPr/>
        </p:nvSpPr>
        <p:spPr bwMode="auto">
          <a:xfrm>
            <a:off x="1373188" y="1612900"/>
            <a:ext cx="6399212" cy="341313"/>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US" sz="1600" b="1">
                <a:solidFill>
                  <a:srgbClr val="000000"/>
                </a:solidFill>
              </a:rPr>
              <a:t>RouterX(config)# router eigrp </a:t>
            </a:r>
            <a:r>
              <a:rPr lang="en-US" sz="1600" b="1" i="1">
                <a:solidFill>
                  <a:srgbClr val="000000"/>
                </a:solidFill>
              </a:rPr>
              <a:t>autonomous-system</a:t>
            </a:r>
          </a:p>
        </p:txBody>
      </p:sp>
      <p:sp>
        <p:nvSpPr>
          <p:cNvPr id="289811" name="Text Box 19"/>
          <p:cNvSpPr txBox="1">
            <a:spLocks noChangeArrowheads="1"/>
          </p:cNvSpPr>
          <p:nvPr/>
        </p:nvSpPr>
        <p:spPr bwMode="auto">
          <a:xfrm>
            <a:off x="1373188" y="2352675"/>
            <a:ext cx="6399212" cy="322263"/>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19" tIns="36509" rIns="73019" bIns="36509"/>
          <a:lstStyle/>
          <a:p>
            <a:pPr algn="l"/>
            <a:r>
              <a:rPr lang="en-US" sz="1600" b="1">
                <a:solidFill>
                  <a:srgbClr val="000000"/>
                </a:solidFill>
              </a:rPr>
              <a:t>RouterX(config-router)# network </a:t>
            </a:r>
            <a:r>
              <a:rPr lang="en-US" sz="1600" b="1" i="1">
                <a:solidFill>
                  <a:srgbClr val="000000"/>
                </a:solidFill>
              </a:rPr>
              <a:t>network-number</a:t>
            </a:r>
          </a:p>
        </p:txBody>
      </p:sp>
    </p:spTree>
    <p:extLst>
      <p:ext uri="{BB962C8B-B14F-4D97-AF65-F5344CB8AC3E}">
        <p14:creationId xmlns:p14="http://schemas.microsoft.com/office/powerpoint/2010/main" val="4219297007"/>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411" name="Picture 19" descr="327P_0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2009775"/>
            <a:ext cx="6883400" cy="2660650"/>
          </a:xfrm>
          <a:prstGeom prst="rect">
            <a:avLst/>
          </a:prstGeom>
          <a:noFill/>
          <a:extLst>
            <a:ext uri="{909E8E84-426E-40DD-AFC4-6F175D3DCCD1}">
              <a14:hiddenFill xmlns:a14="http://schemas.microsoft.com/office/drawing/2010/main">
                <a:solidFill>
                  <a:srgbClr val="FFFFFF"/>
                </a:solidFill>
              </a14:hiddenFill>
            </a:ext>
          </a:extLst>
        </p:spPr>
      </p:pic>
      <p:sp>
        <p:nvSpPr>
          <p:cNvPr id="315395" name="Rectangle 3"/>
          <p:cNvSpPr>
            <a:spLocks noChangeArrowheads="1"/>
          </p:cNvSpPr>
          <p:nvPr/>
        </p:nvSpPr>
        <p:spPr bwMode="auto">
          <a:xfrm>
            <a:off x="941388" y="414338"/>
            <a:ext cx="7715250"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15" name="Rectangle 23"/>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r>
              <a:rPr lang="en-US"/>
              <a:t>EIGRP and Discontiguous Networks Default Scenario Configuration </a:t>
            </a:r>
          </a:p>
        </p:txBody>
      </p:sp>
      <p:sp>
        <p:nvSpPr>
          <p:cNvPr id="315416" name="Rectangle 24"/>
          <p:cNvSpPr>
            <a:spLocks noChangeArrowheads="1"/>
          </p:cNvSpPr>
          <p:nvPr/>
        </p:nvSpPr>
        <p:spPr bwMode="auto">
          <a:xfrm>
            <a:off x="655638" y="5486400"/>
            <a:ext cx="7326312" cy="57785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defTabSz="814388">
              <a:lnSpc>
                <a:spcPct val="95000"/>
              </a:lnSpc>
              <a:spcBef>
                <a:spcPct val="35000"/>
              </a:spcBef>
              <a:buClr>
                <a:schemeClr val="accent1"/>
              </a:buClr>
              <a:buSzPct val="100000"/>
              <a:buFont typeface="Wingdings" pitchFamily="2" charset="2"/>
              <a:buNone/>
            </a:pPr>
            <a:r>
              <a:rPr lang="en-US" sz="2000">
                <a:solidFill>
                  <a:srgbClr val="000000"/>
                </a:solidFill>
                <a:latin typeface="Arial" charset="0"/>
              </a:rPr>
              <a:t>EIGRP, by default, does not advertise subnets and, therefore, cannot support discontiguous subnets.</a:t>
            </a:r>
          </a:p>
        </p:txBody>
      </p:sp>
    </p:spTree>
    <p:extLst>
      <p:ext uri="{BB962C8B-B14F-4D97-AF65-F5344CB8AC3E}">
        <p14:creationId xmlns:p14="http://schemas.microsoft.com/office/powerpoint/2010/main" val="281779148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252" name="Picture 20" descr="327P_0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4538"/>
            <a:ext cx="6856413" cy="2649537"/>
          </a:xfrm>
          <a:prstGeom prst="rect">
            <a:avLst/>
          </a:prstGeom>
          <a:noFill/>
          <a:extLst>
            <a:ext uri="{909E8E84-426E-40DD-AFC4-6F175D3DCCD1}">
              <a14:hiddenFill xmlns:a14="http://schemas.microsoft.com/office/drawing/2010/main">
                <a:solidFill>
                  <a:srgbClr val="FFFFFF"/>
                </a:solidFill>
              </a14:hiddenFill>
            </a:ext>
          </a:extLst>
        </p:spPr>
      </p:pic>
      <p:sp>
        <p:nvSpPr>
          <p:cNvPr id="351235" name="Rectangle 3"/>
          <p:cNvSpPr>
            <a:spLocks noChangeArrowheads="1"/>
          </p:cNvSpPr>
          <p:nvPr/>
        </p:nvSpPr>
        <p:spPr bwMode="auto">
          <a:xfrm>
            <a:off x="941388" y="414338"/>
            <a:ext cx="7715250"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7" name="Rectangle 25"/>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r>
              <a:rPr lang="en-US"/>
              <a:t>EIGRP and Discontiguous Networks with no auto-summary</a:t>
            </a:r>
          </a:p>
        </p:txBody>
      </p:sp>
      <p:sp>
        <p:nvSpPr>
          <p:cNvPr id="351258" name="Rectangle 26"/>
          <p:cNvSpPr>
            <a:spLocks noChangeArrowheads="1"/>
          </p:cNvSpPr>
          <p:nvPr/>
        </p:nvSpPr>
        <p:spPr bwMode="auto">
          <a:xfrm>
            <a:off x="1128713" y="5483225"/>
            <a:ext cx="6810375" cy="57785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14388">
              <a:lnSpc>
                <a:spcPct val="95000"/>
              </a:lnSpc>
              <a:spcBef>
                <a:spcPct val="35000"/>
              </a:spcBef>
              <a:buClr>
                <a:schemeClr val="accent1"/>
              </a:buClr>
              <a:buSzPct val="100000"/>
              <a:buFont typeface="Wingdings" pitchFamily="2" charset="2"/>
              <a:buNone/>
            </a:pPr>
            <a:r>
              <a:rPr lang="en-US" sz="2000">
                <a:solidFill>
                  <a:srgbClr val="000000"/>
                </a:solidFill>
                <a:latin typeface="Arial" charset="0"/>
              </a:rPr>
              <a:t>EIGRP with the </a:t>
            </a:r>
            <a:r>
              <a:rPr lang="en-US" sz="2000" b="1">
                <a:latin typeface="Arial" charset="0"/>
              </a:rPr>
              <a:t>no auto-summary</a:t>
            </a:r>
            <a:r>
              <a:rPr lang="en-US" sz="2000" b="1">
                <a:solidFill>
                  <a:srgbClr val="000000"/>
                </a:solidFill>
                <a:latin typeface="Arial" charset="0"/>
              </a:rPr>
              <a:t> </a:t>
            </a:r>
            <a:r>
              <a:rPr lang="en-US" sz="2000">
                <a:solidFill>
                  <a:srgbClr val="000000"/>
                </a:solidFill>
                <a:latin typeface="Arial" charset="0"/>
              </a:rPr>
              <a:t>parameter can advertise </a:t>
            </a:r>
            <a:br>
              <a:rPr lang="en-US" sz="2000">
                <a:solidFill>
                  <a:srgbClr val="000000"/>
                </a:solidFill>
                <a:latin typeface="Arial" charset="0"/>
              </a:rPr>
            </a:br>
            <a:r>
              <a:rPr lang="en-US" sz="2000">
                <a:solidFill>
                  <a:srgbClr val="000000"/>
                </a:solidFill>
                <a:latin typeface="Arial" charset="0"/>
              </a:rPr>
              <a:t>subnets and, therefore, can support discontiguous subnets.</a:t>
            </a:r>
          </a:p>
        </p:txBody>
      </p:sp>
    </p:spTree>
    <p:extLst>
      <p:ext uri="{BB962C8B-B14F-4D97-AF65-F5344CB8AC3E}">
        <p14:creationId xmlns:p14="http://schemas.microsoft.com/office/powerpoint/2010/main" val="105769751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74675" y="2303463"/>
            <a:ext cx="3846513" cy="3630612"/>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089" tIns="13798" rIns="28089" bIns="13798">
            <a:spAutoFit/>
          </a:bodyPr>
          <a:lstStyle/>
          <a:p>
            <a:endParaRPr lang="en-US"/>
          </a:p>
        </p:txBody>
      </p:sp>
      <p:sp>
        <p:nvSpPr>
          <p:cNvPr id="11267" name="Rectangle 3"/>
          <p:cNvSpPr>
            <a:spLocks noChangeArrowheads="1"/>
          </p:cNvSpPr>
          <p:nvPr/>
        </p:nvSpPr>
        <p:spPr bwMode="auto">
          <a:xfrm>
            <a:off x="4695825" y="2312988"/>
            <a:ext cx="3846513" cy="3630612"/>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089" tIns="13798" rIns="28089" bIns="13798">
            <a:spAutoFit/>
          </a:bodyPr>
          <a:lstStyle/>
          <a:p>
            <a:endParaRPr lang="en-US"/>
          </a:p>
        </p:txBody>
      </p:sp>
      <p:sp>
        <p:nvSpPr>
          <p:cNvPr id="11268" name="Rectangle 4"/>
          <p:cNvSpPr>
            <a:spLocks noGrp="1" noChangeArrowheads="1"/>
          </p:cNvSpPr>
          <p:nvPr>
            <p:ph type="body" sz="half" idx="4294967295"/>
          </p:nvPr>
        </p:nvSpPr>
        <p:spPr>
          <a:xfrm>
            <a:off x="915988" y="2528888"/>
            <a:ext cx="3414712" cy="2682875"/>
          </a:xfrm>
        </p:spPr>
        <p:txBody>
          <a:bodyPr lIns="102705" tIns="51353" rIns="102705" bIns="51353"/>
          <a:lstStyle/>
          <a:p>
            <a:pPr marL="0" indent="0" eaLnBrk="1" hangingPunct="1"/>
            <a:r>
              <a:rPr lang="en-US" smtClean="0"/>
              <a:t>Static Route</a:t>
            </a:r>
          </a:p>
          <a:p>
            <a:pPr lvl="1" eaLnBrk="1" hangingPunct="1"/>
            <a:r>
              <a:rPr lang="en-US" smtClean="0"/>
              <a:t>Uses a route that a network administrator enters into the router manually</a:t>
            </a:r>
            <a:endParaRPr lang="en-US" b="1" smtClean="0"/>
          </a:p>
        </p:txBody>
      </p:sp>
      <p:sp>
        <p:nvSpPr>
          <p:cNvPr id="11269" name="Rectangle 5"/>
          <p:cNvSpPr>
            <a:spLocks noGrp="1" noChangeArrowheads="1"/>
          </p:cNvSpPr>
          <p:nvPr>
            <p:ph type="body" sz="half" idx="4294967295"/>
          </p:nvPr>
        </p:nvSpPr>
        <p:spPr>
          <a:xfrm>
            <a:off x="4892675" y="2520950"/>
            <a:ext cx="3532188" cy="2549525"/>
          </a:xfrm>
        </p:spPr>
        <p:txBody>
          <a:bodyPr lIns="102705" tIns="51353" rIns="102705" bIns="51353"/>
          <a:lstStyle/>
          <a:p>
            <a:pPr marL="0" indent="0" eaLnBrk="1" hangingPunct="1"/>
            <a:r>
              <a:rPr lang="en-US" smtClean="0"/>
              <a:t>Dynamic Route</a:t>
            </a:r>
          </a:p>
          <a:p>
            <a:pPr marL="292100" lvl="1" indent="-177800" eaLnBrk="1" hangingPunct="1"/>
            <a:r>
              <a:rPr lang="en-US" smtClean="0"/>
              <a:t>Uses a route that a network routing protocol adjusts automatically for topology or traffic changes</a:t>
            </a:r>
            <a:endParaRPr lang="en-US" b="1" smtClean="0"/>
          </a:p>
        </p:txBody>
      </p:sp>
      <p:sp>
        <p:nvSpPr>
          <p:cNvPr id="11270" name="Rectangle 6"/>
          <p:cNvSpPr>
            <a:spLocks noGrp="1" noChangeArrowheads="1"/>
          </p:cNvSpPr>
          <p:nvPr>
            <p:ph type="title"/>
          </p:nvPr>
        </p:nvSpPr>
        <p:spPr/>
        <p:txBody>
          <a:bodyPr/>
          <a:lstStyle/>
          <a:p>
            <a:pPr eaLnBrk="1" hangingPunct="1"/>
            <a:r>
              <a:rPr lang="en-US" smtClean="0"/>
              <a:t>Static vs. Dynamic Routes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55" name="Rectangle 15"/>
          <p:cNvSpPr>
            <a:spLocks noChangeArrowheads="1"/>
          </p:cNvSpPr>
          <p:nvPr/>
        </p:nvSpPr>
        <p:spPr bwMode="auto">
          <a:xfrm>
            <a:off x="1797050" y="5303838"/>
            <a:ext cx="661988" cy="981075"/>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91856" name="Rectangle 16"/>
          <p:cNvSpPr>
            <a:spLocks noChangeArrowheads="1"/>
          </p:cNvSpPr>
          <p:nvPr/>
        </p:nvSpPr>
        <p:spPr bwMode="auto">
          <a:xfrm>
            <a:off x="536575" y="5303838"/>
            <a:ext cx="1058863" cy="981075"/>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91848" name="Text Box 8"/>
          <p:cNvSpPr txBox="1">
            <a:spLocks noChangeArrowheads="1"/>
          </p:cNvSpPr>
          <p:nvPr/>
        </p:nvSpPr>
        <p:spPr bwMode="auto">
          <a:xfrm>
            <a:off x="476250" y="4467225"/>
            <a:ext cx="8439150" cy="186435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pPr>
            <a:r>
              <a:rPr lang="en-US" sz="1400" b="1">
                <a:latin typeface="Courier New" pitchFamily="49" charset="0"/>
                <a:cs typeface="Courier New" pitchFamily="49" charset="0"/>
              </a:rPr>
              <a:t>RouterX# </a:t>
            </a:r>
            <a:r>
              <a:rPr lang="en-US" sz="1400" b="1">
                <a:solidFill>
                  <a:schemeClr val="accent2"/>
                </a:solidFill>
                <a:latin typeface="Courier New" pitchFamily="49" charset="0"/>
                <a:cs typeface="Courier New" pitchFamily="49" charset="0"/>
              </a:rPr>
              <a:t>show ip eigrp interfaces</a:t>
            </a:r>
          </a:p>
          <a:p>
            <a:pPr algn="l"/>
            <a:r>
              <a:rPr lang="en-US" sz="1400" b="1">
                <a:latin typeface="Courier New" pitchFamily="49" charset="0"/>
                <a:cs typeface="Courier New" pitchFamily="49" charset="0"/>
              </a:rPr>
              <a:t>IP EIGRP interfaces for process 109 </a:t>
            </a:r>
          </a:p>
          <a:p>
            <a:pPr algn="l"/>
            <a:endParaRPr lang="en-US" sz="1400" b="1">
              <a:latin typeface="Courier New" pitchFamily="49" charset="0"/>
              <a:cs typeface="Courier New" pitchFamily="49" charset="0"/>
            </a:endParaRPr>
          </a:p>
          <a:p>
            <a:pPr algn="l"/>
            <a:r>
              <a:rPr lang="en-US" sz="1400" b="1">
                <a:latin typeface="Courier New" pitchFamily="49" charset="0"/>
                <a:cs typeface="Courier New" pitchFamily="49" charset="0"/>
              </a:rPr>
              <a:t>                    Xmit Queue    Mean   Pacing Time   Multicast   Pending </a:t>
            </a:r>
          </a:p>
          <a:p>
            <a:pPr algn="l"/>
            <a:r>
              <a:rPr lang="en-US" sz="1400" b="1">
                <a:latin typeface="Courier New" pitchFamily="49" charset="0"/>
                <a:cs typeface="Courier New" pitchFamily="49" charset="0"/>
              </a:rPr>
              <a:t>Interface   Peers   Un/Reliable   SRTT   Un/Reliable   Flow Timer  Routes </a:t>
            </a:r>
          </a:p>
          <a:p>
            <a:pPr algn="l"/>
            <a:r>
              <a:rPr lang="en-US" sz="1400" b="1">
                <a:latin typeface="Courier New" pitchFamily="49" charset="0"/>
                <a:cs typeface="Courier New" pitchFamily="49" charset="0"/>
              </a:rPr>
              <a:t>Di0           0         0/0          0      11/434          0          0 </a:t>
            </a:r>
          </a:p>
          <a:p>
            <a:pPr algn="l"/>
            <a:r>
              <a:rPr lang="en-US" sz="1400" b="1">
                <a:latin typeface="Courier New" pitchFamily="49" charset="0"/>
                <a:cs typeface="Courier New" pitchFamily="49" charset="0"/>
              </a:rPr>
              <a:t>Et0           1         0/0        337       0/10           0          0 </a:t>
            </a:r>
          </a:p>
          <a:p>
            <a:pPr algn="l"/>
            <a:r>
              <a:rPr lang="en-US" sz="1400" b="1">
                <a:latin typeface="Courier New" pitchFamily="49" charset="0"/>
                <a:cs typeface="Courier New" pitchFamily="49" charset="0"/>
              </a:rPr>
              <a:t>SE0:1.16      1         0/0         10       1/63         103          0 </a:t>
            </a:r>
          </a:p>
          <a:p>
            <a:pPr algn="l"/>
            <a:r>
              <a:rPr lang="en-US" sz="1400" b="1">
                <a:latin typeface="Courier New" pitchFamily="49" charset="0"/>
                <a:cs typeface="Courier New" pitchFamily="49" charset="0"/>
              </a:rPr>
              <a:t>Tu0           1         0/0        330       0/16           0          0 </a:t>
            </a:r>
          </a:p>
        </p:txBody>
      </p:sp>
      <p:sp>
        <p:nvSpPr>
          <p:cNvPr id="291842" name="Rectangle 2"/>
          <p:cNvSpPr>
            <a:spLocks noGrp="1" noChangeArrowheads="1"/>
          </p:cNvSpPr>
          <p:nvPr>
            <p:ph type="title"/>
          </p:nvPr>
        </p:nvSpPr>
        <p:spPr/>
        <p:txBody>
          <a:bodyPr/>
          <a:lstStyle/>
          <a:p>
            <a:r>
              <a:rPr lang="en-US"/>
              <a:t>Verifying the EIGRP Configuration</a:t>
            </a:r>
          </a:p>
        </p:txBody>
      </p:sp>
      <p:sp>
        <p:nvSpPr>
          <p:cNvPr id="291844" name="Rectangle 4"/>
          <p:cNvSpPr>
            <a:spLocks noChangeArrowheads="1"/>
          </p:cNvSpPr>
          <p:nvPr/>
        </p:nvSpPr>
        <p:spPr bwMode="auto">
          <a:xfrm>
            <a:off x="777875" y="3402013"/>
            <a:ext cx="7586663" cy="3825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defTabSz="1028700">
              <a:lnSpc>
                <a:spcPts val="2138"/>
              </a:lnSpc>
            </a:pPr>
            <a:r>
              <a:rPr lang="en-US" sz="1600" b="1">
                <a:solidFill>
                  <a:srgbClr val="000000"/>
                </a:solidFill>
              </a:rPr>
              <a:t>RouterX# show ip eigrp interfaces</a:t>
            </a:r>
          </a:p>
        </p:txBody>
      </p:sp>
      <p:sp>
        <p:nvSpPr>
          <p:cNvPr id="291845" name="Rectangle 5"/>
          <p:cNvSpPr>
            <a:spLocks noChangeArrowheads="1"/>
          </p:cNvSpPr>
          <p:nvPr/>
        </p:nvSpPr>
        <p:spPr bwMode="auto">
          <a:xfrm>
            <a:off x="777875" y="3811588"/>
            <a:ext cx="6211888"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30188" indent="-230188" algn="l" defTabSz="814388">
              <a:lnSpc>
                <a:spcPct val="95000"/>
              </a:lnSpc>
              <a:spcBef>
                <a:spcPct val="35000"/>
              </a:spcBef>
              <a:buClr>
                <a:schemeClr val="accent1"/>
              </a:buClr>
              <a:buFont typeface="Wingdings" pitchFamily="2" charset="2"/>
              <a:buChar char="§"/>
            </a:pPr>
            <a:r>
              <a:rPr lang="en-US" sz="1800">
                <a:latin typeface="Arial" charset="0"/>
              </a:rPr>
              <a:t>Displays information about interfaces configured for EIGRP</a:t>
            </a:r>
          </a:p>
        </p:txBody>
      </p:sp>
      <p:sp>
        <p:nvSpPr>
          <p:cNvPr id="291850" name="Rectangle 10"/>
          <p:cNvSpPr>
            <a:spLocks noChangeArrowheads="1"/>
          </p:cNvSpPr>
          <p:nvPr/>
        </p:nvSpPr>
        <p:spPr bwMode="auto">
          <a:xfrm>
            <a:off x="777875" y="2470150"/>
            <a:ext cx="7586663" cy="3825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defTabSz="1028700">
              <a:lnSpc>
                <a:spcPts val="2138"/>
              </a:lnSpc>
            </a:pPr>
            <a:r>
              <a:rPr lang="en-US" sz="1600" b="1">
                <a:solidFill>
                  <a:srgbClr val="000000"/>
                </a:solidFill>
              </a:rPr>
              <a:t>RouterX# show ip protocols</a:t>
            </a:r>
          </a:p>
        </p:txBody>
      </p:sp>
      <p:sp>
        <p:nvSpPr>
          <p:cNvPr id="291852" name="Rectangle 12"/>
          <p:cNvSpPr>
            <a:spLocks noChangeArrowheads="1"/>
          </p:cNvSpPr>
          <p:nvPr/>
        </p:nvSpPr>
        <p:spPr bwMode="auto">
          <a:xfrm>
            <a:off x="777875" y="1543050"/>
            <a:ext cx="7586663" cy="3825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defTabSz="1028700">
              <a:lnSpc>
                <a:spcPts val="2138"/>
              </a:lnSpc>
            </a:pPr>
            <a:r>
              <a:rPr lang="en-US" sz="1600" b="1">
                <a:solidFill>
                  <a:srgbClr val="000000"/>
                </a:solidFill>
              </a:rPr>
              <a:t>RouterX# show ip route eigrp</a:t>
            </a:r>
          </a:p>
        </p:txBody>
      </p:sp>
      <p:sp>
        <p:nvSpPr>
          <p:cNvPr id="291853" name="Text Box 13"/>
          <p:cNvSpPr txBox="1">
            <a:spLocks noChangeArrowheads="1"/>
          </p:cNvSpPr>
          <p:nvPr/>
        </p:nvSpPr>
        <p:spPr bwMode="auto">
          <a:xfrm>
            <a:off x="777875" y="1970088"/>
            <a:ext cx="5716588"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230188" indent="-230188" algn="l">
              <a:defRPr sz="2400">
                <a:solidFill>
                  <a:schemeClr val="tx1"/>
                </a:solidFill>
                <a:latin typeface="Times" pitchFamily="18" charset="0"/>
              </a:defRPr>
            </a:lvl1pPr>
            <a:lvl2pPr marL="620713" indent="-222250" algn="l">
              <a:defRPr sz="2400">
                <a:solidFill>
                  <a:schemeClr val="tx1"/>
                </a:solidFill>
                <a:latin typeface="Times" pitchFamily="18" charset="0"/>
              </a:defRPr>
            </a:lvl2pPr>
            <a:lvl3pPr algn="l">
              <a:defRPr sz="2400">
                <a:solidFill>
                  <a:schemeClr val="tx1"/>
                </a:solidFill>
                <a:latin typeface="Times" pitchFamily="18" charset="0"/>
              </a:defRPr>
            </a:lvl3pPr>
            <a:lvl4pPr algn="l">
              <a:defRPr sz="2400">
                <a:solidFill>
                  <a:schemeClr val="tx1"/>
                </a:solidFill>
                <a:latin typeface="Times" pitchFamily="18" charset="0"/>
              </a:defRPr>
            </a:lvl4pPr>
            <a:lvl5pPr algn="l">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95000"/>
              </a:lnSpc>
              <a:spcBef>
                <a:spcPct val="35000"/>
              </a:spcBef>
              <a:buClr>
                <a:schemeClr val="accent1"/>
              </a:buClr>
              <a:buFont typeface="Wingdings" pitchFamily="2" charset="2"/>
              <a:buChar char="§"/>
            </a:pPr>
            <a:r>
              <a:rPr lang="en-US" sz="1800">
                <a:latin typeface="Arial" charset="0"/>
              </a:rPr>
              <a:t>Displays the current EIGRP entries in the routing table</a:t>
            </a:r>
          </a:p>
        </p:txBody>
      </p:sp>
      <p:sp>
        <p:nvSpPr>
          <p:cNvPr id="291854" name="Text Box 14"/>
          <p:cNvSpPr txBox="1">
            <a:spLocks noChangeArrowheads="1"/>
          </p:cNvSpPr>
          <p:nvPr/>
        </p:nvSpPr>
        <p:spPr bwMode="auto">
          <a:xfrm>
            <a:off x="777875" y="2882900"/>
            <a:ext cx="6630988"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230188" indent="-230188" algn="l">
              <a:defRPr sz="2400">
                <a:solidFill>
                  <a:schemeClr val="tx1"/>
                </a:solidFill>
                <a:latin typeface="Times" pitchFamily="18" charset="0"/>
              </a:defRPr>
            </a:lvl1pPr>
            <a:lvl2pPr marL="566738" indent="-222250" algn="l">
              <a:defRPr sz="2400">
                <a:solidFill>
                  <a:schemeClr val="tx1"/>
                </a:solidFill>
                <a:latin typeface="Times" pitchFamily="18" charset="0"/>
              </a:defRPr>
            </a:lvl2pPr>
            <a:lvl3pPr algn="l">
              <a:defRPr sz="2400">
                <a:solidFill>
                  <a:schemeClr val="tx1"/>
                </a:solidFill>
                <a:latin typeface="Times" pitchFamily="18" charset="0"/>
              </a:defRPr>
            </a:lvl3pPr>
            <a:lvl4pPr algn="l">
              <a:defRPr sz="2400">
                <a:solidFill>
                  <a:schemeClr val="tx1"/>
                </a:solidFill>
                <a:latin typeface="Times" pitchFamily="18" charset="0"/>
              </a:defRPr>
            </a:lvl4pPr>
            <a:lvl5pPr algn="l">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95000"/>
              </a:lnSpc>
              <a:spcBef>
                <a:spcPct val="35000"/>
              </a:spcBef>
              <a:buClr>
                <a:schemeClr val="accent1"/>
              </a:buClr>
              <a:buFont typeface="Wingdings" pitchFamily="2" charset="2"/>
              <a:buChar char="§"/>
            </a:pPr>
            <a:r>
              <a:rPr lang="en-US" sz="1800">
                <a:latin typeface="Arial" charset="0"/>
              </a:rPr>
              <a:t>Displays the parameters and current state of the active process</a:t>
            </a:r>
          </a:p>
        </p:txBody>
      </p:sp>
    </p:spTree>
    <p:extLst>
      <p:ext uri="{BB962C8B-B14F-4D97-AF65-F5344CB8AC3E}">
        <p14:creationId xmlns:p14="http://schemas.microsoft.com/office/powerpoint/2010/main" val="1320000527"/>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901" name="Rectangle 13"/>
          <p:cNvSpPr>
            <a:spLocks noChangeArrowheads="1"/>
          </p:cNvSpPr>
          <p:nvPr/>
        </p:nvSpPr>
        <p:spPr bwMode="auto">
          <a:xfrm>
            <a:off x="5353050" y="3684588"/>
            <a:ext cx="914400" cy="1004887"/>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93900" name="Rectangle 12"/>
          <p:cNvSpPr>
            <a:spLocks noChangeArrowheads="1"/>
          </p:cNvSpPr>
          <p:nvPr/>
        </p:nvSpPr>
        <p:spPr bwMode="auto">
          <a:xfrm>
            <a:off x="2900363" y="3684588"/>
            <a:ext cx="1096962" cy="1004887"/>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93899" name="Rectangle 11"/>
          <p:cNvSpPr>
            <a:spLocks noChangeArrowheads="1"/>
          </p:cNvSpPr>
          <p:nvPr/>
        </p:nvSpPr>
        <p:spPr bwMode="auto">
          <a:xfrm>
            <a:off x="357188" y="3684588"/>
            <a:ext cx="1462087" cy="1004887"/>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93897" name="Text Box 9"/>
          <p:cNvSpPr txBox="1">
            <a:spLocks noChangeArrowheads="1"/>
          </p:cNvSpPr>
          <p:nvPr/>
        </p:nvSpPr>
        <p:spPr bwMode="auto">
          <a:xfrm>
            <a:off x="317500" y="3228975"/>
            <a:ext cx="8561959" cy="147655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1400" b="1">
                <a:latin typeface="Courier New" pitchFamily="49" charset="0"/>
                <a:cs typeface="Courier New" pitchFamily="49" charset="0"/>
              </a:rPr>
              <a:t>RouterX# </a:t>
            </a:r>
            <a:r>
              <a:rPr lang="en-US" sz="1400" b="1">
                <a:solidFill>
                  <a:schemeClr val="accent2"/>
                </a:solidFill>
                <a:latin typeface="Courier New" pitchFamily="49" charset="0"/>
                <a:cs typeface="Courier New" pitchFamily="49" charset="0"/>
              </a:rPr>
              <a:t>show ip eigrp neighbors</a:t>
            </a:r>
          </a:p>
          <a:p>
            <a:pPr algn="l"/>
            <a:r>
              <a:rPr lang="en-US" sz="1400" b="1">
                <a:latin typeface="Courier New" pitchFamily="49" charset="0"/>
                <a:cs typeface="Courier New" pitchFamily="49" charset="0"/>
              </a:rPr>
              <a:t>IP-EIGRP Neighbors for process 77</a:t>
            </a:r>
          </a:p>
          <a:p>
            <a:pPr algn="l"/>
            <a:r>
              <a:rPr lang="en-US" sz="1400" b="1">
                <a:latin typeface="Courier New" pitchFamily="49" charset="0"/>
                <a:cs typeface="Courier New" pitchFamily="49" charset="0"/>
              </a:rPr>
              <a:t>Address                 Interface     Holdtime Uptime   Q      Seq  SRTT  RTO</a:t>
            </a:r>
          </a:p>
          <a:p>
            <a:pPr algn="l"/>
            <a:r>
              <a:rPr lang="en-US" sz="1400" b="1">
                <a:latin typeface="Courier New" pitchFamily="49" charset="0"/>
                <a:cs typeface="Courier New" pitchFamily="49" charset="0"/>
              </a:rPr>
              <a:t>                                      (secs)   (h:m:s)  Count  Num  (ms)  (ms)</a:t>
            </a:r>
          </a:p>
          <a:p>
            <a:pPr algn="l"/>
            <a:r>
              <a:rPr lang="en-US" sz="1400" b="1">
                <a:latin typeface="Courier New" pitchFamily="49" charset="0"/>
                <a:cs typeface="Courier New" pitchFamily="49" charset="0"/>
              </a:rPr>
              <a:t>172.16.81.28            Ethernet1     13       0:00:41  0      11   4     20</a:t>
            </a:r>
          </a:p>
          <a:p>
            <a:pPr algn="l"/>
            <a:r>
              <a:rPr lang="en-US" sz="1400" b="1">
                <a:latin typeface="Courier New" pitchFamily="49" charset="0"/>
                <a:cs typeface="Courier New" pitchFamily="49" charset="0"/>
              </a:rPr>
              <a:t>172.16.80.28            Ethernet0     14       0:02:01  0      10   12    24</a:t>
            </a:r>
          </a:p>
          <a:p>
            <a:pPr algn="l"/>
            <a:r>
              <a:rPr lang="en-US" sz="1400" b="1">
                <a:latin typeface="Courier New" pitchFamily="49" charset="0"/>
                <a:cs typeface="Courier New" pitchFamily="49" charset="0"/>
              </a:rPr>
              <a:t>172.16.80.31            Ethernet0     12       0:02:02  0      4    5     20</a:t>
            </a:r>
          </a:p>
        </p:txBody>
      </p:sp>
      <p:sp>
        <p:nvSpPr>
          <p:cNvPr id="293893" name="Rectangle 5"/>
          <p:cNvSpPr>
            <a:spLocks noChangeArrowheads="1"/>
          </p:cNvSpPr>
          <p:nvPr/>
        </p:nvSpPr>
        <p:spPr bwMode="auto">
          <a:xfrm>
            <a:off x="779463" y="2022475"/>
            <a:ext cx="7586662" cy="3921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defTabSz="1028700">
              <a:lnSpc>
                <a:spcPts val="2138"/>
              </a:lnSpc>
            </a:pPr>
            <a:r>
              <a:rPr lang="en-US" sz="1800" b="1">
                <a:solidFill>
                  <a:srgbClr val="000000"/>
                </a:solidFill>
              </a:rPr>
              <a:t>RouterX# </a:t>
            </a:r>
            <a:r>
              <a:rPr lang="en-US" sz="1800" b="1"/>
              <a:t>show ip eigrp neighbors [detail] </a:t>
            </a:r>
          </a:p>
        </p:txBody>
      </p:sp>
      <p:sp>
        <p:nvSpPr>
          <p:cNvPr id="293894" name="Rectangle 6"/>
          <p:cNvSpPr>
            <a:spLocks noChangeArrowheads="1"/>
          </p:cNvSpPr>
          <p:nvPr/>
        </p:nvSpPr>
        <p:spPr bwMode="auto">
          <a:xfrm>
            <a:off x="779463" y="2474913"/>
            <a:ext cx="56102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33363" indent="-233363" algn="l" defTabSz="814388">
              <a:lnSpc>
                <a:spcPct val="95000"/>
              </a:lnSpc>
              <a:spcBef>
                <a:spcPct val="35000"/>
              </a:spcBef>
              <a:buClr>
                <a:schemeClr val="accent1"/>
              </a:buClr>
              <a:buFont typeface="Wingdings" pitchFamily="2" charset="2"/>
              <a:buChar char="§"/>
            </a:pPr>
            <a:r>
              <a:rPr lang="en-US" sz="2000">
                <a:latin typeface="Arial" charset="0"/>
              </a:rPr>
              <a:t>Displays the neighbors discovered by IP EIGRP</a:t>
            </a:r>
          </a:p>
        </p:txBody>
      </p:sp>
      <p:sp>
        <p:nvSpPr>
          <p:cNvPr id="293903" name="Rectangle 15"/>
          <p:cNvSpPr>
            <a:spLocks noGrp="1" noChangeArrowheads="1"/>
          </p:cNvSpPr>
          <p:nvPr>
            <p:ph type="title"/>
          </p:nvPr>
        </p:nvSpPr>
        <p:spPr>
          <a:noFill/>
          <a:ln/>
        </p:spPr>
        <p:txBody>
          <a:bodyPr/>
          <a:lstStyle/>
          <a:p>
            <a:r>
              <a:rPr lang="en-US"/>
              <a:t>Verifying the EIGRP Configuration (Cont.)</a:t>
            </a:r>
          </a:p>
        </p:txBody>
      </p:sp>
    </p:spTree>
    <p:extLst>
      <p:ext uri="{BB962C8B-B14F-4D97-AF65-F5344CB8AC3E}">
        <p14:creationId xmlns:p14="http://schemas.microsoft.com/office/powerpoint/2010/main" val="270610583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511175" y="4095750"/>
            <a:ext cx="6169025" cy="228600"/>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95939" name="Rectangle 3"/>
          <p:cNvSpPr>
            <a:spLocks noChangeArrowheads="1"/>
          </p:cNvSpPr>
          <p:nvPr/>
        </p:nvSpPr>
        <p:spPr bwMode="auto">
          <a:xfrm>
            <a:off x="511175" y="4865688"/>
            <a:ext cx="6169025" cy="228600"/>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95942" name="Rectangle 6"/>
          <p:cNvSpPr>
            <a:spLocks noChangeArrowheads="1"/>
          </p:cNvSpPr>
          <p:nvPr/>
        </p:nvSpPr>
        <p:spPr bwMode="auto">
          <a:xfrm>
            <a:off x="458788" y="1589088"/>
            <a:ext cx="8226425" cy="3921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defTabSz="1028700">
              <a:lnSpc>
                <a:spcPts val="2138"/>
              </a:lnSpc>
            </a:pPr>
            <a:r>
              <a:rPr lang="en-US" sz="1800" b="1">
                <a:solidFill>
                  <a:srgbClr val="000000"/>
                </a:solidFill>
              </a:rPr>
              <a:t>RouterX# </a:t>
            </a:r>
            <a:r>
              <a:rPr lang="en-US" sz="1800" b="1"/>
              <a:t>show ip eigrp topology [all]</a:t>
            </a:r>
          </a:p>
        </p:txBody>
      </p:sp>
      <p:sp>
        <p:nvSpPr>
          <p:cNvPr id="295943" name="Text Box 7"/>
          <p:cNvSpPr txBox="1">
            <a:spLocks noChangeArrowheads="1"/>
          </p:cNvSpPr>
          <p:nvPr/>
        </p:nvSpPr>
        <p:spPr bwMode="auto">
          <a:xfrm>
            <a:off x="458788" y="2022475"/>
            <a:ext cx="8237537"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230188" indent="-230188" algn="l">
              <a:defRPr sz="2400">
                <a:solidFill>
                  <a:schemeClr val="tx1"/>
                </a:solidFill>
                <a:latin typeface="Times" pitchFamily="18" charset="0"/>
              </a:defRPr>
            </a:lvl1pPr>
            <a:lvl2pPr marL="566738" indent="-222250" algn="l">
              <a:defRPr sz="2400">
                <a:solidFill>
                  <a:schemeClr val="tx1"/>
                </a:solidFill>
                <a:latin typeface="Times" pitchFamily="18" charset="0"/>
              </a:defRPr>
            </a:lvl2pPr>
            <a:lvl3pPr algn="l">
              <a:defRPr sz="2400">
                <a:solidFill>
                  <a:schemeClr val="tx1"/>
                </a:solidFill>
                <a:latin typeface="Times" pitchFamily="18" charset="0"/>
              </a:defRPr>
            </a:lvl3pPr>
            <a:lvl4pPr algn="l">
              <a:defRPr sz="2400">
                <a:solidFill>
                  <a:schemeClr val="tx1"/>
                </a:solidFill>
                <a:latin typeface="Times" pitchFamily="18" charset="0"/>
              </a:defRPr>
            </a:lvl4pPr>
            <a:lvl5pPr algn="l">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95000"/>
              </a:lnSpc>
              <a:spcBef>
                <a:spcPct val="35000"/>
              </a:spcBef>
              <a:buClr>
                <a:schemeClr val="accent1"/>
              </a:buClr>
              <a:buFont typeface="Wingdings" pitchFamily="2" charset="2"/>
              <a:buChar char="§"/>
            </a:pPr>
            <a:r>
              <a:rPr lang="en-US" sz="2000">
                <a:latin typeface="Arial" charset="0"/>
              </a:rPr>
              <a:t>Displays the IP EIGRP topology table</a:t>
            </a:r>
          </a:p>
          <a:p>
            <a:pPr>
              <a:lnSpc>
                <a:spcPct val="95000"/>
              </a:lnSpc>
              <a:spcBef>
                <a:spcPct val="35000"/>
              </a:spcBef>
              <a:buClr>
                <a:schemeClr val="accent1"/>
              </a:buClr>
              <a:buFont typeface="Wingdings" pitchFamily="2" charset="2"/>
              <a:buChar char="§"/>
            </a:pPr>
            <a:r>
              <a:rPr lang="en-US" sz="2000">
                <a:latin typeface="Arial" charset="0"/>
              </a:rPr>
              <a:t>Without the </a:t>
            </a:r>
            <a:r>
              <a:rPr lang="en-US" sz="2000" b="1">
                <a:latin typeface="Arial" charset="0"/>
              </a:rPr>
              <a:t>[all]</a:t>
            </a:r>
            <a:r>
              <a:rPr lang="en-US" sz="2000">
                <a:latin typeface="Arial" charset="0"/>
              </a:rPr>
              <a:t> parameter, shows successors and feasible successors</a:t>
            </a:r>
          </a:p>
        </p:txBody>
      </p:sp>
      <p:sp>
        <p:nvSpPr>
          <p:cNvPr id="295946" name="Text Box 10"/>
          <p:cNvSpPr txBox="1">
            <a:spLocks noChangeArrowheads="1"/>
          </p:cNvSpPr>
          <p:nvPr/>
        </p:nvSpPr>
        <p:spPr bwMode="auto">
          <a:xfrm>
            <a:off x="458788" y="3276600"/>
            <a:ext cx="8226425" cy="26384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lnSpc>
                <a:spcPct val="100000"/>
              </a:lnSpc>
            </a:pPr>
            <a:r>
              <a:rPr lang="en-US" sz="1400" b="1">
                <a:latin typeface="Courier New" pitchFamily="49" charset="0"/>
                <a:cs typeface="Courier New" pitchFamily="49" charset="0"/>
              </a:rPr>
              <a:t>RouterX# </a:t>
            </a:r>
            <a:r>
              <a:rPr lang="en-US" sz="1400" b="1">
                <a:solidFill>
                  <a:schemeClr val="accent2"/>
                </a:solidFill>
                <a:latin typeface="Courier New" pitchFamily="49" charset="0"/>
                <a:cs typeface="Courier New" pitchFamily="49" charset="0"/>
              </a:rPr>
              <a:t>show ip eigrp topology</a:t>
            </a:r>
          </a:p>
          <a:p>
            <a:pPr algn="l"/>
            <a:r>
              <a:rPr lang="en-US" sz="1400" b="1">
                <a:latin typeface="Courier New" pitchFamily="49" charset="0"/>
                <a:cs typeface="Courier New" pitchFamily="49" charset="0"/>
              </a:rPr>
              <a:t>IP-EIGRP Topology Table for process 77</a:t>
            </a:r>
          </a:p>
          <a:p>
            <a:pPr algn="l"/>
            <a:r>
              <a:rPr lang="en-US" sz="1400" b="1">
                <a:latin typeface="Courier New" pitchFamily="49" charset="0"/>
                <a:cs typeface="Courier New" pitchFamily="49" charset="0"/>
              </a:rPr>
              <a:t>Codes: P - Passive, A - Active, U - Update, Q - Query, R - Reply,</a:t>
            </a:r>
          </a:p>
          <a:p>
            <a:pPr algn="l"/>
            <a:r>
              <a:rPr lang="en-US" sz="1400" b="1">
                <a:latin typeface="Courier New" pitchFamily="49" charset="0"/>
                <a:cs typeface="Courier New" pitchFamily="49" charset="0"/>
              </a:rPr>
              <a:t>       r - Reply status</a:t>
            </a:r>
          </a:p>
          <a:p>
            <a:pPr algn="l"/>
            <a:r>
              <a:rPr lang="en-US" sz="1400" b="1">
                <a:latin typeface="Courier New" pitchFamily="49" charset="0"/>
                <a:cs typeface="Courier New" pitchFamily="49" charset="0"/>
              </a:rPr>
              <a:t>P 172.16.90.0 255.255.255.0, 2 successors, FD is 46251776</a:t>
            </a:r>
          </a:p>
          <a:p>
            <a:pPr algn="l"/>
            <a:r>
              <a:rPr lang="en-US" sz="1400" b="1">
                <a:latin typeface="Courier New" pitchFamily="49" charset="0"/>
                <a:cs typeface="Courier New" pitchFamily="49" charset="0"/>
              </a:rPr>
              <a:t>          via 172.16.80.28 (46251776/46226176), Ethernet0</a:t>
            </a:r>
          </a:p>
          <a:p>
            <a:pPr algn="l"/>
            <a:r>
              <a:rPr lang="en-US" sz="1400" b="1">
                <a:latin typeface="Courier New" pitchFamily="49" charset="0"/>
                <a:cs typeface="Courier New" pitchFamily="49" charset="0"/>
              </a:rPr>
              <a:t>          via 172.16.81.28 (46251776/46226176), Ethernet1</a:t>
            </a:r>
          </a:p>
          <a:p>
            <a:pPr algn="l"/>
            <a:r>
              <a:rPr lang="en-US" sz="1400" b="1">
                <a:latin typeface="Courier New" pitchFamily="49" charset="0"/>
                <a:cs typeface="Courier New" pitchFamily="49" charset="0"/>
              </a:rPr>
              <a:t>          via 172.16.80.31 (46277376/46251776), Serial0</a:t>
            </a:r>
          </a:p>
          <a:p>
            <a:pPr algn="l"/>
            <a:r>
              <a:rPr lang="en-US" sz="1400" b="1">
                <a:latin typeface="Courier New" pitchFamily="49" charset="0"/>
                <a:cs typeface="Courier New" pitchFamily="49" charset="0"/>
              </a:rPr>
              <a:t>P 172.16.81.0 255.255.255.0, 2 successors, FD is 307200</a:t>
            </a:r>
          </a:p>
          <a:p>
            <a:pPr algn="l"/>
            <a:r>
              <a:rPr lang="en-US" sz="1400" b="1">
                <a:latin typeface="Courier New" pitchFamily="49" charset="0"/>
                <a:cs typeface="Courier New" pitchFamily="49" charset="0"/>
              </a:rPr>
              <a:t>          via Connected, Ethernet1</a:t>
            </a:r>
          </a:p>
          <a:p>
            <a:pPr algn="l"/>
            <a:r>
              <a:rPr lang="en-US" sz="1400" b="1">
                <a:latin typeface="Courier New" pitchFamily="49" charset="0"/>
                <a:cs typeface="Courier New" pitchFamily="49" charset="0"/>
              </a:rPr>
              <a:t>          via 172.16.81.28 (307200/281600), Ethernet1</a:t>
            </a:r>
          </a:p>
          <a:p>
            <a:pPr algn="l"/>
            <a:r>
              <a:rPr lang="en-US" sz="1400" b="1">
                <a:latin typeface="Courier New" pitchFamily="49" charset="0"/>
                <a:cs typeface="Courier New" pitchFamily="49" charset="0"/>
              </a:rPr>
              <a:t>          via 172.16.80.28 (307200/281600), Ethernet0</a:t>
            </a:r>
          </a:p>
          <a:p>
            <a:pPr algn="l"/>
            <a:r>
              <a:rPr lang="en-US" sz="1400" b="1">
                <a:latin typeface="Courier New" pitchFamily="49" charset="0"/>
                <a:cs typeface="Courier New" pitchFamily="49" charset="0"/>
              </a:rPr>
              <a:t>          via 172.16.80.31 (332800/307200), Serial0</a:t>
            </a:r>
          </a:p>
        </p:txBody>
      </p:sp>
      <p:sp>
        <p:nvSpPr>
          <p:cNvPr id="295954" name="Rectangle 18"/>
          <p:cNvSpPr>
            <a:spLocks noGrp="1" noChangeArrowheads="1"/>
          </p:cNvSpPr>
          <p:nvPr>
            <p:ph type="title"/>
          </p:nvPr>
        </p:nvSpPr>
        <p:spPr>
          <a:noFill/>
          <a:ln/>
        </p:spPr>
        <p:txBody>
          <a:bodyPr/>
          <a:lstStyle/>
          <a:p>
            <a:r>
              <a:rPr lang="en-US"/>
              <a:t>Verifying the EIGRP Configuration (Cont.)</a:t>
            </a:r>
          </a:p>
        </p:txBody>
      </p:sp>
    </p:spTree>
    <p:extLst>
      <p:ext uri="{BB962C8B-B14F-4D97-AF65-F5344CB8AC3E}">
        <p14:creationId xmlns:p14="http://schemas.microsoft.com/office/powerpoint/2010/main" val="243668460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820738" y="3171825"/>
            <a:ext cx="4591050" cy="228600"/>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endParaRPr lang="en-US"/>
          </a:p>
        </p:txBody>
      </p:sp>
      <p:sp>
        <p:nvSpPr>
          <p:cNvPr id="297989" name="Rectangle 5"/>
          <p:cNvSpPr>
            <a:spLocks noChangeArrowheads="1"/>
          </p:cNvSpPr>
          <p:nvPr/>
        </p:nvSpPr>
        <p:spPr bwMode="auto">
          <a:xfrm>
            <a:off x="779463" y="1587500"/>
            <a:ext cx="7586662" cy="4841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p>
            <a:pPr algn="l" defTabSz="1028700">
              <a:lnSpc>
                <a:spcPts val="2138"/>
              </a:lnSpc>
            </a:pPr>
            <a:r>
              <a:rPr lang="en-US" sz="1800" b="1">
                <a:solidFill>
                  <a:srgbClr val="000000"/>
                </a:solidFill>
              </a:rPr>
              <a:t>RouterX# show ip eigrp traffic </a:t>
            </a:r>
          </a:p>
        </p:txBody>
      </p:sp>
      <p:sp>
        <p:nvSpPr>
          <p:cNvPr id="297990" name="Text Box 6"/>
          <p:cNvSpPr txBox="1">
            <a:spLocks noChangeArrowheads="1"/>
          </p:cNvSpPr>
          <p:nvPr/>
        </p:nvSpPr>
        <p:spPr bwMode="auto">
          <a:xfrm>
            <a:off x="779463" y="2143125"/>
            <a:ext cx="701675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233363" indent="-233363" algn="l">
              <a:defRPr sz="2400">
                <a:solidFill>
                  <a:schemeClr val="tx1"/>
                </a:solidFill>
                <a:latin typeface="Times" pitchFamily="18" charset="0"/>
              </a:defRPr>
            </a:lvl1pPr>
            <a:lvl2pPr marL="569913" indent="-222250" algn="l">
              <a:defRPr sz="2400">
                <a:solidFill>
                  <a:schemeClr val="tx1"/>
                </a:solidFill>
                <a:latin typeface="Times" pitchFamily="18" charset="0"/>
              </a:defRPr>
            </a:lvl2pPr>
            <a:lvl3pPr algn="l">
              <a:defRPr sz="2400">
                <a:solidFill>
                  <a:schemeClr val="tx1"/>
                </a:solidFill>
                <a:latin typeface="Times" pitchFamily="18" charset="0"/>
              </a:defRPr>
            </a:lvl3pPr>
            <a:lvl4pPr algn="l">
              <a:defRPr sz="2400">
                <a:solidFill>
                  <a:schemeClr val="tx1"/>
                </a:solidFill>
                <a:latin typeface="Times" pitchFamily="18" charset="0"/>
              </a:defRPr>
            </a:lvl4pPr>
            <a:lvl5pPr algn="l">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95000"/>
              </a:lnSpc>
              <a:spcBef>
                <a:spcPct val="35000"/>
              </a:spcBef>
              <a:buClr>
                <a:schemeClr val="accent1"/>
              </a:buClr>
              <a:buFont typeface="Wingdings" pitchFamily="2" charset="2"/>
              <a:buChar char="§"/>
            </a:pPr>
            <a:r>
              <a:rPr lang="en-US" sz="2000">
                <a:latin typeface="Arial" charset="0"/>
              </a:rPr>
              <a:t>Displays the number of IP EIGRP packets sent and received</a:t>
            </a:r>
            <a:endParaRPr lang="en-US" sz="2000" b="1">
              <a:latin typeface="Arial" charset="0"/>
            </a:endParaRPr>
          </a:p>
        </p:txBody>
      </p:sp>
      <p:sp>
        <p:nvSpPr>
          <p:cNvPr id="297993" name="Text Box 9"/>
          <p:cNvSpPr txBox="1">
            <a:spLocks noChangeArrowheads="1"/>
          </p:cNvSpPr>
          <p:nvPr/>
        </p:nvSpPr>
        <p:spPr bwMode="auto">
          <a:xfrm>
            <a:off x="777875" y="2878138"/>
            <a:ext cx="7586663" cy="15779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p>
            <a:pPr algn="l">
              <a:lnSpc>
                <a:spcPct val="100000"/>
              </a:lnSpc>
            </a:pPr>
            <a:r>
              <a:rPr lang="en-US" sz="1400" b="1">
                <a:latin typeface="Courier New" pitchFamily="49" charset="0"/>
                <a:cs typeface="Courier New" pitchFamily="49" charset="0"/>
              </a:rPr>
              <a:t>RouterX# </a:t>
            </a:r>
            <a:r>
              <a:rPr lang="en-US" sz="1400" b="1">
                <a:solidFill>
                  <a:schemeClr val="accent2"/>
                </a:solidFill>
                <a:latin typeface="Courier New" pitchFamily="49" charset="0"/>
                <a:cs typeface="Courier New" pitchFamily="49" charset="0"/>
              </a:rPr>
              <a:t>show ip eigrp traffic</a:t>
            </a:r>
          </a:p>
          <a:p>
            <a:pPr algn="l"/>
            <a:r>
              <a:rPr lang="en-US" sz="1400" b="1">
                <a:latin typeface="Courier New" pitchFamily="49" charset="0"/>
                <a:cs typeface="Courier New" pitchFamily="49" charset="0"/>
              </a:rPr>
              <a:t>IP-EIGRP Traffic Statistics for process 77</a:t>
            </a:r>
          </a:p>
          <a:p>
            <a:pPr algn="l"/>
            <a:r>
              <a:rPr lang="en-US" sz="1400" b="1">
                <a:latin typeface="Courier New" pitchFamily="49" charset="0"/>
                <a:cs typeface="Courier New" pitchFamily="49" charset="0"/>
              </a:rPr>
              <a:t>  Hellos sent/received: 218/205</a:t>
            </a:r>
          </a:p>
          <a:p>
            <a:pPr algn="l"/>
            <a:r>
              <a:rPr lang="en-US" sz="1400" b="1">
                <a:latin typeface="Courier New" pitchFamily="49" charset="0"/>
                <a:cs typeface="Courier New" pitchFamily="49" charset="0"/>
              </a:rPr>
              <a:t>  Updates sent/received: 7/23</a:t>
            </a:r>
          </a:p>
          <a:p>
            <a:pPr algn="l"/>
            <a:r>
              <a:rPr lang="en-US" sz="1400" b="1">
                <a:latin typeface="Courier New" pitchFamily="49" charset="0"/>
                <a:cs typeface="Courier New" pitchFamily="49" charset="0"/>
              </a:rPr>
              <a:t>  Queries sent/received: 2/0</a:t>
            </a:r>
          </a:p>
          <a:p>
            <a:pPr algn="l"/>
            <a:r>
              <a:rPr lang="en-US" sz="1400" b="1">
                <a:latin typeface="Courier New" pitchFamily="49" charset="0"/>
                <a:cs typeface="Courier New" pitchFamily="49" charset="0"/>
              </a:rPr>
              <a:t>  Replies sent/received: 0/2</a:t>
            </a:r>
          </a:p>
          <a:p>
            <a:pPr algn="l"/>
            <a:r>
              <a:rPr lang="en-US" sz="1400" b="1">
                <a:latin typeface="Courier New" pitchFamily="49" charset="0"/>
                <a:cs typeface="Courier New" pitchFamily="49" charset="0"/>
              </a:rPr>
              <a:t>  Acks sent/received: 21/14 </a:t>
            </a:r>
          </a:p>
        </p:txBody>
      </p:sp>
      <p:sp>
        <p:nvSpPr>
          <p:cNvPr id="297995" name="Rectangle 11"/>
          <p:cNvSpPr>
            <a:spLocks noGrp="1" noChangeArrowheads="1"/>
          </p:cNvSpPr>
          <p:nvPr>
            <p:ph type="title"/>
          </p:nvPr>
        </p:nvSpPr>
        <p:spPr>
          <a:noFill/>
          <a:ln/>
        </p:spPr>
        <p:txBody>
          <a:bodyPr/>
          <a:lstStyle/>
          <a:p>
            <a:r>
              <a:rPr lang="en-US"/>
              <a:t>Verifying the EIGRP Configuration (Cont.)</a:t>
            </a:r>
          </a:p>
        </p:txBody>
      </p:sp>
    </p:spTree>
    <p:extLst>
      <p:ext uri="{BB962C8B-B14F-4D97-AF65-F5344CB8AC3E}">
        <p14:creationId xmlns:p14="http://schemas.microsoft.com/office/powerpoint/2010/main" val="107854006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3" name="Text Box 5"/>
          <p:cNvSpPr txBox="1">
            <a:spLocks noChangeArrowheads="1"/>
          </p:cNvSpPr>
          <p:nvPr/>
        </p:nvSpPr>
        <p:spPr bwMode="auto">
          <a:xfrm>
            <a:off x="384175" y="1866900"/>
            <a:ext cx="5993949" cy="32316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1200" b="1">
                <a:cs typeface="Times New Roman" pitchFamily="18" charset="0"/>
              </a:rPr>
              <a:t>RouterX# </a:t>
            </a:r>
            <a:r>
              <a:rPr lang="en-US" sz="1200" b="1">
                <a:solidFill>
                  <a:schemeClr val="accent2"/>
                </a:solidFill>
                <a:cs typeface="Times New Roman" pitchFamily="18" charset="0"/>
              </a:rPr>
              <a:t>debug ip eigrp</a:t>
            </a:r>
          </a:p>
          <a:p>
            <a:pPr algn="l">
              <a:lnSpc>
                <a:spcPct val="100000"/>
              </a:lnSpc>
            </a:pPr>
            <a:r>
              <a:rPr lang="en-US" sz="1200" b="1">
                <a:cs typeface="Times New Roman" pitchFamily="18" charset="0"/>
              </a:rPr>
              <a:t>IP-EIGRP: Processing incoming UPDATE packet</a:t>
            </a:r>
          </a:p>
          <a:p>
            <a:pPr algn="l">
              <a:lnSpc>
                <a:spcPct val="100000"/>
              </a:lnSpc>
            </a:pPr>
            <a:r>
              <a:rPr lang="en-US" sz="1200" b="1">
                <a:cs typeface="Times New Roman" pitchFamily="18" charset="0"/>
              </a:rPr>
              <a:t>IP-EIGRP: Ext 192.168.3.0 255.255.255.0 M 386560 - 256000 130560 SM 360960 – </a:t>
            </a:r>
            <a:br>
              <a:rPr lang="en-US" sz="1200" b="1">
                <a:cs typeface="Times New Roman" pitchFamily="18" charset="0"/>
              </a:rPr>
            </a:br>
            <a:r>
              <a:rPr lang="en-US" sz="1200" b="1">
                <a:cs typeface="Times New Roman" pitchFamily="18" charset="0"/>
              </a:rPr>
              <a:t>256000 104960</a:t>
            </a:r>
          </a:p>
          <a:p>
            <a:pPr algn="l">
              <a:lnSpc>
                <a:spcPct val="100000"/>
              </a:lnSpc>
            </a:pPr>
            <a:r>
              <a:rPr lang="en-US" sz="1200" b="1">
                <a:cs typeface="Times New Roman" pitchFamily="18" charset="0"/>
              </a:rPr>
              <a:t>IP-EIGRP: Ext 192.168.0.0 255.255.255.0 M 386560 - 256000 130560 SM 360960 – </a:t>
            </a:r>
            <a:br>
              <a:rPr lang="en-US" sz="1200" b="1">
                <a:cs typeface="Times New Roman" pitchFamily="18" charset="0"/>
              </a:rPr>
            </a:br>
            <a:r>
              <a:rPr lang="en-US" sz="1200" b="1">
                <a:cs typeface="Times New Roman" pitchFamily="18" charset="0"/>
              </a:rPr>
              <a:t>256000 104960</a:t>
            </a:r>
          </a:p>
          <a:p>
            <a:pPr algn="l">
              <a:lnSpc>
                <a:spcPct val="100000"/>
              </a:lnSpc>
            </a:pPr>
            <a:r>
              <a:rPr lang="en-US" sz="1200" b="1">
                <a:cs typeface="Times New Roman" pitchFamily="18" charset="0"/>
              </a:rPr>
              <a:t>IP-EIGRP: Ext 192.168.3.0 255.255.255.0 M 386560 - 256000 130560 SM 360960 – </a:t>
            </a:r>
            <a:br>
              <a:rPr lang="en-US" sz="1200" b="1">
                <a:cs typeface="Times New Roman" pitchFamily="18" charset="0"/>
              </a:rPr>
            </a:br>
            <a:r>
              <a:rPr lang="en-US" sz="1200" b="1">
                <a:cs typeface="Times New Roman" pitchFamily="18" charset="0"/>
              </a:rPr>
              <a:t>256000 104960</a:t>
            </a:r>
          </a:p>
          <a:p>
            <a:pPr algn="l">
              <a:lnSpc>
                <a:spcPct val="100000"/>
              </a:lnSpc>
            </a:pPr>
            <a:r>
              <a:rPr lang="en-US" sz="1200" b="1">
                <a:cs typeface="Times New Roman" pitchFamily="18" charset="0"/>
              </a:rPr>
              <a:t>IP-EIGRP: 172.69.43.0 255.255.255.0, - do advertise out Ethernet0/1</a:t>
            </a:r>
          </a:p>
          <a:p>
            <a:pPr algn="l">
              <a:lnSpc>
                <a:spcPct val="100000"/>
              </a:lnSpc>
            </a:pPr>
            <a:r>
              <a:rPr lang="en-US" sz="1200" b="1">
                <a:cs typeface="Times New Roman" pitchFamily="18" charset="0"/>
              </a:rPr>
              <a:t>IP-EIGRP: Ext 172.69.43.0 255.255.255.0 metric 371200 - 256000 115200</a:t>
            </a:r>
          </a:p>
          <a:p>
            <a:pPr algn="l">
              <a:lnSpc>
                <a:spcPct val="100000"/>
              </a:lnSpc>
            </a:pPr>
            <a:r>
              <a:rPr lang="en-US" sz="1200" b="1">
                <a:cs typeface="Times New Roman" pitchFamily="18" charset="0"/>
              </a:rPr>
              <a:t>IP-EIGRP: 192.135.246.0 255.255.255.0, - do advertise out Ethernet0/1</a:t>
            </a:r>
          </a:p>
          <a:p>
            <a:pPr algn="l">
              <a:lnSpc>
                <a:spcPct val="100000"/>
              </a:lnSpc>
            </a:pPr>
            <a:r>
              <a:rPr lang="en-US" sz="1200" b="1">
                <a:cs typeface="Times New Roman" pitchFamily="18" charset="0"/>
              </a:rPr>
              <a:t>IP-EIGRP: Ext 192.135.246.0 255.255.255.0 metric 46310656 - 45714176 596480</a:t>
            </a:r>
          </a:p>
          <a:p>
            <a:pPr algn="l">
              <a:lnSpc>
                <a:spcPct val="100000"/>
              </a:lnSpc>
            </a:pPr>
            <a:r>
              <a:rPr lang="en-US" sz="1200" b="1">
                <a:cs typeface="Times New Roman" pitchFamily="18" charset="0"/>
              </a:rPr>
              <a:t>IP-EIGRP: 172.69.40.0 255.255.255.0, - do advertise out Ethernet0/1</a:t>
            </a:r>
          </a:p>
          <a:p>
            <a:pPr algn="l">
              <a:lnSpc>
                <a:spcPct val="100000"/>
              </a:lnSpc>
            </a:pPr>
            <a:r>
              <a:rPr lang="en-US" sz="1200" b="1">
                <a:cs typeface="Times New Roman" pitchFamily="18" charset="0"/>
              </a:rPr>
              <a:t>IP-EIGRP: Ext 172.69.40.0 255.255.255.0 metric 2272256 - 1657856 614400</a:t>
            </a:r>
          </a:p>
          <a:p>
            <a:pPr algn="l">
              <a:lnSpc>
                <a:spcPct val="100000"/>
              </a:lnSpc>
            </a:pPr>
            <a:r>
              <a:rPr lang="en-US" sz="1200" b="1">
                <a:cs typeface="Times New Roman" pitchFamily="18" charset="0"/>
              </a:rPr>
              <a:t>IP-EIGRP: 192.135.245.0 255.255.255.0, - do advertise out Ethernet0/1</a:t>
            </a:r>
          </a:p>
          <a:p>
            <a:pPr algn="l">
              <a:lnSpc>
                <a:spcPct val="100000"/>
              </a:lnSpc>
            </a:pPr>
            <a:r>
              <a:rPr lang="en-US" sz="1200" b="1">
                <a:cs typeface="Times New Roman" pitchFamily="18" charset="0"/>
              </a:rPr>
              <a:t>IP-EIGRP: Ext 192.135.245.0 255.255.255.0 metric 40622080 - 40000000 622080</a:t>
            </a:r>
          </a:p>
          <a:p>
            <a:pPr algn="l">
              <a:lnSpc>
                <a:spcPct val="100000"/>
              </a:lnSpc>
            </a:pPr>
            <a:r>
              <a:rPr lang="en-US" sz="1200" b="1">
                <a:cs typeface="Times New Roman" pitchFamily="18" charset="0"/>
              </a:rPr>
              <a:t>IP-EIGRP: 192.135.244.0 255.255.255.0, - do advertise out Ethernet0/1</a:t>
            </a:r>
            <a:endParaRPr lang="en-US" sz="1200" b="1"/>
          </a:p>
        </p:txBody>
      </p:sp>
      <p:sp>
        <p:nvSpPr>
          <p:cNvPr id="314371" name="Rectangle 3"/>
          <p:cNvSpPr>
            <a:spLocks noGrp="1" noChangeArrowheads="1"/>
          </p:cNvSpPr>
          <p:nvPr>
            <p:ph type="title"/>
          </p:nvPr>
        </p:nvSpPr>
        <p:spPr/>
        <p:txBody>
          <a:bodyPr/>
          <a:lstStyle/>
          <a:p>
            <a:r>
              <a:rPr lang="en-US"/>
              <a:t>debug ip eigrp Command</a:t>
            </a:r>
          </a:p>
        </p:txBody>
      </p:sp>
      <p:sp>
        <p:nvSpPr>
          <p:cNvPr id="314374" name="Rectangle 6"/>
          <p:cNvSpPr>
            <a:spLocks noChangeArrowheads="1"/>
          </p:cNvSpPr>
          <p:nvPr/>
        </p:nvSpPr>
        <p:spPr bwMode="auto">
          <a:xfrm>
            <a:off x="384175" y="5654675"/>
            <a:ext cx="8505825" cy="28892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14388">
              <a:lnSpc>
                <a:spcPct val="95000"/>
              </a:lnSpc>
              <a:spcBef>
                <a:spcPct val="35000"/>
              </a:spcBef>
              <a:buClr>
                <a:schemeClr val="accent1"/>
              </a:buClr>
              <a:buSzPct val="100000"/>
              <a:buFont typeface="Arial" charset="0"/>
              <a:buNone/>
            </a:pPr>
            <a:r>
              <a:rPr lang="en-US" sz="2000">
                <a:solidFill>
                  <a:srgbClr val="000000"/>
                </a:solidFill>
                <a:latin typeface="Arial" charset="0"/>
              </a:rPr>
              <a:t>Note: EIGRP routes are exchanged only when a change in topology occurs.</a:t>
            </a:r>
          </a:p>
        </p:txBody>
      </p:sp>
    </p:spTree>
    <p:extLst>
      <p:ext uri="{BB962C8B-B14F-4D97-AF65-F5344CB8AC3E}">
        <p14:creationId xmlns:p14="http://schemas.microsoft.com/office/powerpoint/2010/main" val="39174283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t>EIGRP Metric</a:t>
            </a:r>
          </a:p>
        </p:txBody>
      </p:sp>
      <p:sp>
        <p:nvSpPr>
          <p:cNvPr id="349187" name="Rectangle 3"/>
          <p:cNvSpPr>
            <a:spLocks noGrp="1" noChangeArrowheads="1"/>
          </p:cNvSpPr>
          <p:nvPr>
            <p:ph type="body" idx="1"/>
          </p:nvPr>
        </p:nvSpPr>
        <p:spPr>
          <a:xfrm>
            <a:off x="914400" y="1557338"/>
            <a:ext cx="7559675" cy="4591050"/>
          </a:xfrm>
        </p:spPr>
        <p:txBody>
          <a:bodyPr/>
          <a:lstStyle/>
          <a:p>
            <a:r>
              <a:rPr lang="en-US"/>
              <a:t>The criteria that EIGRP uses by default to calculate its metric:</a:t>
            </a:r>
          </a:p>
          <a:p>
            <a:pPr marL="401638" lvl="1" indent="-230188"/>
            <a:r>
              <a:rPr lang="en-US"/>
              <a:t>Bandwidth</a:t>
            </a:r>
          </a:p>
          <a:p>
            <a:pPr marL="401638" lvl="1" indent="-230188"/>
            <a:r>
              <a:rPr lang="en-US"/>
              <a:t>Delay</a:t>
            </a:r>
          </a:p>
          <a:p>
            <a:r>
              <a:rPr lang="en-US"/>
              <a:t>The optional criteria that EIGRP can be configured to use when calculating its metric:</a:t>
            </a:r>
          </a:p>
          <a:p>
            <a:pPr marL="401638" lvl="1" indent="-230188"/>
            <a:r>
              <a:rPr lang="en-US"/>
              <a:t>Reliability</a:t>
            </a:r>
          </a:p>
          <a:p>
            <a:pPr marL="401638" lvl="1" indent="-230188"/>
            <a:r>
              <a:rPr lang="en-US"/>
              <a:t>Load</a:t>
            </a:r>
          </a:p>
          <a:p>
            <a:endParaRPr lang="en-US"/>
          </a:p>
          <a:p>
            <a:r>
              <a:rPr lang="en-US" sz="2000"/>
              <a:t>Note: Although MTU is exchanged in EIGRP packets between neighbor routers, MTU is not factored into the EIGRP metric calculation.</a:t>
            </a:r>
          </a:p>
        </p:txBody>
      </p:sp>
    </p:spTree>
    <p:extLst>
      <p:ext uri="{BB962C8B-B14F-4D97-AF65-F5344CB8AC3E}">
        <p14:creationId xmlns:p14="http://schemas.microsoft.com/office/powerpoint/2010/main" val="36682220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t>EIGRP Load Balancing</a:t>
            </a:r>
          </a:p>
        </p:txBody>
      </p:sp>
      <p:sp>
        <p:nvSpPr>
          <p:cNvPr id="317443" name="Rectangle 3"/>
          <p:cNvSpPr>
            <a:spLocks noGrp="1" noChangeArrowheads="1"/>
          </p:cNvSpPr>
          <p:nvPr>
            <p:ph type="body" idx="1"/>
          </p:nvPr>
        </p:nvSpPr>
        <p:spPr>
          <a:xfrm>
            <a:off x="655638" y="1828800"/>
            <a:ext cx="7940675" cy="3571875"/>
          </a:xfrm>
        </p:spPr>
        <p:txBody>
          <a:bodyPr/>
          <a:lstStyle/>
          <a:p>
            <a:pPr lvl="1"/>
            <a:r>
              <a:rPr lang="en-US"/>
              <a:t>By default, EIGRP does equal-metric load balancing:</a:t>
            </a:r>
          </a:p>
          <a:p>
            <a:pPr lvl="2"/>
            <a:r>
              <a:rPr lang="en-US"/>
              <a:t>By default, up to four routes with a metric equal to the minimum metric are installed in the routing table.</a:t>
            </a:r>
          </a:p>
          <a:p>
            <a:pPr lvl="1"/>
            <a:r>
              <a:rPr lang="en-US"/>
              <a:t>There can be up to 16 entries in the routing table for the same destination:</a:t>
            </a:r>
          </a:p>
          <a:p>
            <a:pPr lvl="2"/>
            <a:r>
              <a:rPr lang="en-US"/>
              <a:t>The number of entries is configurable with the</a:t>
            </a:r>
            <a:br>
              <a:rPr lang="en-US"/>
            </a:br>
            <a:r>
              <a:rPr lang="en-US" b="1">
                <a:solidFill>
                  <a:schemeClr val="tx1"/>
                </a:solidFill>
              </a:rPr>
              <a:t>maximum-paths</a:t>
            </a:r>
            <a:r>
              <a:rPr lang="en-US"/>
              <a:t> command.</a:t>
            </a:r>
          </a:p>
          <a:p>
            <a:pPr lvl="1"/>
            <a:endParaRPr lang="en-US"/>
          </a:p>
        </p:txBody>
      </p:sp>
    </p:spTree>
    <p:extLst>
      <p:ext uri="{BB962C8B-B14F-4D97-AF65-F5344CB8AC3E}">
        <p14:creationId xmlns:p14="http://schemas.microsoft.com/office/powerpoint/2010/main" val="4283896229"/>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t>EIGRP Unequal-Cost Load Balancing</a:t>
            </a:r>
          </a:p>
        </p:txBody>
      </p:sp>
      <p:sp>
        <p:nvSpPr>
          <p:cNvPr id="318467" name="Rectangle 3"/>
          <p:cNvSpPr>
            <a:spLocks noChangeArrowheads="1"/>
          </p:cNvSpPr>
          <p:nvPr/>
        </p:nvSpPr>
        <p:spPr bwMode="auto">
          <a:xfrm>
            <a:off x="779463" y="1981200"/>
            <a:ext cx="7586662"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lstStyle/>
          <a:p>
            <a:pPr algn="l">
              <a:lnSpc>
                <a:spcPct val="100000"/>
              </a:lnSpc>
              <a:tabLst>
                <a:tab pos="7654925" algn="r"/>
              </a:tabLst>
            </a:pPr>
            <a:r>
              <a:rPr lang="en-US" sz="1800" b="1"/>
              <a:t>variance </a:t>
            </a:r>
            <a:r>
              <a:rPr lang="en-US" sz="1800" b="1" i="1"/>
              <a:t>multiplier</a:t>
            </a:r>
            <a:endParaRPr lang="en-GB" sz="1800" b="1"/>
          </a:p>
        </p:txBody>
      </p:sp>
      <p:sp>
        <p:nvSpPr>
          <p:cNvPr id="318469" name="Rectangle 5"/>
          <p:cNvSpPr>
            <a:spLocks noChangeArrowheads="1"/>
          </p:cNvSpPr>
          <p:nvPr/>
        </p:nvSpPr>
        <p:spPr bwMode="auto">
          <a:xfrm>
            <a:off x="779463" y="1700213"/>
            <a:ext cx="28114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pPr>
            <a:r>
              <a:rPr lang="en-US" sz="1600" b="1">
                <a:solidFill>
                  <a:srgbClr val="000000"/>
                </a:solidFill>
              </a:rPr>
              <a:t>RouterX(config-router)#</a:t>
            </a:r>
          </a:p>
        </p:txBody>
      </p:sp>
      <p:sp>
        <p:nvSpPr>
          <p:cNvPr id="318470" name="Text Box 6"/>
          <p:cNvSpPr txBox="1">
            <a:spLocks noChangeArrowheads="1"/>
          </p:cNvSpPr>
          <p:nvPr/>
        </p:nvSpPr>
        <p:spPr bwMode="auto">
          <a:xfrm>
            <a:off x="779463" y="2819400"/>
            <a:ext cx="7634287" cy="12620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lgn="l">
              <a:defRPr sz="2400">
                <a:solidFill>
                  <a:schemeClr val="tx1"/>
                </a:solidFill>
                <a:latin typeface="Times" pitchFamily="18" charset="0"/>
              </a:defRPr>
            </a:lvl1pPr>
            <a:lvl2pPr algn="l">
              <a:defRPr sz="2400">
                <a:solidFill>
                  <a:schemeClr val="tx1"/>
                </a:solidFill>
                <a:latin typeface="Times" pitchFamily="18" charset="0"/>
              </a:defRPr>
            </a:lvl2pPr>
            <a:lvl3pPr algn="l">
              <a:defRPr sz="2400">
                <a:solidFill>
                  <a:schemeClr val="tx1"/>
                </a:solidFill>
                <a:latin typeface="Times" pitchFamily="18" charset="0"/>
              </a:defRPr>
            </a:lvl3pPr>
            <a:lvl4pPr algn="l">
              <a:defRPr sz="2400">
                <a:solidFill>
                  <a:schemeClr val="tx1"/>
                </a:solidFill>
                <a:latin typeface="Times" pitchFamily="18" charset="0"/>
              </a:defRPr>
            </a:lvl4pPr>
            <a:lvl5pPr algn="l">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95000"/>
              </a:lnSpc>
              <a:spcBef>
                <a:spcPct val="35000"/>
              </a:spcBef>
              <a:buClr>
                <a:schemeClr val="accent1"/>
              </a:buClr>
              <a:buFont typeface="Wingdings" pitchFamily="2" charset="2"/>
              <a:buChar char="§"/>
            </a:pPr>
            <a:r>
              <a:rPr lang="en-US" sz="2000">
                <a:solidFill>
                  <a:srgbClr val="000000"/>
                </a:solidFill>
                <a:latin typeface="Arial" charset="0"/>
              </a:rPr>
              <a:t>Allows the router to load-balance across routes with a metric </a:t>
            </a:r>
            <a:br>
              <a:rPr lang="en-US" sz="2000">
                <a:solidFill>
                  <a:srgbClr val="000000"/>
                </a:solidFill>
                <a:latin typeface="Arial" charset="0"/>
              </a:rPr>
            </a:br>
            <a:r>
              <a:rPr lang="en-US" sz="2000">
                <a:solidFill>
                  <a:srgbClr val="000000"/>
                </a:solidFill>
                <a:latin typeface="Arial" charset="0"/>
              </a:rPr>
              <a:t>smaller than the </a:t>
            </a:r>
            <a:r>
              <a:rPr lang="en-US" sz="2000" i="1">
                <a:latin typeface="Arial" charset="0"/>
              </a:rPr>
              <a:t>multiplier</a:t>
            </a:r>
            <a:r>
              <a:rPr lang="en-US" sz="2000">
                <a:solidFill>
                  <a:srgbClr val="000000"/>
                </a:solidFill>
                <a:latin typeface="Arial" charset="0"/>
              </a:rPr>
              <a:t> value times the minimum metric route </a:t>
            </a:r>
            <a:br>
              <a:rPr lang="en-US" sz="2000">
                <a:solidFill>
                  <a:srgbClr val="000000"/>
                </a:solidFill>
                <a:latin typeface="Arial" charset="0"/>
              </a:rPr>
            </a:br>
            <a:r>
              <a:rPr lang="en-US" sz="2000">
                <a:solidFill>
                  <a:srgbClr val="000000"/>
                </a:solidFill>
                <a:latin typeface="Arial" charset="0"/>
              </a:rPr>
              <a:t>to that destination.</a:t>
            </a:r>
          </a:p>
          <a:p>
            <a:pPr>
              <a:lnSpc>
                <a:spcPct val="95000"/>
              </a:lnSpc>
              <a:spcBef>
                <a:spcPct val="35000"/>
              </a:spcBef>
              <a:buClr>
                <a:schemeClr val="accent1"/>
              </a:buClr>
              <a:buFont typeface="Wingdings" pitchFamily="2" charset="2"/>
              <a:buChar char="§"/>
            </a:pPr>
            <a:r>
              <a:rPr lang="en-US" sz="2000">
                <a:latin typeface="Arial" charset="0"/>
              </a:rPr>
              <a:t>The default variance is 1, which means equal-cost load balancing.</a:t>
            </a:r>
          </a:p>
        </p:txBody>
      </p:sp>
    </p:spTree>
    <p:extLst>
      <p:ext uri="{BB962C8B-B14F-4D97-AF65-F5344CB8AC3E}">
        <p14:creationId xmlns:p14="http://schemas.microsoft.com/office/powerpoint/2010/main" val="3571374323"/>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390" name="Picture 14" descr="327P_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497013"/>
            <a:ext cx="7829550" cy="2974975"/>
          </a:xfrm>
          <a:prstGeom prst="rect">
            <a:avLst/>
          </a:prstGeom>
          <a:noFill/>
          <a:extLst>
            <a:ext uri="{909E8E84-426E-40DD-AFC4-6F175D3DCCD1}">
              <a14:hiddenFill xmlns:a14="http://schemas.microsoft.com/office/drawing/2010/main">
                <a:solidFill>
                  <a:srgbClr val="FFFFFF"/>
                </a:solidFill>
              </a14:hiddenFill>
            </a:ext>
          </a:extLst>
        </p:spPr>
      </p:pic>
      <p:sp>
        <p:nvSpPr>
          <p:cNvPr id="357380" name="Rectangle 4"/>
          <p:cNvSpPr>
            <a:spLocks noGrp="1" noChangeArrowheads="1"/>
          </p:cNvSpPr>
          <p:nvPr>
            <p:ph type="title"/>
          </p:nvPr>
        </p:nvSpPr>
        <p:spPr/>
        <p:txBody>
          <a:bodyPr/>
          <a:lstStyle/>
          <a:p>
            <a:r>
              <a:rPr lang="en-US"/>
              <a:t>Variance Example</a:t>
            </a:r>
          </a:p>
        </p:txBody>
      </p:sp>
      <p:sp>
        <p:nvSpPr>
          <p:cNvPr id="357385" name="Rectangle 9"/>
          <p:cNvSpPr>
            <a:spLocks noChangeArrowheads="1"/>
          </p:cNvSpPr>
          <p:nvPr/>
        </p:nvSpPr>
        <p:spPr bwMode="auto">
          <a:xfrm>
            <a:off x="655638" y="4641850"/>
            <a:ext cx="8196262"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33363" indent="-233363" algn="l" defTabSz="814388">
              <a:lnSpc>
                <a:spcPct val="95000"/>
              </a:lnSpc>
              <a:spcBef>
                <a:spcPct val="35000"/>
              </a:spcBef>
              <a:buClr>
                <a:schemeClr val="accent1"/>
              </a:buClr>
              <a:buFont typeface="Wingdings" pitchFamily="2" charset="2"/>
              <a:buChar char="§"/>
            </a:pPr>
            <a:r>
              <a:rPr lang="en-US" sz="1800">
                <a:latin typeface="Arial" charset="0"/>
              </a:rPr>
              <a:t>Router E chooses router C to route to network 172.16.0.0 because it has the lowest feasible distance of 20.</a:t>
            </a:r>
          </a:p>
          <a:p>
            <a:pPr marL="233363" indent="-233363" algn="l" defTabSz="814388">
              <a:lnSpc>
                <a:spcPct val="95000"/>
              </a:lnSpc>
              <a:spcBef>
                <a:spcPct val="35000"/>
              </a:spcBef>
              <a:buClr>
                <a:schemeClr val="accent1"/>
              </a:buClr>
              <a:buFont typeface="Wingdings" pitchFamily="2" charset="2"/>
              <a:buChar char="§"/>
            </a:pPr>
            <a:r>
              <a:rPr lang="en-US" sz="1800">
                <a:latin typeface="Arial" charset="0"/>
              </a:rPr>
              <a:t>With a variance of 2, router E also chooses router B to route to network 172.16.0.0 (20 + 10 = 30) &lt; [2 * (FD) = 40].</a:t>
            </a:r>
          </a:p>
          <a:p>
            <a:pPr marL="233363" indent="-233363" algn="l" defTabSz="814388">
              <a:lnSpc>
                <a:spcPct val="95000"/>
              </a:lnSpc>
              <a:spcBef>
                <a:spcPct val="35000"/>
              </a:spcBef>
              <a:buClr>
                <a:schemeClr val="accent1"/>
              </a:buClr>
              <a:buFont typeface="Wingdings" pitchFamily="2" charset="2"/>
              <a:buChar char="§"/>
            </a:pPr>
            <a:r>
              <a:rPr lang="en-US" sz="1800">
                <a:latin typeface="Arial" charset="0"/>
              </a:rPr>
              <a:t>Router D is not considered to route to network 172.16.0.0 (because 25 &gt; 20).</a:t>
            </a:r>
          </a:p>
        </p:txBody>
      </p:sp>
    </p:spTree>
    <p:extLst>
      <p:ext uri="{BB962C8B-B14F-4D97-AF65-F5344CB8AC3E}">
        <p14:creationId xmlns:p14="http://schemas.microsoft.com/office/powerpoint/2010/main" val="2787132336"/>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t>EIGRP MD5 Authentication</a:t>
            </a:r>
          </a:p>
        </p:txBody>
      </p:sp>
      <p:sp>
        <p:nvSpPr>
          <p:cNvPr id="323587"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a:r>
              <a:rPr lang="en-US"/>
              <a:t>EIGRP supports MD5 authentication.</a:t>
            </a:r>
          </a:p>
          <a:p>
            <a:pPr lvl="1"/>
            <a:r>
              <a:rPr lang="en-US"/>
              <a:t>The router identifies itself for every EIGRP packet it sends.</a:t>
            </a:r>
          </a:p>
          <a:p>
            <a:pPr lvl="1"/>
            <a:r>
              <a:rPr lang="en-US"/>
              <a:t>The router authenticates the source of each routing update packet that it receives.</a:t>
            </a:r>
          </a:p>
          <a:p>
            <a:pPr lvl="1"/>
            <a:r>
              <a:rPr lang="en-US"/>
              <a:t>Each participating neighbor must have the same key configured.</a:t>
            </a:r>
          </a:p>
        </p:txBody>
      </p:sp>
    </p:spTree>
    <p:extLst>
      <p:ext uri="{BB962C8B-B14F-4D97-AF65-F5344CB8AC3E}">
        <p14:creationId xmlns:p14="http://schemas.microsoft.com/office/powerpoint/2010/main" val="1849040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p:txBody>
          <a:bodyPr/>
          <a:lstStyle/>
          <a:p>
            <a:r>
              <a:rPr lang="en-US" smtClean="0"/>
              <a:t>What Is a Dynamic Routing Protocol?</a:t>
            </a:r>
          </a:p>
        </p:txBody>
      </p:sp>
      <p:pic>
        <p:nvPicPr>
          <p:cNvPr id="12291" name="Picture 7" descr="327P_6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975" y="1752600"/>
            <a:ext cx="5867400"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8"/>
          <p:cNvSpPr>
            <a:spLocks noChangeArrowheads="1"/>
          </p:cNvSpPr>
          <p:nvPr/>
        </p:nvSpPr>
        <p:spPr bwMode="auto">
          <a:xfrm>
            <a:off x="381000" y="2705100"/>
            <a:ext cx="3127375" cy="21717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177800" indent="-177800" defTabSz="814388">
              <a:lnSpc>
                <a:spcPct val="95000"/>
              </a:lnSpc>
              <a:spcBef>
                <a:spcPct val="35000"/>
              </a:spcBef>
              <a:buClr>
                <a:srgbClr val="0183B7"/>
              </a:buClr>
              <a:buFont typeface="Wingdings" pitchFamily="2" charset="2"/>
              <a:buChar char="§"/>
            </a:pPr>
            <a:r>
              <a:rPr lang="en-US" sz="1600" b="0">
                <a:solidFill>
                  <a:srgbClr val="B21A1A"/>
                </a:solidFill>
              </a:rPr>
              <a:t>Routing</a:t>
            </a:r>
            <a:r>
              <a:rPr lang="en-US" sz="1600" b="0">
                <a:solidFill>
                  <a:srgbClr val="000000"/>
                </a:solidFill>
              </a:rPr>
              <a:t> protocols are </a:t>
            </a:r>
            <a:br>
              <a:rPr lang="en-US" sz="1600" b="0">
                <a:solidFill>
                  <a:srgbClr val="000000"/>
                </a:solidFill>
              </a:rPr>
            </a:br>
            <a:r>
              <a:rPr lang="en-US" sz="1600" b="0">
                <a:solidFill>
                  <a:srgbClr val="000000"/>
                </a:solidFill>
              </a:rPr>
              <a:t>used between routers to </a:t>
            </a:r>
            <a:br>
              <a:rPr lang="en-US" sz="1600" b="0">
                <a:solidFill>
                  <a:srgbClr val="000000"/>
                </a:solidFill>
              </a:rPr>
            </a:br>
            <a:r>
              <a:rPr lang="en-US" sz="1600" b="0">
                <a:solidFill>
                  <a:srgbClr val="000000"/>
                </a:solidFill>
              </a:rPr>
              <a:t>determine paths to remote </a:t>
            </a:r>
            <a:br>
              <a:rPr lang="en-US" sz="1600" b="0">
                <a:solidFill>
                  <a:srgbClr val="000000"/>
                </a:solidFill>
              </a:rPr>
            </a:br>
            <a:r>
              <a:rPr lang="en-US" sz="1600" b="0">
                <a:solidFill>
                  <a:srgbClr val="000000"/>
                </a:solidFill>
              </a:rPr>
              <a:t>networks and maintain </a:t>
            </a:r>
            <a:br>
              <a:rPr lang="en-US" sz="1600" b="0">
                <a:solidFill>
                  <a:srgbClr val="000000"/>
                </a:solidFill>
              </a:rPr>
            </a:br>
            <a:r>
              <a:rPr lang="en-US" sz="1600" b="0">
                <a:solidFill>
                  <a:srgbClr val="000000"/>
                </a:solidFill>
              </a:rPr>
              <a:t>those networks in the </a:t>
            </a:r>
            <a:br>
              <a:rPr lang="en-US" sz="1600" b="0">
                <a:solidFill>
                  <a:srgbClr val="000000"/>
                </a:solidFill>
              </a:rPr>
            </a:br>
            <a:r>
              <a:rPr lang="en-US" sz="1600" b="0">
                <a:solidFill>
                  <a:srgbClr val="000000"/>
                </a:solidFill>
              </a:rPr>
              <a:t>routing tables.</a:t>
            </a:r>
          </a:p>
          <a:p>
            <a:pPr marL="177800" indent="-177800" defTabSz="814388">
              <a:lnSpc>
                <a:spcPct val="95000"/>
              </a:lnSpc>
              <a:spcBef>
                <a:spcPct val="35000"/>
              </a:spcBef>
              <a:buClr>
                <a:srgbClr val="0183B7"/>
              </a:buClr>
              <a:buFont typeface="Wingdings" pitchFamily="2" charset="2"/>
              <a:buChar char="§"/>
            </a:pPr>
            <a:r>
              <a:rPr lang="en-US" sz="1600" b="0">
                <a:solidFill>
                  <a:srgbClr val="000000"/>
                </a:solidFill>
              </a:rPr>
              <a:t>After the path is determined, </a:t>
            </a:r>
            <a:br>
              <a:rPr lang="en-US" sz="1600" b="0">
                <a:solidFill>
                  <a:srgbClr val="000000"/>
                </a:solidFill>
              </a:rPr>
            </a:br>
            <a:r>
              <a:rPr lang="en-US" sz="1600" b="0">
                <a:solidFill>
                  <a:srgbClr val="000000"/>
                </a:solidFill>
              </a:rPr>
              <a:t>a router can route a </a:t>
            </a:r>
            <a:r>
              <a:rPr lang="en-US" sz="1600" b="0">
                <a:solidFill>
                  <a:srgbClr val="B21A1A"/>
                </a:solidFill>
              </a:rPr>
              <a:t>routed</a:t>
            </a:r>
            <a:r>
              <a:rPr lang="en-US" sz="1600" b="0">
                <a:solidFill>
                  <a:srgbClr val="000000"/>
                </a:solidFill>
              </a:rPr>
              <a:t> </a:t>
            </a:r>
            <a:br>
              <a:rPr lang="en-US" sz="1600" b="0">
                <a:solidFill>
                  <a:srgbClr val="000000"/>
                </a:solidFill>
              </a:rPr>
            </a:br>
            <a:r>
              <a:rPr lang="en-US" sz="1600" b="0">
                <a:solidFill>
                  <a:srgbClr val="000000"/>
                </a:solidFill>
              </a:rPr>
              <a:t>protocol to the learned networks.</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95300" lvl="1" indent="-381000">
              <a:buFont typeface="Wingdings" pitchFamily="2" charset="2"/>
              <a:buAutoNum type="arabicPeriod"/>
            </a:pPr>
            <a:r>
              <a:rPr lang="en-US">
                <a:solidFill>
                  <a:schemeClr val="tx1"/>
                </a:solidFill>
              </a:rPr>
              <a:t>Create the keychain, a group of possible keys (passwords).</a:t>
            </a:r>
          </a:p>
          <a:p>
            <a:pPr marL="495300" lvl="1" indent="-381000">
              <a:buFont typeface="Wingdings" pitchFamily="2" charset="2"/>
              <a:buAutoNum type="arabicPeriod"/>
            </a:pPr>
            <a:r>
              <a:rPr lang="en-US">
                <a:solidFill>
                  <a:schemeClr val="tx1"/>
                </a:solidFill>
              </a:rPr>
              <a:t>Assign a key ID to each key.</a:t>
            </a:r>
          </a:p>
          <a:p>
            <a:pPr marL="495300" lvl="1" indent="-381000">
              <a:buFont typeface="Wingdings" pitchFamily="2" charset="2"/>
              <a:buAutoNum type="arabicPeriod"/>
            </a:pPr>
            <a:r>
              <a:rPr lang="en-US">
                <a:solidFill>
                  <a:schemeClr val="tx1"/>
                </a:solidFill>
              </a:rPr>
              <a:t>Identify the keys.</a:t>
            </a:r>
          </a:p>
          <a:p>
            <a:pPr marL="495300" lvl="1" indent="-381000">
              <a:buFont typeface="Wingdings" pitchFamily="2" charset="2"/>
              <a:buAutoNum type="arabicPeriod"/>
            </a:pPr>
            <a:r>
              <a:rPr lang="en-US">
                <a:solidFill>
                  <a:schemeClr val="tx1"/>
                </a:solidFill>
              </a:rPr>
              <a:t>(Optional) Specify the duration a key will be valid. </a:t>
            </a:r>
          </a:p>
          <a:p>
            <a:pPr marL="495300" lvl="1" indent="-381000">
              <a:buFont typeface="Wingdings" pitchFamily="2" charset="2"/>
              <a:buAutoNum type="arabicPeriod"/>
            </a:pPr>
            <a:r>
              <a:rPr lang="en-US">
                <a:solidFill>
                  <a:schemeClr val="tx1"/>
                </a:solidFill>
              </a:rPr>
              <a:t>Enable MD5 authentication on the interface.</a:t>
            </a:r>
          </a:p>
          <a:p>
            <a:pPr marL="495300" lvl="1" indent="-381000">
              <a:buFont typeface="Wingdings" pitchFamily="2" charset="2"/>
              <a:buAutoNum type="arabicPeriod"/>
            </a:pPr>
            <a:r>
              <a:rPr lang="en-US">
                <a:solidFill>
                  <a:schemeClr val="tx1"/>
                </a:solidFill>
              </a:rPr>
              <a:t>Specify which keychain the interface will use.</a:t>
            </a:r>
          </a:p>
        </p:txBody>
      </p:sp>
      <p:sp>
        <p:nvSpPr>
          <p:cNvPr id="324613" name="Rectangle 5"/>
          <p:cNvSpPr>
            <a:spLocks noGrp="1" noChangeArrowheads="1"/>
          </p:cNvSpPr>
          <p:nvPr>
            <p:ph type="title"/>
          </p:nvPr>
        </p:nvSpPr>
        <p:spPr>
          <a:noFill/>
          <a:ln/>
        </p:spPr>
        <p:txBody>
          <a:bodyPr/>
          <a:lstStyle/>
          <a:p>
            <a:r>
              <a:rPr lang="en-US"/>
              <a:t>EIGRP MD5 Authentication Configuration Steps</a:t>
            </a:r>
          </a:p>
        </p:txBody>
      </p:sp>
    </p:spTree>
    <p:extLst>
      <p:ext uri="{BB962C8B-B14F-4D97-AF65-F5344CB8AC3E}">
        <p14:creationId xmlns:p14="http://schemas.microsoft.com/office/powerpoint/2010/main" val="15683292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t>Configuring EIGRP MD5 Authentication</a:t>
            </a:r>
          </a:p>
        </p:txBody>
      </p:sp>
      <p:sp>
        <p:nvSpPr>
          <p:cNvPr id="326659" name="Rectangle 3"/>
          <p:cNvSpPr>
            <a:spLocks noChangeArrowheads="1"/>
          </p:cNvSpPr>
          <p:nvPr/>
        </p:nvSpPr>
        <p:spPr bwMode="auto">
          <a:xfrm>
            <a:off x="777875" y="2057400"/>
            <a:ext cx="7586663"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lstStyle/>
          <a:p>
            <a:pPr algn="l">
              <a:lnSpc>
                <a:spcPct val="100000"/>
              </a:lnSpc>
              <a:tabLst>
                <a:tab pos="7654925" algn="r"/>
              </a:tabLst>
            </a:pPr>
            <a:r>
              <a:rPr lang="en-US" sz="1800" b="1">
                <a:solidFill>
                  <a:srgbClr val="000000"/>
                </a:solidFill>
              </a:rPr>
              <a:t>key chain </a:t>
            </a:r>
            <a:r>
              <a:rPr lang="en-US" sz="1800" b="1" i="1">
                <a:solidFill>
                  <a:srgbClr val="000000"/>
                </a:solidFill>
              </a:rPr>
              <a:t>name-of-chain</a:t>
            </a:r>
            <a:endParaRPr lang="en-GB" sz="1800" b="1">
              <a:solidFill>
                <a:srgbClr val="000000"/>
              </a:solidFill>
            </a:endParaRPr>
          </a:p>
        </p:txBody>
      </p:sp>
      <p:sp>
        <p:nvSpPr>
          <p:cNvPr id="326660" name="Rectangle 4"/>
          <p:cNvSpPr>
            <a:spLocks noChangeArrowheads="1"/>
          </p:cNvSpPr>
          <p:nvPr/>
        </p:nvSpPr>
        <p:spPr bwMode="auto">
          <a:xfrm>
            <a:off x="777875" y="1768475"/>
            <a:ext cx="195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spcBef>
                <a:spcPct val="20000"/>
              </a:spcBef>
            </a:pPr>
            <a:r>
              <a:rPr lang="en-GB" sz="1600" b="1"/>
              <a:t>RouterX(config)#</a:t>
            </a:r>
          </a:p>
        </p:txBody>
      </p:sp>
      <p:sp>
        <p:nvSpPr>
          <p:cNvPr id="326661" name="Text Box 5"/>
          <p:cNvSpPr txBox="1">
            <a:spLocks noChangeArrowheads="1"/>
          </p:cNvSpPr>
          <p:nvPr/>
        </p:nvSpPr>
        <p:spPr bwMode="auto">
          <a:xfrm>
            <a:off x="777875" y="2490788"/>
            <a:ext cx="5470525"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lgn="l">
              <a:defRPr sz="2400">
                <a:solidFill>
                  <a:schemeClr val="tx1"/>
                </a:solidFill>
                <a:latin typeface="Times" pitchFamily="18" charset="0"/>
              </a:defRPr>
            </a:lvl1pPr>
            <a:lvl2pPr algn="l">
              <a:defRPr sz="2400">
                <a:solidFill>
                  <a:schemeClr val="tx1"/>
                </a:solidFill>
                <a:latin typeface="Times" pitchFamily="18" charset="0"/>
              </a:defRPr>
            </a:lvl2pPr>
            <a:lvl3pPr algn="l">
              <a:defRPr sz="2400">
                <a:solidFill>
                  <a:schemeClr val="tx1"/>
                </a:solidFill>
                <a:latin typeface="Times" pitchFamily="18" charset="0"/>
              </a:defRPr>
            </a:lvl3pPr>
            <a:lvl4pPr algn="l">
              <a:defRPr sz="2400">
                <a:solidFill>
                  <a:schemeClr val="tx1"/>
                </a:solidFill>
                <a:latin typeface="Times" pitchFamily="18" charset="0"/>
              </a:defRPr>
            </a:lvl4pPr>
            <a:lvl5pPr algn="l">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a:latin typeface="Arial" charset="0"/>
              </a:rPr>
              <a:t>Enters the configuration mode for the keychain</a:t>
            </a:r>
          </a:p>
        </p:txBody>
      </p:sp>
      <p:sp>
        <p:nvSpPr>
          <p:cNvPr id="326662" name="Rectangle 6"/>
          <p:cNvSpPr>
            <a:spLocks noChangeArrowheads="1"/>
          </p:cNvSpPr>
          <p:nvPr/>
        </p:nvSpPr>
        <p:spPr bwMode="auto">
          <a:xfrm>
            <a:off x="777875" y="3368675"/>
            <a:ext cx="30559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spcBef>
                <a:spcPct val="20000"/>
              </a:spcBef>
            </a:pPr>
            <a:r>
              <a:rPr lang="en-GB" sz="1600" b="1"/>
              <a:t>RouterX(config-keychain)#</a:t>
            </a:r>
          </a:p>
        </p:txBody>
      </p:sp>
      <p:sp>
        <p:nvSpPr>
          <p:cNvPr id="326663" name="Rectangle 7"/>
          <p:cNvSpPr>
            <a:spLocks noChangeArrowheads="1"/>
          </p:cNvSpPr>
          <p:nvPr/>
        </p:nvSpPr>
        <p:spPr bwMode="auto">
          <a:xfrm>
            <a:off x="777875" y="3657600"/>
            <a:ext cx="7586663"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lstStyle/>
          <a:p>
            <a:pPr algn="l">
              <a:lnSpc>
                <a:spcPct val="100000"/>
              </a:lnSpc>
              <a:tabLst>
                <a:tab pos="7654925" algn="r"/>
              </a:tabLst>
            </a:pPr>
            <a:r>
              <a:rPr lang="en-US" sz="1800" b="1">
                <a:solidFill>
                  <a:srgbClr val="000000"/>
                </a:solidFill>
              </a:rPr>
              <a:t>key </a:t>
            </a:r>
            <a:r>
              <a:rPr lang="en-US" sz="1800" b="1" i="1">
                <a:solidFill>
                  <a:srgbClr val="000000"/>
                </a:solidFill>
              </a:rPr>
              <a:t>key-id</a:t>
            </a:r>
            <a:r>
              <a:rPr lang="en-US" sz="1800" b="1">
                <a:solidFill>
                  <a:srgbClr val="000000"/>
                </a:solidFill>
              </a:rPr>
              <a:t> </a:t>
            </a:r>
            <a:endParaRPr lang="en-GB" sz="1800" b="1">
              <a:solidFill>
                <a:srgbClr val="000000"/>
              </a:solidFill>
            </a:endParaRPr>
          </a:p>
        </p:txBody>
      </p:sp>
      <p:sp>
        <p:nvSpPr>
          <p:cNvPr id="326664" name="Text Box 8"/>
          <p:cNvSpPr txBox="1">
            <a:spLocks noChangeArrowheads="1"/>
          </p:cNvSpPr>
          <p:nvPr/>
        </p:nvSpPr>
        <p:spPr bwMode="auto">
          <a:xfrm>
            <a:off x="777875" y="4090988"/>
            <a:ext cx="7624763"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lgn="l">
              <a:defRPr sz="2400">
                <a:solidFill>
                  <a:schemeClr val="tx1"/>
                </a:solidFill>
                <a:latin typeface="Times" pitchFamily="18" charset="0"/>
              </a:defRPr>
            </a:lvl1pPr>
            <a:lvl2pPr algn="l">
              <a:defRPr sz="2400">
                <a:solidFill>
                  <a:schemeClr val="tx1"/>
                </a:solidFill>
                <a:latin typeface="Times" pitchFamily="18" charset="0"/>
              </a:defRPr>
            </a:lvl2pPr>
            <a:lvl3pPr algn="l">
              <a:defRPr sz="2400">
                <a:solidFill>
                  <a:schemeClr val="tx1"/>
                </a:solidFill>
                <a:latin typeface="Times" pitchFamily="18" charset="0"/>
              </a:defRPr>
            </a:lvl3pPr>
            <a:lvl4pPr algn="l">
              <a:defRPr sz="2400">
                <a:solidFill>
                  <a:schemeClr val="tx1"/>
                </a:solidFill>
                <a:latin typeface="Times" pitchFamily="18" charset="0"/>
              </a:defRPr>
            </a:lvl4pPr>
            <a:lvl5pPr algn="l">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a:latin typeface="Arial" charset="0"/>
              </a:rPr>
              <a:t>Identifies the key and enters the configuration mode for the key ID</a:t>
            </a:r>
          </a:p>
        </p:txBody>
      </p:sp>
    </p:spTree>
    <p:extLst>
      <p:ext uri="{BB962C8B-B14F-4D97-AF65-F5344CB8AC3E}">
        <p14:creationId xmlns:p14="http://schemas.microsoft.com/office/powerpoint/2010/main" val="15162022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ChangeArrowheads="1"/>
          </p:cNvSpPr>
          <p:nvPr/>
        </p:nvSpPr>
        <p:spPr bwMode="auto">
          <a:xfrm>
            <a:off x="458788" y="1539875"/>
            <a:ext cx="35448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spcBef>
                <a:spcPct val="20000"/>
              </a:spcBef>
            </a:pPr>
            <a:r>
              <a:rPr lang="en-GB" sz="1600" b="1"/>
              <a:t>RouterX(config-keychain-key)#</a:t>
            </a:r>
          </a:p>
        </p:txBody>
      </p:sp>
      <p:sp>
        <p:nvSpPr>
          <p:cNvPr id="327684" name="Rectangle 4"/>
          <p:cNvSpPr>
            <a:spLocks noChangeArrowheads="1"/>
          </p:cNvSpPr>
          <p:nvPr/>
        </p:nvSpPr>
        <p:spPr bwMode="auto">
          <a:xfrm>
            <a:off x="458788" y="1828800"/>
            <a:ext cx="8226425"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lstStyle/>
          <a:p>
            <a:pPr algn="l">
              <a:lnSpc>
                <a:spcPct val="100000"/>
              </a:lnSpc>
              <a:tabLst>
                <a:tab pos="7654925" algn="r"/>
              </a:tabLst>
            </a:pPr>
            <a:r>
              <a:rPr lang="en-US" sz="1800" b="1">
                <a:solidFill>
                  <a:srgbClr val="000000"/>
                </a:solidFill>
              </a:rPr>
              <a:t>key-string </a:t>
            </a:r>
            <a:r>
              <a:rPr lang="en-US" sz="1800" b="1" i="1">
                <a:solidFill>
                  <a:srgbClr val="000000"/>
                </a:solidFill>
              </a:rPr>
              <a:t>text</a:t>
            </a:r>
            <a:endParaRPr lang="en-GB" sz="1800" b="1">
              <a:solidFill>
                <a:srgbClr val="000000"/>
              </a:solidFill>
            </a:endParaRPr>
          </a:p>
        </p:txBody>
      </p:sp>
      <p:sp>
        <p:nvSpPr>
          <p:cNvPr id="327685" name="Text Box 5"/>
          <p:cNvSpPr txBox="1">
            <a:spLocks noChangeArrowheads="1"/>
          </p:cNvSpPr>
          <p:nvPr/>
        </p:nvSpPr>
        <p:spPr bwMode="auto">
          <a:xfrm>
            <a:off x="458788" y="2254250"/>
            <a:ext cx="4144962"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lgn="l">
              <a:defRPr sz="2400">
                <a:solidFill>
                  <a:schemeClr val="tx1"/>
                </a:solidFill>
                <a:latin typeface="Times" pitchFamily="18" charset="0"/>
              </a:defRPr>
            </a:lvl1pPr>
            <a:lvl2pPr algn="l">
              <a:defRPr sz="2400">
                <a:solidFill>
                  <a:schemeClr val="tx1"/>
                </a:solidFill>
                <a:latin typeface="Times" pitchFamily="18" charset="0"/>
              </a:defRPr>
            </a:lvl2pPr>
            <a:lvl3pPr algn="l">
              <a:defRPr sz="2400">
                <a:solidFill>
                  <a:schemeClr val="tx1"/>
                </a:solidFill>
                <a:latin typeface="Times" pitchFamily="18" charset="0"/>
              </a:defRPr>
            </a:lvl3pPr>
            <a:lvl4pPr algn="l">
              <a:defRPr sz="2400">
                <a:solidFill>
                  <a:schemeClr val="tx1"/>
                </a:solidFill>
                <a:latin typeface="Times" pitchFamily="18" charset="0"/>
              </a:defRPr>
            </a:lvl4pPr>
            <a:lvl5pPr algn="l">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a:latin typeface="Arial" charset="0"/>
              </a:rPr>
              <a:t>Identifies the key string (password)</a:t>
            </a:r>
          </a:p>
        </p:txBody>
      </p:sp>
      <p:sp>
        <p:nvSpPr>
          <p:cNvPr id="327686" name="Rectangle 6"/>
          <p:cNvSpPr>
            <a:spLocks noChangeArrowheads="1"/>
          </p:cNvSpPr>
          <p:nvPr/>
        </p:nvSpPr>
        <p:spPr bwMode="auto">
          <a:xfrm>
            <a:off x="458788" y="2901950"/>
            <a:ext cx="35448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spcBef>
                <a:spcPct val="20000"/>
              </a:spcBef>
            </a:pPr>
            <a:r>
              <a:rPr lang="en-GB" sz="1600" b="1"/>
              <a:t>RouterX(config-keychain-key)#</a:t>
            </a:r>
          </a:p>
        </p:txBody>
      </p:sp>
      <p:sp>
        <p:nvSpPr>
          <p:cNvPr id="327687" name="Rectangle 7"/>
          <p:cNvSpPr>
            <a:spLocks noChangeArrowheads="1"/>
          </p:cNvSpPr>
          <p:nvPr/>
        </p:nvSpPr>
        <p:spPr bwMode="auto">
          <a:xfrm>
            <a:off x="458788" y="3182938"/>
            <a:ext cx="8226425" cy="6699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lstStyle/>
          <a:p>
            <a:pPr algn="l">
              <a:lnSpc>
                <a:spcPct val="100000"/>
              </a:lnSpc>
              <a:tabLst>
                <a:tab pos="7654925" algn="r"/>
              </a:tabLst>
            </a:pPr>
            <a:r>
              <a:rPr lang="en-US" sz="1800" b="1">
                <a:solidFill>
                  <a:srgbClr val="000000"/>
                </a:solidFill>
              </a:rPr>
              <a:t>accept-lifetime </a:t>
            </a:r>
            <a:r>
              <a:rPr lang="en-US" sz="1800" b="1" i="1">
                <a:solidFill>
                  <a:srgbClr val="000000"/>
                </a:solidFill>
              </a:rPr>
              <a:t>start-time</a:t>
            </a:r>
            <a:r>
              <a:rPr lang="en-US" sz="1800" b="1">
                <a:solidFill>
                  <a:srgbClr val="000000"/>
                </a:solidFill>
              </a:rPr>
              <a:t> {infinite | </a:t>
            </a:r>
            <a:r>
              <a:rPr lang="en-US" sz="1800" b="1" i="1">
                <a:solidFill>
                  <a:srgbClr val="000000"/>
                </a:solidFill>
              </a:rPr>
              <a:t>end-time</a:t>
            </a:r>
            <a:r>
              <a:rPr lang="en-US" sz="1800" b="1">
                <a:solidFill>
                  <a:srgbClr val="000000"/>
                </a:solidFill>
              </a:rPr>
              <a:t> | duration </a:t>
            </a:r>
            <a:br>
              <a:rPr lang="en-US" sz="1800" b="1">
                <a:solidFill>
                  <a:srgbClr val="000000"/>
                </a:solidFill>
              </a:rPr>
            </a:br>
            <a:r>
              <a:rPr lang="en-US" sz="1800" b="1" i="1">
                <a:solidFill>
                  <a:srgbClr val="000000"/>
                </a:solidFill>
              </a:rPr>
              <a:t>seconds</a:t>
            </a:r>
            <a:r>
              <a:rPr lang="en-US" sz="1800" b="1">
                <a:solidFill>
                  <a:srgbClr val="000000"/>
                </a:solidFill>
              </a:rPr>
              <a:t>} </a:t>
            </a:r>
            <a:endParaRPr lang="en-GB" sz="1800" b="1">
              <a:solidFill>
                <a:srgbClr val="000000"/>
              </a:solidFill>
            </a:endParaRPr>
          </a:p>
        </p:txBody>
      </p:sp>
      <p:sp>
        <p:nvSpPr>
          <p:cNvPr id="327688" name="Text Box 8"/>
          <p:cNvSpPr txBox="1">
            <a:spLocks noChangeArrowheads="1"/>
          </p:cNvSpPr>
          <p:nvPr/>
        </p:nvSpPr>
        <p:spPr bwMode="auto">
          <a:xfrm>
            <a:off x="458788" y="3881438"/>
            <a:ext cx="7700962"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lgn="l">
              <a:defRPr sz="2400">
                <a:solidFill>
                  <a:schemeClr val="tx1"/>
                </a:solidFill>
                <a:latin typeface="Times" pitchFamily="18" charset="0"/>
              </a:defRPr>
            </a:lvl1pPr>
            <a:lvl2pPr algn="l">
              <a:defRPr sz="2400">
                <a:solidFill>
                  <a:schemeClr val="tx1"/>
                </a:solidFill>
                <a:latin typeface="Times" pitchFamily="18" charset="0"/>
              </a:defRPr>
            </a:lvl2pPr>
            <a:lvl3pPr algn="l">
              <a:defRPr sz="2400">
                <a:solidFill>
                  <a:schemeClr val="tx1"/>
                </a:solidFill>
                <a:latin typeface="Times" pitchFamily="18" charset="0"/>
              </a:defRPr>
            </a:lvl3pPr>
            <a:lvl4pPr algn="l">
              <a:defRPr sz="2400">
                <a:solidFill>
                  <a:schemeClr val="tx1"/>
                </a:solidFill>
                <a:latin typeface="Times" pitchFamily="18" charset="0"/>
              </a:defRPr>
            </a:lvl4pPr>
            <a:lvl5pPr algn="l">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a:latin typeface="Arial" charset="0"/>
              </a:rPr>
              <a:t>(Optional) Specifies when the key is accepted for received packets</a:t>
            </a:r>
          </a:p>
        </p:txBody>
      </p:sp>
      <p:sp>
        <p:nvSpPr>
          <p:cNvPr id="327689" name="Rectangle 9"/>
          <p:cNvSpPr>
            <a:spLocks noChangeArrowheads="1"/>
          </p:cNvSpPr>
          <p:nvPr/>
        </p:nvSpPr>
        <p:spPr bwMode="auto">
          <a:xfrm>
            <a:off x="458788" y="4587875"/>
            <a:ext cx="35448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spcBef>
                <a:spcPct val="20000"/>
              </a:spcBef>
            </a:pPr>
            <a:r>
              <a:rPr lang="en-GB" sz="1600" b="1"/>
              <a:t>RouterX(config-keychain-key)#</a:t>
            </a:r>
          </a:p>
        </p:txBody>
      </p:sp>
      <p:sp>
        <p:nvSpPr>
          <p:cNvPr id="327690" name="Rectangle 10"/>
          <p:cNvSpPr>
            <a:spLocks noChangeArrowheads="1"/>
          </p:cNvSpPr>
          <p:nvPr/>
        </p:nvSpPr>
        <p:spPr bwMode="auto">
          <a:xfrm>
            <a:off x="458788" y="4876800"/>
            <a:ext cx="8226425" cy="6699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lstStyle/>
          <a:p>
            <a:pPr algn="l">
              <a:lnSpc>
                <a:spcPct val="100000"/>
              </a:lnSpc>
              <a:tabLst>
                <a:tab pos="7654925" algn="r"/>
              </a:tabLst>
            </a:pPr>
            <a:r>
              <a:rPr lang="en-US" sz="1800" b="1">
                <a:solidFill>
                  <a:srgbClr val="000000"/>
                </a:solidFill>
              </a:rPr>
              <a:t>send-lifetime </a:t>
            </a:r>
            <a:r>
              <a:rPr lang="en-US" sz="1800" b="1" i="1">
                <a:solidFill>
                  <a:srgbClr val="000000"/>
                </a:solidFill>
              </a:rPr>
              <a:t>start-time </a:t>
            </a:r>
            <a:r>
              <a:rPr lang="en-US" sz="1800" b="1">
                <a:solidFill>
                  <a:srgbClr val="000000"/>
                </a:solidFill>
              </a:rPr>
              <a:t>{infinite | </a:t>
            </a:r>
            <a:r>
              <a:rPr lang="en-US" sz="1800" b="1" i="1">
                <a:solidFill>
                  <a:srgbClr val="000000"/>
                </a:solidFill>
              </a:rPr>
              <a:t>end-time</a:t>
            </a:r>
            <a:r>
              <a:rPr lang="en-US" sz="1800" b="1">
                <a:solidFill>
                  <a:srgbClr val="000000"/>
                </a:solidFill>
              </a:rPr>
              <a:t> | duration </a:t>
            </a:r>
            <a:br>
              <a:rPr lang="en-US" sz="1800" b="1">
                <a:solidFill>
                  <a:srgbClr val="000000"/>
                </a:solidFill>
              </a:rPr>
            </a:br>
            <a:r>
              <a:rPr lang="en-US" sz="1800" b="1" i="1">
                <a:solidFill>
                  <a:srgbClr val="000000"/>
                </a:solidFill>
              </a:rPr>
              <a:t>seconds</a:t>
            </a:r>
            <a:r>
              <a:rPr lang="en-US" sz="1800" b="1">
                <a:solidFill>
                  <a:srgbClr val="000000"/>
                </a:solidFill>
              </a:rPr>
              <a:t>} </a:t>
            </a:r>
            <a:endParaRPr lang="en-GB" sz="1800" b="1">
              <a:solidFill>
                <a:srgbClr val="000000"/>
              </a:solidFill>
            </a:endParaRPr>
          </a:p>
        </p:txBody>
      </p:sp>
      <p:sp>
        <p:nvSpPr>
          <p:cNvPr id="327691" name="Text Box 11"/>
          <p:cNvSpPr txBox="1">
            <a:spLocks noChangeArrowheads="1"/>
          </p:cNvSpPr>
          <p:nvPr/>
        </p:nvSpPr>
        <p:spPr bwMode="auto">
          <a:xfrm>
            <a:off x="458788" y="5575300"/>
            <a:ext cx="7729537"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lgn="l">
              <a:defRPr sz="2400">
                <a:solidFill>
                  <a:schemeClr val="tx1"/>
                </a:solidFill>
                <a:latin typeface="Times" pitchFamily="18" charset="0"/>
              </a:defRPr>
            </a:lvl1pPr>
            <a:lvl2pPr algn="l">
              <a:defRPr sz="2400">
                <a:solidFill>
                  <a:schemeClr val="tx1"/>
                </a:solidFill>
                <a:latin typeface="Times" pitchFamily="18" charset="0"/>
              </a:defRPr>
            </a:lvl2pPr>
            <a:lvl3pPr algn="l">
              <a:defRPr sz="2400">
                <a:solidFill>
                  <a:schemeClr val="tx1"/>
                </a:solidFill>
                <a:latin typeface="Times" pitchFamily="18" charset="0"/>
              </a:defRPr>
            </a:lvl3pPr>
            <a:lvl4pPr algn="l">
              <a:defRPr sz="2400">
                <a:solidFill>
                  <a:schemeClr val="tx1"/>
                </a:solidFill>
                <a:latin typeface="Times" pitchFamily="18" charset="0"/>
              </a:defRPr>
            </a:lvl4pPr>
            <a:lvl5pPr algn="l">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a:latin typeface="Arial" charset="0"/>
              </a:rPr>
              <a:t>(Optional) Specifies when the key can be used for sending packets</a:t>
            </a:r>
          </a:p>
        </p:txBody>
      </p:sp>
      <p:sp>
        <p:nvSpPr>
          <p:cNvPr id="327692" name="Rectangle 12"/>
          <p:cNvSpPr>
            <a:spLocks noGrp="1" noChangeArrowheads="1"/>
          </p:cNvSpPr>
          <p:nvPr>
            <p:ph type="title"/>
          </p:nvPr>
        </p:nvSpPr>
        <p:spPr/>
        <p:txBody>
          <a:bodyPr/>
          <a:lstStyle/>
          <a:p>
            <a:r>
              <a:rPr lang="en-US"/>
              <a:t>Configuring EIGRP MD5 Authentication (Cont.)</a:t>
            </a:r>
          </a:p>
        </p:txBody>
      </p:sp>
    </p:spTree>
    <p:extLst>
      <p:ext uri="{BB962C8B-B14F-4D97-AF65-F5344CB8AC3E}">
        <p14:creationId xmlns:p14="http://schemas.microsoft.com/office/powerpoint/2010/main" val="36883234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ChangeArrowheads="1"/>
          </p:cNvSpPr>
          <p:nvPr/>
        </p:nvSpPr>
        <p:spPr bwMode="auto">
          <a:xfrm>
            <a:off x="458788" y="2057400"/>
            <a:ext cx="8226425"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lstStyle/>
          <a:p>
            <a:pPr algn="l">
              <a:lnSpc>
                <a:spcPct val="100000"/>
              </a:lnSpc>
              <a:tabLst>
                <a:tab pos="7654925" algn="r"/>
              </a:tabLst>
            </a:pPr>
            <a:r>
              <a:rPr lang="en-US" sz="1800" b="1">
                <a:solidFill>
                  <a:srgbClr val="000000"/>
                </a:solidFill>
              </a:rPr>
              <a:t>ip authentication mode eigrp </a:t>
            </a:r>
            <a:r>
              <a:rPr lang="en-US" sz="1800" b="1" i="1">
                <a:solidFill>
                  <a:srgbClr val="000000"/>
                </a:solidFill>
              </a:rPr>
              <a:t>autonomous-system</a:t>
            </a:r>
            <a:r>
              <a:rPr lang="en-US" sz="1800" b="1">
                <a:solidFill>
                  <a:srgbClr val="000000"/>
                </a:solidFill>
              </a:rPr>
              <a:t> md5</a:t>
            </a:r>
            <a:endParaRPr lang="en-GB" sz="1800" b="1">
              <a:solidFill>
                <a:srgbClr val="000000"/>
              </a:solidFill>
            </a:endParaRPr>
          </a:p>
        </p:txBody>
      </p:sp>
      <p:sp>
        <p:nvSpPr>
          <p:cNvPr id="325636" name="Rectangle 4"/>
          <p:cNvSpPr>
            <a:spLocks noChangeArrowheads="1"/>
          </p:cNvSpPr>
          <p:nvPr/>
        </p:nvSpPr>
        <p:spPr bwMode="auto">
          <a:xfrm>
            <a:off x="458788" y="1768475"/>
            <a:ext cx="2322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spcBef>
                <a:spcPct val="20000"/>
              </a:spcBef>
            </a:pPr>
            <a:r>
              <a:rPr lang="en-GB" sz="1600" b="1"/>
              <a:t>RouterX(config-if)#</a:t>
            </a:r>
          </a:p>
        </p:txBody>
      </p:sp>
      <p:sp>
        <p:nvSpPr>
          <p:cNvPr id="325637" name="Text Box 5"/>
          <p:cNvSpPr txBox="1">
            <a:spLocks noChangeArrowheads="1"/>
          </p:cNvSpPr>
          <p:nvPr/>
        </p:nvSpPr>
        <p:spPr bwMode="auto">
          <a:xfrm>
            <a:off x="458788" y="2482850"/>
            <a:ext cx="5684837"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lgn="l">
              <a:defRPr sz="2400">
                <a:solidFill>
                  <a:schemeClr val="tx1"/>
                </a:solidFill>
                <a:latin typeface="Times" pitchFamily="18" charset="0"/>
              </a:defRPr>
            </a:lvl1pPr>
            <a:lvl2pPr algn="l">
              <a:defRPr sz="2400">
                <a:solidFill>
                  <a:schemeClr val="tx1"/>
                </a:solidFill>
                <a:latin typeface="Times" pitchFamily="18" charset="0"/>
              </a:defRPr>
            </a:lvl2pPr>
            <a:lvl3pPr algn="l">
              <a:defRPr sz="2400">
                <a:solidFill>
                  <a:schemeClr val="tx1"/>
                </a:solidFill>
                <a:latin typeface="Times" pitchFamily="18" charset="0"/>
              </a:defRPr>
            </a:lvl3pPr>
            <a:lvl4pPr algn="l">
              <a:defRPr sz="2400">
                <a:solidFill>
                  <a:schemeClr val="tx1"/>
                </a:solidFill>
                <a:latin typeface="Times" pitchFamily="18" charset="0"/>
              </a:defRPr>
            </a:lvl4pPr>
            <a:lvl5pPr algn="l">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a:latin typeface="Arial" charset="0"/>
              </a:rPr>
              <a:t>Specifies MD5 authentication for EIGRP packets</a:t>
            </a:r>
          </a:p>
        </p:txBody>
      </p:sp>
      <p:sp>
        <p:nvSpPr>
          <p:cNvPr id="325638" name="Rectangle 6"/>
          <p:cNvSpPr>
            <a:spLocks noChangeArrowheads="1"/>
          </p:cNvSpPr>
          <p:nvPr/>
        </p:nvSpPr>
        <p:spPr bwMode="auto">
          <a:xfrm>
            <a:off x="458788" y="3284538"/>
            <a:ext cx="2322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spcBef>
                <a:spcPct val="20000"/>
              </a:spcBef>
            </a:pPr>
            <a:r>
              <a:rPr lang="en-GB" sz="1600" b="1"/>
              <a:t>RouterX(config-if)#</a:t>
            </a:r>
          </a:p>
        </p:txBody>
      </p:sp>
      <p:sp>
        <p:nvSpPr>
          <p:cNvPr id="325639" name="Rectangle 7"/>
          <p:cNvSpPr>
            <a:spLocks noChangeArrowheads="1"/>
          </p:cNvSpPr>
          <p:nvPr/>
        </p:nvSpPr>
        <p:spPr bwMode="auto">
          <a:xfrm>
            <a:off x="458788" y="3581400"/>
            <a:ext cx="8226425" cy="6699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lstStyle/>
          <a:p>
            <a:pPr algn="l">
              <a:lnSpc>
                <a:spcPct val="100000"/>
              </a:lnSpc>
              <a:tabLst>
                <a:tab pos="7654925" algn="r"/>
              </a:tabLst>
            </a:pPr>
            <a:r>
              <a:rPr lang="en-US" sz="1800" b="1">
                <a:solidFill>
                  <a:srgbClr val="000000"/>
                </a:solidFill>
              </a:rPr>
              <a:t>ip authentication key-chain eigrp </a:t>
            </a:r>
            <a:r>
              <a:rPr lang="en-US" sz="1800" b="1" i="1">
                <a:solidFill>
                  <a:srgbClr val="000000"/>
                </a:solidFill>
              </a:rPr>
              <a:t>autonomous-system </a:t>
            </a:r>
          </a:p>
          <a:p>
            <a:pPr algn="l">
              <a:lnSpc>
                <a:spcPct val="100000"/>
              </a:lnSpc>
              <a:tabLst>
                <a:tab pos="7654925" algn="r"/>
              </a:tabLst>
            </a:pPr>
            <a:r>
              <a:rPr lang="en-US" sz="1800" b="1" i="1">
                <a:solidFill>
                  <a:srgbClr val="000000"/>
                </a:solidFill>
              </a:rPr>
              <a:t>name-of-chain</a:t>
            </a:r>
            <a:r>
              <a:rPr lang="en-US" sz="1800" b="1">
                <a:solidFill>
                  <a:srgbClr val="000000"/>
                </a:solidFill>
              </a:rPr>
              <a:t> </a:t>
            </a:r>
            <a:endParaRPr lang="en-GB" sz="1800" b="1">
              <a:solidFill>
                <a:srgbClr val="000000"/>
              </a:solidFill>
            </a:endParaRPr>
          </a:p>
        </p:txBody>
      </p:sp>
      <p:sp>
        <p:nvSpPr>
          <p:cNvPr id="325640" name="Text Box 8"/>
          <p:cNvSpPr txBox="1">
            <a:spLocks noChangeArrowheads="1"/>
          </p:cNvSpPr>
          <p:nvPr/>
        </p:nvSpPr>
        <p:spPr bwMode="auto">
          <a:xfrm>
            <a:off x="458788" y="4281488"/>
            <a:ext cx="8210550"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lgn="l">
              <a:defRPr sz="2400">
                <a:solidFill>
                  <a:schemeClr val="tx1"/>
                </a:solidFill>
                <a:latin typeface="Times" pitchFamily="18" charset="0"/>
              </a:defRPr>
            </a:lvl1pPr>
            <a:lvl2pPr algn="l">
              <a:defRPr sz="2400">
                <a:solidFill>
                  <a:schemeClr val="tx1"/>
                </a:solidFill>
                <a:latin typeface="Times" pitchFamily="18" charset="0"/>
              </a:defRPr>
            </a:lvl2pPr>
            <a:lvl3pPr algn="l">
              <a:defRPr sz="2400">
                <a:solidFill>
                  <a:schemeClr val="tx1"/>
                </a:solidFill>
                <a:latin typeface="Times" pitchFamily="18" charset="0"/>
              </a:defRPr>
            </a:lvl3pPr>
            <a:lvl4pPr algn="l">
              <a:defRPr sz="2400">
                <a:solidFill>
                  <a:schemeClr val="tx1"/>
                </a:solidFill>
                <a:latin typeface="Times" pitchFamily="18" charset="0"/>
              </a:defRPr>
            </a:lvl4pPr>
            <a:lvl5pPr algn="l">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a:latin typeface="Arial" charset="0"/>
              </a:rPr>
              <a:t>Enables authentication of EIGRP packets using the key in the keychain</a:t>
            </a:r>
          </a:p>
        </p:txBody>
      </p:sp>
      <p:sp>
        <p:nvSpPr>
          <p:cNvPr id="325641" name="Rectangle 9"/>
          <p:cNvSpPr>
            <a:spLocks noGrp="1" noChangeArrowheads="1"/>
          </p:cNvSpPr>
          <p:nvPr>
            <p:ph type="title"/>
          </p:nvPr>
        </p:nvSpPr>
        <p:spPr/>
        <p:txBody>
          <a:bodyPr/>
          <a:lstStyle/>
          <a:p>
            <a:r>
              <a:rPr lang="en-US"/>
              <a:t>Configuring EIGRP MD5 Authentication (Cont.)</a:t>
            </a:r>
          </a:p>
        </p:txBody>
      </p:sp>
    </p:spTree>
    <p:extLst>
      <p:ext uri="{BB962C8B-B14F-4D97-AF65-F5344CB8AC3E}">
        <p14:creationId xmlns:p14="http://schemas.microsoft.com/office/powerpoint/2010/main" val="15048703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9432" name="Picture 8" descr="327P_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1524000"/>
            <a:ext cx="6889750" cy="738188"/>
          </a:xfrm>
          <a:prstGeom prst="rect">
            <a:avLst/>
          </a:prstGeom>
          <a:noFill/>
          <a:extLst>
            <a:ext uri="{909E8E84-426E-40DD-AFC4-6F175D3DCCD1}">
              <a14:hiddenFill xmlns:a14="http://schemas.microsoft.com/office/drawing/2010/main">
                <a:solidFill>
                  <a:srgbClr val="FFFFFF"/>
                </a:solidFill>
              </a14:hiddenFill>
            </a:ext>
          </a:extLst>
        </p:spPr>
      </p:pic>
      <p:sp>
        <p:nvSpPr>
          <p:cNvPr id="359427" name="Rectangle 3"/>
          <p:cNvSpPr>
            <a:spLocks noGrp="1" noChangeArrowheads="1"/>
          </p:cNvSpPr>
          <p:nvPr>
            <p:ph type="title"/>
          </p:nvPr>
        </p:nvSpPr>
        <p:spPr/>
        <p:txBody>
          <a:bodyPr/>
          <a:lstStyle/>
          <a:p>
            <a:r>
              <a:rPr lang="en-US"/>
              <a:t>Example EIGRP MD5 Authentication Configuration</a:t>
            </a:r>
          </a:p>
        </p:txBody>
      </p:sp>
      <p:sp>
        <p:nvSpPr>
          <p:cNvPr id="359428" name="Text Box 4"/>
          <p:cNvSpPr txBox="1">
            <a:spLocks noChangeArrowheads="1"/>
          </p:cNvSpPr>
          <p:nvPr/>
        </p:nvSpPr>
        <p:spPr bwMode="auto">
          <a:xfrm>
            <a:off x="1546225" y="2590800"/>
            <a:ext cx="5298245" cy="34163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1200" b="1">
                <a:solidFill>
                  <a:srgbClr val="000000"/>
                </a:solidFill>
                <a:latin typeface="Courier New" pitchFamily="49" charset="0"/>
                <a:ea typeface="Times New Roman" pitchFamily="18" charset="0"/>
                <a:cs typeface="Courier New" pitchFamily="49" charset="0"/>
              </a:rPr>
              <a:t>RouterX</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&lt;output omitted&gt; </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key chain RouterXchain</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key 1</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key-string firstkey</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accept-lifetime 04:00:00 Jan 1 2006 infinite</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send-lifetime 04:00:00 Jan 1 2006 04:01:00 Jan 1 2006</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key 2</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key-string secondkey</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accept-lifetime 04:00:00 Jan 1 2006 infinite</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send-lifetime 04:00:00 Jan 1 2006 infinite</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&lt;output omitted&gt; </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interface Serial0/0/1</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bandwidth 64</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ip address 192.168.1.101 255.255.255.224</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ip authentication mode eigrp 100 md5</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ip authentication key-chain eigrp 100 RouterXchain</a:t>
            </a:r>
          </a:p>
        </p:txBody>
      </p:sp>
    </p:spTree>
    <p:extLst>
      <p:ext uri="{BB962C8B-B14F-4D97-AF65-F5344CB8AC3E}">
        <p14:creationId xmlns:p14="http://schemas.microsoft.com/office/powerpoint/2010/main" val="3092433282"/>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80" name="Picture 8" descr="327P_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1524000"/>
            <a:ext cx="6889750" cy="738188"/>
          </a:xfrm>
          <a:prstGeom prst="rect">
            <a:avLst/>
          </a:prstGeom>
          <a:noFill/>
          <a:extLst>
            <a:ext uri="{909E8E84-426E-40DD-AFC4-6F175D3DCCD1}">
              <a14:hiddenFill xmlns:a14="http://schemas.microsoft.com/office/drawing/2010/main">
                <a:solidFill>
                  <a:srgbClr val="FFFFFF"/>
                </a:solidFill>
              </a14:hiddenFill>
            </a:ext>
          </a:extLst>
        </p:spPr>
      </p:pic>
      <p:sp>
        <p:nvSpPr>
          <p:cNvPr id="361475" name="Rectangle 3"/>
          <p:cNvSpPr>
            <a:spLocks noGrp="1" noChangeArrowheads="1"/>
          </p:cNvSpPr>
          <p:nvPr>
            <p:ph type="title"/>
          </p:nvPr>
        </p:nvSpPr>
        <p:spPr/>
        <p:txBody>
          <a:bodyPr/>
          <a:lstStyle/>
          <a:p>
            <a:r>
              <a:rPr lang="en-US"/>
              <a:t>Example EIGRP MD5 Authentication Configuration (Cont.)</a:t>
            </a:r>
          </a:p>
        </p:txBody>
      </p:sp>
      <p:sp>
        <p:nvSpPr>
          <p:cNvPr id="361476" name="Text Box 4"/>
          <p:cNvSpPr txBox="1">
            <a:spLocks noChangeArrowheads="1"/>
          </p:cNvSpPr>
          <p:nvPr/>
        </p:nvSpPr>
        <p:spPr bwMode="auto">
          <a:xfrm>
            <a:off x="1754188" y="2590800"/>
            <a:ext cx="5662127" cy="397031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1400" b="1">
                <a:solidFill>
                  <a:srgbClr val="000000"/>
                </a:solidFill>
                <a:latin typeface="Courier New" pitchFamily="49" charset="0"/>
                <a:ea typeface="Times New Roman" pitchFamily="18" charset="0"/>
                <a:cs typeface="Courier New" pitchFamily="49" charset="0"/>
              </a:rPr>
              <a:t>RouterY</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&lt;output omitted&gt; </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key chain RouterYchain</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 key 1</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  key-string firstkey</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  accept-lifetime 04:00:00 Jan 1 2006 infinite</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  send-lifetime 04:00:00 Jan 1 2006 infinite</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 key 2</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  key-string secondkey</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  accept-lifetime 04:00:00 Jan 1 2006 infinite</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  send-lifetime 04:00:00 Jan 1 2006 infinite </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&lt;output omitted&gt; </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interface Serial0/0/1</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 bandwidth 64</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 ip address 192.168.1.102 255.255.255.224</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 ip authentication mode eigrp 100 md5</a:t>
            </a:r>
          </a:p>
          <a:p>
            <a:pPr algn="l">
              <a:lnSpc>
                <a:spcPct val="100000"/>
              </a:lnSpc>
            </a:pPr>
            <a:r>
              <a:rPr lang="en-US" sz="1400" b="1">
                <a:solidFill>
                  <a:srgbClr val="000000"/>
                </a:solidFill>
                <a:latin typeface="Courier New" pitchFamily="49" charset="0"/>
                <a:ea typeface="Times New Roman" pitchFamily="18" charset="0"/>
                <a:cs typeface="Courier New" pitchFamily="49" charset="0"/>
              </a:rPr>
              <a:t> ip authentication key-chain eigrp 100 RouterYchain</a:t>
            </a:r>
          </a:p>
        </p:txBody>
      </p:sp>
    </p:spTree>
    <p:extLst>
      <p:ext uri="{BB962C8B-B14F-4D97-AF65-F5344CB8AC3E}">
        <p14:creationId xmlns:p14="http://schemas.microsoft.com/office/powerpoint/2010/main" val="1827757536"/>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3" name="Rectangle 5"/>
          <p:cNvSpPr>
            <a:spLocks noChangeArrowheads="1"/>
          </p:cNvSpPr>
          <p:nvPr/>
        </p:nvSpPr>
        <p:spPr bwMode="auto">
          <a:xfrm>
            <a:off x="1233488" y="4132263"/>
            <a:ext cx="5233987" cy="182562"/>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334852" name="Text Box 4"/>
          <p:cNvSpPr txBox="1">
            <a:spLocks noChangeArrowheads="1"/>
          </p:cNvSpPr>
          <p:nvPr/>
        </p:nvSpPr>
        <p:spPr bwMode="auto">
          <a:xfrm>
            <a:off x="736600" y="1524000"/>
            <a:ext cx="7670800" cy="48672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1200" b="1">
                <a:solidFill>
                  <a:srgbClr val="000000"/>
                </a:solidFill>
                <a:latin typeface="Courier New" pitchFamily="49" charset="0"/>
                <a:ea typeface="Times New Roman" pitchFamily="18" charset="0"/>
                <a:cs typeface="Courier New" pitchFamily="49" charset="0"/>
              </a:rPr>
              <a:t>RouterX#</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*Jan 21 16:23:30.517: %DUAL-5-NBRCHANGE: IP-EIGRP(0) 100: Neighbor 192.168.1.102 </a:t>
            </a:r>
            <a:br>
              <a:rPr lang="en-US" sz="1200" b="1">
                <a:solidFill>
                  <a:srgbClr val="000000"/>
                </a:solidFill>
                <a:latin typeface="Courier New" pitchFamily="49" charset="0"/>
                <a:ea typeface="Times New Roman" pitchFamily="18" charset="0"/>
                <a:cs typeface="Courier New" pitchFamily="49" charset="0"/>
              </a:rPr>
            </a:br>
            <a:r>
              <a:rPr lang="en-US" sz="1200" b="1">
                <a:solidFill>
                  <a:srgbClr val="000000"/>
                </a:solidFill>
                <a:latin typeface="Courier New" pitchFamily="49" charset="0"/>
                <a:ea typeface="Times New Roman" pitchFamily="18" charset="0"/>
                <a:cs typeface="Courier New" pitchFamily="49" charset="0"/>
              </a:rPr>
              <a:t>(Serial0/0/1) is up: new adjacency</a:t>
            </a:r>
          </a:p>
          <a:p>
            <a:pPr algn="l">
              <a:lnSpc>
                <a:spcPct val="100000"/>
              </a:lnSpc>
            </a:pPr>
            <a:endParaRPr lang="en-US" sz="1200" b="1">
              <a:solidFill>
                <a:srgbClr val="000000"/>
              </a:solidFill>
              <a:latin typeface="Courier New" pitchFamily="49" charset="0"/>
              <a:ea typeface="Times New Roman" pitchFamily="18" charset="0"/>
              <a:cs typeface="Courier New" pitchFamily="49" charset="0"/>
            </a:endParaRPr>
          </a:p>
          <a:p>
            <a:pPr algn="l">
              <a:lnSpc>
                <a:spcPct val="100000"/>
              </a:lnSpc>
            </a:pPr>
            <a:r>
              <a:rPr lang="en-US" sz="1200" b="1">
                <a:solidFill>
                  <a:srgbClr val="000000"/>
                </a:solidFill>
                <a:latin typeface="Courier New" pitchFamily="49" charset="0"/>
                <a:ea typeface="Times New Roman" pitchFamily="18" charset="0"/>
                <a:cs typeface="Courier New" pitchFamily="49" charset="0"/>
              </a:rPr>
              <a:t>RouterX#</a:t>
            </a:r>
            <a:r>
              <a:rPr lang="en-US" sz="1200" b="1">
                <a:solidFill>
                  <a:schemeClr val="accent2"/>
                </a:solidFill>
                <a:latin typeface="Courier New" pitchFamily="49" charset="0"/>
                <a:ea typeface="Times New Roman" pitchFamily="18" charset="0"/>
                <a:cs typeface="Courier New" pitchFamily="49" charset="0"/>
              </a:rPr>
              <a:t>show ip eigrp neighbors</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IP-EIGRP neighbors for process 100</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H   Address                 Interface       Hold Uptime   SRTT   RTO  Q  Seq</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(sec)         (ms)       Cnt Num</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0   192.168.1.102           Se0/0/1           12 00:03:10   17  2280  0  14</a:t>
            </a:r>
          </a:p>
          <a:p>
            <a:pPr algn="l">
              <a:lnSpc>
                <a:spcPct val="100000"/>
              </a:lnSpc>
            </a:pPr>
            <a:endParaRPr lang="en-US" sz="1200" b="1">
              <a:solidFill>
                <a:srgbClr val="000000"/>
              </a:solidFill>
              <a:latin typeface="Courier New" pitchFamily="49" charset="0"/>
              <a:ea typeface="Times New Roman" pitchFamily="18" charset="0"/>
              <a:cs typeface="Courier New" pitchFamily="49" charset="0"/>
            </a:endParaRPr>
          </a:p>
          <a:p>
            <a:pPr algn="l">
              <a:lnSpc>
                <a:spcPct val="100000"/>
              </a:lnSpc>
            </a:pPr>
            <a:r>
              <a:rPr lang="en-US" sz="1200" b="1">
                <a:solidFill>
                  <a:srgbClr val="000000"/>
                </a:solidFill>
                <a:latin typeface="Courier New" pitchFamily="49" charset="0"/>
                <a:ea typeface="Times New Roman" pitchFamily="18" charset="0"/>
                <a:cs typeface="Courier New" pitchFamily="49" charset="0"/>
              </a:rPr>
              <a:t>RouterX#</a:t>
            </a:r>
            <a:r>
              <a:rPr lang="en-US" sz="1200" b="1">
                <a:solidFill>
                  <a:schemeClr val="accent2"/>
                </a:solidFill>
                <a:latin typeface="Courier New" pitchFamily="49" charset="0"/>
                <a:ea typeface="Times New Roman" pitchFamily="18" charset="0"/>
                <a:cs typeface="Courier New" pitchFamily="49" charset="0"/>
              </a:rPr>
              <a:t>show ip route</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&lt;output omitted&gt;</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Gateway of last resort is not set</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D    172.17.0.0/16 [90/40514560] via 192.168.1.102, 00:02:22, Serial0/0/1</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172.16.0.0/16 is variably subnetted, 2 subnets, 2 masks</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D       172.16.0.0/16 is a summary, 00:31:31, Null0</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C       172.16.1.0/24 is directly connected, FastEthernet0/0</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     192.168.1.0/24 is variably subnetted, 2 subnets, 2 masks</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C       192.168.1.96/27 is directly connected, Serial0/0/1</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D       192.168.1.0/24 is a summary, 00:31:31, Null0</a:t>
            </a:r>
          </a:p>
          <a:p>
            <a:pPr algn="l">
              <a:lnSpc>
                <a:spcPct val="100000"/>
              </a:lnSpc>
            </a:pPr>
            <a:endParaRPr lang="en-US" sz="1200" b="1">
              <a:solidFill>
                <a:srgbClr val="000000"/>
              </a:solidFill>
              <a:latin typeface="Courier New" pitchFamily="49" charset="0"/>
              <a:ea typeface="Times New Roman" pitchFamily="18" charset="0"/>
              <a:cs typeface="Courier New" pitchFamily="49" charset="0"/>
            </a:endParaRPr>
          </a:p>
          <a:p>
            <a:pPr algn="l">
              <a:lnSpc>
                <a:spcPct val="100000"/>
              </a:lnSpc>
            </a:pPr>
            <a:r>
              <a:rPr lang="en-US" sz="1200" b="1">
                <a:solidFill>
                  <a:srgbClr val="000000"/>
                </a:solidFill>
                <a:latin typeface="Courier New" pitchFamily="49" charset="0"/>
                <a:ea typeface="Times New Roman" pitchFamily="18" charset="0"/>
                <a:cs typeface="Courier New" pitchFamily="49" charset="0"/>
              </a:rPr>
              <a:t>RouterX#</a:t>
            </a:r>
            <a:r>
              <a:rPr lang="en-US" sz="1200" b="1">
                <a:solidFill>
                  <a:schemeClr val="accent2"/>
                </a:solidFill>
                <a:latin typeface="Courier New" pitchFamily="49" charset="0"/>
                <a:ea typeface="Times New Roman" pitchFamily="18" charset="0"/>
                <a:cs typeface="Courier New" pitchFamily="49" charset="0"/>
              </a:rPr>
              <a:t>ping 172.17.2.2</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Type escape sequence to abort.</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Sending 5, 100-byte ICMP Echos to 172.17.2.2, timeout is 2 seconds:</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a:t>
            </a:r>
          </a:p>
          <a:p>
            <a:pPr algn="l">
              <a:lnSpc>
                <a:spcPct val="100000"/>
              </a:lnSpc>
            </a:pPr>
            <a:r>
              <a:rPr lang="en-US" sz="1200" b="1">
                <a:solidFill>
                  <a:srgbClr val="000000"/>
                </a:solidFill>
                <a:latin typeface="Courier New" pitchFamily="49" charset="0"/>
                <a:ea typeface="Times New Roman" pitchFamily="18" charset="0"/>
                <a:cs typeface="Courier New" pitchFamily="49" charset="0"/>
              </a:rPr>
              <a:t>Success rate is 100 percent (5/5), round-trip min/avg/max = 12/15/16 ms</a:t>
            </a:r>
          </a:p>
        </p:txBody>
      </p:sp>
      <p:sp>
        <p:nvSpPr>
          <p:cNvPr id="334855" name="Rectangle 7"/>
          <p:cNvSpPr>
            <a:spLocks noGrp="1" noChangeArrowheads="1"/>
          </p:cNvSpPr>
          <p:nvPr>
            <p:ph type="title"/>
          </p:nvPr>
        </p:nvSpPr>
        <p:spPr>
          <a:noFill/>
          <a:ln/>
        </p:spPr>
        <p:txBody>
          <a:bodyPr/>
          <a:lstStyle/>
          <a:p>
            <a:r>
              <a:rPr lang="en-US"/>
              <a:t>Verifying MD5 Authentication</a:t>
            </a:r>
          </a:p>
        </p:txBody>
      </p:sp>
    </p:spTree>
    <p:extLst>
      <p:ext uri="{BB962C8B-B14F-4D97-AF65-F5344CB8AC3E}">
        <p14:creationId xmlns:p14="http://schemas.microsoft.com/office/powerpoint/2010/main" val="207611333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15" tIns="41057" rIns="82115" bIns="41057"/>
          <a:lstStyle/>
          <a:p>
            <a:r>
              <a:rPr lang="en-US"/>
              <a:t>Visual Objective 5-1: </a:t>
            </a:r>
            <a:br>
              <a:rPr lang="en-US"/>
            </a:br>
            <a:r>
              <a:rPr lang="en-US"/>
              <a:t>Implementing EIGRP</a:t>
            </a:r>
          </a:p>
        </p:txBody>
      </p:sp>
      <p:pic>
        <p:nvPicPr>
          <p:cNvPr id="363524" name="Picture 4" descr="327P_6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981200"/>
            <a:ext cx="8593138" cy="367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0429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Summary</a:t>
            </a:r>
          </a:p>
        </p:txBody>
      </p:sp>
      <p:sp>
        <p:nvSpPr>
          <p:cNvPr id="12297" name="Rectangle 9"/>
          <p:cNvSpPr>
            <a:spLocks noGrp="1" noChangeArrowheads="1"/>
          </p:cNvSpPr>
          <p:nvPr>
            <p:ph type="body" idx="1"/>
          </p:nvPr>
        </p:nvSpPr>
        <p:spPr/>
        <p:txBody>
          <a:bodyPr/>
          <a:lstStyle/>
          <a:p>
            <a:pPr lvl="1"/>
            <a:r>
              <a:rPr lang="en-US"/>
              <a:t>EIGRP is a classless, advanced distance vector routing protocol that runs the DUAL algorithm.</a:t>
            </a:r>
          </a:p>
          <a:p>
            <a:pPr lvl="1"/>
            <a:r>
              <a:rPr lang="en-US"/>
              <a:t>EIGRP requires you to configure an autonomous system number that must match on all routers to exchange routes. </a:t>
            </a:r>
          </a:p>
          <a:p>
            <a:pPr lvl="1"/>
            <a:r>
              <a:rPr lang="en-US"/>
              <a:t>EIGRP is capable of load balancing across unequal-cost paths. </a:t>
            </a:r>
          </a:p>
          <a:p>
            <a:pPr lvl="1"/>
            <a:r>
              <a:rPr lang="en-US"/>
              <a:t>EIGRP supports MD5 authentication to protect against unauthorized, rogue routers entering your network.</a:t>
            </a:r>
          </a:p>
        </p:txBody>
      </p:sp>
    </p:spTree>
    <p:extLst>
      <p:ext uri="{BB962C8B-B14F-4D97-AF65-F5344CB8AC3E}">
        <p14:creationId xmlns:p14="http://schemas.microsoft.com/office/powerpoint/2010/main" val="55068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1460500" y="5286375"/>
            <a:ext cx="622300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spAutoFit/>
          </a:bodyPr>
          <a:lstStyle/>
          <a:p>
            <a:pPr marL="233363" indent="-233363">
              <a:lnSpc>
                <a:spcPct val="95000"/>
              </a:lnSpc>
              <a:spcBef>
                <a:spcPct val="35000"/>
              </a:spcBef>
              <a:buClr>
                <a:srgbClr val="0183B7"/>
              </a:buClr>
              <a:buFont typeface="Wingdings" pitchFamily="2" charset="2"/>
              <a:buChar char="§"/>
            </a:pPr>
            <a:r>
              <a:rPr lang="en-US" sz="1600" b="0">
                <a:solidFill>
                  <a:srgbClr val="000000"/>
                </a:solidFill>
              </a:rPr>
              <a:t>An autonomous system is a collection of networks within </a:t>
            </a:r>
            <a:br>
              <a:rPr lang="en-US" sz="1600" b="0">
                <a:solidFill>
                  <a:srgbClr val="000000"/>
                </a:solidFill>
              </a:rPr>
            </a:br>
            <a:r>
              <a:rPr lang="en-US" sz="1600" b="0">
                <a:solidFill>
                  <a:srgbClr val="000000"/>
                </a:solidFill>
              </a:rPr>
              <a:t>a common administrative domain.</a:t>
            </a:r>
          </a:p>
          <a:p>
            <a:pPr marL="233363" indent="-233363">
              <a:lnSpc>
                <a:spcPct val="95000"/>
              </a:lnSpc>
              <a:spcBef>
                <a:spcPct val="35000"/>
              </a:spcBef>
              <a:buClr>
                <a:srgbClr val="0183B7"/>
              </a:buClr>
              <a:buFont typeface="Wingdings" pitchFamily="2" charset="2"/>
              <a:buChar char="§"/>
            </a:pPr>
            <a:r>
              <a:rPr lang="en-US" sz="1600" b="0">
                <a:solidFill>
                  <a:srgbClr val="000000"/>
                </a:solidFill>
              </a:rPr>
              <a:t>Interior gateway protocols operate within an autonomous system.</a:t>
            </a:r>
          </a:p>
          <a:p>
            <a:pPr marL="233363" indent="-233363">
              <a:lnSpc>
                <a:spcPct val="95000"/>
              </a:lnSpc>
              <a:spcBef>
                <a:spcPct val="35000"/>
              </a:spcBef>
              <a:buClr>
                <a:srgbClr val="0183B7"/>
              </a:buClr>
              <a:buFont typeface="Wingdings" pitchFamily="2" charset="2"/>
              <a:buChar char="§"/>
            </a:pPr>
            <a:r>
              <a:rPr lang="en-US" sz="1600" b="0">
                <a:solidFill>
                  <a:srgbClr val="000000"/>
                </a:solidFill>
              </a:rPr>
              <a:t>Exterior gateway protocols connect different autonomous systems.</a:t>
            </a:r>
          </a:p>
        </p:txBody>
      </p:sp>
      <p:sp>
        <p:nvSpPr>
          <p:cNvPr id="13315" name="Rectangle 4"/>
          <p:cNvSpPr>
            <a:spLocks noGrp="1" noChangeArrowheads="1"/>
          </p:cNvSpPr>
          <p:nvPr>
            <p:ph type="title"/>
          </p:nvPr>
        </p:nvSpPr>
        <p:spPr/>
        <p:txBody>
          <a:bodyPr/>
          <a:lstStyle/>
          <a:p>
            <a:r>
              <a:rPr lang="en-US" smtClean="0"/>
              <a:t>Autonomous Systems: Interior and Exterior Routing Protocols</a:t>
            </a:r>
          </a:p>
        </p:txBody>
      </p:sp>
      <p:pic>
        <p:nvPicPr>
          <p:cNvPr id="13316" name="Picture 12" descr="327P_6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1736725"/>
            <a:ext cx="71755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MP-DEV-PPT-v8.1">
  <a:themeElements>
    <a:clrScheme name="">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TMP-DEV-PPT-v8.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a:spPr>
      <a:bodyPr vert="horz" wrap="square" lIns="82124" tIns="41061" rIns="82124" bIns="41061" numCol="1" anchor="t" anchorCtr="0" compatLnSpc="1">
        <a:prstTxWarp prst="textNoShape">
          <a:avLst/>
        </a:prstTxWarp>
      </a:bodyPr>
      <a:lstStyle>
        <a:defPPr marL="0" marR="0" indent="0" algn="l" defTabSz="814388" rtl="0" eaLnBrk="0" fontAlgn="base" latinLnBrk="0" hangingPunct="0">
          <a:lnSpc>
            <a:spcPct val="9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a:spPr>
      <a:bodyPr vert="horz" wrap="square" lIns="82124" tIns="41061" rIns="82124" bIns="41061" numCol="1" anchor="t" anchorCtr="0" compatLnSpc="1">
        <a:prstTxWarp prst="textNoShape">
          <a:avLst/>
        </a:prstTxWarp>
      </a:bodyPr>
      <a:lstStyle>
        <a:defPPr marL="0" marR="0" indent="0" algn="l" defTabSz="814388" rtl="0" eaLnBrk="0" fontAlgn="base" latinLnBrk="0" hangingPunct="0">
          <a:lnSpc>
            <a:spcPct val="9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Arial" charset="0"/>
          </a:defRPr>
        </a:defPPr>
      </a:lstStyle>
    </a:lnDef>
  </a:objectDefaults>
  <a:extraClrSchemeLst>
    <a:extraClrScheme>
      <a:clrScheme name="TMP-DEV-PPT-v8.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P-DEV-PPT-v8.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P-DEV-PPT-v8.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P-DEV-PPT-v8.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P-DEV-PPT-v8.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P-DEV-PPT-v8.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P-DEV-PPT-v8.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MP-DEV-PPT-v8.1 8">
        <a:dk1>
          <a:srgbClr val="000000"/>
        </a:dk1>
        <a:lt1>
          <a:srgbClr val="FFFFFF"/>
        </a:lt1>
        <a:dk2>
          <a:srgbClr val="FFFFFF"/>
        </a:dk2>
        <a:lt2>
          <a:srgbClr val="000000"/>
        </a:lt2>
        <a:accent1>
          <a:srgbClr val="339999"/>
        </a:accent1>
        <a:accent2>
          <a:srgbClr val="B92B38"/>
        </a:accent2>
        <a:accent3>
          <a:srgbClr val="FFFFFF"/>
        </a:accent3>
        <a:accent4>
          <a:srgbClr val="000000"/>
        </a:accent4>
        <a:accent5>
          <a:srgbClr val="ADCACA"/>
        </a:accent5>
        <a:accent6>
          <a:srgbClr val="A72632"/>
        </a:accent6>
        <a:hlink>
          <a:srgbClr val="FF9900"/>
        </a:hlink>
        <a:folHlink>
          <a:srgbClr val="FF9900"/>
        </a:folHlink>
      </a:clrScheme>
      <a:clrMap bg1="lt1" tx1="dk1" bg2="lt2" tx2="dk2" accent1="accent1" accent2="accent2" accent3="accent3" accent4="accent4" accent5="accent5" accent6="accent6" hlink="hlink" folHlink="folHlink"/>
    </a:extraClrScheme>
    <a:extraClrScheme>
      <a:clrScheme name="TMP-DEV-PPT-v8.1 9">
        <a:dk1>
          <a:srgbClr val="000000"/>
        </a:dk1>
        <a:lt1>
          <a:srgbClr val="FFFFFF"/>
        </a:lt1>
        <a:dk2>
          <a:srgbClr val="FFFFFF"/>
        </a:dk2>
        <a:lt2>
          <a:srgbClr val="000000"/>
        </a:lt2>
        <a:accent1>
          <a:srgbClr val="339999"/>
        </a:accent1>
        <a:accent2>
          <a:srgbClr val="B92B38"/>
        </a:accent2>
        <a:accent3>
          <a:srgbClr val="FFFFFF"/>
        </a:accent3>
        <a:accent4>
          <a:srgbClr val="000000"/>
        </a:accent4>
        <a:accent5>
          <a:srgbClr val="ADCACA"/>
        </a:accent5>
        <a:accent6>
          <a:srgbClr val="A72632"/>
        </a:accent6>
        <a:hlink>
          <a:srgbClr val="9999CC"/>
        </a:hlink>
        <a:folHlink>
          <a:srgbClr val="FF9900"/>
        </a:folHlink>
      </a:clrScheme>
      <a:clrMap bg1="lt1" tx1="dk1" bg2="lt2" tx2="dk2" accent1="accent1" accent2="accent2" accent3="accent3" accent4="accent4" accent5="accent5" accent6="accent6" hlink="hlink" folHlink="folHlink"/>
    </a:extraClrScheme>
    <a:extraClrScheme>
      <a:clrScheme name="TMP-DEV-PPT-v8.1 10">
        <a:dk1>
          <a:srgbClr val="000000"/>
        </a:dk1>
        <a:lt1>
          <a:srgbClr val="FFFFFF"/>
        </a:lt1>
        <a:dk2>
          <a:srgbClr val="000000"/>
        </a:dk2>
        <a:lt2>
          <a:srgbClr val="000000"/>
        </a:lt2>
        <a:accent1>
          <a:srgbClr val="339999"/>
        </a:accent1>
        <a:accent2>
          <a:srgbClr val="B92B38"/>
        </a:accent2>
        <a:accent3>
          <a:srgbClr val="FFFFFF"/>
        </a:accent3>
        <a:accent4>
          <a:srgbClr val="000000"/>
        </a:accent4>
        <a:accent5>
          <a:srgbClr val="ADCACA"/>
        </a:accent5>
        <a:accent6>
          <a:srgbClr val="A72632"/>
        </a:accent6>
        <a:hlink>
          <a:srgbClr val="9999CC"/>
        </a:hlink>
        <a:folHlink>
          <a:srgbClr val="FF9900"/>
        </a:folHlink>
      </a:clrScheme>
      <a:clrMap bg1="lt1" tx1="dk1" bg2="lt2" tx2="dk2" accent1="accent1" accent2="accent2" accent3="accent3" accent4="accent4" accent5="accent5" accent6="accent6" hlink="hlink" folHlink="folHlink"/>
    </a:extraClrScheme>
    <a:extraClrScheme>
      <a:clrScheme name="TMP-DEV-PPT-v8.1 11">
        <a:dk1>
          <a:srgbClr val="000000"/>
        </a:dk1>
        <a:lt1>
          <a:srgbClr val="FFFFFF"/>
        </a:lt1>
        <a:dk2>
          <a:srgbClr val="000000"/>
        </a:dk2>
        <a:lt2>
          <a:srgbClr val="000000"/>
        </a:lt2>
        <a:accent1>
          <a:srgbClr val="339999"/>
        </a:accent1>
        <a:accent2>
          <a:srgbClr val="B92B38"/>
        </a:accent2>
        <a:accent3>
          <a:srgbClr val="FFFFFF"/>
        </a:accent3>
        <a:accent4>
          <a:srgbClr val="000000"/>
        </a:accent4>
        <a:accent5>
          <a:srgbClr val="ADCACA"/>
        </a:accent5>
        <a:accent6>
          <a:srgbClr val="A72632"/>
        </a:accent6>
        <a:hlink>
          <a:srgbClr val="9999CC"/>
        </a:hlink>
        <a:folHlink>
          <a:srgbClr val="EEB30E"/>
        </a:folHlink>
      </a:clrScheme>
      <a:clrMap bg1="lt1" tx1="dk1" bg2="lt2" tx2="dk2" accent1="accent1" accent2="accent2" accent3="accent3" accent4="accent4" accent5="accent5" accent6="accent6" hlink="hlink" folHlink="folHlink"/>
    </a:extraClrScheme>
    <a:extraClrScheme>
      <a:clrScheme name="TMP-DEV-PPT-v8.1 12">
        <a:dk1>
          <a:srgbClr val="000000"/>
        </a:dk1>
        <a:lt1>
          <a:srgbClr val="FFFFFF"/>
        </a:lt1>
        <a:dk2>
          <a:srgbClr val="000000"/>
        </a:dk2>
        <a:lt2>
          <a:srgbClr val="000000"/>
        </a:lt2>
        <a:accent1>
          <a:srgbClr val="306774"/>
        </a:accent1>
        <a:accent2>
          <a:srgbClr val="B92B38"/>
        </a:accent2>
        <a:accent3>
          <a:srgbClr val="FFFFFF"/>
        </a:accent3>
        <a:accent4>
          <a:srgbClr val="000000"/>
        </a:accent4>
        <a:accent5>
          <a:srgbClr val="ADB8BC"/>
        </a:accent5>
        <a:accent6>
          <a:srgbClr val="A72632"/>
        </a:accent6>
        <a:hlink>
          <a:srgbClr val="9999CC"/>
        </a:hlink>
        <a:folHlink>
          <a:srgbClr val="EEB30E"/>
        </a:folHlink>
      </a:clrScheme>
      <a:clrMap bg1="lt1" tx1="dk1" bg2="lt2" tx2="dk2" accent1="accent1" accent2="accent2" accent3="accent3" accent4="accent4" accent5="accent5" accent6="accent6" hlink="hlink" folHlink="folHlink"/>
    </a:extraClrScheme>
    <a:extraClrScheme>
      <a:clrScheme name="TMP-DEV-PPT-v8.1 13">
        <a:dk1>
          <a:srgbClr val="000000"/>
        </a:dk1>
        <a:lt1>
          <a:srgbClr val="FFFFFF"/>
        </a:lt1>
        <a:dk2>
          <a:srgbClr val="000000"/>
        </a:dk2>
        <a:lt2>
          <a:srgbClr val="000000"/>
        </a:lt2>
        <a:accent1>
          <a:srgbClr val="306774"/>
        </a:accent1>
        <a:accent2>
          <a:srgbClr val="B92B38"/>
        </a:accent2>
        <a:accent3>
          <a:srgbClr val="FFFFFF"/>
        </a:accent3>
        <a:accent4>
          <a:srgbClr val="000000"/>
        </a:accent4>
        <a:accent5>
          <a:srgbClr val="ADB8BC"/>
        </a:accent5>
        <a:accent6>
          <a:srgbClr val="A72632"/>
        </a:accent6>
        <a:hlink>
          <a:srgbClr val="336599"/>
        </a:hlink>
        <a:folHlink>
          <a:srgbClr val="EEB30E"/>
        </a:folHlink>
      </a:clrScheme>
      <a:clrMap bg1="lt1" tx1="dk1" bg2="lt2" tx2="dk2" accent1="accent1" accent2="accent2" accent3="accent3" accent4="accent4" accent5="accent5" accent6="accent6" hlink="hlink" folHlink="folHlink"/>
    </a:extraClrScheme>
    <a:extraClrScheme>
      <a:clrScheme name="TMP-DEV-PPT-v8.1 14">
        <a:dk1>
          <a:srgbClr val="000000"/>
        </a:dk1>
        <a:lt1>
          <a:srgbClr val="FFFFFF"/>
        </a:lt1>
        <a:dk2>
          <a:srgbClr val="000000"/>
        </a:dk2>
        <a:lt2>
          <a:srgbClr val="000000"/>
        </a:lt2>
        <a:accent1>
          <a:srgbClr val="306774"/>
        </a:accent1>
        <a:accent2>
          <a:srgbClr val="B92B38"/>
        </a:accent2>
        <a:accent3>
          <a:srgbClr val="FFFFFF"/>
        </a:accent3>
        <a:accent4>
          <a:srgbClr val="000000"/>
        </a:accent4>
        <a:accent5>
          <a:srgbClr val="ADB8BC"/>
        </a:accent5>
        <a:accent6>
          <a:srgbClr val="A72632"/>
        </a:accent6>
        <a:hlink>
          <a:srgbClr val="4B87C3"/>
        </a:hlink>
        <a:folHlink>
          <a:srgbClr val="EEB30E"/>
        </a:folHlink>
      </a:clrScheme>
      <a:clrMap bg1="lt1" tx1="dk1" bg2="lt2" tx2="dk2" accent1="accent1" accent2="accent2" accent3="accent3" accent4="accent4" accent5="accent5" accent6="accent6" hlink="hlink" folHlink="folHlink"/>
    </a:extraClrScheme>
    <a:extraClrScheme>
      <a:clrScheme name="TMP-DEV-PPT-v8.1 15">
        <a:dk1>
          <a:srgbClr val="000000"/>
        </a:dk1>
        <a:lt1>
          <a:srgbClr val="FFFFFF"/>
        </a:lt1>
        <a:dk2>
          <a:srgbClr val="0183B7"/>
        </a:dk2>
        <a:lt2>
          <a:srgbClr val="000000"/>
        </a:lt2>
        <a:accent1>
          <a:srgbClr val="0183B7"/>
        </a:accent1>
        <a:accent2>
          <a:srgbClr val="B92B38"/>
        </a:accent2>
        <a:accent3>
          <a:srgbClr val="FFFFFF"/>
        </a:accent3>
        <a:accent4>
          <a:srgbClr val="000000"/>
        </a:accent4>
        <a:accent5>
          <a:srgbClr val="AAC1D8"/>
        </a:accent5>
        <a:accent6>
          <a:srgbClr val="A72632"/>
        </a:accent6>
        <a:hlink>
          <a:srgbClr val="4B87C3"/>
        </a:hlink>
        <a:folHlink>
          <a:srgbClr val="EEB30E"/>
        </a:folHlink>
      </a:clrScheme>
      <a:clrMap bg1="lt1" tx1="dk1" bg2="lt2" tx2="dk2" accent1="accent1" accent2="accent2" accent3="accent3" accent4="accent4" accent5="accent5" accent6="accent6" hlink="hlink" folHlink="folHlink"/>
    </a:extraClrScheme>
    <a:extraClrScheme>
      <a:clrScheme name="TMP-DEV-PPT-v8.1 16">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4B87C3"/>
        </a:hlink>
        <a:folHlink>
          <a:srgbClr val="EEB30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MP-DEV-PPT-v8.1">
  <a:themeElements>
    <a:clrScheme name="">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TMP-DEV-PPT-v8.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7961" dir="2700000" algn="ctr" rotWithShape="0">
                  <a:schemeClr val="bg2"/>
                </a:outerShdw>
              </a:effectLst>
            </a14:hiddenEffects>
          </a:ext>
        </a:extLst>
      </a:spPr>
      <a:bodyPr vert="horz" wrap="square" lIns="82124" tIns="41061" rIns="82124" bIns="41061" numCol="1" anchor="t" anchorCtr="0" compatLnSpc="1">
        <a:prstTxWarp prst="textNoShape">
          <a:avLst/>
        </a:prstTxWarp>
        <a:spAutoFit/>
      </a:bodyPr>
      <a:lstStyle>
        <a:defPPr marL="0" marR="0" indent="0" algn="l" defTabSz="814388" rtl="0" eaLnBrk="0" fontAlgn="base" latinLnBrk="0" hangingPunct="0">
          <a:lnSpc>
            <a:spcPct val="9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7961" dir="2700000" algn="ctr" rotWithShape="0">
                  <a:schemeClr val="bg2"/>
                </a:outerShdw>
              </a:effectLst>
            </a14:hiddenEffects>
          </a:ext>
        </a:extLst>
      </a:spPr>
      <a:bodyPr vert="horz" wrap="square" lIns="82124" tIns="41061" rIns="82124" bIns="41061" numCol="1" anchor="t" anchorCtr="0" compatLnSpc="1">
        <a:prstTxWarp prst="textNoShape">
          <a:avLst/>
        </a:prstTxWarp>
        <a:spAutoFit/>
      </a:bodyPr>
      <a:lstStyle>
        <a:defPPr marL="0" marR="0" indent="0" algn="l" defTabSz="814388" rtl="0" eaLnBrk="0" fontAlgn="base" latinLnBrk="0" hangingPunct="0">
          <a:lnSpc>
            <a:spcPct val="9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TMP-DEV-PPT-v8.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P-DEV-PPT-v8.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P-DEV-PPT-v8.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P-DEV-PPT-v8.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P-DEV-PPT-v8.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P-DEV-PPT-v8.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P-DEV-PPT-v8.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MP-DEV-PPT-v8.1 8">
        <a:dk1>
          <a:srgbClr val="000000"/>
        </a:dk1>
        <a:lt1>
          <a:srgbClr val="FFFFFF"/>
        </a:lt1>
        <a:dk2>
          <a:srgbClr val="FFFFFF"/>
        </a:dk2>
        <a:lt2>
          <a:srgbClr val="000000"/>
        </a:lt2>
        <a:accent1>
          <a:srgbClr val="339999"/>
        </a:accent1>
        <a:accent2>
          <a:srgbClr val="B92B38"/>
        </a:accent2>
        <a:accent3>
          <a:srgbClr val="FFFFFF"/>
        </a:accent3>
        <a:accent4>
          <a:srgbClr val="000000"/>
        </a:accent4>
        <a:accent5>
          <a:srgbClr val="ADCACA"/>
        </a:accent5>
        <a:accent6>
          <a:srgbClr val="A72632"/>
        </a:accent6>
        <a:hlink>
          <a:srgbClr val="FF9900"/>
        </a:hlink>
        <a:folHlink>
          <a:srgbClr val="FF9900"/>
        </a:folHlink>
      </a:clrScheme>
      <a:clrMap bg1="lt1" tx1="dk1" bg2="lt2" tx2="dk2" accent1="accent1" accent2="accent2" accent3="accent3" accent4="accent4" accent5="accent5" accent6="accent6" hlink="hlink" folHlink="folHlink"/>
    </a:extraClrScheme>
    <a:extraClrScheme>
      <a:clrScheme name="TMP-DEV-PPT-v8.1 9">
        <a:dk1>
          <a:srgbClr val="000000"/>
        </a:dk1>
        <a:lt1>
          <a:srgbClr val="FFFFFF"/>
        </a:lt1>
        <a:dk2>
          <a:srgbClr val="FFFFFF"/>
        </a:dk2>
        <a:lt2>
          <a:srgbClr val="000000"/>
        </a:lt2>
        <a:accent1>
          <a:srgbClr val="339999"/>
        </a:accent1>
        <a:accent2>
          <a:srgbClr val="B92B38"/>
        </a:accent2>
        <a:accent3>
          <a:srgbClr val="FFFFFF"/>
        </a:accent3>
        <a:accent4>
          <a:srgbClr val="000000"/>
        </a:accent4>
        <a:accent5>
          <a:srgbClr val="ADCACA"/>
        </a:accent5>
        <a:accent6>
          <a:srgbClr val="A72632"/>
        </a:accent6>
        <a:hlink>
          <a:srgbClr val="9999CC"/>
        </a:hlink>
        <a:folHlink>
          <a:srgbClr val="FF9900"/>
        </a:folHlink>
      </a:clrScheme>
      <a:clrMap bg1="lt1" tx1="dk1" bg2="lt2" tx2="dk2" accent1="accent1" accent2="accent2" accent3="accent3" accent4="accent4" accent5="accent5" accent6="accent6" hlink="hlink" folHlink="folHlink"/>
    </a:extraClrScheme>
    <a:extraClrScheme>
      <a:clrScheme name="TMP-DEV-PPT-v8.1 10">
        <a:dk1>
          <a:srgbClr val="000000"/>
        </a:dk1>
        <a:lt1>
          <a:srgbClr val="FFFFFF"/>
        </a:lt1>
        <a:dk2>
          <a:srgbClr val="000000"/>
        </a:dk2>
        <a:lt2>
          <a:srgbClr val="000000"/>
        </a:lt2>
        <a:accent1>
          <a:srgbClr val="339999"/>
        </a:accent1>
        <a:accent2>
          <a:srgbClr val="B92B38"/>
        </a:accent2>
        <a:accent3>
          <a:srgbClr val="FFFFFF"/>
        </a:accent3>
        <a:accent4>
          <a:srgbClr val="000000"/>
        </a:accent4>
        <a:accent5>
          <a:srgbClr val="ADCACA"/>
        </a:accent5>
        <a:accent6>
          <a:srgbClr val="A72632"/>
        </a:accent6>
        <a:hlink>
          <a:srgbClr val="9999CC"/>
        </a:hlink>
        <a:folHlink>
          <a:srgbClr val="FF9900"/>
        </a:folHlink>
      </a:clrScheme>
      <a:clrMap bg1="lt1" tx1="dk1" bg2="lt2" tx2="dk2" accent1="accent1" accent2="accent2" accent3="accent3" accent4="accent4" accent5="accent5" accent6="accent6" hlink="hlink" folHlink="folHlink"/>
    </a:extraClrScheme>
    <a:extraClrScheme>
      <a:clrScheme name="TMP-DEV-PPT-v8.1 11">
        <a:dk1>
          <a:srgbClr val="000000"/>
        </a:dk1>
        <a:lt1>
          <a:srgbClr val="FFFFFF"/>
        </a:lt1>
        <a:dk2>
          <a:srgbClr val="000000"/>
        </a:dk2>
        <a:lt2>
          <a:srgbClr val="000000"/>
        </a:lt2>
        <a:accent1>
          <a:srgbClr val="339999"/>
        </a:accent1>
        <a:accent2>
          <a:srgbClr val="B92B38"/>
        </a:accent2>
        <a:accent3>
          <a:srgbClr val="FFFFFF"/>
        </a:accent3>
        <a:accent4>
          <a:srgbClr val="000000"/>
        </a:accent4>
        <a:accent5>
          <a:srgbClr val="ADCACA"/>
        </a:accent5>
        <a:accent6>
          <a:srgbClr val="A72632"/>
        </a:accent6>
        <a:hlink>
          <a:srgbClr val="9999CC"/>
        </a:hlink>
        <a:folHlink>
          <a:srgbClr val="EEB30E"/>
        </a:folHlink>
      </a:clrScheme>
      <a:clrMap bg1="lt1" tx1="dk1" bg2="lt2" tx2="dk2" accent1="accent1" accent2="accent2" accent3="accent3" accent4="accent4" accent5="accent5" accent6="accent6" hlink="hlink" folHlink="folHlink"/>
    </a:extraClrScheme>
    <a:extraClrScheme>
      <a:clrScheme name="TMP-DEV-PPT-v8.1 12">
        <a:dk1>
          <a:srgbClr val="000000"/>
        </a:dk1>
        <a:lt1>
          <a:srgbClr val="FFFFFF"/>
        </a:lt1>
        <a:dk2>
          <a:srgbClr val="000000"/>
        </a:dk2>
        <a:lt2>
          <a:srgbClr val="000000"/>
        </a:lt2>
        <a:accent1>
          <a:srgbClr val="306774"/>
        </a:accent1>
        <a:accent2>
          <a:srgbClr val="B92B38"/>
        </a:accent2>
        <a:accent3>
          <a:srgbClr val="FFFFFF"/>
        </a:accent3>
        <a:accent4>
          <a:srgbClr val="000000"/>
        </a:accent4>
        <a:accent5>
          <a:srgbClr val="ADB8BC"/>
        </a:accent5>
        <a:accent6>
          <a:srgbClr val="A72632"/>
        </a:accent6>
        <a:hlink>
          <a:srgbClr val="9999CC"/>
        </a:hlink>
        <a:folHlink>
          <a:srgbClr val="EEB30E"/>
        </a:folHlink>
      </a:clrScheme>
      <a:clrMap bg1="lt1" tx1="dk1" bg2="lt2" tx2="dk2" accent1="accent1" accent2="accent2" accent3="accent3" accent4="accent4" accent5="accent5" accent6="accent6" hlink="hlink" folHlink="folHlink"/>
    </a:extraClrScheme>
    <a:extraClrScheme>
      <a:clrScheme name="TMP-DEV-PPT-v8.1 13">
        <a:dk1>
          <a:srgbClr val="000000"/>
        </a:dk1>
        <a:lt1>
          <a:srgbClr val="FFFFFF"/>
        </a:lt1>
        <a:dk2>
          <a:srgbClr val="000000"/>
        </a:dk2>
        <a:lt2>
          <a:srgbClr val="000000"/>
        </a:lt2>
        <a:accent1>
          <a:srgbClr val="306774"/>
        </a:accent1>
        <a:accent2>
          <a:srgbClr val="B92B38"/>
        </a:accent2>
        <a:accent3>
          <a:srgbClr val="FFFFFF"/>
        </a:accent3>
        <a:accent4>
          <a:srgbClr val="000000"/>
        </a:accent4>
        <a:accent5>
          <a:srgbClr val="ADB8BC"/>
        </a:accent5>
        <a:accent6>
          <a:srgbClr val="A72632"/>
        </a:accent6>
        <a:hlink>
          <a:srgbClr val="336599"/>
        </a:hlink>
        <a:folHlink>
          <a:srgbClr val="EEB30E"/>
        </a:folHlink>
      </a:clrScheme>
      <a:clrMap bg1="lt1" tx1="dk1" bg2="lt2" tx2="dk2" accent1="accent1" accent2="accent2" accent3="accent3" accent4="accent4" accent5="accent5" accent6="accent6" hlink="hlink" folHlink="folHlink"/>
    </a:extraClrScheme>
    <a:extraClrScheme>
      <a:clrScheme name="TMP-DEV-PPT-v8.1 14">
        <a:dk1>
          <a:srgbClr val="000000"/>
        </a:dk1>
        <a:lt1>
          <a:srgbClr val="FFFFFF"/>
        </a:lt1>
        <a:dk2>
          <a:srgbClr val="000000"/>
        </a:dk2>
        <a:lt2>
          <a:srgbClr val="000000"/>
        </a:lt2>
        <a:accent1>
          <a:srgbClr val="306774"/>
        </a:accent1>
        <a:accent2>
          <a:srgbClr val="B92B38"/>
        </a:accent2>
        <a:accent3>
          <a:srgbClr val="FFFFFF"/>
        </a:accent3>
        <a:accent4>
          <a:srgbClr val="000000"/>
        </a:accent4>
        <a:accent5>
          <a:srgbClr val="ADB8BC"/>
        </a:accent5>
        <a:accent6>
          <a:srgbClr val="A72632"/>
        </a:accent6>
        <a:hlink>
          <a:srgbClr val="4B87C3"/>
        </a:hlink>
        <a:folHlink>
          <a:srgbClr val="EEB30E"/>
        </a:folHlink>
      </a:clrScheme>
      <a:clrMap bg1="lt1" tx1="dk1" bg2="lt2" tx2="dk2" accent1="accent1" accent2="accent2" accent3="accent3" accent4="accent4" accent5="accent5" accent6="accent6" hlink="hlink" folHlink="folHlink"/>
    </a:extraClrScheme>
    <a:extraClrScheme>
      <a:clrScheme name="TMP-DEV-PPT-v8.1 15">
        <a:dk1>
          <a:srgbClr val="000000"/>
        </a:dk1>
        <a:lt1>
          <a:srgbClr val="FFFFFF"/>
        </a:lt1>
        <a:dk2>
          <a:srgbClr val="0183B7"/>
        </a:dk2>
        <a:lt2>
          <a:srgbClr val="000000"/>
        </a:lt2>
        <a:accent1>
          <a:srgbClr val="0183B7"/>
        </a:accent1>
        <a:accent2>
          <a:srgbClr val="B92B38"/>
        </a:accent2>
        <a:accent3>
          <a:srgbClr val="FFFFFF"/>
        </a:accent3>
        <a:accent4>
          <a:srgbClr val="000000"/>
        </a:accent4>
        <a:accent5>
          <a:srgbClr val="AAC1D8"/>
        </a:accent5>
        <a:accent6>
          <a:srgbClr val="A72632"/>
        </a:accent6>
        <a:hlink>
          <a:srgbClr val="4B87C3"/>
        </a:hlink>
        <a:folHlink>
          <a:srgbClr val="EEB30E"/>
        </a:folHlink>
      </a:clrScheme>
      <a:clrMap bg1="lt1" tx1="dk1" bg2="lt2" tx2="dk2" accent1="accent1" accent2="accent2" accent3="accent3" accent4="accent4" accent5="accent5" accent6="accent6" hlink="hlink" folHlink="folHlink"/>
    </a:extraClrScheme>
    <a:extraClrScheme>
      <a:clrScheme name="TMP-DEV-PPT-v8.1 16">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4B87C3"/>
        </a:hlink>
        <a:folHlink>
          <a:srgbClr val="EEB30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1783</TotalTime>
  <Words>6936</Words>
  <Application>Microsoft Office PowerPoint</Application>
  <PresentationFormat>On-screen Show (4:3)</PresentationFormat>
  <Paragraphs>897</Paragraphs>
  <Slides>88</Slides>
  <Notes>83</Notes>
  <HiddenSlides>0</HiddenSlides>
  <MMClips>0</MMClips>
  <ScaleCrop>false</ScaleCrop>
  <HeadingPairs>
    <vt:vector size="4" baseType="variant">
      <vt:variant>
        <vt:lpstr>Theme</vt:lpstr>
      </vt:variant>
      <vt:variant>
        <vt:i4>2</vt:i4>
      </vt:variant>
      <vt:variant>
        <vt:lpstr>Slide Titles</vt:lpstr>
      </vt:variant>
      <vt:variant>
        <vt:i4>88</vt:i4>
      </vt:variant>
    </vt:vector>
  </HeadingPairs>
  <TitlesOfParts>
    <vt:vector size="90" baseType="lpstr">
      <vt:lpstr>TMP-DEV-PPT-v8.1</vt:lpstr>
      <vt:lpstr>1_TMP-DEV-PPT-v8.1</vt:lpstr>
      <vt:lpstr>LAN Connections </vt:lpstr>
      <vt:lpstr>Routers</vt:lpstr>
      <vt:lpstr>Router Functions</vt:lpstr>
      <vt:lpstr>Path Determination</vt:lpstr>
      <vt:lpstr>Routing Tables</vt:lpstr>
      <vt:lpstr>Routing Table Entries</vt:lpstr>
      <vt:lpstr>Static vs. Dynamic Routes</vt:lpstr>
      <vt:lpstr>What Is a Dynamic Routing Protocol?</vt:lpstr>
      <vt:lpstr>Autonomous Systems: Interior and Exterior Routing Protocols</vt:lpstr>
      <vt:lpstr>Classes of Routing Protocols</vt:lpstr>
      <vt:lpstr>Distance Vector Routing Protocols</vt:lpstr>
      <vt:lpstr>Link-State Routing Protocols</vt:lpstr>
      <vt:lpstr>Classful Routing Protocol</vt:lpstr>
      <vt:lpstr>Classless Routing Protocol</vt:lpstr>
      <vt:lpstr> Routing Metrics</vt:lpstr>
      <vt:lpstr>Administrative Distance:  Ranking Routes</vt:lpstr>
      <vt:lpstr>Static Routes</vt:lpstr>
      <vt:lpstr>Static Route Configuration</vt:lpstr>
      <vt:lpstr>Static Route Example</vt:lpstr>
      <vt:lpstr>Default Routes</vt:lpstr>
      <vt:lpstr>Verifying the Static  Route Configuration</vt:lpstr>
      <vt:lpstr>WAN Connections</vt:lpstr>
      <vt:lpstr>What Is a Routing Protocol?</vt:lpstr>
      <vt:lpstr>Autonomous Systems: Interior or Exterior Routing Protocols</vt:lpstr>
      <vt:lpstr>Classes of Routing Protocols</vt:lpstr>
      <vt:lpstr>Administrative Distance:  Ranking Routes</vt:lpstr>
      <vt:lpstr>Classful Routing Protocol</vt:lpstr>
      <vt:lpstr>Classless Routing Protocol</vt:lpstr>
      <vt:lpstr>Distance Vector Routing Protocols</vt:lpstr>
      <vt:lpstr>Sources of Information and Discovering Routes</vt:lpstr>
      <vt:lpstr>RIP Overview</vt:lpstr>
      <vt:lpstr>RIPv1 and RIPv2 Comparison</vt:lpstr>
      <vt:lpstr>IP Routing Configuration Tasks</vt:lpstr>
      <vt:lpstr>RIP Configuration</vt:lpstr>
      <vt:lpstr>RIP Configuration Example</vt:lpstr>
      <vt:lpstr>Verifying the RIP Configuration</vt:lpstr>
      <vt:lpstr>Displaying the IP Routing Table</vt:lpstr>
      <vt:lpstr>debug ip rip Command</vt:lpstr>
      <vt:lpstr>Summary</vt:lpstr>
      <vt:lpstr>Summary (Cont.)</vt:lpstr>
      <vt:lpstr>Summary (Cont.)</vt:lpstr>
      <vt:lpstr>Single-Area OSPF Implementation </vt:lpstr>
      <vt:lpstr>OSPF Overview</vt:lpstr>
      <vt:lpstr>OSPF Hierarchy Example</vt:lpstr>
      <vt:lpstr>Neighbor Adjacencies: The Hello Packet</vt:lpstr>
      <vt:lpstr>SPF Algorithm</vt:lpstr>
      <vt:lpstr>Configuring Single-Area OSPF</vt:lpstr>
      <vt:lpstr>Configuring Loopback Interfaces</vt:lpstr>
      <vt:lpstr>Verifying the OSPF Configuration</vt:lpstr>
      <vt:lpstr>Verifying the OSPF Configuration (Cont.)</vt:lpstr>
      <vt:lpstr>Verifying the OSPF Configuration (Cont.)</vt:lpstr>
      <vt:lpstr>Verifying the OSPF Configuration (Cont.)</vt:lpstr>
      <vt:lpstr>Verifying the OSPF Configuration (Cont.)</vt:lpstr>
      <vt:lpstr>OSPF debug Commands</vt:lpstr>
      <vt:lpstr>Load Balancing with OSPF </vt:lpstr>
      <vt:lpstr>Load Balancing with OSPF </vt:lpstr>
      <vt:lpstr>OSPF Authentication </vt:lpstr>
      <vt:lpstr>Configuring OSPF Plaintext Password Authentication</vt:lpstr>
      <vt:lpstr>Plaintext Password Authentication Configuration Example</vt:lpstr>
      <vt:lpstr>Verifying Plaintext Password Authentication</vt:lpstr>
      <vt:lpstr>Visual Objective 4-1: Implementing OSPF</vt:lpstr>
      <vt:lpstr>Summary</vt:lpstr>
      <vt:lpstr>EIGRP Implementation </vt:lpstr>
      <vt:lpstr>EIGRP Features</vt:lpstr>
      <vt:lpstr>EIGRP Tables</vt:lpstr>
      <vt:lpstr>EIGRP Path Calculation (Router C)</vt:lpstr>
      <vt:lpstr>EIGRP Configuration</vt:lpstr>
      <vt:lpstr>EIGRP and Discontiguous Networks Default Scenario Configuration </vt:lpstr>
      <vt:lpstr>EIGRP and Discontiguous Networks with no auto-summary</vt:lpstr>
      <vt:lpstr>Verifying the EIGRP Configuration</vt:lpstr>
      <vt:lpstr>Verifying the EIGRP Configuration (Cont.)</vt:lpstr>
      <vt:lpstr>Verifying the EIGRP Configuration (Cont.)</vt:lpstr>
      <vt:lpstr>Verifying the EIGRP Configuration (Cont.)</vt:lpstr>
      <vt:lpstr>debug ip eigrp Command</vt:lpstr>
      <vt:lpstr>EIGRP Metric</vt:lpstr>
      <vt:lpstr>EIGRP Load Balancing</vt:lpstr>
      <vt:lpstr>EIGRP Unequal-Cost Load Balancing</vt:lpstr>
      <vt:lpstr>Variance Example</vt:lpstr>
      <vt:lpstr>EIGRP MD5 Authentication</vt:lpstr>
      <vt:lpstr>EIGRP MD5 Authentication Configuration Steps</vt:lpstr>
      <vt:lpstr>Configuring EIGRP MD5 Authentication</vt:lpstr>
      <vt:lpstr>Configuring EIGRP MD5 Authentication (Cont.)</vt:lpstr>
      <vt:lpstr>Configuring EIGRP MD5 Authentication (Cont.)</vt:lpstr>
      <vt:lpstr>Example EIGRP MD5 Authentication Configuration</vt:lpstr>
      <vt:lpstr>Example EIGRP MD5 Authentication Configuration (Cont.)</vt:lpstr>
      <vt:lpstr>Verifying MD5 Authentication</vt:lpstr>
      <vt:lpstr>Visual Objective 5-1:  Implementing EIGRP</vt:lpstr>
      <vt:lpstr>Summary</vt:lpstr>
    </vt:vector>
  </TitlesOfParts>
  <Company>Cisco Systems,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ILT-MA-ModuleSumm-v3.1.ppt</dc:title>
  <dc:creator>CLS Production and Editing QA Services</dc:creator>
  <dc:description>04/04, v3.1, Libby Goga_x000d_
applied new ILSG learning design_x000d_
04/24/04, v3.1, Erin Stanley_x000d_
prepared for production</dc:description>
  <cp:lastModifiedBy>Admin</cp:lastModifiedBy>
  <cp:revision>60</cp:revision>
  <dcterms:created xsi:type="dcterms:W3CDTF">2003-04-02T15:29:42Z</dcterms:created>
  <dcterms:modified xsi:type="dcterms:W3CDTF">2019-03-13T06:15:46Z</dcterms:modified>
</cp:coreProperties>
</file>