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908" r:id="rId2"/>
  </p:sldMasterIdLst>
  <p:notesMasterIdLst>
    <p:notesMasterId r:id="rId19"/>
  </p:notesMasterIdLst>
  <p:handoutMasterIdLst>
    <p:handoutMasterId r:id="rId20"/>
  </p:handoutMasterIdLst>
  <p:sldIdLst>
    <p:sldId id="258" r:id="rId3"/>
    <p:sldId id="440" r:id="rId4"/>
    <p:sldId id="441" r:id="rId5"/>
    <p:sldId id="471" r:id="rId6"/>
    <p:sldId id="442" r:id="rId7"/>
    <p:sldId id="462" r:id="rId8"/>
    <p:sldId id="463" r:id="rId9"/>
    <p:sldId id="464" r:id="rId10"/>
    <p:sldId id="472" r:id="rId11"/>
    <p:sldId id="465" r:id="rId12"/>
    <p:sldId id="466" r:id="rId13"/>
    <p:sldId id="467" r:id="rId14"/>
    <p:sldId id="468" r:id="rId15"/>
    <p:sldId id="469" r:id="rId16"/>
    <p:sldId id="470" r:id="rId17"/>
    <p:sldId id="324" r:id="rId18"/>
  </p:sldIdLst>
  <p:sldSz cx="9144000" cy="6858000" type="screen4x3"/>
  <p:notesSz cx="6805613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3300"/>
    <a:srgbClr val="00548F"/>
    <a:srgbClr val="E46C0A"/>
    <a:srgbClr val="909090"/>
    <a:srgbClr val="615C5C"/>
    <a:srgbClr val="939393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5" autoAdjust="0"/>
    <p:restoredTop sz="92821" autoAdjust="0"/>
  </p:normalViewPr>
  <p:slideViewPr>
    <p:cSldViewPr>
      <p:cViewPr>
        <p:scale>
          <a:sx n="68" d="100"/>
          <a:sy n="68" d="100"/>
        </p:scale>
        <p:origin x="-1614" y="-72"/>
      </p:cViewPr>
      <p:guideLst>
        <p:guide orient="horz" pos="480"/>
        <p:guide orient="horz" pos="2448"/>
        <p:guide orient="horz" pos="1152"/>
        <p:guide orient="horz" pos="720"/>
        <p:guide orient="horz" pos="912"/>
        <p:guide orient="horz" pos="3888"/>
        <p:guide orient="horz" pos="3600"/>
        <p:guide pos="2880"/>
        <p:guide pos="336"/>
        <p:guide pos="4896"/>
        <p:guide pos="5424"/>
        <p:guide pos="3408"/>
        <p:guide pos="31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50" d="100"/>
          <a:sy n="150" d="100"/>
        </p:scale>
        <p:origin x="-492" y="-72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E7D06B1D-D8B2-4B68-84C2-2C4B2550E85D}" type="datetime1">
              <a:rPr lang="en-US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9DE99EB6-CEDE-4D1B-B33C-CE2973642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97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2BE5A956-F79D-4D99-8F93-6296B527E490}" type="datetime1">
              <a:rPr lang="en-US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89513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pitchFamily="16" charset="-128"/>
              </a:defRPr>
            </a:lvl1pPr>
          </a:lstStyle>
          <a:p>
            <a:pPr>
              <a:defRPr/>
            </a:pPr>
            <a:fld id="{2FC36C76-B5C8-4AD9-9647-C549E0ADBD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869950" y="9028113"/>
            <a:ext cx="5065713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eaLnBrk="1" hangingPunct="1">
              <a:defRPr/>
            </a:pPr>
            <a:r>
              <a:rPr lang="en-US" sz="700" b="0">
                <a:ea typeface="ＭＳ Ｐゴシック" pitchFamily="48" charset="-128"/>
              </a:rPr>
              <a:t>©2008 Microsoft Corporation. All rights reserved.</a:t>
            </a:r>
          </a:p>
          <a:p>
            <a:pPr eaLnBrk="1" hangingPunct="1">
              <a:defRPr/>
            </a:pPr>
            <a:r>
              <a:rPr lang="en-US" sz="700" b="0">
                <a:ea typeface="ＭＳ Ｐゴシック" pitchFamily="48" charset="-128"/>
              </a:rPr>
              <a:t>This presentation is for informational purposes only. Microsoft makes no warranties, express or implied, in this summary.</a:t>
            </a:r>
            <a:endParaRPr lang="en-GB" sz="700" b="0">
              <a:solidFill>
                <a:srgbClr val="000000"/>
              </a:solidFill>
              <a:ea typeface="ＭＳ Ｐゴシック" pitchFamily="48" charset="-128"/>
            </a:endParaRPr>
          </a:p>
          <a:p>
            <a:pPr eaLnBrk="1" hangingPunct="1">
              <a:defRPr/>
            </a:pPr>
            <a:r>
              <a:rPr lang="en-GB" sz="700" b="0">
                <a:solidFill>
                  <a:srgbClr val="000000"/>
                </a:solidFill>
                <a:ea typeface="ＭＳ Ｐゴシック" pitchFamily="48" charset="-128"/>
              </a:rPr>
              <a:t>Microsoft, the Microsoft logo, Microsoft Live@edu, Windows Live, Hotmail, Microsoft Office, Outlook, and SmartScreen are either registered trademarks or trademarks of Microsoft Corporation in the United States and/or other countries. 11282-0308/MS-APAC</a:t>
            </a:r>
            <a:endParaRPr lang="en-US" sz="700"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9834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CDA592-0334-416B-A302-BF156FC4FD65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4819" name="Rectangle 7"/>
          <p:cNvSpPr txBox="1">
            <a:spLocks noGrp="1" noChangeArrowheads="1"/>
          </p:cNvSpPr>
          <p:nvPr/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3FE4478-BA13-443C-95B4-F3C13F14C7B2}" type="slidenum">
              <a:rPr lang="en-US" sz="1200" b="0"/>
              <a:pPr algn="r"/>
              <a:t>1</a:t>
            </a:fld>
            <a:endParaRPr lang="en-US" sz="1200" b="0"/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F447E4-D51D-4D7F-8ACF-55FCD9D7C939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4538"/>
            <a:ext cx="4967288" cy="372745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31775" indent="-231775">
              <a:lnSpc>
                <a:spcPct val="80000"/>
              </a:lnSpc>
            </a:pPr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529ADD-53A4-4DC7-B19A-67223CFDEE57}" type="slidenum">
              <a:rPr lang="en-US"/>
              <a:pPr/>
              <a:t>6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5700" cy="3725863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lnSpc>
                <a:spcPct val="80000"/>
              </a:lnSpc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03267-E532-4551-8202-F141F80E85A8}" type="slidenum">
              <a:rPr lang="en-US"/>
              <a:pPr/>
              <a:t>7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5700" cy="3725863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8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DA27E2-E236-47BF-9F42-1F2A17FC4B96}" type="slidenum">
              <a:rPr lang="en-US"/>
              <a:pPr/>
              <a:t>8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5700" cy="3725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800" b="1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E0C2B-2822-4C5A-8632-C4E66B5410D2}" type="slidenum">
              <a:rPr lang="en-US"/>
              <a:pPr/>
              <a:t>13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5700" cy="3725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5931FB-AD88-4CCA-A710-ACCDD1AD734B}" type="slidenum">
              <a:rPr lang="en-US"/>
              <a:pPr/>
              <a:t>14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5700" cy="37258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EE3E3-A498-4871-A760-6B0A90C24E69}" type="slidenum">
              <a:rPr lang="en-US"/>
              <a:pPr/>
              <a:t>15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5700" cy="3725863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8316DC-7C2D-40A3-9FF0-9F7E8434CCB5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6" descr="bann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5" descr="banner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74613"/>
            <a:ext cx="91440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7590"/>
          <p:cNvSpPr>
            <a:spLocks noChangeArrowheads="1"/>
          </p:cNvSpPr>
          <p:nvPr userDrawn="1"/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tint val="0"/>
                  <a:invGamma/>
                </a:srgbClr>
              </a:gs>
              <a:gs pos="100000">
                <a:srgbClr val="0099FF">
                  <a:alpha val="25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endParaRPr lang="en-US" sz="1800" b="0">
              <a:solidFill>
                <a:srgbClr val="000000"/>
              </a:solidFill>
              <a:latin typeface="Segoe" pitchFamily="8" charset="0"/>
              <a:ea typeface="+mn-ea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381000" y="6526213"/>
            <a:ext cx="592138" cy="331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000" b="0">
              <a:ea typeface="ＭＳ Ｐゴシック" pitchFamily="16" charset="-128"/>
            </a:endParaRPr>
          </a:p>
        </p:txBody>
      </p:sp>
      <p:sp>
        <p:nvSpPr>
          <p:cNvPr id="8" name="Rectangle 67589"/>
          <p:cNvSpPr>
            <a:spLocks noChangeArrowheads="1"/>
          </p:cNvSpPr>
          <p:nvPr userDrawn="1"/>
        </p:nvSpPr>
        <p:spPr bwMode="auto">
          <a:xfrm>
            <a:off x="450850" y="6450013"/>
            <a:ext cx="592138" cy="331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431DBC19-DD8C-4BA4-875B-F96216C84717}" type="slidenum">
              <a:rPr lang="en-US" sz="1000" b="0">
                <a:solidFill>
                  <a:schemeClr val="bg1"/>
                </a:solidFill>
                <a:ea typeface="ＭＳ Ｐゴシック" pitchFamily="1" charset="-128"/>
              </a:rPr>
              <a:pPr eaLnBrk="1" hangingPunct="1">
                <a:defRPr/>
              </a:pPr>
              <a:t>‹#›</a:t>
            </a:fld>
            <a:endParaRPr lang="en-US" sz="1000" b="0">
              <a:solidFill>
                <a:schemeClr val="bg1"/>
              </a:solidFill>
              <a:ea typeface="ＭＳ Ｐゴシック" pitchFamily="1" charset="-128"/>
            </a:endParaRPr>
          </a:p>
          <a:p>
            <a:pPr eaLnBrk="1" hangingPunct="1">
              <a:defRPr/>
            </a:pPr>
            <a:endParaRPr lang="en-US" sz="1000" b="0">
              <a:ea typeface="ＭＳ Ｐゴシック" pitchFamily="1" charset="-128"/>
            </a:endParaRPr>
          </a:p>
        </p:txBody>
      </p:sp>
      <p:sp>
        <p:nvSpPr>
          <p:cNvPr id="68613" name="Rectangle 2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  <p:sp>
        <p:nvSpPr>
          <p:cNvPr id="686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292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29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51CFF-E543-48D9-A5DE-452464674EFA}" type="datetimeFigureOut">
              <a:rPr lang="en-US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DA3D3-6DBD-423C-BD79-1A3B4B87B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D52AD-A53A-461F-8F79-B480D1603A11}" type="datetimeFigureOut">
              <a:rPr lang="en-US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C96AF-1DDD-4A8C-9D2A-22620B023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59E4C-E943-4BFE-88DC-980EA47FC2EF}" type="datetimeFigureOut">
              <a:rPr lang="en-US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7075C-65E6-45BE-BA6B-09EAADC7D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4656B-DE1D-481E-A197-4552E86F753A}" type="datetimeFigureOut">
              <a:rPr lang="en-US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9CC7B-C4E0-4858-9B1A-EB1B6485A0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18B8E-C6F0-431A-9C49-BF46C430A65A}" type="datetimeFigureOut">
              <a:rPr lang="en-US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49323-59BE-434C-9C5E-157D4C3414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4DA11-36CF-41C6-8C12-8ADE606AFE6C}" type="datetimeFigureOut">
              <a:rPr lang="en-US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2B16C-CA42-4925-A039-1B42CBB31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BAAB6-D427-491F-B62A-92D51EB000C9}" type="datetimeFigureOut">
              <a:rPr lang="en-US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DF038-537A-4D5B-AC9A-7C8FBEF7E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42C64-7BE3-4C0B-84CB-915DFD8D2628}" type="datetimeFigureOut">
              <a:rPr lang="en-US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2E39D-3015-43C3-A22E-0E66C2224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0F22E-6C1C-4F19-9F8E-B9DAE6D8C86F}" type="datetimeFigureOut">
              <a:rPr lang="en-US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C2A3C-8418-4404-B970-A10CDE10D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A1F79-C340-4446-A571-77AF961C7DA5}" type="datetimeFigureOut">
              <a:rPr lang="en-US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39ED4-46B6-47E7-BF84-E2A4A1CB60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816E4-2533-48D3-BD20-B40F8E51FC17}" type="datetimeFigureOut">
              <a:rPr lang="en-US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A5934-CE14-4CB1-A4AC-AA94E76FC2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151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151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6" descr="banner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65" descr="banner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74613"/>
            <a:ext cx="91440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67590"/>
          <p:cNvSpPr>
            <a:spLocks noChangeArrowheads="1"/>
          </p:cNvSpPr>
          <p:nvPr userDrawn="1"/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tint val="0"/>
                  <a:invGamma/>
                </a:srgbClr>
              </a:gs>
              <a:gs pos="100000">
                <a:srgbClr val="0099FF">
                  <a:alpha val="25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029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8077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7590" name="Rectangle 67589"/>
          <p:cNvSpPr>
            <a:spLocks noChangeArrowheads="1"/>
          </p:cNvSpPr>
          <p:nvPr userDrawn="1"/>
        </p:nvSpPr>
        <p:spPr bwMode="auto">
          <a:xfrm>
            <a:off x="381000" y="6526213"/>
            <a:ext cx="592138" cy="331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000" b="0">
              <a:ea typeface="ＭＳ Ｐゴシック" pitchFamily="16" charset="-128"/>
            </a:endParaRPr>
          </a:p>
        </p:txBody>
      </p:sp>
      <p:sp>
        <p:nvSpPr>
          <p:cNvPr id="2" name="Rectangle 67589"/>
          <p:cNvSpPr>
            <a:spLocks noChangeArrowheads="1"/>
          </p:cNvSpPr>
          <p:nvPr userDrawn="1"/>
        </p:nvSpPr>
        <p:spPr bwMode="auto">
          <a:xfrm>
            <a:off x="450850" y="6450013"/>
            <a:ext cx="592138" cy="331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E2FFF7BB-A780-497E-BD67-EB265FAA58B0}" type="slidenum">
              <a:rPr lang="en-US" sz="1000" b="0">
                <a:solidFill>
                  <a:schemeClr val="bg1"/>
                </a:solidFill>
                <a:ea typeface="ＭＳ Ｐゴシック" pitchFamily="1" charset="-128"/>
              </a:rPr>
              <a:pPr eaLnBrk="1" hangingPunct="1">
                <a:defRPr/>
              </a:pPr>
              <a:t>‹#›</a:t>
            </a:fld>
            <a:endParaRPr lang="en-US" sz="1000" b="0">
              <a:solidFill>
                <a:schemeClr val="bg1"/>
              </a:solidFill>
              <a:ea typeface="ＭＳ Ｐゴシック" pitchFamily="1" charset="-128"/>
            </a:endParaRPr>
          </a:p>
          <a:p>
            <a:pPr eaLnBrk="1" hangingPunct="1">
              <a:defRPr/>
            </a:pPr>
            <a:endParaRPr lang="en-US" sz="1000" b="0">
              <a:ea typeface="ＭＳ Ｐゴシック" pitchFamily="1" charset="-128"/>
            </a:endParaRPr>
          </a:p>
        </p:txBody>
      </p:sp>
      <p:sp>
        <p:nvSpPr>
          <p:cNvPr id="103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228600"/>
            <a:ext cx="807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" name="Rectangle 67589"/>
          <p:cNvSpPr>
            <a:spLocks noChangeArrowheads="1"/>
          </p:cNvSpPr>
          <p:nvPr userDrawn="1"/>
        </p:nvSpPr>
        <p:spPr bwMode="auto">
          <a:xfrm>
            <a:off x="5943600" y="6248401"/>
            <a:ext cx="2971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600" b="0" i="1" smtClean="0">
                <a:solidFill>
                  <a:schemeClr val="bg1"/>
                </a:solidFill>
                <a:ea typeface="ＭＳ Ｐゴシック" pitchFamily="1" charset="-128"/>
              </a:rPr>
              <a:t>Huynh</a:t>
            </a:r>
            <a:r>
              <a:rPr lang="en-US" sz="1600" b="0" i="1" baseline="0" smtClean="0">
                <a:solidFill>
                  <a:schemeClr val="bg1"/>
                </a:solidFill>
                <a:ea typeface="ＭＳ Ｐゴシック" pitchFamily="1" charset="-128"/>
              </a:rPr>
              <a:t> Nguyen Chinh</a:t>
            </a:r>
            <a:endParaRPr lang="en-US" sz="1600" b="0" i="1">
              <a:solidFill>
                <a:schemeClr val="bg1"/>
              </a:solidFill>
              <a:ea typeface="ＭＳ Ｐゴシック" pitchFamily="1" charset="-128"/>
            </a:endParaRPr>
          </a:p>
          <a:p>
            <a:pPr algn="r" eaLnBrk="1" hangingPunct="1">
              <a:defRPr/>
            </a:pPr>
            <a:endParaRPr lang="en-US" sz="1600" b="0" i="1"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39" r:id="rId8"/>
    <p:sldLayoutId id="2147484240" r:id="rId9"/>
    <p:sldLayoutId id="2147484241" r:id="rId10"/>
    <p:sldLayoutId id="2147484242" r:id="rId11"/>
    <p:sldLayoutId id="2147484243" r:id="rId12"/>
  </p:sldLayoutIdLst>
  <p:transition>
    <p:fade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pitchFamily="1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pitchFamily="1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pitchFamily="1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pitchFamily="1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9pPr>
    </p:titleStyle>
    <p:bodyStyle>
      <a:lvl1pPr marL="195263" indent="-195263" algn="l" rtl="0" eaLnBrk="0" fontAlgn="base" hangingPunct="0">
        <a:spcBef>
          <a:spcPct val="25000"/>
        </a:spcBef>
        <a:spcAft>
          <a:spcPct val="0"/>
        </a:spcAft>
        <a:buBlip>
          <a:blip r:embed="rId16"/>
        </a:buBlip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190500" algn="l" rtl="0" eaLnBrk="0" fontAlgn="base" hangingPunct="0">
        <a:spcBef>
          <a:spcPct val="25000"/>
        </a:spcBef>
        <a:spcAft>
          <a:spcPct val="0"/>
        </a:spcAft>
        <a:buBlip>
          <a:blip r:embed="rId16"/>
        </a:buBlip>
        <a:defRPr sz="2600">
          <a:solidFill>
            <a:schemeClr val="tx1"/>
          </a:solidFill>
          <a:latin typeface="+mn-lt"/>
          <a:ea typeface="+mn-ea"/>
        </a:defRPr>
      </a:lvl2pPr>
      <a:lvl3pPr marL="957263" indent="-190500" algn="l" rtl="0" eaLnBrk="0" fontAlgn="base" hangingPunct="0">
        <a:spcBef>
          <a:spcPct val="25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</a:defRPr>
      </a:lvl3pPr>
      <a:lvl4pPr marL="1338263" indent="-190500" algn="l" rtl="0" eaLnBrk="0" fontAlgn="base" hangingPunct="0">
        <a:spcBef>
          <a:spcPct val="25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  <a:ea typeface="+mn-ea"/>
        </a:defRPr>
      </a:lvl4pPr>
      <a:lvl5pPr marL="1719263" indent="-190500" algn="l" rtl="0" eaLnBrk="0" fontAlgn="base" hangingPunct="0">
        <a:spcBef>
          <a:spcPct val="25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  <a:ea typeface="+mn-ea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1200">
          <a:solidFill>
            <a:schemeClr val="tx1"/>
          </a:solidFill>
          <a:latin typeface="+mn-lt"/>
          <a:ea typeface="+mn-ea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1200">
          <a:solidFill>
            <a:schemeClr val="tx1"/>
          </a:solidFill>
          <a:latin typeface="+mn-lt"/>
          <a:ea typeface="+mn-ea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1200">
          <a:solidFill>
            <a:schemeClr val="tx1"/>
          </a:solidFill>
          <a:latin typeface="+mn-lt"/>
          <a:ea typeface="+mn-ea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A58C6AA-4CDF-43E0-9611-123CB6CFA869}" type="datetimeFigureOut">
              <a:rPr lang="en-US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4E62AD-BDFC-4F0D-A5FC-996334F584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7"/>
          <p:cNvSpPr>
            <a:spLocks noChangeArrowheads="1"/>
          </p:cNvSpPr>
          <p:nvPr/>
        </p:nvSpPr>
        <p:spPr bwMode="auto">
          <a:xfrm>
            <a:off x="5808663" y="2174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b="0" dirty="0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1295400" y="4191000"/>
            <a:ext cx="6324600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000" smtClean="0">
                <a:solidFill>
                  <a:srgbClr val="002060"/>
                </a:solidFill>
              </a:rPr>
              <a:t>Huynh Nguyen Chinh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1863725"/>
            <a:ext cx="8991600" cy="19812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752600"/>
            <a:ext cx="90678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smtClean="0"/>
              <a:t>Implementing DHCP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>
                <a:solidFill>
                  <a:schemeClr val="bg1"/>
                </a:solidFill>
              </a:rPr>
              <a:t>Demonstration: Configuring a DHCP Scope</a:t>
            </a:r>
          </a:p>
        </p:txBody>
      </p:sp>
      <p:sp>
        <p:nvSpPr>
          <p:cNvPr id="115715" name="AutoShape 3"/>
          <p:cNvSpPr>
            <a:spLocks noChangeArrowheads="1"/>
          </p:cNvSpPr>
          <p:nvPr/>
        </p:nvSpPr>
        <p:spPr bwMode="auto">
          <a:xfrm>
            <a:off x="1127125" y="1538288"/>
            <a:ext cx="6892925" cy="2133600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  <a:defRPr/>
            </a:pPr>
            <a:r>
              <a:rPr lang="en-US" sz="2400"/>
              <a:t>Your instructor will demonstrate how to:</a:t>
            </a:r>
          </a:p>
        </p:txBody>
      </p:sp>
      <p:sp>
        <p:nvSpPr>
          <p:cNvPr id="115716" name="AutoShape 4"/>
          <p:cNvSpPr>
            <a:spLocks noChangeArrowheads="1"/>
          </p:cNvSpPr>
          <p:nvPr/>
        </p:nvSpPr>
        <p:spPr bwMode="auto">
          <a:xfrm>
            <a:off x="1335088" y="2071688"/>
            <a:ext cx="6477000" cy="13716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marL="231775" indent="-231775" algn="l">
              <a:lnSpc>
                <a:spcPct val="90000"/>
              </a:lnSpc>
              <a:spcBef>
                <a:spcPct val="40000"/>
              </a:spcBef>
              <a:buSzPct val="80000"/>
              <a:buFontTx/>
              <a:buBlip>
                <a:blip r:embed="rId2"/>
              </a:buBlip>
              <a:defRPr/>
            </a:pPr>
            <a:r>
              <a:rPr lang="en-US" sz="2200"/>
              <a:t>Configure a DHCP scope</a:t>
            </a:r>
          </a:p>
          <a:p>
            <a:pPr marL="231775" indent="-231775" algn="l">
              <a:lnSpc>
                <a:spcPct val="90000"/>
              </a:lnSpc>
              <a:spcBef>
                <a:spcPct val="40000"/>
              </a:spcBef>
              <a:buSzPct val="80000"/>
              <a:buFontTx/>
              <a:buBlip>
                <a:blip r:embed="rId2"/>
              </a:buBlip>
              <a:defRPr/>
            </a:pPr>
            <a:r>
              <a:rPr lang="en-US" sz="2200"/>
              <a:t>Activate a DHCP scope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400" smtClean="0">
                <a:solidFill>
                  <a:schemeClr val="bg1"/>
                </a:solidFill>
              </a:rPr>
              <a:t>What Are Superscopes and Multicast Scopes?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47750" y="971550"/>
            <a:ext cx="7051675" cy="2405063"/>
            <a:chOff x="619" y="2335"/>
            <a:chExt cx="4442" cy="1515"/>
          </a:xfrm>
        </p:grpSpPr>
        <p:sp>
          <p:nvSpPr>
            <p:cNvPr id="50180" name="AutoShape 4"/>
            <p:cNvSpPr>
              <a:spLocks noChangeArrowheads="1"/>
            </p:cNvSpPr>
            <p:nvPr/>
          </p:nvSpPr>
          <p:spPr bwMode="auto">
            <a:xfrm>
              <a:off x="619" y="2335"/>
              <a:ext cx="4442" cy="1515"/>
            </a:xfrm>
            <a:prstGeom prst="roundRect">
              <a:avLst>
                <a:gd name="adj" fmla="val 12056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EEEFD7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en-US" sz="1600" b="0"/>
            </a:p>
          </p:txBody>
        </p:sp>
        <p:pic>
          <p:nvPicPr>
            <p:cNvPr id="13330" name="Picture 5" descr="Lan0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28" y="2580"/>
              <a:ext cx="1438" cy="1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31" name="Text Box 6"/>
            <p:cNvSpPr txBox="1">
              <a:spLocks noChangeArrowheads="1"/>
            </p:cNvSpPr>
            <p:nvPr/>
          </p:nvSpPr>
          <p:spPr bwMode="auto">
            <a:xfrm>
              <a:off x="1141" y="3201"/>
              <a:ext cx="505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LAN A</a:t>
              </a:r>
            </a:p>
          </p:txBody>
        </p:sp>
        <p:pic>
          <p:nvPicPr>
            <p:cNvPr id="13332" name="Picture 7" descr="Lan0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12" y="2600"/>
              <a:ext cx="1438" cy="1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33" name="Text Box 8"/>
            <p:cNvSpPr txBox="1">
              <a:spLocks noChangeArrowheads="1"/>
            </p:cNvSpPr>
            <p:nvPr/>
          </p:nvSpPr>
          <p:spPr bwMode="auto">
            <a:xfrm>
              <a:off x="4114" y="3201"/>
              <a:ext cx="505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LAN A</a:t>
              </a:r>
            </a:p>
          </p:txBody>
        </p:sp>
        <p:sp>
          <p:nvSpPr>
            <p:cNvPr id="50185" name="AutoShape 9"/>
            <p:cNvSpPr>
              <a:spLocks noChangeArrowheads="1"/>
            </p:cNvSpPr>
            <p:nvPr/>
          </p:nvSpPr>
          <p:spPr bwMode="auto">
            <a:xfrm>
              <a:off x="2435" y="2420"/>
              <a:ext cx="848" cy="226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600"/>
                <a:t>DHCP Server</a:t>
              </a:r>
            </a:p>
          </p:txBody>
        </p:sp>
        <p:sp>
          <p:nvSpPr>
            <p:cNvPr id="13335" name="Line 10"/>
            <p:cNvSpPr>
              <a:spLocks noChangeShapeType="1"/>
            </p:cNvSpPr>
            <p:nvPr/>
          </p:nvSpPr>
          <p:spPr bwMode="auto">
            <a:xfrm>
              <a:off x="1948" y="3730"/>
              <a:ext cx="1622" cy="1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pic>
          <p:nvPicPr>
            <p:cNvPr id="13336" name="Picture 11" descr="Server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79" y="2727"/>
              <a:ext cx="484" cy="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88" name="AutoShape 12"/>
            <p:cNvSpPr>
              <a:spLocks noChangeArrowheads="1"/>
            </p:cNvSpPr>
            <p:nvPr/>
          </p:nvSpPr>
          <p:spPr bwMode="auto">
            <a:xfrm>
              <a:off x="2094" y="3393"/>
              <a:ext cx="1521" cy="2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AABA0"/>
                </a:gs>
                <a:gs pos="100000">
                  <a:srgbClr val="F6D9D4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en-US" sz="1600"/>
            </a:p>
            <a:p>
              <a:pPr>
                <a:defRPr/>
              </a:pPr>
              <a:r>
                <a:rPr lang="en-US" sz="1600"/>
                <a:t>Scope A and Scope B</a:t>
              </a:r>
              <a:endParaRPr lang="en-US" sz="1600" b="0"/>
            </a:p>
            <a:p>
              <a:pPr>
                <a:defRPr/>
              </a:pPr>
              <a:endParaRPr lang="en-US" sz="1600" b="0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976313" y="3697288"/>
            <a:ext cx="7051675" cy="2246312"/>
            <a:chOff x="615" y="2521"/>
            <a:chExt cx="4442" cy="1415"/>
          </a:xfrm>
        </p:grpSpPr>
        <p:sp>
          <p:nvSpPr>
            <p:cNvPr id="50190" name="AutoShape 14"/>
            <p:cNvSpPr>
              <a:spLocks noChangeArrowheads="1"/>
            </p:cNvSpPr>
            <p:nvPr/>
          </p:nvSpPr>
          <p:spPr bwMode="auto">
            <a:xfrm>
              <a:off x="615" y="2521"/>
              <a:ext cx="4442" cy="1415"/>
            </a:xfrm>
            <a:prstGeom prst="roundRect">
              <a:avLst>
                <a:gd name="adj" fmla="val 12056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EEEFD7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en-US" sz="1600" b="0"/>
            </a:p>
          </p:txBody>
        </p:sp>
        <p:pic>
          <p:nvPicPr>
            <p:cNvPr id="13318" name="Picture 15" descr="Lan0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94" y="2646"/>
              <a:ext cx="1438" cy="1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9" name="Text Box 16"/>
            <p:cNvSpPr txBox="1">
              <a:spLocks noChangeArrowheads="1"/>
            </p:cNvSpPr>
            <p:nvPr/>
          </p:nvSpPr>
          <p:spPr bwMode="auto">
            <a:xfrm>
              <a:off x="1186" y="3277"/>
              <a:ext cx="505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LAN A</a:t>
              </a:r>
            </a:p>
          </p:txBody>
        </p:sp>
        <p:pic>
          <p:nvPicPr>
            <p:cNvPr id="13320" name="Picture 17" descr="Lan0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58" y="2646"/>
              <a:ext cx="1438" cy="1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1" name="Text Box 18"/>
            <p:cNvSpPr txBox="1">
              <a:spLocks noChangeArrowheads="1"/>
            </p:cNvSpPr>
            <p:nvPr/>
          </p:nvSpPr>
          <p:spPr bwMode="auto">
            <a:xfrm>
              <a:off x="4050" y="3277"/>
              <a:ext cx="510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LAN B</a:t>
              </a:r>
            </a:p>
          </p:txBody>
        </p:sp>
        <p:sp>
          <p:nvSpPr>
            <p:cNvPr id="50195" name="AutoShape 19"/>
            <p:cNvSpPr>
              <a:spLocks noChangeArrowheads="1"/>
            </p:cNvSpPr>
            <p:nvPr/>
          </p:nvSpPr>
          <p:spPr bwMode="auto">
            <a:xfrm>
              <a:off x="2412" y="2605"/>
              <a:ext cx="848" cy="226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600"/>
                <a:t>DHCP Server</a:t>
              </a:r>
            </a:p>
          </p:txBody>
        </p:sp>
        <p:sp>
          <p:nvSpPr>
            <p:cNvPr id="13323" name="Line 20"/>
            <p:cNvSpPr>
              <a:spLocks noChangeShapeType="1"/>
            </p:cNvSpPr>
            <p:nvPr/>
          </p:nvSpPr>
          <p:spPr bwMode="auto">
            <a:xfrm>
              <a:off x="2113" y="3310"/>
              <a:ext cx="1493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pic>
          <p:nvPicPr>
            <p:cNvPr id="13324" name="Picture 21" descr="Server0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15" y="2920"/>
              <a:ext cx="643" cy="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98" name="AutoShape 22"/>
            <p:cNvSpPr>
              <a:spLocks noChangeArrowheads="1"/>
            </p:cNvSpPr>
            <p:nvPr/>
          </p:nvSpPr>
          <p:spPr bwMode="auto">
            <a:xfrm>
              <a:off x="2999" y="3518"/>
              <a:ext cx="747" cy="2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AABA0"/>
                </a:gs>
                <a:gs pos="100000">
                  <a:srgbClr val="F6D9D4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en-US" sz="1600"/>
            </a:p>
            <a:p>
              <a:pPr>
                <a:defRPr/>
              </a:pPr>
              <a:r>
                <a:rPr lang="en-US" sz="1600"/>
                <a:t>Scope B</a:t>
              </a:r>
              <a:endParaRPr lang="en-US" sz="1600" b="0"/>
            </a:p>
            <a:p>
              <a:pPr>
                <a:defRPr/>
              </a:pPr>
              <a:endParaRPr lang="en-US" sz="1600" b="0"/>
            </a:p>
          </p:txBody>
        </p:sp>
        <p:sp>
          <p:nvSpPr>
            <p:cNvPr id="50199" name="AutoShape 23"/>
            <p:cNvSpPr>
              <a:spLocks noChangeArrowheads="1"/>
            </p:cNvSpPr>
            <p:nvPr/>
          </p:nvSpPr>
          <p:spPr bwMode="auto">
            <a:xfrm>
              <a:off x="1861" y="3507"/>
              <a:ext cx="747" cy="2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AABA0"/>
                </a:gs>
                <a:gs pos="100000">
                  <a:srgbClr val="F6D9D4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en-US" sz="1600"/>
            </a:p>
            <a:p>
              <a:pPr>
                <a:defRPr/>
              </a:pPr>
              <a:r>
                <a:rPr lang="en-US" sz="1600"/>
                <a:t>Scope A</a:t>
              </a:r>
              <a:endParaRPr lang="en-US" sz="1600" b="0"/>
            </a:p>
            <a:p>
              <a:pPr>
                <a:defRPr/>
              </a:pPr>
              <a:endParaRPr lang="en-US" sz="1600" b="0"/>
            </a:p>
          </p:txBody>
        </p:sp>
        <p:sp>
          <p:nvSpPr>
            <p:cNvPr id="13327" name="Line 24"/>
            <p:cNvSpPr>
              <a:spLocks noChangeShapeType="1"/>
            </p:cNvSpPr>
            <p:nvPr/>
          </p:nvSpPr>
          <p:spPr bwMode="auto">
            <a:xfrm flipV="1">
              <a:off x="3143" y="2830"/>
              <a:ext cx="946" cy="447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328" name="Line 25"/>
            <p:cNvSpPr>
              <a:spLocks noChangeShapeType="1"/>
            </p:cNvSpPr>
            <p:nvPr/>
          </p:nvSpPr>
          <p:spPr bwMode="auto">
            <a:xfrm>
              <a:off x="1689" y="2857"/>
              <a:ext cx="809" cy="406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457200"/>
          </a:xfrm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400" smtClean="0">
                <a:solidFill>
                  <a:schemeClr val="bg1"/>
                </a:solidFill>
              </a:rPr>
              <a:t>Lesson: Configuring DHCP Reservations and Options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800" smtClean="0"/>
              <a:t>What Is a DHCP Reservation?</a:t>
            </a:r>
          </a:p>
          <a:p>
            <a:pPr>
              <a:spcAft>
                <a:spcPts val="1200"/>
              </a:spcAft>
            </a:pPr>
            <a:r>
              <a:rPr lang="en-US" sz="2800" smtClean="0"/>
              <a:t>What Are DHCP Options?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smtClean="0">
                <a:solidFill>
                  <a:schemeClr val="bg1"/>
                </a:solidFill>
              </a:rPr>
              <a:t>What Is a DHCP Reservation?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01650" y="1249363"/>
            <a:ext cx="7972425" cy="4951412"/>
            <a:chOff x="316" y="787"/>
            <a:chExt cx="5022" cy="3119"/>
          </a:xfrm>
        </p:grpSpPr>
        <p:sp>
          <p:nvSpPr>
            <p:cNvPr id="15364" name="AutoShape 4"/>
            <p:cNvSpPr>
              <a:spLocks noChangeArrowheads="1"/>
            </p:cNvSpPr>
            <p:nvPr/>
          </p:nvSpPr>
          <p:spPr bwMode="auto">
            <a:xfrm>
              <a:off x="568" y="787"/>
              <a:ext cx="4550" cy="3119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6350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469" name="AutoShape 5"/>
            <p:cNvSpPr>
              <a:spLocks noChangeArrowheads="1"/>
            </p:cNvSpPr>
            <p:nvPr/>
          </p:nvSpPr>
          <p:spPr bwMode="auto">
            <a:xfrm>
              <a:off x="316" y="824"/>
              <a:ext cx="5022" cy="524"/>
            </a:xfrm>
            <a:prstGeom prst="roundRect">
              <a:avLst>
                <a:gd name="adj" fmla="val 24236"/>
              </a:avLst>
            </a:prstGeom>
            <a:gradFill rotWithShape="1">
              <a:gsLst>
                <a:gs pos="0">
                  <a:srgbClr val="EAABA0"/>
                </a:gs>
                <a:gs pos="100000">
                  <a:srgbClr val="F6D9D4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anchor="ctr"/>
            <a:lstStyle/>
            <a:p>
              <a:pPr algn="l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sz="1400"/>
                <a:t>A </a:t>
              </a:r>
              <a:r>
                <a:rPr lang="en-US" sz="1400" i="1"/>
                <a:t>reservation</a:t>
              </a:r>
              <a:r>
                <a:rPr lang="en-US" sz="1400"/>
                <a:t> is a specific IP address, within a scope, that is permanently reserved for lease to a specific DHCP client </a:t>
              </a:r>
            </a:p>
          </p:txBody>
        </p:sp>
        <p:sp>
          <p:nvSpPr>
            <p:cNvPr id="15366" name="Freeform 6"/>
            <p:cNvSpPr>
              <a:spLocks/>
            </p:cNvSpPr>
            <p:nvPr/>
          </p:nvSpPr>
          <p:spPr bwMode="auto">
            <a:xfrm>
              <a:off x="1501" y="2663"/>
              <a:ext cx="2482" cy="754"/>
            </a:xfrm>
            <a:custGeom>
              <a:avLst/>
              <a:gdLst>
                <a:gd name="T0" fmla="*/ 2482 w 2482"/>
                <a:gd name="T1" fmla="*/ 665 h 754"/>
                <a:gd name="T2" fmla="*/ 0 w 2482"/>
                <a:gd name="T3" fmla="*/ 754 h 754"/>
                <a:gd name="T4" fmla="*/ 341 w 2482"/>
                <a:gd name="T5" fmla="*/ 89 h 754"/>
                <a:gd name="T6" fmla="*/ 503 w 2482"/>
                <a:gd name="T7" fmla="*/ 0 h 754"/>
                <a:gd name="T8" fmla="*/ 2482 w 2482"/>
                <a:gd name="T9" fmla="*/ 665 h 7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2"/>
                <a:gd name="T16" fmla="*/ 0 h 754"/>
                <a:gd name="T17" fmla="*/ 2482 w 2482"/>
                <a:gd name="T18" fmla="*/ 754 h 7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2" h="754">
                  <a:moveTo>
                    <a:pt x="2482" y="665"/>
                  </a:moveTo>
                  <a:lnTo>
                    <a:pt x="0" y="754"/>
                  </a:lnTo>
                  <a:lnTo>
                    <a:pt x="341" y="89"/>
                  </a:lnTo>
                  <a:lnTo>
                    <a:pt x="503" y="0"/>
                  </a:lnTo>
                  <a:lnTo>
                    <a:pt x="2482" y="665"/>
                  </a:lnTo>
                  <a:close/>
                </a:path>
              </a:pathLst>
            </a:custGeom>
            <a:gradFill rotWithShape="1">
              <a:gsLst>
                <a:gs pos="0">
                  <a:srgbClr val="ADE2A1"/>
                </a:gs>
                <a:gs pos="100000">
                  <a:srgbClr val="FFFFFF"/>
                </a:gs>
              </a:gsLst>
              <a:lin ang="5400000" scaled="1"/>
            </a:gra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367" name="Line 7"/>
            <p:cNvSpPr>
              <a:spLocks noChangeShapeType="1"/>
            </p:cNvSpPr>
            <p:nvPr/>
          </p:nvSpPr>
          <p:spPr bwMode="auto">
            <a:xfrm>
              <a:off x="2020" y="2218"/>
              <a:ext cx="1566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472" name="Oval 8"/>
            <p:cNvSpPr>
              <a:spLocks noChangeArrowheads="1"/>
            </p:cNvSpPr>
            <p:nvPr/>
          </p:nvSpPr>
          <p:spPr bwMode="auto">
            <a:xfrm>
              <a:off x="786" y="1874"/>
              <a:ext cx="1248" cy="842"/>
            </a:xfrm>
            <a:prstGeom prst="ellipse">
              <a:avLst/>
            </a:prstGeom>
            <a:gradFill rotWithShape="1">
              <a:gsLst>
                <a:gs pos="0">
                  <a:srgbClr val="F0F1FF"/>
                </a:gs>
                <a:gs pos="100000">
                  <a:srgbClr val="B3C8D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ADADAD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400"/>
                <a:t>Subnet A</a:t>
              </a:r>
            </a:p>
          </p:txBody>
        </p:sp>
        <p:pic>
          <p:nvPicPr>
            <p:cNvPr id="15369" name="Picture 9" descr="Computer_DesktopComputerSansKeyboard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4" y="1749"/>
              <a:ext cx="437" cy="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0" name="Picture 10" descr="Server0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81" y="2354"/>
              <a:ext cx="436" cy="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1" name="Picture 11" descr="Rackmount_Router0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794" y="2053"/>
              <a:ext cx="4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476" name="Oval 12"/>
            <p:cNvSpPr>
              <a:spLocks noChangeArrowheads="1"/>
            </p:cNvSpPr>
            <p:nvPr/>
          </p:nvSpPr>
          <p:spPr bwMode="auto">
            <a:xfrm>
              <a:off x="3577" y="1874"/>
              <a:ext cx="1248" cy="842"/>
            </a:xfrm>
            <a:prstGeom prst="ellipse">
              <a:avLst/>
            </a:prstGeom>
            <a:gradFill rotWithShape="1">
              <a:gsLst>
                <a:gs pos="0">
                  <a:srgbClr val="F0F1FF"/>
                </a:gs>
                <a:gs pos="100000">
                  <a:srgbClr val="B3C8D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ADADAD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400"/>
                <a:t>Subnet B</a:t>
              </a:r>
            </a:p>
          </p:txBody>
        </p:sp>
        <p:pic>
          <p:nvPicPr>
            <p:cNvPr id="15373" name="Picture 13" descr="Computer_DesktopComputerSansKeyboard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4" y="2382"/>
              <a:ext cx="437" cy="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4" name="Picture 14" descr="Server0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62" y="1686"/>
              <a:ext cx="436" cy="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479" name="AutoShape 15"/>
            <p:cNvSpPr>
              <a:spLocks noChangeArrowheads="1"/>
            </p:cNvSpPr>
            <p:nvPr/>
          </p:nvSpPr>
          <p:spPr bwMode="auto">
            <a:xfrm>
              <a:off x="1199" y="1599"/>
              <a:ext cx="911" cy="216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sz="1400"/>
                <a:t>Workstation 1</a:t>
              </a:r>
            </a:p>
          </p:txBody>
        </p:sp>
        <p:sp>
          <p:nvSpPr>
            <p:cNvPr id="62480" name="AutoShape 16"/>
            <p:cNvSpPr>
              <a:spLocks noChangeArrowheads="1"/>
            </p:cNvSpPr>
            <p:nvPr/>
          </p:nvSpPr>
          <p:spPr bwMode="auto">
            <a:xfrm>
              <a:off x="615" y="2783"/>
              <a:ext cx="911" cy="216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sz="1400"/>
                <a:t>DHCP Server</a:t>
              </a:r>
            </a:p>
          </p:txBody>
        </p:sp>
        <p:sp>
          <p:nvSpPr>
            <p:cNvPr id="62481" name="AutoShape 17"/>
            <p:cNvSpPr>
              <a:spLocks noChangeArrowheads="1"/>
            </p:cNvSpPr>
            <p:nvPr/>
          </p:nvSpPr>
          <p:spPr bwMode="auto">
            <a:xfrm>
              <a:off x="4046" y="2873"/>
              <a:ext cx="911" cy="216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sz="1400"/>
                <a:t>Workstation 2</a:t>
              </a:r>
            </a:p>
          </p:txBody>
        </p:sp>
        <p:sp>
          <p:nvSpPr>
            <p:cNvPr id="62482" name="AutoShape 18"/>
            <p:cNvSpPr>
              <a:spLocks noChangeArrowheads="1"/>
            </p:cNvSpPr>
            <p:nvPr/>
          </p:nvSpPr>
          <p:spPr bwMode="auto">
            <a:xfrm>
              <a:off x="3558" y="1598"/>
              <a:ext cx="856" cy="346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>
                <a:lnSpc>
                  <a:spcPct val="85000"/>
                </a:lnSpc>
                <a:defRPr/>
              </a:pPr>
              <a:r>
                <a:rPr lang="en-US" sz="1400"/>
                <a:t>File and Print Server</a:t>
              </a:r>
            </a:p>
          </p:txBody>
        </p:sp>
        <p:sp>
          <p:nvSpPr>
            <p:cNvPr id="62483" name="AutoShape 19"/>
            <p:cNvSpPr>
              <a:spLocks noChangeArrowheads="1"/>
            </p:cNvSpPr>
            <p:nvPr/>
          </p:nvSpPr>
          <p:spPr bwMode="auto">
            <a:xfrm>
              <a:off x="1316" y="3249"/>
              <a:ext cx="2833" cy="581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ADE2A1"/>
                </a:gs>
                <a:gs pos="100000">
                  <a:srgbClr val="E8F6E4"/>
                </a:gs>
              </a:gsLst>
              <a:lin ang="2700000" scaled="1"/>
            </a:gra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 algn="l">
                <a:defRPr/>
              </a:pPr>
              <a:r>
                <a:rPr lang="en-US" sz="1400"/>
                <a:t>IP Address1: Leased to Workstation 1</a:t>
              </a:r>
            </a:p>
            <a:p>
              <a:pPr algn="l">
                <a:defRPr/>
              </a:pPr>
              <a:r>
                <a:rPr lang="en-US" sz="1400"/>
                <a:t>IP Address2: Leased to Workstation 2 </a:t>
              </a:r>
            </a:p>
            <a:p>
              <a:pPr algn="l">
                <a:defRPr/>
              </a:pPr>
              <a:r>
                <a:rPr lang="en-US" sz="1400"/>
                <a:t>IP Address3: Reserved for File and Print Server</a:t>
              </a:r>
            </a:p>
          </p:txBody>
        </p:sp>
        <p:pic>
          <p:nvPicPr>
            <p:cNvPr id="15380" name="Picture 20" descr="Rackmount_Router0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12" y="2059"/>
              <a:ext cx="4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ChangeArrowheads="1"/>
          </p:cNvSpPr>
          <p:nvPr/>
        </p:nvSpPr>
        <p:spPr bwMode="auto">
          <a:xfrm>
            <a:off x="457200" y="914400"/>
            <a:ext cx="8153400" cy="4951413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FFFFF"/>
              </a:gs>
              <a:gs pos="100000">
                <a:srgbClr val="EEEFD7"/>
              </a:gs>
            </a:gsLst>
            <a:lin ang="5400000" scaled="1"/>
          </a:gradFill>
          <a:ln w="6350" algn="ctr">
            <a:noFill/>
            <a:round/>
            <a:headEnd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219808" y="274638"/>
            <a:ext cx="8466992" cy="1143000"/>
          </a:xfrm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smtClean="0">
                <a:solidFill>
                  <a:schemeClr val="bg1"/>
                </a:solidFill>
              </a:rPr>
              <a:t>What Is a DHCP Relay Agent?</a:t>
            </a:r>
          </a:p>
        </p:txBody>
      </p:sp>
      <p:sp>
        <p:nvSpPr>
          <p:cNvPr id="91140" name="AutoShape 4"/>
          <p:cNvSpPr>
            <a:spLocks noChangeArrowheads="1"/>
          </p:cNvSpPr>
          <p:nvPr/>
        </p:nvSpPr>
        <p:spPr bwMode="auto">
          <a:xfrm>
            <a:off x="9722" y="914400"/>
            <a:ext cx="8999203" cy="1017588"/>
          </a:xfrm>
          <a:prstGeom prst="roundRect">
            <a:avLst>
              <a:gd name="adj" fmla="val 24236"/>
            </a:avLst>
          </a:prstGeom>
          <a:gradFill rotWithShape="1">
            <a:gsLst>
              <a:gs pos="0">
                <a:srgbClr val="EAABA0"/>
              </a:gs>
              <a:gs pos="100000">
                <a:srgbClr val="F6D9D4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pPr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  <a:defRPr/>
            </a:pPr>
            <a:r>
              <a:rPr lang="en-US" sz="1800"/>
              <a:t>A DHCP </a:t>
            </a:r>
            <a:r>
              <a:rPr lang="en-US" sz="1800" i="1"/>
              <a:t>relay agent</a:t>
            </a:r>
            <a:r>
              <a:rPr lang="en-US" sz="1800"/>
              <a:t> is a computer or router that listens for DHCP/BOOTP broadcasts from DHCP clients and then relays those messages</a:t>
            </a: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3089081" y="3829050"/>
            <a:ext cx="2806204" cy="0"/>
          </a:xfrm>
          <a:prstGeom prst="line">
            <a:avLst/>
          </a:prstGeom>
          <a:noFill/>
          <a:ln w="57150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91142" name="Oval 6"/>
          <p:cNvSpPr>
            <a:spLocks noChangeArrowheads="1"/>
          </p:cNvSpPr>
          <p:nvPr/>
        </p:nvSpPr>
        <p:spPr bwMode="auto">
          <a:xfrm>
            <a:off x="867686" y="2998788"/>
            <a:ext cx="2644927" cy="1647825"/>
          </a:xfrm>
          <a:prstGeom prst="ellipse">
            <a:avLst/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l">
              <a:defRPr/>
            </a:pPr>
            <a:endParaRPr lang="en-US" sz="1500"/>
          </a:p>
        </p:txBody>
      </p:sp>
      <p:pic>
        <p:nvPicPr>
          <p:cNvPr id="16391" name="Picture 7" descr="Computer_DesktopComputerSansKeyboard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4151" y="4232275"/>
            <a:ext cx="783085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8" descr="Rackmount_Router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7246" y="3671888"/>
            <a:ext cx="80638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5" name="Oval 9"/>
          <p:cNvSpPr>
            <a:spLocks noChangeArrowheads="1"/>
          </p:cNvSpPr>
          <p:nvPr/>
        </p:nvSpPr>
        <p:spPr bwMode="auto">
          <a:xfrm>
            <a:off x="5555574" y="2998788"/>
            <a:ext cx="2644927" cy="1647825"/>
          </a:xfrm>
          <a:prstGeom prst="ellipse">
            <a:avLst/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r">
              <a:defRPr/>
            </a:pPr>
            <a:endParaRPr lang="en-US" sz="1500"/>
          </a:p>
        </p:txBody>
      </p:sp>
      <p:pic>
        <p:nvPicPr>
          <p:cNvPr id="16394" name="Picture 10" descr="Server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4792" y="2557463"/>
            <a:ext cx="82609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7" name="AutoShape 11"/>
          <p:cNvSpPr>
            <a:spLocks noChangeArrowheads="1"/>
          </p:cNvSpPr>
          <p:nvPr/>
        </p:nvSpPr>
        <p:spPr bwMode="auto">
          <a:xfrm>
            <a:off x="5418232" y="2147888"/>
            <a:ext cx="1413853" cy="303212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500"/>
              <a:t>DHCP Server</a:t>
            </a:r>
          </a:p>
        </p:txBody>
      </p:sp>
      <p:sp>
        <p:nvSpPr>
          <p:cNvPr id="91148" name="AutoShape 12"/>
          <p:cNvSpPr>
            <a:spLocks noChangeArrowheads="1"/>
          </p:cNvSpPr>
          <p:nvPr/>
        </p:nvSpPr>
        <p:spPr bwMode="auto">
          <a:xfrm>
            <a:off x="917009" y="5126038"/>
            <a:ext cx="802796" cy="2794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500"/>
              <a:t>Client</a:t>
            </a:r>
          </a:p>
        </p:txBody>
      </p:sp>
      <p:pic>
        <p:nvPicPr>
          <p:cNvPr id="16397" name="Picture 13" descr="Server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75028" y="2557463"/>
            <a:ext cx="826091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50" name="AutoShape 14"/>
          <p:cNvSpPr>
            <a:spLocks noChangeArrowheads="1"/>
          </p:cNvSpPr>
          <p:nvPr/>
        </p:nvSpPr>
        <p:spPr bwMode="auto">
          <a:xfrm>
            <a:off x="1925086" y="2147888"/>
            <a:ext cx="1906641" cy="303212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500"/>
              <a:t>DHCP Relay Agent</a:t>
            </a:r>
          </a:p>
        </p:txBody>
      </p:sp>
      <p:pic>
        <p:nvPicPr>
          <p:cNvPr id="16399" name="Picture 15" descr="Computer_DesktopComputerSansKeyboard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2763" y="4232275"/>
            <a:ext cx="783086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52" name="AutoShape 16"/>
          <p:cNvSpPr>
            <a:spLocks noChangeArrowheads="1"/>
          </p:cNvSpPr>
          <p:nvPr/>
        </p:nvSpPr>
        <p:spPr bwMode="auto">
          <a:xfrm>
            <a:off x="2515622" y="5126038"/>
            <a:ext cx="802796" cy="2794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500"/>
              <a:t>Client</a:t>
            </a:r>
          </a:p>
        </p:txBody>
      </p:sp>
      <p:pic>
        <p:nvPicPr>
          <p:cNvPr id="16401" name="Picture 17" descr="Computer_DesktopComputerSansKeyboard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77438" y="4232275"/>
            <a:ext cx="783086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54" name="AutoShape 18"/>
          <p:cNvSpPr>
            <a:spLocks noChangeArrowheads="1"/>
          </p:cNvSpPr>
          <p:nvPr/>
        </p:nvSpPr>
        <p:spPr bwMode="auto">
          <a:xfrm>
            <a:off x="5630297" y="5126038"/>
            <a:ext cx="802796" cy="2794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500"/>
              <a:t>Client</a:t>
            </a:r>
          </a:p>
        </p:txBody>
      </p:sp>
      <p:pic>
        <p:nvPicPr>
          <p:cNvPr id="16403" name="Picture 19" descr="Computer_DesktopComputerSansKeyboard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76051" y="4232275"/>
            <a:ext cx="783085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56" name="AutoShape 20"/>
          <p:cNvSpPr>
            <a:spLocks noChangeArrowheads="1"/>
          </p:cNvSpPr>
          <p:nvPr/>
        </p:nvSpPr>
        <p:spPr bwMode="auto">
          <a:xfrm>
            <a:off x="7228909" y="5126038"/>
            <a:ext cx="802796" cy="2794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500"/>
              <a:t>Client</a:t>
            </a:r>
          </a:p>
        </p:txBody>
      </p:sp>
      <p:sp>
        <p:nvSpPr>
          <p:cNvPr id="91157" name="AutoShape 21"/>
          <p:cNvSpPr>
            <a:spLocks noChangeArrowheads="1"/>
          </p:cNvSpPr>
          <p:nvPr/>
        </p:nvSpPr>
        <p:spPr bwMode="auto">
          <a:xfrm>
            <a:off x="3637336" y="4135438"/>
            <a:ext cx="1720278" cy="690562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lnSpc>
                <a:spcPct val="85000"/>
              </a:lnSpc>
              <a:defRPr/>
            </a:pPr>
            <a:r>
              <a:rPr lang="en-US" sz="1500"/>
              <a:t>Routers</a:t>
            </a:r>
          </a:p>
          <a:p>
            <a:pPr>
              <a:lnSpc>
                <a:spcPct val="85000"/>
              </a:lnSpc>
              <a:defRPr/>
            </a:pPr>
            <a:r>
              <a:rPr lang="en-US" sz="1500"/>
              <a:t>(Non–RFC 1542 Compliant)</a:t>
            </a:r>
          </a:p>
        </p:txBody>
      </p:sp>
      <p:sp>
        <p:nvSpPr>
          <p:cNvPr id="16406" name="AutoShape 22"/>
          <p:cNvSpPr>
            <a:spLocks noChangeArrowheads="1"/>
          </p:cNvSpPr>
          <p:nvPr/>
        </p:nvSpPr>
        <p:spPr bwMode="auto">
          <a:xfrm>
            <a:off x="3187707" y="2679700"/>
            <a:ext cx="2661055" cy="385763"/>
          </a:xfrm>
          <a:prstGeom prst="leftRightArrow">
            <a:avLst>
              <a:gd name="adj1" fmla="val 66519"/>
              <a:gd name="adj2" fmla="val 60489"/>
            </a:avLst>
          </a:prstGeom>
          <a:solidFill>
            <a:srgbClr val="FF0000">
              <a:alpha val="74901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>
                <a:solidFill>
                  <a:schemeClr val="bg1"/>
                </a:solidFill>
              </a:rPr>
              <a:t>Unicast</a:t>
            </a: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1476464" y="3363913"/>
            <a:ext cx="1272410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500">
                <a:solidFill>
                  <a:srgbClr val="CC0000"/>
                </a:solidFill>
              </a:rPr>
              <a:t>Broadcast</a:t>
            </a: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949805" y="3725863"/>
            <a:ext cx="1152189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500"/>
              <a:t>Subnet A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6964390" y="3725863"/>
            <a:ext cx="1160223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500"/>
              <a:t>Subnet B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6280239" y="3363913"/>
            <a:ext cx="1272410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500">
                <a:solidFill>
                  <a:srgbClr val="CC0000"/>
                </a:solidFill>
              </a:rPr>
              <a:t>Broadcast</a:t>
            </a:r>
          </a:p>
        </p:txBody>
      </p:sp>
      <p:sp>
        <p:nvSpPr>
          <p:cNvPr id="91163" name="Oval 27"/>
          <p:cNvSpPr>
            <a:spLocks noChangeArrowheads="1"/>
          </p:cNvSpPr>
          <p:nvPr/>
        </p:nvSpPr>
        <p:spPr bwMode="auto">
          <a:xfrm>
            <a:off x="2667802" y="3308350"/>
            <a:ext cx="551922" cy="488950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91164" name="Oval 28"/>
          <p:cNvSpPr>
            <a:spLocks noChangeArrowheads="1"/>
          </p:cNvSpPr>
          <p:nvPr/>
        </p:nvSpPr>
        <p:spPr bwMode="auto">
          <a:xfrm>
            <a:off x="2760903" y="3390900"/>
            <a:ext cx="363767" cy="322263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91165" name="Oval 29"/>
          <p:cNvSpPr>
            <a:spLocks noChangeArrowheads="1"/>
          </p:cNvSpPr>
          <p:nvPr/>
        </p:nvSpPr>
        <p:spPr bwMode="auto">
          <a:xfrm>
            <a:off x="2848436" y="3468688"/>
            <a:ext cx="189948" cy="168275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91166" name="Oval 30"/>
          <p:cNvSpPr>
            <a:spLocks noChangeArrowheads="1"/>
          </p:cNvSpPr>
          <p:nvPr/>
        </p:nvSpPr>
        <p:spPr bwMode="auto">
          <a:xfrm>
            <a:off x="5745965" y="3308350"/>
            <a:ext cx="551922" cy="488950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91167" name="Oval 31"/>
          <p:cNvSpPr>
            <a:spLocks noChangeArrowheads="1"/>
          </p:cNvSpPr>
          <p:nvPr/>
        </p:nvSpPr>
        <p:spPr bwMode="auto">
          <a:xfrm>
            <a:off x="5839066" y="3390900"/>
            <a:ext cx="363766" cy="322263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91168" name="Oval 32"/>
          <p:cNvSpPr>
            <a:spLocks noChangeArrowheads="1"/>
          </p:cNvSpPr>
          <p:nvPr/>
        </p:nvSpPr>
        <p:spPr bwMode="auto">
          <a:xfrm>
            <a:off x="5926598" y="3468688"/>
            <a:ext cx="189948" cy="168275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pic>
        <p:nvPicPr>
          <p:cNvPr id="16417" name="Picture 33" descr="Rackmount_Router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1296" y="3681413"/>
            <a:ext cx="80638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51723" y="5692775"/>
            <a:ext cx="1032166" cy="425450"/>
            <a:chOff x="384" y="3024"/>
            <a:chExt cx="720" cy="336"/>
          </a:xfrm>
        </p:grpSpPr>
        <p:sp>
          <p:nvSpPr>
            <p:cNvPr id="91179" name="Oval 43"/>
            <p:cNvSpPr>
              <a:spLocks noChangeArrowheads="1"/>
            </p:cNvSpPr>
            <p:nvPr/>
          </p:nvSpPr>
          <p:spPr bwMode="auto">
            <a:xfrm>
              <a:off x="384" y="3024"/>
              <a:ext cx="720" cy="336"/>
            </a:xfrm>
            <a:prstGeom prst="ellipse">
              <a:avLst/>
            </a:prstGeom>
            <a:gradFill rotWithShape="0">
              <a:gsLst>
                <a:gs pos="0">
                  <a:srgbClr val="666699"/>
                </a:gs>
                <a:gs pos="100000">
                  <a:srgbClr val="99CCFF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outerShdw dist="1796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500"/>
            </a:p>
          </p:txBody>
        </p:sp>
        <p:grpSp>
          <p:nvGrpSpPr>
            <p:cNvPr id="3" name="Group 44"/>
            <p:cNvGrpSpPr>
              <a:grpSpLocks/>
            </p:cNvGrpSpPr>
            <p:nvPr/>
          </p:nvGrpSpPr>
          <p:grpSpPr bwMode="auto">
            <a:xfrm>
              <a:off x="480" y="3096"/>
              <a:ext cx="240" cy="192"/>
              <a:chOff x="480" y="3096"/>
              <a:chExt cx="240" cy="192"/>
            </a:xfrm>
          </p:grpSpPr>
          <p:sp>
            <p:nvSpPr>
              <p:cNvPr id="16424" name="Oval 45"/>
              <p:cNvSpPr>
                <a:spLocks noChangeArrowheads="1"/>
              </p:cNvSpPr>
              <p:nvPr/>
            </p:nvSpPr>
            <p:spPr bwMode="auto">
              <a:xfrm>
                <a:off x="480" y="3096"/>
                <a:ext cx="240" cy="192"/>
              </a:xfrm>
              <a:prstGeom prst="ellipse">
                <a:avLst/>
              </a:prstGeom>
              <a:gradFill rotWithShape="0">
                <a:gsLst>
                  <a:gs pos="0">
                    <a:srgbClr val="666699"/>
                  </a:gs>
                  <a:gs pos="100000">
                    <a:srgbClr val="99CCFF"/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91182" name="Freeform 46"/>
              <p:cNvSpPr>
                <a:spLocks/>
              </p:cNvSpPr>
              <p:nvPr/>
            </p:nvSpPr>
            <p:spPr bwMode="auto">
              <a:xfrm>
                <a:off x="539" y="3123"/>
                <a:ext cx="139" cy="1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76"/>
                  </a:cxn>
                  <a:cxn ang="0">
                    <a:pos x="432" y="288"/>
                  </a:cxn>
                  <a:cxn ang="0">
                    <a:pos x="0" y="0"/>
                  </a:cxn>
                </a:cxnLst>
                <a:rect l="0" t="0" r="r" b="b"/>
                <a:pathLst>
                  <a:path w="432" h="576">
                    <a:moveTo>
                      <a:pt x="0" y="0"/>
                    </a:moveTo>
                    <a:cubicBezTo>
                      <a:pt x="0" y="0"/>
                      <a:pt x="91" y="226"/>
                      <a:pt x="0" y="576"/>
                    </a:cubicBezTo>
                    <a:cubicBezTo>
                      <a:pt x="216" y="432"/>
                      <a:pt x="432" y="288"/>
                      <a:pt x="432" y="288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CC"/>
                  </a:gs>
                  <a:gs pos="100000">
                    <a:srgbClr val="FFCC66"/>
                  </a:gs>
                </a:gsLst>
                <a:lin ang="18900000" scaled="1"/>
              </a:gradFill>
              <a:ln w="9525" cap="flat" cmpd="sng">
                <a:solidFill>
                  <a:srgbClr val="66669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81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/>
              </a:p>
            </p:txBody>
          </p:sp>
        </p:grp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1077670" y="5783263"/>
            <a:ext cx="344055" cy="244475"/>
            <a:chOff x="768" y="3096"/>
            <a:chExt cx="240" cy="192"/>
          </a:xfrm>
        </p:grpSpPr>
        <p:sp>
          <p:nvSpPr>
            <p:cNvPr id="16420" name="Oval 48"/>
            <p:cNvSpPr>
              <a:spLocks noChangeArrowheads="1"/>
            </p:cNvSpPr>
            <p:nvPr/>
          </p:nvSpPr>
          <p:spPr bwMode="auto">
            <a:xfrm>
              <a:off x="768" y="3096"/>
              <a:ext cx="240" cy="192"/>
            </a:xfrm>
            <a:prstGeom prst="ellipse">
              <a:avLst/>
            </a:prstGeom>
            <a:gradFill rotWithShape="0">
              <a:gsLst>
                <a:gs pos="0">
                  <a:srgbClr val="666699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91185" name="Rectangle 49"/>
            <p:cNvSpPr>
              <a:spLocks noChangeArrowheads="1"/>
            </p:cNvSpPr>
            <p:nvPr/>
          </p:nvSpPr>
          <p:spPr bwMode="auto">
            <a:xfrm>
              <a:off x="841" y="3145"/>
              <a:ext cx="95" cy="96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CC66"/>
                </a:gs>
              </a:gsLst>
              <a:lin ang="18900000" scaled="1"/>
            </a:gradFill>
            <a:ln w="9525" algn="ctr">
              <a:solidFill>
                <a:srgbClr val="666699"/>
              </a:solidFill>
              <a:miter lim="800000"/>
              <a:headEnd/>
              <a:tailEnd/>
            </a:ln>
            <a:effectLst>
              <a:outerShdw dist="17961" dir="81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5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9116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911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911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1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9116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911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500" fill="hold"/>
                                        <p:tgtEl>
                                          <p:spTgt spid="911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1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500" fill="hold"/>
                                        <p:tgtEl>
                                          <p:spTgt spid="911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500" fill="hold"/>
                                        <p:tgtEl>
                                          <p:spTgt spid="9116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9116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1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1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911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500" fill="hold"/>
                                        <p:tgtEl>
                                          <p:spTgt spid="9116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500" fill="hold"/>
                                        <p:tgtEl>
                                          <p:spTgt spid="9116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91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1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63" grpId="0" animBg="1"/>
      <p:bldP spid="91163" grpId="1" animBg="1"/>
      <p:bldP spid="91163" grpId="2" animBg="1"/>
      <p:bldP spid="91163" grpId="3" animBg="1"/>
      <p:bldP spid="91163" grpId="4" animBg="1"/>
      <p:bldP spid="91163" grpId="5" animBg="1"/>
      <p:bldP spid="91164" grpId="0" animBg="1"/>
      <p:bldP spid="91164" grpId="1" animBg="1"/>
      <p:bldP spid="91164" grpId="2" animBg="1"/>
      <p:bldP spid="91164" grpId="3" animBg="1"/>
      <p:bldP spid="91164" grpId="4" animBg="1"/>
      <p:bldP spid="91164" grpId="5" animBg="1"/>
      <p:bldP spid="91165" grpId="0" animBg="1"/>
      <p:bldP spid="91165" grpId="1" animBg="1"/>
      <p:bldP spid="91165" grpId="2" animBg="1"/>
      <p:bldP spid="91165" grpId="3" animBg="1"/>
      <p:bldP spid="91165" grpId="4" animBg="1"/>
      <p:bldP spid="91165" grpId="5" animBg="1"/>
      <p:bldP spid="91166" grpId="0" animBg="1"/>
      <p:bldP spid="91166" grpId="1" animBg="1"/>
      <p:bldP spid="91166" grpId="2" animBg="1"/>
      <p:bldP spid="91166" grpId="3" animBg="1"/>
      <p:bldP spid="91166" grpId="4" animBg="1"/>
      <p:bldP spid="91166" grpId="5" animBg="1"/>
      <p:bldP spid="91167" grpId="0" animBg="1"/>
      <p:bldP spid="91167" grpId="1" animBg="1"/>
      <p:bldP spid="91167" grpId="2" animBg="1"/>
      <p:bldP spid="91167" grpId="3" animBg="1"/>
      <p:bldP spid="91167" grpId="4" animBg="1"/>
      <p:bldP spid="91167" grpId="5" animBg="1"/>
      <p:bldP spid="91168" grpId="0" animBg="1"/>
      <p:bldP spid="91168" grpId="1" animBg="1"/>
      <p:bldP spid="91168" grpId="2" animBg="1"/>
      <p:bldP spid="91168" grpId="3" animBg="1"/>
      <p:bldP spid="91168" grpId="4" animBg="1"/>
      <p:bldP spid="91168" grpId="5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82562"/>
            <a:ext cx="8915400" cy="731838"/>
          </a:xfrm>
          <a:noFill/>
        </p:spPr>
        <p:txBody>
          <a:bodyPr/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sz="2400" smtClean="0">
                <a:solidFill>
                  <a:schemeClr val="bg1"/>
                </a:solidFill>
              </a:rPr>
              <a:t>How a DHCP Relay Agent Works</a:t>
            </a:r>
          </a:p>
        </p:txBody>
      </p:sp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3137979" y="1119188"/>
            <a:ext cx="2737238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500"/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 flipH="1">
            <a:off x="3047489" y="1325563"/>
            <a:ext cx="2737239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500"/>
          </a:p>
        </p:txBody>
      </p:sp>
      <p:sp>
        <p:nvSpPr>
          <p:cNvPr id="96261" name="AutoShape 5"/>
          <p:cNvSpPr>
            <a:spLocks noChangeArrowheads="1"/>
          </p:cNvSpPr>
          <p:nvPr/>
        </p:nvSpPr>
        <p:spPr bwMode="auto">
          <a:xfrm>
            <a:off x="3378233" y="2335213"/>
            <a:ext cx="2319561" cy="53657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en-US" sz="1500"/>
              <a:t>Router</a:t>
            </a:r>
          </a:p>
          <a:p>
            <a:pPr>
              <a:lnSpc>
                <a:spcPct val="95000"/>
              </a:lnSpc>
              <a:defRPr/>
            </a:pPr>
            <a:r>
              <a:rPr lang="en-US" sz="1500"/>
              <a:t>Non-RFC 1542 Compliant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3002595" y="1955800"/>
            <a:ext cx="3042239" cy="0"/>
          </a:xfrm>
          <a:prstGeom prst="line">
            <a:avLst/>
          </a:prstGeom>
          <a:noFill/>
          <a:ln w="57150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96263" name="Oval 7"/>
          <p:cNvSpPr>
            <a:spLocks noChangeArrowheads="1"/>
          </p:cNvSpPr>
          <p:nvPr/>
        </p:nvSpPr>
        <p:spPr bwMode="auto">
          <a:xfrm>
            <a:off x="843193" y="1203325"/>
            <a:ext cx="2867397" cy="1557338"/>
          </a:xfrm>
          <a:prstGeom prst="ellipse">
            <a:avLst/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l">
              <a:defRPr/>
            </a:pPr>
            <a:endParaRPr lang="en-US" sz="1500"/>
          </a:p>
        </p:txBody>
      </p:sp>
      <p:pic>
        <p:nvPicPr>
          <p:cNvPr id="17416" name="Picture 8" descr="Computer_DesktopComputerSansKeyboard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671" y="2012950"/>
            <a:ext cx="848951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9" descr="Rackmount_Router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3526" y="1811338"/>
            <a:ext cx="112287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8" name="Picture 10" descr="Server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34711" y="863600"/>
            <a:ext cx="89557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7" name="AutoShape 11"/>
          <p:cNvSpPr>
            <a:spLocks noChangeArrowheads="1"/>
          </p:cNvSpPr>
          <p:nvPr/>
        </p:nvSpPr>
        <p:spPr bwMode="auto">
          <a:xfrm>
            <a:off x="1101549" y="2481263"/>
            <a:ext cx="998538" cy="2794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500"/>
              <a:t>Client1</a:t>
            </a:r>
          </a:p>
        </p:txBody>
      </p:sp>
      <p:sp>
        <p:nvSpPr>
          <p:cNvPr id="96268" name="AutoShape 12"/>
          <p:cNvSpPr>
            <a:spLocks noChangeArrowheads="1"/>
          </p:cNvSpPr>
          <p:nvPr/>
        </p:nvSpPr>
        <p:spPr bwMode="auto">
          <a:xfrm>
            <a:off x="623787" y="917575"/>
            <a:ext cx="1954337" cy="303213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500"/>
              <a:t>DHCP Relay Agent</a:t>
            </a:r>
          </a:p>
        </p:txBody>
      </p:sp>
      <p:pic>
        <p:nvPicPr>
          <p:cNvPr id="17421" name="Picture 13" descr="Computer_DesktopComputerSansKeyboard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0871" y="2012950"/>
            <a:ext cx="848951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70" name="AutoShape 14"/>
          <p:cNvSpPr>
            <a:spLocks noChangeArrowheads="1"/>
          </p:cNvSpPr>
          <p:nvPr/>
        </p:nvSpPr>
        <p:spPr bwMode="auto">
          <a:xfrm>
            <a:off x="2044524" y="2301875"/>
            <a:ext cx="998538" cy="2794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500"/>
              <a:t>Client2</a:t>
            </a:r>
          </a:p>
        </p:txBody>
      </p:sp>
      <p:sp>
        <p:nvSpPr>
          <p:cNvPr id="96271" name="Oval 15"/>
          <p:cNvSpPr>
            <a:spLocks noChangeArrowheads="1"/>
          </p:cNvSpPr>
          <p:nvPr/>
        </p:nvSpPr>
        <p:spPr bwMode="auto">
          <a:xfrm>
            <a:off x="5369155" y="1203325"/>
            <a:ext cx="2867397" cy="1557338"/>
          </a:xfrm>
          <a:prstGeom prst="ellipse">
            <a:avLst/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r">
              <a:defRPr/>
            </a:pPr>
            <a:endParaRPr lang="en-US" sz="1500"/>
          </a:p>
        </p:txBody>
      </p:sp>
      <p:sp>
        <p:nvSpPr>
          <p:cNvPr id="96272" name="AutoShape 16"/>
          <p:cNvSpPr>
            <a:spLocks noChangeArrowheads="1"/>
          </p:cNvSpPr>
          <p:nvPr/>
        </p:nvSpPr>
        <p:spPr bwMode="auto">
          <a:xfrm>
            <a:off x="6341082" y="917575"/>
            <a:ext cx="1532776" cy="303213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500"/>
              <a:t>DHCP Server</a:t>
            </a:r>
          </a:p>
        </p:txBody>
      </p:sp>
      <p:pic>
        <p:nvPicPr>
          <p:cNvPr id="17425" name="Picture 17" descr="Server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87497" y="863600"/>
            <a:ext cx="895577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6" name="Picture 18" descr="Computer_DesktopComputerSansKeyboard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2233" y="2012950"/>
            <a:ext cx="848952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75" name="AutoShape 19"/>
          <p:cNvSpPr>
            <a:spLocks noChangeArrowheads="1"/>
          </p:cNvSpPr>
          <p:nvPr/>
        </p:nvSpPr>
        <p:spPr bwMode="auto">
          <a:xfrm>
            <a:off x="6194249" y="2365375"/>
            <a:ext cx="998538" cy="2794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500"/>
              <a:t>Client3</a:t>
            </a:r>
          </a:p>
        </p:txBody>
      </p:sp>
      <p:sp>
        <p:nvSpPr>
          <p:cNvPr id="96276" name="Oval 20"/>
          <p:cNvSpPr>
            <a:spLocks noChangeArrowheads="1"/>
          </p:cNvSpPr>
          <p:nvPr/>
        </p:nvSpPr>
        <p:spPr bwMode="auto">
          <a:xfrm>
            <a:off x="1129910" y="1779588"/>
            <a:ext cx="598346" cy="488950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96277" name="Oval 21"/>
          <p:cNvSpPr>
            <a:spLocks noChangeArrowheads="1"/>
          </p:cNvSpPr>
          <p:nvPr/>
        </p:nvSpPr>
        <p:spPr bwMode="auto">
          <a:xfrm>
            <a:off x="1221252" y="1862138"/>
            <a:ext cx="394365" cy="322262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96278" name="Oval 22"/>
          <p:cNvSpPr>
            <a:spLocks noChangeArrowheads="1"/>
          </p:cNvSpPr>
          <p:nvPr/>
        </p:nvSpPr>
        <p:spPr bwMode="auto">
          <a:xfrm>
            <a:off x="1307163" y="1939925"/>
            <a:ext cx="205924" cy="168275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96279" name="Oval 23"/>
          <p:cNvSpPr>
            <a:spLocks noChangeArrowheads="1"/>
          </p:cNvSpPr>
          <p:nvPr/>
        </p:nvSpPr>
        <p:spPr bwMode="auto">
          <a:xfrm>
            <a:off x="2093523" y="1408113"/>
            <a:ext cx="598346" cy="488950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96280" name="Oval 24"/>
          <p:cNvSpPr>
            <a:spLocks noChangeArrowheads="1"/>
          </p:cNvSpPr>
          <p:nvPr/>
        </p:nvSpPr>
        <p:spPr bwMode="auto">
          <a:xfrm>
            <a:off x="2184865" y="1490663"/>
            <a:ext cx="394363" cy="322262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96281" name="Oval 25"/>
          <p:cNvSpPr>
            <a:spLocks noChangeArrowheads="1"/>
          </p:cNvSpPr>
          <p:nvPr/>
        </p:nvSpPr>
        <p:spPr bwMode="auto">
          <a:xfrm>
            <a:off x="2270775" y="1568450"/>
            <a:ext cx="205924" cy="168275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304800" y="863600"/>
            <a:ext cx="8839200" cy="4979988"/>
            <a:chOff x="576" y="784"/>
            <a:chExt cx="4550" cy="3137"/>
          </a:xfrm>
        </p:grpSpPr>
        <p:sp>
          <p:nvSpPr>
            <p:cNvPr id="17467" name="AutoShape 27"/>
            <p:cNvSpPr>
              <a:spLocks noChangeArrowheads="1"/>
            </p:cNvSpPr>
            <p:nvPr/>
          </p:nvSpPr>
          <p:spPr bwMode="auto">
            <a:xfrm>
              <a:off x="576" y="802"/>
              <a:ext cx="4550" cy="3119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6350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500"/>
            </a:p>
          </p:txBody>
        </p:sp>
        <p:grpSp>
          <p:nvGrpSpPr>
            <p:cNvPr id="3" name="Group 76"/>
            <p:cNvGrpSpPr>
              <a:grpSpLocks/>
            </p:cNvGrpSpPr>
            <p:nvPr/>
          </p:nvGrpSpPr>
          <p:grpSpPr bwMode="auto">
            <a:xfrm>
              <a:off x="590" y="784"/>
              <a:ext cx="4490" cy="1265"/>
              <a:chOff x="590" y="784"/>
              <a:chExt cx="4490" cy="1265"/>
            </a:xfrm>
          </p:grpSpPr>
          <p:sp>
            <p:nvSpPr>
              <p:cNvPr id="96285" name="AutoShape 29"/>
              <p:cNvSpPr>
                <a:spLocks noChangeArrowheads="1"/>
              </p:cNvSpPr>
              <p:nvPr/>
            </p:nvSpPr>
            <p:spPr bwMode="auto">
              <a:xfrm>
                <a:off x="2304" y="1728"/>
                <a:ext cx="1371" cy="321"/>
              </a:xfrm>
              <a:prstGeom prst="roundRect">
                <a:avLst>
                  <a:gd name="adj" fmla="val 4167"/>
                </a:avLst>
              </a:prstGeom>
              <a:solidFill>
                <a:schemeClr val="bg1"/>
              </a:solidFill>
              <a:ln w="9525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wrap="none" anchor="ctr"/>
              <a:lstStyle/>
              <a:p>
                <a:pPr>
                  <a:lnSpc>
                    <a:spcPct val="95000"/>
                  </a:lnSpc>
                  <a:defRPr/>
                </a:pPr>
                <a:r>
                  <a:rPr lang="en-US" sz="1500"/>
                  <a:t>Router</a:t>
                </a:r>
              </a:p>
              <a:p>
                <a:pPr>
                  <a:lnSpc>
                    <a:spcPct val="95000"/>
                  </a:lnSpc>
                  <a:defRPr/>
                </a:pPr>
                <a:r>
                  <a:rPr lang="en-US" sz="1500"/>
                  <a:t>(Non–RFC 1542 Compliant)</a:t>
                </a:r>
              </a:p>
            </p:txBody>
          </p:sp>
          <p:sp>
            <p:nvSpPr>
              <p:cNvPr id="17470" name="Line 30"/>
              <p:cNvSpPr>
                <a:spLocks noChangeShapeType="1"/>
              </p:cNvSpPr>
              <p:nvPr/>
            </p:nvSpPr>
            <p:spPr bwMode="auto">
              <a:xfrm>
                <a:off x="2118" y="1472"/>
                <a:ext cx="1566" cy="0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96287" name="Oval 31"/>
              <p:cNvSpPr>
                <a:spLocks noChangeArrowheads="1"/>
              </p:cNvSpPr>
              <p:nvPr/>
            </p:nvSpPr>
            <p:spPr bwMode="auto">
              <a:xfrm>
                <a:off x="753" y="998"/>
                <a:ext cx="1476" cy="981"/>
              </a:xfrm>
              <a:prstGeom prst="ellipse">
                <a:avLst/>
              </a:prstGeom>
              <a:gradFill rotWithShape="1">
                <a:gsLst>
                  <a:gs pos="0">
                    <a:srgbClr val="F0F1FF"/>
                  </a:gs>
                  <a:gs pos="100000">
                    <a:srgbClr val="B3C8D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DADAD"/>
                </a:outerShdw>
              </a:effectLst>
            </p:spPr>
            <p:txBody>
              <a:bodyPr wrap="none" anchor="ctr"/>
              <a:lstStyle/>
              <a:p>
                <a:pPr algn="l">
                  <a:defRPr/>
                </a:pPr>
                <a:endParaRPr lang="en-US" sz="1500"/>
              </a:p>
            </p:txBody>
          </p:sp>
          <p:pic>
            <p:nvPicPr>
              <p:cNvPr id="17472" name="Picture 32" descr="Computer_DesktopComputerSansKeyboard0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67" y="1508"/>
                <a:ext cx="437" cy="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473" name="Picture 33" descr="Rackmount_Router01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646" y="1381"/>
                <a:ext cx="578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474" name="Picture 34" descr="Server01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639" y="784"/>
                <a:ext cx="461" cy="5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6291" name="AutoShape 35"/>
              <p:cNvSpPr>
                <a:spLocks noChangeArrowheads="1"/>
              </p:cNvSpPr>
              <p:nvPr/>
            </p:nvSpPr>
            <p:spPr bwMode="auto">
              <a:xfrm>
                <a:off x="865" y="1803"/>
                <a:ext cx="514" cy="176"/>
              </a:xfrm>
              <a:prstGeom prst="roundRect">
                <a:avLst>
                  <a:gd name="adj" fmla="val 4167"/>
                </a:avLst>
              </a:prstGeom>
              <a:solidFill>
                <a:schemeClr val="bg1"/>
              </a:solidFill>
              <a:ln w="9525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500"/>
                  <a:t>Client1</a:t>
                </a:r>
              </a:p>
            </p:txBody>
          </p:sp>
          <p:sp>
            <p:nvSpPr>
              <p:cNvPr id="96292" name="AutoShape 36"/>
              <p:cNvSpPr>
                <a:spLocks noChangeArrowheads="1"/>
              </p:cNvSpPr>
              <p:nvPr/>
            </p:nvSpPr>
            <p:spPr bwMode="auto">
              <a:xfrm>
                <a:off x="590" y="818"/>
                <a:ext cx="1006" cy="191"/>
              </a:xfrm>
              <a:prstGeom prst="roundRect">
                <a:avLst>
                  <a:gd name="adj" fmla="val 4167"/>
                </a:avLst>
              </a:prstGeom>
              <a:solidFill>
                <a:schemeClr val="bg1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500"/>
                  <a:t>DHCP Relay Agent</a:t>
                </a:r>
              </a:p>
            </p:txBody>
          </p:sp>
          <p:pic>
            <p:nvPicPr>
              <p:cNvPr id="17477" name="Picture 37" descr="Computer_DesktopComputerSansKeyboard0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755" y="1508"/>
                <a:ext cx="437" cy="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6294" name="AutoShape 38"/>
              <p:cNvSpPr>
                <a:spLocks noChangeArrowheads="1"/>
              </p:cNvSpPr>
              <p:nvPr/>
            </p:nvSpPr>
            <p:spPr bwMode="auto">
              <a:xfrm>
                <a:off x="1459" y="1690"/>
                <a:ext cx="514" cy="176"/>
              </a:xfrm>
              <a:prstGeom prst="roundRect">
                <a:avLst>
                  <a:gd name="adj" fmla="val 4167"/>
                </a:avLst>
              </a:prstGeom>
              <a:solidFill>
                <a:schemeClr val="bg1"/>
              </a:solidFill>
              <a:ln w="9525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500"/>
                  <a:t>Client2</a:t>
                </a:r>
              </a:p>
            </p:txBody>
          </p:sp>
          <p:sp>
            <p:nvSpPr>
              <p:cNvPr id="96295" name="Oval 39"/>
              <p:cNvSpPr>
                <a:spLocks noChangeArrowheads="1"/>
              </p:cNvSpPr>
              <p:nvPr/>
            </p:nvSpPr>
            <p:spPr bwMode="auto">
              <a:xfrm>
                <a:off x="3604" y="998"/>
                <a:ext cx="1476" cy="981"/>
              </a:xfrm>
              <a:prstGeom prst="ellipse">
                <a:avLst/>
              </a:prstGeom>
              <a:gradFill rotWithShape="1">
                <a:gsLst>
                  <a:gs pos="0">
                    <a:srgbClr val="F0F1FF"/>
                  </a:gs>
                  <a:gs pos="100000">
                    <a:srgbClr val="B3C8D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DADAD"/>
                </a:outerShdw>
              </a:effectLst>
            </p:spPr>
            <p:txBody>
              <a:bodyPr wrap="none" anchor="ctr"/>
              <a:lstStyle/>
              <a:p>
                <a:pPr algn="r">
                  <a:defRPr/>
                </a:pPr>
                <a:endParaRPr lang="en-US" sz="1500"/>
              </a:p>
            </p:txBody>
          </p:sp>
          <p:sp>
            <p:nvSpPr>
              <p:cNvPr id="96296" name="AutoShape 40"/>
              <p:cNvSpPr>
                <a:spLocks noChangeArrowheads="1"/>
              </p:cNvSpPr>
              <p:nvPr/>
            </p:nvSpPr>
            <p:spPr bwMode="auto">
              <a:xfrm>
                <a:off x="4180" y="818"/>
                <a:ext cx="789" cy="191"/>
              </a:xfrm>
              <a:prstGeom prst="roundRect">
                <a:avLst>
                  <a:gd name="adj" fmla="val 4167"/>
                </a:avLst>
              </a:prstGeom>
              <a:solidFill>
                <a:schemeClr val="bg1"/>
              </a:solidFill>
              <a:ln w="9525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500"/>
                  <a:t>DHCP Server</a:t>
                </a:r>
              </a:p>
            </p:txBody>
          </p:sp>
          <p:pic>
            <p:nvPicPr>
              <p:cNvPr id="17481" name="Picture 41" descr="Server01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688" y="784"/>
                <a:ext cx="461" cy="5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482" name="Picture 42" descr="Computer_DesktopComputerSansKeyboard0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622" y="1508"/>
                <a:ext cx="437" cy="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6299" name="AutoShape 43"/>
              <p:cNvSpPr>
                <a:spLocks noChangeArrowheads="1"/>
              </p:cNvSpPr>
              <p:nvPr/>
            </p:nvSpPr>
            <p:spPr bwMode="auto">
              <a:xfrm>
                <a:off x="4073" y="1730"/>
                <a:ext cx="514" cy="176"/>
              </a:xfrm>
              <a:prstGeom prst="roundRect">
                <a:avLst>
                  <a:gd name="adj" fmla="val 4167"/>
                </a:avLst>
              </a:prstGeom>
              <a:solidFill>
                <a:schemeClr val="bg1"/>
              </a:solidFill>
              <a:ln w="9525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500"/>
                  <a:t>Client3</a:t>
                </a:r>
              </a:p>
            </p:txBody>
          </p:sp>
        </p:grp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1117381" y="3048000"/>
            <a:ext cx="7628909" cy="327025"/>
            <a:chOff x="914" y="2208"/>
            <a:chExt cx="3854" cy="206"/>
          </a:xfrm>
        </p:grpSpPr>
        <p:sp>
          <p:nvSpPr>
            <p:cNvPr id="96301" name="AutoShape 45"/>
            <p:cNvSpPr>
              <a:spLocks noChangeArrowheads="1"/>
            </p:cNvSpPr>
            <p:nvPr/>
          </p:nvSpPr>
          <p:spPr bwMode="auto">
            <a:xfrm>
              <a:off x="998" y="2208"/>
              <a:ext cx="3770" cy="20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AABA0"/>
                </a:gs>
                <a:gs pos="100000">
                  <a:srgbClr val="F6D9D4"/>
                </a:gs>
              </a:gsLst>
              <a:lin ang="2700000" scaled="1"/>
            </a:gradFill>
            <a:ln w="9525" algn="ctr">
              <a:solidFill>
                <a:srgbClr val="333333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lIns="182880" anchor="ctr"/>
            <a:lstStyle/>
            <a:p>
              <a:pPr algn="l">
                <a:defRPr/>
              </a:pPr>
              <a:r>
                <a:rPr lang="en-US" sz="1500"/>
                <a:t>Client1 broadcasts a DHCPDISCOVER packet</a:t>
              </a:r>
            </a:p>
          </p:txBody>
        </p:sp>
        <p:sp>
          <p:nvSpPr>
            <p:cNvPr id="96302" name="AutoShape 46"/>
            <p:cNvSpPr>
              <a:spLocks noChangeArrowheads="1"/>
            </p:cNvSpPr>
            <p:nvPr/>
          </p:nvSpPr>
          <p:spPr bwMode="auto">
            <a:xfrm>
              <a:off x="914" y="2223"/>
              <a:ext cx="151" cy="1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500">
                  <a:solidFill>
                    <a:srgbClr val="990033"/>
                  </a:solidFill>
                </a:rPr>
                <a:t>1</a:t>
              </a: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117381" y="3425825"/>
            <a:ext cx="7628909" cy="328613"/>
            <a:chOff x="914" y="2429"/>
            <a:chExt cx="3854" cy="207"/>
          </a:xfrm>
        </p:grpSpPr>
        <p:sp>
          <p:nvSpPr>
            <p:cNvPr id="96304" name="AutoShape 48"/>
            <p:cNvSpPr>
              <a:spLocks noChangeArrowheads="1"/>
            </p:cNvSpPr>
            <p:nvPr/>
          </p:nvSpPr>
          <p:spPr bwMode="auto">
            <a:xfrm>
              <a:off x="998" y="2429"/>
              <a:ext cx="3770" cy="2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AABA0"/>
                </a:gs>
                <a:gs pos="100000">
                  <a:srgbClr val="F6D9D4"/>
                </a:gs>
              </a:gsLst>
              <a:lin ang="2700000" scaled="1"/>
            </a:gradFill>
            <a:ln w="9525" algn="ctr">
              <a:solidFill>
                <a:srgbClr val="333333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lIns="182880" anchor="ctr"/>
            <a:lstStyle/>
            <a:p>
              <a:pPr algn="l">
                <a:defRPr/>
              </a:pPr>
              <a:r>
                <a:rPr lang="en-US" sz="1500"/>
                <a:t>Relay agent forwards the DHCPDISCOVER message to the DHCP server</a:t>
              </a:r>
            </a:p>
          </p:txBody>
        </p:sp>
        <p:sp>
          <p:nvSpPr>
            <p:cNvPr id="96305" name="AutoShape 49"/>
            <p:cNvSpPr>
              <a:spLocks noChangeArrowheads="1"/>
            </p:cNvSpPr>
            <p:nvPr/>
          </p:nvSpPr>
          <p:spPr bwMode="auto">
            <a:xfrm>
              <a:off x="914" y="2439"/>
              <a:ext cx="151" cy="1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500">
                  <a:solidFill>
                    <a:srgbClr val="990033"/>
                  </a:solidFill>
                </a:rPr>
                <a:t>2</a:t>
              </a:r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1117381" y="3806825"/>
            <a:ext cx="7628909" cy="327025"/>
            <a:chOff x="914" y="2692"/>
            <a:chExt cx="3854" cy="206"/>
          </a:xfrm>
        </p:grpSpPr>
        <p:sp>
          <p:nvSpPr>
            <p:cNvPr id="96307" name="AutoShape 51"/>
            <p:cNvSpPr>
              <a:spLocks noChangeArrowheads="1"/>
            </p:cNvSpPr>
            <p:nvPr/>
          </p:nvSpPr>
          <p:spPr bwMode="auto">
            <a:xfrm>
              <a:off x="998" y="2692"/>
              <a:ext cx="3770" cy="20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7DFC1"/>
                </a:gs>
                <a:gs pos="100000">
                  <a:srgbClr val="DAF4E9"/>
                </a:gs>
              </a:gsLst>
              <a:lin ang="2700000" scaled="1"/>
            </a:gradFill>
            <a:ln w="9525" algn="ctr">
              <a:solidFill>
                <a:srgbClr val="333333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lIns="182880" anchor="ctr"/>
            <a:lstStyle/>
            <a:p>
              <a:pPr algn="l">
                <a:defRPr/>
              </a:pPr>
              <a:r>
                <a:rPr lang="en-US" sz="1500"/>
                <a:t>Server sends a DHCPOFFER message to the DHCP relay agent</a:t>
              </a:r>
            </a:p>
          </p:txBody>
        </p:sp>
        <p:sp>
          <p:nvSpPr>
            <p:cNvPr id="96308" name="AutoShape 52"/>
            <p:cNvSpPr>
              <a:spLocks noChangeArrowheads="1"/>
            </p:cNvSpPr>
            <p:nvPr/>
          </p:nvSpPr>
          <p:spPr bwMode="auto">
            <a:xfrm>
              <a:off x="914" y="2707"/>
              <a:ext cx="151" cy="1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500">
                  <a:solidFill>
                    <a:srgbClr val="990033"/>
                  </a:solidFill>
                </a:rPr>
                <a:t>3</a:t>
              </a:r>
            </a:p>
          </p:txBody>
        </p:sp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117381" y="4184650"/>
            <a:ext cx="7628909" cy="328613"/>
            <a:chOff x="914" y="2913"/>
            <a:chExt cx="3854" cy="207"/>
          </a:xfrm>
        </p:grpSpPr>
        <p:sp>
          <p:nvSpPr>
            <p:cNvPr id="96310" name="AutoShape 54"/>
            <p:cNvSpPr>
              <a:spLocks noChangeArrowheads="1"/>
            </p:cNvSpPr>
            <p:nvPr/>
          </p:nvSpPr>
          <p:spPr bwMode="auto">
            <a:xfrm>
              <a:off x="998" y="2913"/>
              <a:ext cx="3770" cy="2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7DFC1"/>
                </a:gs>
                <a:gs pos="100000">
                  <a:srgbClr val="DAF4E9"/>
                </a:gs>
              </a:gsLst>
              <a:lin ang="2700000" scaled="1"/>
            </a:gradFill>
            <a:ln w="9525" algn="ctr">
              <a:solidFill>
                <a:srgbClr val="333333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lIns="182880" anchor="ctr"/>
            <a:lstStyle/>
            <a:p>
              <a:pPr algn="l">
                <a:defRPr/>
              </a:pPr>
              <a:r>
                <a:rPr lang="en-US" sz="1500"/>
                <a:t>Relay agent broadcasts the DHCPOFFER packet</a:t>
              </a:r>
            </a:p>
          </p:txBody>
        </p:sp>
        <p:sp>
          <p:nvSpPr>
            <p:cNvPr id="96311" name="AutoShape 55"/>
            <p:cNvSpPr>
              <a:spLocks noChangeArrowheads="1"/>
            </p:cNvSpPr>
            <p:nvPr/>
          </p:nvSpPr>
          <p:spPr bwMode="auto">
            <a:xfrm>
              <a:off x="914" y="2923"/>
              <a:ext cx="151" cy="1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500">
                  <a:solidFill>
                    <a:srgbClr val="990033"/>
                  </a:solidFill>
                </a:rPr>
                <a:t>4</a:t>
              </a:r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1117381" y="4565650"/>
            <a:ext cx="7628909" cy="327025"/>
            <a:chOff x="914" y="3176"/>
            <a:chExt cx="3854" cy="206"/>
          </a:xfrm>
        </p:grpSpPr>
        <p:sp>
          <p:nvSpPr>
            <p:cNvPr id="96313" name="AutoShape 57"/>
            <p:cNvSpPr>
              <a:spLocks noChangeArrowheads="1"/>
            </p:cNvSpPr>
            <p:nvPr/>
          </p:nvSpPr>
          <p:spPr bwMode="auto">
            <a:xfrm>
              <a:off x="998" y="3176"/>
              <a:ext cx="3770" cy="20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DACD0"/>
                </a:gs>
                <a:gs pos="100000">
                  <a:srgbClr val="DEE7F1"/>
                </a:gs>
              </a:gsLst>
              <a:lin ang="2700000" scaled="1"/>
            </a:gradFill>
            <a:ln w="9525" algn="ctr">
              <a:solidFill>
                <a:srgbClr val="333333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lIns="182880" anchor="ctr"/>
            <a:lstStyle/>
            <a:p>
              <a:pPr algn="l">
                <a:defRPr/>
              </a:pPr>
              <a:r>
                <a:rPr lang="en-US" sz="1500"/>
                <a:t>Client1 broadcasts a DHCPREQUEST packet</a:t>
              </a:r>
            </a:p>
          </p:txBody>
        </p:sp>
        <p:sp>
          <p:nvSpPr>
            <p:cNvPr id="96314" name="AutoShape 58"/>
            <p:cNvSpPr>
              <a:spLocks noChangeArrowheads="1"/>
            </p:cNvSpPr>
            <p:nvPr/>
          </p:nvSpPr>
          <p:spPr bwMode="auto">
            <a:xfrm>
              <a:off x="914" y="3191"/>
              <a:ext cx="151" cy="1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500">
                  <a:solidFill>
                    <a:srgbClr val="990033"/>
                  </a:solidFill>
                </a:rPr>
                <a:t>5</a:t>
              </a:r>
            </a:p>
          </p:txBody>
        </p: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1117381" y="4943475"/>
            <a:ext cx="7628909" cy="328613"/>
            <a:chOff x="914" y="3397"/>
            <a:chExt cx="3854" cy="207"/>
          </a:xfrm>
        </p:grpSpPr>
        <p:sp>
          <p:nvSpPr>
            <p:cNvPr id="96316" name="AutoShape 60"/>
            <p:cNvSpPr>
              <a:spLocks noChangeArrowheads="1"/>
            </p:cNvSpPr>
            <p:nvPr/>
          </p:nvSpPr>
          <p:spPr bwMode="auto">
            <a:xfrm>
              <a:off x="998" y="3397"/>
              <a:ext cx="3770" cy="2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DACD0"/>
                </a:gs>
                <a:gs pos="100000">
                  <a:srgbClr val="DEE7F1"/>
                </a:gs>
              </a:gsLst>
              <a:lin ang="2700000" scaled="1"/>
            </a:gradFill>
            <a:ln w="9525" algn="ctr">
              <a:solidFill>
                <a:srgbClr val="333333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lIns="182880" anchor="ctr"/>
            <a:lstStyle/>
            <a:p>
              <a:pPr algn="l">
                <a:defRPr/>
              </a:pPr>
              <a:r>
                <a:rPr lang="en-US" sz="1500"/>
                <a:t>Relay agent forwards the DHCPREQUEST message to the DHCP server</a:t>
              </a:r>
            </a:p>
          </p:txBody>
        </p:sp>
        <p:sp>
          <p:nvSpPr>
            <p:cNvPr id="96317" name="AutoShape 61"/>
            <p:cNvSpPr>
              <a:spLocks noChangeArrowheads="1"/>
            </p:cNvSpPr>
            <p:nvPr/>
          </p:nvSpPr>
          <p:spPr bwMode="auto">
            <a:xfrm>
              <a:off x="914" y="3407"/>
              <a:ext cx="151" cy="1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500">
                  <a:solidFill>
                    <a:srgbClr val="990033"/>
                  </a:solidFill>
                </a:rPr>
                <a:t>6</a:t>
              </a:r>
            </a:p>
          </p:txBody>
        </p:sp>
      </p:grpSp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1117381" y="5324475"/>
            <a:ext cx="7628909" cy="327025"/>
            <a:chOff x="914" y="3660"/>
            <a:chExt cx="3854" cy="206"/>
          </a:xfrm>
        </p:grpSpPr>
        <p:sp>
          <p:nvSpPr>
            <p:cNvPr id="96319" name="AutoShape 63"/>
            <p:cNvSpPr>
              <a:spLocks noChangeArrowheads="1"/>
            </p:cNvSpPr>
            <p:nvPr/>
          </p:nvSpPr>
          <p:spPr bwMode="auto">
            <a:xfrm>
              <a:off x="998" y="3660"/>
              <a:ext cx="3770" cy="20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395D8"/>
                </a:gs>
                <a:gs pos="100000">
                  <a:srgbClr val="DFD2FF"/>
                </a:gs>
              </a:gsLst>
              <a:lin ang="2700000" scaled="1"/>
            </a:gradFill>
            <a:ln w="9525" algn="ctr">
              <a:solidFill>
                <a:srgbClr val="333333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lIns="182880" anchor="ctr"/>
            <a:lstStyle/>
            <a:p>
              <a:pPr algn="l">
                <a:defRPr/>
              </a:pPr>
              <a:r>
                <a:rPr lang="en-US" sz="1500"/>
                <a:t>Server sends a DHCPACK message to the DHCP relay agent</a:t>
              </a:r>
            </a:p>
          </p:txBody>
        </p:sp>
        <p:sp>
          <p:nvSpPr>
            <p:cNvPr id="96320" name="AutoShape 64"/>
            <p:cNvSpPr>
              <a:spLocks noChangeArrowheads="1"/>
            </p:cNvSpPr>
            <p:nvPr/>
          </p:nvSpPr>
          <p:spPr bwMode="auto">
            <a:xfrm>
              <a:off x="914" y="3675"/>
              <a:ext cx="151" cy="1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500">
                  <a:solidFill>
                    <a:srgbClr val="990033"/>
                  </a:solidFill>
                </a:rPr>
                <a:t>7</a:t>
              </a:r>
            </a:p>
          </p:txBody>
        </p:sp>
      </p:grpSp>
      <p:grpSp>
        <p:nvGrpSpPr>
          <p:cNvPr id="11" name="Group 65"/>
          <p:cNvGrpSpPr>
            <a:grpSpLocks/>
          </p:cNvGrpSpPr>
          <p:nvPr/>
        </p:nvGrpSpPr>
        <p:grpSpPr bwMode="auto">
          <a:xfrm>
            <a:off x="1117381" y="5703888"/>
            <a:ext cx="7628909" cy="328612"/>
            <a:chOff x="914" y="3881"/>
            <a:chExt cx="3854" cy="207"/>
          </a:xfrm>
        </p:grpSpPr>
        <p:sp>
          <p:nvSpPr>
            <p:cNvPr id="96322" name="AutoShape 66"/>
            <p:cNvSpPr>
              <a:spLocks noChangeArrowheads="1"/>
            </p:cNvSpPr>
            <p:nvPr/>
          </p:nvSpPr>
          <p:spPr bwMode="auto">
            <a:xfrm>
              <a:off x="998" y="3881"/>
              <a:ext cx="3770" cy="2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395D8"/>
                </a:gs>
                <a:gs pos="100000">
                  <a:srgbClr val="DFD2FF"/>
                </a:gs>
              </a:gsLst>
              <a:lin ang="2700000" scaled="1"/>
            </a:gradFill>
            <a:ln w="9525" algn="ctr">
              <a:solidFill>
                <a:srgbClr val="333333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lIns="182880" anchor="ctr"/>
            <a:lstStyle/>
            <a:p>
              <a:pPr algn="l">
                <a:defRPr/>
              </a:pPr>
              <a:r>
                <a:rPr lang="en-US" sz="1500"/>
                <a:t>Relay agent broadcasts the DHCPACK packet</a:t>
              </a:r>
            </a:p>
          </p:txBody>
        </p:sp>
        <p:sp>
          <p:nvSpPr>
            <p:cNvPr id="96323" name="AutoShape 67"/>
            <p:cNvSpPr>
              <a:spLocks noChangeArrowheads="1"/>
            </p:cNvSpPr>
            <p:nvPr/>
          </p:nvSpPr>
          <p:spPr bwMode="auto">
            <a:xfrm>
              <a:off x="914" y="3891"/>
              <a:ext cx="151" cy="1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500">
                  <a:solidFill>
                    <a:srgbClr val="990033"/>
                  </a:solidFill>
                </a:rPr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9627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9627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962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500" fill="hold"/>
                                        <p:tgtEl>
                                          <p:spTgt spid="9628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500" fill="hold"/>
                                        <p:tgtEl>
                                          <p:spTgt spid="9628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9627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6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9627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500" fill="hold"/>
                                        <p:tgtEl>
                                          <p:spTgt spid="9627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4" dur="500" fill="hold"/>
                                        <p:tgtEl>
                                          <p:spTgt spid="962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9" dur="500" fill="hold"/>
                                        <p:tgtEl>
                                          <p:spTgt spid="9628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4" dur="500" fill="hold"/>
                                        <p:tgtEl>
                                          <p:spTgt spid="9628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9" dur="500" fill="hold"/>
                                        <p:tgtEl>
                                          <p:spTgt spid="9627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500"/>
                            </p:stCondLst>
                            <p:childTnLst>
                              <p:par>
                                <p:cTn id="1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nimBg="1"/>
      <p:bldP spid="96259" grpId="1" animBg="1"/>
      <p:bldP spid="96259" grpId="2" animBg="1"/>
      <p:bldP spid="96259" grpId="3" animBg="1"/>
      <p:bldP spid="96260" grpId="0" animBg="1"/>
      <p:bldP spid="96260" grpId="1" animBg="1"/>
      <p:bldP spid="96260" grpId="2" animBg="1"/>
      <p:bldP spid="96260" grpId="3" animBg="1"/>
      <p:bldP spid="96276" grpId="0" animBg="1"/>
      <p:bldP spid="96276" grpId="1" animBg="1"/>
      <p:bldP spid="96276" grpId="2" animBg="1"/>
      <p:bldP spid="96276" grpId="3" animBg="1"/>
      <p:bldP spid="96276" grpId="4" animBg="1"/>
      <p:bldP spid="96276" grpId="5" animBg="1"/>
      <p:bldP spid="96277" grpId="0" animBg="1"/>
      <p:bldP spid="96277" grpId="1" animBg="1"/>
      <p:bldP spid="96277" grpId="2" animBg="1"/>
      <p:bldP spid="96277" grpId="3" animBg="1"/>
      <p:bldP spid="96277" grpId="4" animBg="1"/>
      <p:bldP spid="96277" grpId="5" animBg="1"/>
      <p:bldP spid="96278" grpId="0" animBg="1"/>
      <p:bldP spid="96278" grpId="1" animBg="1"/>
      <p:bldP spid="96278" grpId="2" animBg="1"/>
      <p:bldP spid="96278" grpId="3" animBg="1"/>
      <p:bldP spid="96278" grpId="4" animBg="1"/>
      <p:bldP spid="96278" grpId="5" animBg="1"/>
      <p:bldP spid="96279" grpId="0" animBg="1"/>
      <p:bldP spid="96279" grpId="1" animBg="1"/>
      <p:bldP spid="96279" grpId="2" animBg="1"/>
      <p:bldP spid="96279" grpId="3" animBg="1"/>
      <p:bldP spid="96279" grpId="4" animBg="1"/>
      <p:bldP spid="96280" grpId="0" animBg="1"/>
      <p:bldP spid="96280" grpId="1" animBg="1"/>
      <p:bldP spid="96280" grpId="2" animBg="1"/>
      <p:bldP spid="96280" grpId="3" animBg="1"/>
      <p:bldP spid="96280" grpId="4" animBg="1"/>
      <p:bldP spid="96281" grpId="0" animBg="1"/>
      <p:bldP spid="96281" grpId="1" animBg="1"/>
      <p:bldP spid="96281" grpId="2" animBg="1"/>
      <p:bldP spid="96281" grpId="3" animBg="1"/>
      <p:bldP spid="96281" grpId="4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7"/>
          <p:cNvSpPr>
            <a:spLocks noChangeArrowheads="1"/>
          </p:cNvSpPr>
          <p:nvPr/>
        </p:nvSpPr>
        <p:spPr bwMode="auto">
          <a:xfrm>
            <a:off x="5808663" y="2174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b="0"/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ctrTitle"/>
          </p:nvPr>
        </p:nvSpPr>
        <p:spPr>
          <a:xfrm>
            <a:off x="0" y="2819400"/>
            <a:ext cx="9144000" cy="1371600"/>
          </a:xfrm>
        </p:spPr>
        <p:txBody>
          <a:bodyPr/>
          <a:lstStyle/>
          <a:p>
            <a:pPr algn="ctr"/>
            <a:r>
              <a:rPr lang="en-US" sz="6000" b="0" smtClean="0">
                <a:solidFill>
                  <a:srgbClr val="00599A"/>
                </a:solidFill>
              </a:rPr>
              <a:t>????</a:t>
            </a:r>
            <a:endParaRPr lang="en-US" sz="6000" b="0">
              <a:solidFill>
                <a:srgbClr val="00599A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81000" y="809625"/>
            <a:ext cx="8229600" cy="4676775"/>
          </a:xfrm>
          <a:prstGeom prst="rect">
            <a:avLst/>
          </a:prstGeom>
        </p:spPr>
        <p:txBody>
          <a:bodyPr/>
          <a:lstStyle/>
          <a:p>
            <a:pPr marL="195263" indent="-195263">
              <a:spcBef>
                <a:spcPts val="600"/>
              </a:spcBef>
              <a:spcAft>
                <a:spcPts val="600"/>
              </a:spcAft>
              <a:defRPr/>
            </a:pPr>
            <a:endParaRPr lang="en-US" kern="0" dirty="0">
              <a:latin typeface="+mn-lt"/>
              <a:ea typeface="+mn-ea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200" y="76200"/>
            <a:ext cx="8915400" cy="6858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2800" kern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DHCP overview</a:t>
            </a:r>
            <a:endParaRPr lang="en-US" sz="28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228600" y="1624013"/>
            <a:ext cx="87630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</a:pP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b="0">
                <a:solidFill>
                  <a:srgbClr val="0070C0"/>
                </a:solidFill>
              </a:rPr>
              <a:t>All network clients need to have unique IP addresses assigned to their network </a:t>
            </a:r>
            <a:r>
              <a:rPr lang="en-US" b="0" smtClean="0">
                <a:solidFill>
                  <a:srgbClr val="0070C0"/>
                </a:solidFill>
              </a:rPr>
              <a:t>interfaces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</a:pPr>
            <a:r>
              <a:rPr lang="en-US" b="0" smtClean="0"/>
              <a:t> Manually assigning </a:t>
            </a:r>
            <a:r>
              <a:rPr lang="en-US" b="0"/>
              <a:t>addresses and tracking the information can be arduous, even in small networks. Dynamic </a:t>
            </a:r>
            <a:r>
              <a:rPr lang="en-US" b="0" smtClean="0"/>
              <a:t>Host Configuration </a:t>
            </a:r>
            <a:r>
              <a:rPr lang="en-US" b="0"/>
              <a:t>Protocol (DHCP) plays an important role in a typical network infrastructure.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2"/>
          <p:cNvSpPr txBox="1">
            <a:spLocks noChangeArrowheads="1"/>
          </p:cNvSpPr>
          <p:nvPr/>
        </p:nvSpPr>
        <p:spPr>
          <a:xfrm>
            <a:off x="76200" y="76200"/>
            <a:ext cx="8915400" cy="6858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2800" kern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DHCP overview</a:t>
            </a:r>
            <a:endParaRPr lang="en-US" sz="28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45872"/>
            <a:ext cx="7772399" cy="516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63" y="838200"/>
            <a:ext cx="7709337" cy="502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200" y="76200"/>
            <a:ext cx="89154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800" kern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DHCP allocates address</a:t>
            </a:r>
            <a:endParaRPr lang="en-US" sz="28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61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Oval 4"/>
          <p:cNvSpPr>
            <a:spLocks noGrp="1" noChangeArrowheads="1"/>
          </p:cNvSpPr>
          <p:nvPr>
            <p:ph type="body" idx="1"/>
          </p:nvPr>
        </p:nvSpPr>
        <p:spPr>
          <a:xfrm>
            <a:off x="1216025" y="1179513"/>
            <a:ext cx="6073775" cy="279876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FE1C2"/>
              </a:gs>
            </a:gsLst>
            <a:lin ang="18900000" scaled="1"/>
          </a:gradFill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 marL="342900" indent="-342900">
              <a:buFont typeface="Wingdings" pitchFamily="2" charset="2"/>
              <a:buNone/>
              <a:defRPr/>
            </a:pPr>
            <a:r>
              <a:rPr lang="en-US"/>
              <a:t>                                                          </a:t>
            </a:r>
          </a:p>
        </p:txBody>
      </p:sp>
      <p:pic>
        <p:nvPicPr>
          <p:cNvPr id="54275" name="Picture 5" descr="Server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6688" y="2562225"/>
            <a:ext cx="996950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6" descr="Computer_DesktopComputerSansKeyboard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95875" y="1017588"/>
            <a:ext cx="842963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7" name="Picture 7" descr="Computer_DesktopComputerSansKeyboard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6850" y="3098800"/>
            <a:ext cx="84455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Picture 8" descr="Computer_DesktopComputerSansKeyboard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6963" y="2613025"/>
            <a:ext cx="84455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9" name="Picture 9" descr="Server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3475" y="914400"/>
            <a:ext cx="996950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6" name="Picture 10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611313" y="4173538"/>
            <a:ext cx="6999287" cy="428625"/>
            <a:chOff x="1080" y="2834"/>
            <a:chExt cx="3388" cy="270"/>
          </a:xfrm>
        </p:grpSpPr>
        <p:sp>
          <p:nvSpPr>
            <p:cNvPr id="111628" name="AutoShape 12"/>
            <p:cNvSpPr>
              <a:spLocks noChangeArrowheads="1"/>
            </p:cNvSpPr>
            <p:nvPr/>
          </p:nvSpPr>
          <p:spPr bwMode="auto">
            <a:xfrm>
              <a:off x="1186" y="2834"/>
              <a:ext cx="3282" cy="27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>
                <a:lnSpc>
                  <a:spcPct val="85000"/>
                </a:lnSpc>
                <a:defRPr/>
              </a:pPr>
              <a:r>
                <a:rPr lang="en-US" sz="2000"/>
                <a:t>DHCP client broadcasts a DHCPDISCOVER packet</a:t>
              </a:r>
            </a:p>
          </p:txBody>
        </p:sp>
        <p:sp>
          <p:nvSpPr>
            <p:cNvPr id="111629" name="AutoShape 13"/>
            <p:cNvSpPr>
              <a:spLocks noChangeArrowheads="1"/>
            </p:cNvSpPr>
            <p:nvPr/>
          </p:nvSpPr>
          <p:spPr bwMode="auto">
            <a:xfrm>
              <a:off x="1080" y="2865"/>
              <a:ext cx="179" cy="20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solidFill>
                    <a:srgbClr val="990033"/>
                  </a:solidFill>
                </a:rPr>
                <a:t>1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611313" y="4679950"/>
            <a:ext cx="6999287" cy="428625"/>
            <a:chOff x="1080" y="3134"/>
            <a:chExt cx="3388" cy="270"/>
          </a:xfrm>
        </p:grpSpPr>
        <p:sp>
          <p:nvSpPr>
            <p:cNvPr id="111631" name="AutoShape 15"/>
            <p:cNvSpPr>
              <a:spLocks noChangeArrowheads="1"/>
            </p:cNvSpPr>
            <p:nvPr/>
          </p:nvSpPr>
          <p:spPr bwMode="auto">
            <a:xfrm>
              <a:off x="1186" y="3134"/>
              <a:ext cx="3282" cy="27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>
                <a:lnSpc>
                  <a:spcPct val="85000"/>
                </a:lnSpc>
                <a:defRPr/>
              </a:pPr>
              <a:r>
                <a:rPr lang="en-US" sz="2000"/>
                <a:t>DHCP servers broadcast a DHCPOFFER packet</a:t>
              </a:r>
            </a:p>
          </p:txBody>
        </p:sp>
        <p:sp>
          <p:nvSpPr>
            <p:cNvPr id="111632" name="AutoShape 16"/>
            <p:cNvSpPr>
              <a:spLocks noChangeArrowheads="1"/>
            </p:cNvSpPr>
            <p:nvPr/>
          </p:nvSpPr>
          <p:spPr bwMode="auto">
            <a:xfrm>
              <a:off x="1080" y="3165"/>
              <a:ext cx="179" cy="20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solidFill>
                    <a:srgbClr val="990033"/>
                  </a:solidFill>
                </a:rPr>
                <a:t>2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611313" y="5186363"/>
            <a:ext cx="6999287" cy="428625"/>
            <a:chOff x="1080" y="3434"/>
            <a:chExt cx="3388" cy="270"/>
          </a:xfrm>
        </p:grpSpPr>
        <p:sp>
          <p:nvSpPr>
            <p:cNvPr id="111634" name="AutoShape 18"/>
            <p:cNvSpPr>
              <a:spLocks noChangeArrowheads="1"/>
            </p:cNvSpPr>
            <p:nvPr/>
          </p:nvSpPr>
          <p:spPr bwMode="auto">
            <a:xfrm>
              <a:off x="1186" y="3434"/>
              <a:ext cx="3282" cy="27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>
                <a:lnSpc>
                  <a:spcPct val="85000"/>
                </a:lnSpc>
                <a:defRPr/>
              </a:pPr>
              <a:r>
                <a:rPr lang="en-US" sz="2000"/>
                <a:t>DHCP client broadcasts a DHCPREQUEST packet</a:t>
              </a:r>
            </a:p>
          </p:txBody>
        </p:sp>
        <p:sp>
          <p:nvSpPr>
            <p:cNvPr id="111635" name="AutoShape 19"/>
            <p:cNvSpPr>
              <a:spLocks noChangeArrowheads="1"/>
            </p:cNvSpPr>
            <p:nvPr/>
          </p:nvSpPr>
          <p:spPr bwMode="auto">
            <a:xfrm>
              <a:off x="1080" y="3465"/>
              <a:ext cx="179" cy="20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solidFill>
                    <a:srgbClr val="990033"/>
                  </a:solidFill>
                </a:rPr>
                <a:t>3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611313" y="5692775"/>
            <a:ext cx="6999287" cy="428625"/>
            <a:chOff x="1080" y="3742"/>
            <a:chExt cx="3388" cy="270"/>
          </a:xfrm>
        </p:grpSpPr>
        <p:sp>
          <p:nvSpPr>
            <p:cNvPr id="111637" name="AutoShape 21"/>
            <p:cNvSpPr>
              <a:spLocks noChangeArrowheads="1"/>
            </p:cNvSpPr>
            <p:nvPr/>
          </p:nvSpPr>
          <p:spPr bwMode="auto">
            <a:xfrm>
              <a:off x="1186" y="3742"/>
              <a:ext cx="3282" cy="27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>
                <a:lnSpc>
                  <a:spcPct val="85000"/>
                </a:lnSpc>
                <a:defRPr/>
              </a:pPr>
              <a:r>
                <a:rPr lang="en-US" sz="2000"/>
                <a:t>DHCP Server1 broadcasts a DHCPACK packet</a:t>
              </a:r>
            </a:p>
          </p:txBody>
        </p:sp>
        <p:sp>
          <p:nvSpPr>
            <p:cNvPr id="111638" name="AutoShape 22"/>
            <p:cNvSpPr>
              <a:spLocks noChangeArrowheads="1"/>
            </p:cNvSpPr>
            <p:nvPr/>
          </p:nvSpPr>
          <p:spPr bwMode="auto">
            <a:xfrm>
              <a:off x="1080" y="3773"/>
              <a:ext cx="179" cy="20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solidFill>
                    <a:srgbClr val="990033"/>
                  </a:solidFill>
                </a:rPr>
                <a:t>4</a:t>
              </a:r>
            </a:p>
          </p:txBody>
        </p:sp>
      </p:grpSp>
      <p:pic>
        <p:nvPicPr>
          <p:cNvPr id="111639" name="Picture 23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98650" y="2947988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40" name="Picture 24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41" name="Picture 25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42" name="Picture 26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43" name="Picture 27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34050" y="3003550"/>
            <a:ext cx="8445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44" name="Picture 28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45" name="Picture 29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46" name="Picture 30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41488" y="3175000"/>
            <a:ext cx="8445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47" name="Picture 31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48" name="Picture 32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49" name="Picture 33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50" name="Picture 34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51" name="Picture 35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98738" y="1512888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52" name="Picture 36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53" name="Picture 37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54" name="Picture 38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32305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55" name="Picture 39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56" name="Picture 40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57" name="Picture 41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58" name="Picture 42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59" name="Picture 43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60" name="Picture 44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61" name="Picture 45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62" name="Picture 46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70" name="AutoShape 54"/>
          <p:cNvSpPr>
            <a:spLocks noChangeArrowheads="1"/>
          </p:cNvSpPr>
          <p:nvPr/>
        </p:nvSpPr>
        <p:spPr bwMode="auto">
          <a:xfrm>
            <a:off x="7072313" y="2862263"/>
            <a:ext cx="1309687" cy="576262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DHCP </a:t>
            </a:r>
            <a:br>
              <a:rPr lang="en-US" sz="2000"/>
            </a:br>
            <a:r>
              <a:rPr lang="en-US" sz="2000"/>
              <a:t>Client</a:t>
            </a:r>
          </a:p>
        </p:txBody>
      </p:sp>
      <p:sp>
        <p:nvSpPr>
          <p:cNvPr id="111671" name="AutoShape 55"/>
          <p:cNvSpPr>
            <a:spLocks noChangeArrowheads="1"/>
          </p:cNvSpPr>
          <p:nvPr/>
        </p:nvSpPr>
        <p:spPr bwMode="auto">
          <a:xfrm>
            <a:off x="228600" y="2800350"/>
            <a:ext cx="1150938" cy="563563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DHCP </a:t>
            </a:r>
            <a:br>
              <a:rPr lang="en-US" sz="2000"/>
            </a:br>
            <a:r>
              <a:rPr lang="en-US" sz="2000"/>
              <a:t>Server1</a:t>
            </a:r>
          </a:p>
        </p:txBody>
      </p:sp>
      <p:sp>
        <p:nvSpPr>
          <p:cNvPr id="111672" name="AutoShape 56"/>
          <p:cNvSpPr>
            <a:spLocks noChangeArrowheads="1"/>
          </p:cNvSpPr>
          <p:nvPr/>
        </p:nvSpPr>
        <p:spPr bwMode="auto">
          <a:xfrm>
            <a:off x="914400" y="1123950"/>
            <a:ext cx="1404938" cy="563563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DHCP </a:t>
            </a:r>
            <a:br>
              <a:rPr lang="en-US" sz="2000"/>
            </a:br>
            <a:r>
              <a:rPr lang="en-US" sz="2000"/>
              <a:t>Server2</a:t>
            </a:r>
          </a:p>
        </p:txBody>
      </p: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76200" y="882650"/>
            <a:ext cx="8686800" cy="5213350"/>
            <a:chOff x="192" y="796"/>
            <a:chExt cx="5472" cy="3284"/>
          </a:xfrm>
        </p:grpSpPr>
        <p:sp>
          <p:nvSpPr>
            <p:cNvPr id="111682" name="Oval 66"/>
            <p:cNvSpPr>
              <a:spLocks noChangeArrowheads="1"/>
            </p:cNvSpPr>
            <p:nvPr/>
          </p:nvSpPr>
          <p:spPr bwMode="auto">
            <a:xfrm>
              <a:off x="910" y="963"/>
              <a:ext cx="3826" cy="176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FE1C2"/>
                </a:gs>
              </a:gsLst>
              <a:lin ang="18900000" scaled="1"/>
            </a:gradFill>
            <a:ln w="9525" algn="ctr">
              <a:noFill/>
              <a:round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lIns="0" tIns="0" rIns="0" bIns="0"/>
            <a:lstStyle/>
            <a:p>
              <a:pPr marL="228600" indent="-228600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/>
                <a:t>                                                          </a:t>
              </a:r>
            </a:p>
          </p:txBody>
        </p:sp>
        <p:pic>
          <p:nvPicPr>
            <p:cNvPr id="54316" name="Picture 67" descr="Server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49" y="1834"/>
              <a:ext cx="628" cy="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317" name="Picture 68" descr="Computer_DesktopComputerSansKeyboard0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54" y="861"/>
              <a:ext cx="531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318" name="Picture 69" descr="Computer_DesktopComputerSansKeyboard0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668" y="2172"/>
              <a:ext cx="532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319" name="Picture 70" descr="Computer_DesktopComputerSansKeyboard0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035" y="1866"/>
              <a:ext cx="532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320" name="Picture 71" descr="Server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58" y="796"/>
              <a:ext cx="628" cy="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72"/>
            <p:cNvGrpSpPr>
              <a:grpSpLocks/>
            </p:cNvGrpSpPr>
            <p:nvPr/>
          </p:nvGrpSpPr>
          <p:grpSpPr bwMode="auto">
            <a:xfrm>
              <a:off x="1159" y="2853"/>
              <a:ext cx="4505" cy="270"/>
              <a:chOff x="1080" y="2838"/>
              <a:chExt cx="4505" cy="270"/>
            </a:xfrm>
          </p:grpSpPr>
          <p:sp>
            <p:nvSpPr>
              <p:cNvPr id="111689" name="AutoShape 73"/>
              <p:cNvSpPr>
                <a:spLocks noChangeArrowheads="1"/>
              </p:cNvSpPr>
              <p:nvPr/>
            </p:nvSpPr>
            <p:spPr bwMode="auto">
              <a:xfrm>
                <a:off x="1282" y="2838"/>
                <a:ext cx="4303" cy="270"/>
              </a:xfrm>
              <a:prstGeom prst="roundRect">
                <a:avLst>
                  <a:gd name="adj" fmla="val 4167"/>
                </a:avLst>
              </a:prstGeom>
              <a:gradFill rotWithShape="1">
                <a:gsLst>
                  <a:gs pos="0">
                    <a:srgbClr val="EEEFD7"/>
                  </a:gs>
                  <a:gs pos="100000">
                    <a:srgbClr val="D5D69C"/>
                  </a:gs>
                </a:gsLst>
                <a:lin ang="2700000" scaled="1"/>
              </a:gra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lIns="274320" anchor="ctr"/>
              <a:lstStyle/>
              <a:p>
                <a:pPr>
                  <a:lnSpc>
                    <a:spcPct val="85000"/>
                  </a:lnSpc>
                  <a:defRPr/>
                </a:pPr>
                <a:r>
                  <a:rPr lang="en-US" sz="2000"/>
                  <a:t>DHCP client broadcasts a DHCPDISCOVER packet</a:t>
                </a:r>
              </a:p>
            </p:txBody>
          </p:sp>
          <p:sp>
            <p:nvSpPr>
              <p:cNvPr id="111690" name="AutoShape 74"/>
              <p:cNvSpPr>
                <a:spLocks noChangeArrowheads="1"/>
              </p:cNvSpPr>
              <p:nvPr/>
            </p:nvSpPr>
            <p:spPr bwMode="auto">
              <a:xfrm>
                <a:off x="1080" y="2865"/>
                <a:ext cx="179" cy="208"/>
              </a:xfrm>
              <a:prstGeom prst="roundRect">
                <a:avLst>
                  <a:gd name="adj" fmla="val 0"/>
                </a:avLst>
              </a:prstGeom>
              <a:gradFill rotWithShape="1">
                <a:gsLst>
                  <a:gs pos="0">
                    <a:schemeClr val="folHlink"/>
                  </a:gs>
                  <a:gs pos="50000">
                    <a:srgbClr val="F0F0F0"/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solidFill>
                      <a:srgbClr val="990033"/>
                    </a:solidFill>
                  </a:rPr>
                  <a:t>1</a:t>
                </a:r>
              </a:p>
            </p:txBody>
          </p:sp>
        </p:grpSp>
        <p:grpSp>
          <p:nvGrpSpPr>
            <p:cNvPr id="8" name="Group 75"/>
            <p:cNvGrpSpPr>
              <a:grpSpLocks/>
            </p:cNvGrpSpPr>
            <p:nvPr/>
          </p:nvGrpSpPr>
          <p:grpSpPr bwMode="auto">
            <a:xfrm>
              <a:off x="1159" y="3172"/>
              <a:ext cx="4505" cy="270"/>
              <a:chOff x="1080" y="3138"/>
              <a:chExt cx="4505" cy="270"/>
            </a:xfrm>
          </p:grpSpPr>
          <p:sp>
            <p:nvSpPr>
              <p:cNvPr id="111692" name="AutoShape 76"/>
              <p:cNvSpPr>
                <a:spLocks noChangeArrowheads="1"/>
              </p:cNvSpPr>
              <p:nvPr/>
            </p:nvSpPr>
            <p:spPr bwMode="auto">
              <a:xfrm>
                <a:off x="1282" y="3138"/>
                <a:ext cx="4303" cy="270"/>
              </a:xfrm>
              <a:prstGeom prst="roundRect">
                <a:avLst>
                  <a:gd name="adj" fmla="val 4167"/>
                </a:avLst>
              </a:prstGeom>
              <a:gradFill rotWithShape="1">
                <a:gsLst>
                  <a:gs pos="0">
                    <a:srgbClr val="EEEFD7"/>
                  </a:gs>
                  <a:gs pos="100000">
                    <a:srgbClr val="D5D69C"/>
                  </a:gs>
                </a:gsLst>
                <a:lin ang="2700000" scaled="1"/>
              </a:gra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lIns="274320" anchor="ctr"/>
              <a:lstStyle/>
              <a:p>
                <a:pPr>
                  <a:lnSpc>
                    <a:spcPct val="85000"/>
                  </a:lnSpc>
                  <a:defRPr/>
                </a:pPr>
                <a:r>
                  <a:rPr lang="en-US" sz="2000"/>
                  <a:t>DHCP servers broadcast a DHCPOFFER packet</a:t>
                </a:r>
              </a:p>
            </p:txBody>
          </p:sp>
          <p:sp>
            <p:nvSpPr>
              <p:cNvPr id="111693" name="AutoShape 77"/>
              <p:cNvSpPr>
                <a:spLocks noChangeArrowheads="1"/>
              </p:cNvSpPr>
              <p:nvPr/>
            </p:nvSpPr>
            <p:spPr bwMode="auto">
              <a:xfrm>
                <a:off x="1080" y="3165"/>
                <a:ext cx="179" cy="208"/>
              </a:xfrm>
              <a:prstGeom prst="roundRect">
                <a:avLst>
                  <a:gd name="adj" fmla="val 0"/>
                </a:avLst>
              </a:prstGeom>
              <a:gradFill rotWithShape="1">
                <a:gsLst>
                  <a:gs pos="0">
                    <a:schemeClr val="folHlink"/>
                  </a:gs>
                  <a:gs pos="50000">
                    <a:srgbClr val="F0F0F0"/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solidFill>
                      <a:srgbClr val="990033"/>
                    </a:solidFill>
                  </a:rPr>
                  <a:t>2</a:t>
                </a:r>
              </a:p>
            </p:txBody>
          </p:sp>
        </p:grpSp>
        <p:grpSp>
          <p:nvGrpSpPr>
            <p:cNvPr id="9" name="Group 78"/>
            <p:cNvGrpSpPr>
              <a:grpSpLocks/>
            </p:cNvGrpSpPr>
            <p:nvPr/>
          </p:nvGrpSpPr>
          <p:grpSpPr bwMode="auto">
            <a:xfrm>
              <a:off x="1159" y="3491"/>
              <a:ext cx="4505" cy="270"/>
              <a:chOff x="1080" y="3438"/>
              <a:chExt cx="4505" cy="270"/>
            </a:xfrm>
          </p:grpSpPr>
          <p:sp>
            <p:nvSpPr>
              <p:cNvPr id="111695" name="AutoShape 79"/>
              <p:cNvSpPr>
                <a:spLocks noChangeArrowheads="1"/>
              </p:cNvSpPr>
              <p:nvPr/>
            </p:nvSpPr>
            <p:spPr bwMode="auto">
              <a:xfrm>
                <a:off x="1282" y="3438"/>
                <a:ext cx="4303" cy="270"/>
              </a:xfrm>
              <a:prstGeom prst="roundRect">
                <a:avLst>
                  <a:gd name="adj" fmla="val 4167"/>
                </a:avLst>
              </a:prstGeom>
              <a:gradFill rotWithShape="1">
                <a:gsLst>
                  <a:gs pos="0">
                    <a:srgbClr val="EEEFD7"/>
                  </a:gs>
                  <a:gs pos="100000">
                    <a:srgbClr val="D5D69C"/>
                  </a:gs>
                </a:gsLst>
                <a:lin ang="2700000" scaled="1"/>
              </a:gra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lIns="274320" anchor="ctr"/>
              <a:lstStyle/>
              <a:p>
                <a:pPr>
                  <a:lnSpc>
                    <a:spcPct val="85000"/>
                  </a:lnSpc>
                  <a:defRPr/>
                </a:pPr>
                <a:r>
                  <a:rPr lang="en-US" sz="2000"/>
                  <a:t>DHCP client broadcasts a DHCPREQUEST packet</a:t>
                </a:r>
              </a:p>
            </p:txBody>
          </p:sp>
          <p:sp>
            <p:nvSpPr>
              <p:cNvPr id="111696" name="AutoShape 80"/>
              <p:cNvSpPr>
                <a:spLocks noChangeArrowheads="1"/>
              </p:cNvSpPr>
              <p:nvPr/>
            </p:nvSpPr>
            <p:spPr bwMode="auto">
              <a:xfrm>
                <a:off x="1080" y="3465"/>
                <a:ext cx="179" cy="208"/>
              </a:xfrm>
              <a:prstGeom prst="roundRect">
                <a:avLst>
                  <a:gd name="adj" fmla="val 0"/>
                </a:avLst>
              </a:prstGeom>
              <a:gradFill rotWithShape="1">
                <a:gsLst>
                  <a:gs pos="0">
                    <a:schemeClr val="folHlink"/>
                  </a:gs>
                  <a:gs pos="50000">
                    <a:srgbClr val="F0F0F0"/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solidFill>
                      <a:srgbClr val="990033"/>
                    </a:solidFill>
                  </a:rPr>
                  <a:t>3</a:t>
                </a:r>
              </a:p>
            </p:txBody>
          </p:sp>
        </p:grpSp>
        <p:grpSp>
          <p:nvGrpSpPr>
            <p:cNvPr id="10" name="Group 81"/>
            <p:cNvGrpSpPr>
              <a:grpSpLocks/>
            </p:cNvGrpSpPr>
            <p:nvPr/>
          </p:nvGrpSpPr>
          <p:grpSpPr bwMode="auto">
            <a:xfrm>
              <a:off x="1159" y="3810"/>
              <a:ext cx="4505" cy="270"/>
              <a:chOff x="1080" y="3746"/>
              <a:chExt cx="4505" cy="270"/>
            </a:xfrm>
          </p:grpSpPr>
          <p:sp>
            <p:nvSpPr>
              <p:cNvPr id="111698" name="AutoShape 82"/>
              <p:cNvSpPr>
                <a:spLocks noChangeArrowheads="1"/>
              </p:cNvSpPr>
              <p:nvPr/>
            </p:nvSpPr>
            <p:spPr bwMode="auto">
              <a:xfrm>
                <a:off x="1282" y="3746"/>
                <a:ext cx="4303" cy="270"/>
              </a:xfrm>
              <a:prstGeom prst="roundRect">
                <a:avLst>
                  <a:gd name="adj" fmla="val 4167"/>
                </a:avLst>
              </a:prstGeom>
              <a:gradFill rotWithShape="1">
                <a:gsLst>
                  <a:gs pos="0">
                    <a:srgbClr val="EEEFD7"/>
                  </a:gs>
                  <a:gs pos="100000">
                    <a:srgbClr val="D5D69C"/>
                  </a:gs>
                </a:gsLst>
                <a:lin ang="2700000" scaled="1"/>
              </a:gra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lIns="274320" anchor="ctr"/>
              <a:lstStyle/>
              <a:p>
                <a:pPr>
                  <a:lnSpc>
                    <a:spcPct val="85000"/>
                  </a:lnSpc>
                  <a:defRPr/>
                </a:pPr>
                <a:r>
                  <a:rPr lang="en-US" sz="2000"/>
                  <a:t>DHCP Server1 broadcasts a DHCPACK packet</a:t>
                </a:r>
              </a:p>
            </p:txBody>
          </p:sp>
          <p:sp>
            <p:nvSpPr>
              <p:cNvPr id="111699" name="AutoShape 83"/>
              <p:cNvSpPr>
                <a:spLocks noChangeArrowheads="1"/>
              </p:cNvSpPr>
              <p:nvPr/>
            </p:nvSpPr>
            <p:spPr bwMode="auto">
              <a:xfrm>
                <a:off x="1080" y="3773"/>
                <a:ext cx="179" cy="208"/>
              </a:xfrm>
              <a:prstGeom prst="roundRect">
                <a:avLst>
                  <a:gd name="adj" fmla="val 0"/>
                </a:avLst>
              </a:prstGeom>
              <a:gradFill rotWithShape="1">
                <a:gsLst>
                  <a:gs pos="0">
                    <a:schemeClr val="folHlink"/>
                  </a:gs>
                  <a:gs pos="50000">
                    <a:srgbClr val="F0F0F0"/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solidFill>
                      <a:srgbClr val="990033"/>
                    </a:solidFill>
                  </a:rPr>
                  <a:t>4</a:t>
                </a:r>
              </a:p>
            </p:txBody>
          </p:sp>
        </p:grpSp>
        <p:sp>
          <p:nvSpPr>
            <p:cNvPr id="111700" name="AutoShape 84"/>
            <p:cNvSpPr>
              <a:spLocks noChangeArrowheads="1"/>
            </p:cNvSpPr>
            <p:nvPr/>
          </p:nvSpPr>
          <p:spPr bwMode="auto">
            <a:xfrm>
              <a:off x="4599" y="2023"/>
              <a:ext cx="825" cy="363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/>
                <a:t>DHCP </a:t>
              </a:r>
              <a:br>
                <a:rPr lang="en-US" sz="2000"/>
              </a:br>
              <a:r>
                <a:rPr lang="en-US" sz="2000"/>
                <a:t>Client</a:t>
              </a:r>
            </a:p>
          </p:txBody>
        </p:sp>
        <p:sp>
          <p:nvSpPr>
            <p:cNvPr id="111701" name="AutoShape 85"/>
            <p:cNvSpPr>
              <a:spLocks noChangeArrowheads="1"/>
            </p:cNvSpPr>
            <p:nvPr/>
          </p:nvSpPr>
          <p:spPr bwMode="auto">
            <a:xfrm>
              <a:off x="192" y="1984"/>
              <a:ext cx="821" cy="355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/>
                <a:t>DHCP </a:t>
              </a:r>
              <a:br>
                <a:rPr lang="en-US" sz="2000"/>
              </a:br>
              <a:r>
                <a:rPr lang="en-US" sz="2000"/>
                <a:t>Server1</a:t>
              </a:r>
            </a:p>
          </p:txBody>
        </p:sp>
        <p:sp>
          <p:nvSpPr>
            <p:cNvPr id="111702" name="AutoShape 86"/>
            <p:cNvSpPr>
              <a:spLocks noChangeArrowheads="1"/>
            </p:cNvSpPr>
            <p:nvPr/>
          </p:nvSpPr>
          <p:spPr bwMode="auto">
            <a:xfrm>
              <a:off x="720" y="928"/>
              <a:ext cx="885" cy="355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/>
                <a:t>DHCP </a:t>
              </a:r>
              <a:br>
                <a:rPr lang="en-US" sz="2000"/>
              </a:br>
              <a:r>
                <a:rPr lang="en-US" sz="2000"/>
                <a:t>Server2</a:t>
              </a:r>
            </a:p>
          </p:txBody>
        </p:sp>
      </p:grpSp>
      <p:sp>
        <p:nvSpPr>
          <p:cNvPr id="80" name="Rectangle 2"/>
          <p:cNvSpPr txBox="1">
            <a:spLocks noChangeArrowheads="1"/>
          </p:cNvSpPr>
          <p:nvPr/>
        </p:nvSpPr>
        <p:spPr>
          <a:xfrm>
            <a:off x="76200" y="76200"/>
            <a:ext cx="89154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800" kern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DHCP lease generation works</a:t>
            </a:r>
            <a:endParaRPr lang="en-US" sz="28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4314" name="Rectangle 80"/>
          <p:cNvSpPr>
            <a:spLocks noChangeArrowheads="1"/>
          </p:cNvSpPr>
          <p:nvPr/>
        </p:nvSpPr>
        <p:spPr bwMode="auto">
          <a:xfrm>
            <a:off x="6553200" y="914400"/>
            <a:ext cx="2438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70C0"/>
                </a:solidFill>
              </a:rPr>
              <a:t>Hoạt động của DHCP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 L -0.2 -0.0888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0" y="-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1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10833 -0.1219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-610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3.7037E-7 L 0.00399 0.1777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89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0.00162 L -0.23542 0.1129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00" y="560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4167 -0.133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-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1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1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1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1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0.14462 0.1284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11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0" y="64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 L 0.23837 -0.11389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00" y="-5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11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11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0.00023 L -0.15208 -0.09954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0" y="-500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4167 -0.1331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-670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7 L 0.13298 -0.0886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0" y="-440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0.00162 L 0.11458 -0.12037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0" y="-610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0.00023 L 0.21458 0.12268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111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00" y="6100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3.7037E-7 L 0.20399 0.08889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0" y="440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3.7037E-7 L 0.00399 0.17778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8900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3.7037E-7 L 0.01232 0.21134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" y="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1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11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11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11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11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11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11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11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1.85185E-6 L -0.20451 -0.12245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00" y="-6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50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1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11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11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10833 -0.12199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1116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-6100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3.7037E-7 L 0.00399 0.17778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1116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8900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0.00023 L -0.21042 0.07824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00" y="3900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4167 -0.1331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1116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-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1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11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11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11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11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23889 -0.07778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00" y="-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500"/>
                            </p:stCondLst>
                            <p:childTnLst>
                              <p:par>
                                <p:cTn id="2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1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1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1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1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11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4167 -0.1331 " pathEditMode="relative" rAng="0" ptsTypes="AA">
                                      <p:cBhvr>
                                        <p:cTn id="225" dur="2000" fill="hold"/>
                                        <p:tgtEl>
                                          <p:spTgt spid="1116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-6700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13333 -0.08866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1116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0" y="-4400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3.7037E-7 L 0.21232 0.12245 " pathEditMode="relative" rAng="0" ptsTypes="AA">
                                      <p:cBhvr>
                                        <p:cTn id="229" dur="2000" fill="hold"/>
                                        <p:tgtEl>
                                          <p:spTgt spid="111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6100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3.7037E-7 L 0.01232 0.21134 " pathEditMode="relative" rAng="0" ptsTypes="AA">
                                      <p:cBhvr>
                                        <p:cTn id="231" dur="2000" fill="hold"/>
                                        <p:tgtEl>
                                          <p:spTgt spid="1116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" y="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11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11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11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11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11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11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11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11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11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11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11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11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11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11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11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11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111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11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11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400" smtClean="0">
                <a:solidFill>
                  <a:schemeClr val="bg1"/>
                </a:solidFill>
              </a:rPr>
              <a:t>How the DHCP Lease Renewal Process Works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82675" y="906463"/>
            <a:ext cx="6770688" cy="2728912"/>
            <a:chOff x="749" y="845"/>
            <a:chExt cx="4265" cy="1719"/>
          </a:xfrm>
        </p:grpSpPr>
        <p:sp>
          <p:nvSpPr>
            <p:cNvPr id="113668" name="Oval 4"/>
            <p:cNvSpPr>
              <a:spLocks noChangeArrowheads="1"/>
            </p:cNvSpPr>
            <p:nvPr/>
          </p:nvSpPr>
          <p:spPr bwMode="auto">
            <a:xfrm>
              <a:off x="1096" y="963"/>
              <a:ext cx="3454" cy="160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FE1C2"/>
                </a:gs>
              </a:gsLst>
              <a:lin ang="18900000" scaled="1"/>
            </a:gradFill>
            <a:ln>
              <a:noFill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lIns="0" tIns="0" rIns="0" bIns="0"/>
            <a:lstStyle/>
            <a:p>
              <a:pPr marL="342900" indent="-342900" algn="l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sz="1600"/>
                <a:t>                                                          </a:t>
              </a:r>
            </a:p>
          </p:txBody>
        </p:sp>
        <p:pic>
          <p:nvPicPr>
            <p:cNvPr id="9264" name="Picture 5" descr="Server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1" y="1761"/>
              <a:ext cx="628" cy="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65" name="Picture 6" descr="Computer_DesktopComputerSansKeyboard0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71" y="910"/>
              <a:ext cx="531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66" name="Picture 7" descr="Computer_DesktopComputerSansKeyboard0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680" y="1793"/>
              <a:ext cx="558" cy="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67" name="Picture 8" descr="Server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20" y="845"/>
              <a:ext cx="628" cy="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673" name="AutoShape 9"/>
            <p:cNvSpPr>
              <a:spLocks noChangeArrowheads="1"/>
            </p:cNvSpPr>
            <p:nvPr/>
          </p:nvSpPr>
          <p:spPr bwMode="auto">
            <a:xfrm>
              <a:off x="4226" y="1804"/>
              <a:ext cx="788" cy="241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600"/>
                <a:t>DHCP Client</a:t>
              </a:r>
            </a:p>
          </p:txBody>
        </p:sp>
        <p:sp>
          <p:nvSpPr>
            <p:cNvPr id="113674" name="AutoShape 10"/>
            <p:cNvSpPr>
              <a:spLocks noChangeArrowheads="1"/>
            </p:cNvSpPr>
            <p:nvPr/>
          </p:nvSpPr>
          <p:spPr bwMode="auto">
            <a:xfrm>
              <a:off x="749" y="1911"/>
              <a:ext cx="556" cy="355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600"/>
                <a:t>DHCP </a:t>
              </a:r>
              <a:br>
                <a:rPr lang="en-US" sz="1600"/>
              </a:br>
              <a:r>
                <a:rPr lang="en-US" sz="1600"/>
                <a:t>Server1</a:t>
              </a:r>
            </a:p>
          </p:txBody>
        </p:sp>
        <p:sp>
          <p:nvSpPr>
            <p:cNvPr id="113675" name="AutoShape 11"/>
            <p:cNvSpPr>
              <a:spLocks noChangeArrowheads="1"/>
            </p:cNvSpPr>
            <p:nvPr/>
          </p:nvSpPr>
          <p:spPr bwMode="auto">
            <a:xfrm>
              <a:off x="1211" y="977"/>
              <a:ext cx="556" cy="355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600"/>
                <a:t>DHCP </a:t>
              </a:r>
              <a:br>
                <a:rPr lang="en-US" sz="1600"/>
              </a:br>
              <a:r>
                <a:rPr lang="en-US" sz="1600"/>
                <a:t>Server2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787525" y="4641850"/>
            <a:ext cx="5378450" cy="428625"/>
            <a:chOff x="1080" y="2834"/>
            <a:chExt cx="3388" cy="270"/>
          </a:xfrm>
        </p:grpSpPr>
        <p:sp>
          <p:nvSpPr>
            <p:cNvPr id="113677" name="AutoShape 13"/>
            <p:cNvSpPr>
              <a:spLocks noChangeArrowheads="1"/>
            </p:cNvSpPr>
            <p:nvPr/>
          </p:nvSpPr>
          <p:spPr bwMode="auto">
            <a:xfrm>
              <a:off x="1186" y="2834"/>
              <a:ext cx="3282" cy="27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5000"/>
                </a:lnSpc>
                <a:defRPr/>
              </a:pPr>
              <a:r>
                <a:rPr lang="en-US" sz="1600"/>
                <a:t>DHCP Client sends a DHCPREQUEST packet</a:t>
              </a:r>
            </a:p>
          </p:txBody>
        </p:sp>
        <p:sp>
          <p:nvSpPr>
            <p:cNvPr id="113678" name="AutoShape 14"/>
            <p:cNvSpPr>
              <a:spLocks noChangeArrowheads="1"/>
            </p:cNvSpPr>
            <p:nvPr/>
          </p:nvSpPr>
          <p:spPr bwMode="auto">
            <a:xfrm>
              <a:off x="1080" y="2865"/>
              <a:ext cx="179" cy="20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600">
                  <a:solidFill>
                    <a:srgbClr val="990033"/>
                  </a:solidFill>
                </a:rPr>
                <a:t>1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787525" y="5160963"/>
            <a:ext cx="5378450" cy="428625"/>
            <a:chOff x="1080" y="3134"/>
            <a:chExt cx="3388" cy="270"/>
          </a:xfrm>
        </p:grpSpPr>
        <p:sp>
          <p:nvSpPr>
            <p:cNvPr id="113680" name="AutoShape 16"/>
            <p:cNvSpPr>
              <a:spLocks noChangeArrowheads="1"/>
            </p:cNvSpPr>
            <p:nvPr/>
          </p:nvSpPr>
          <p:spPr bwMode="auto">
            <a:xfrm>
              <a:off x="1186" y="3134"/>
              <a:ext cx="3282" cy="27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5000"/>
                </a:lnSpc>
                <a:defRPr/>
              </a:pPr>
              <a:r>
                <a:rPr lang="en-US" sz="1600"/>
                <a:t>DHCP Server1 sends a DHCPACK packet</a:t>
              </a:r>
            </a:p>
          </p:txBody>
        </p:sp>
        <p:sp>
          <p:nvSpPr>
            <p:cNvPr id="113681" name="AutoShape 17"/>
            <p:cNvSpPr>
              <a:spLocks noChangeArrowheads="1"/>
            </p:cNvSpPr>
            <p:nvPr/>
          </p:nvSpPr>
          <p:spPr bwMode="auto">
            <a:xfrm>
              <a:off x="1080" y="3165"/>
              <a:ext cx="179" cy="20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600">
                  <a:solidFill>
                    <a:srgbClr val="990033"/>
                  </a:solidFill>
                </a:rPr>
                <a:t>2</a:t>
              </a:r>
            </a:p>
          </p:txBody>
        </p:sp>
      </p:grpSp>
      <p:sp>
        <p:nvSpPr>
          <p:cNvPr id="113682" name="AutoShape 18"/>
          <p:cNvSpPr>
            <a:spLocks noChangeArrowheads="1"/>
          </p:cNvSpPr>
          <p:nvPr/>
        </p:nvSpPr>
        <p:spPr bwMode="auto">
          <a:xfrm>
            <a:off x="6473825" y="3459163"/>
            <a:ext cx="1547813" cy="96043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D5D69C"/>
              </a:gs>
              <a:gs pos="100000">
                <a:srgbClr val="EEEFD7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b" anchorCtr="1"/>
          <a:lstStyle/>
          <a:p>
            <a:pPr>
              <a:lnSpc>
                <a:spcPct val="85000"/>
              </a:lnSpc>
              <a:defRPr/>
            </a:pPr>
            <a:r>
              <a:rPr lang="en-US" sz="1600"/>
              <a:t>50% of lease duration has expired</a:t>
            </a:r>
          </a:p>
        </p:txBody>
      </p:sp>
      <p:pic>
        <p:nvPicPr>
          <p:cNvPr id="113683" name="Picture 19" descr="2Packet_Cut3Parts0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07000" y="2832100"/>
            <a:ext cx="1141413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84" name="Picture 20" descr="2Packet_Cut3Parts0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97113" y="2832100"/>
            <a:ext cx="1141412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85" name="AutoShape 21"/>
          <p:cNvSpPr>
            <a:spLocks noChangeArrowheads="1"/>
          </p:cNvSpPr>
          <p:nvPr/>
        </p:nvSpPr>
        <p:spPr bwMode="auto">
          <a:xfrm>
            <a:off x="6473825" y="3459163"/>
            <a:ext cx="1547813" cy="96043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b" anchorCtr="1"/>
          <a:lstStyle/>
          <a:p>
            <a:pPr>
              <a:lnSpc>
                <a:spcPct val="85000"/>
              </a:lnSpc>
              <a:defRPr/>
            </a:pPr>
            <a:r>
              <a:rPr lang="en-US" sz="1600"/>
              <a:t>87.5% of lease duration has expired</a:t>
            </a:r>
          </a:p>
        </p:txBody>
      </p:sp>
      <p:sp>
        <p:nvSpPr>
          <p:cNvPr id="113686" name="AutoShape 22"/>
          <p:cNvSpPr>
            <a:spLocks noChangeArrowheads="1"/>
          </p:cNvSpPr>
          <p:nvPr/>
        </p:nvSpPr>
        <p:spPr bwMode="auto">
          <a:xfrm>
            <a:off x="6473825" y="3459163"/>
            <a:ext cx="1549400" cy="96043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AABA0"/>
              </a:gs>
              <a:gs pos="100000">
                <a:srgbClr val="F6D9D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b" anchorCtr="1"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1600"/>
              <a:t>100% of lease duration has expired</a:t>
            </a:r>
          </a:p>
        </p:txBody>
      </p:sp>
      <p:sp>
        <p:nvSpPr>
          <p:cNvPr id="113687" name="AutoShape 23"/>
          <p:cNvSpPr>
            <a:spLocks noChangeArrowheads="1"/>
          </p:cNvSpPr>
          <p:nvPr/>
        </p:nvSpPr>
        <p:spPr bwMode="auto">
          <a:xfrm>
            <a:off x="1600200" y="4618038"/>
            <a:ext cx="5900738" cy="109696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l">
              <a:lnSpc>
                <a:spcPct val="90000"/>
              </a:lnSpc>
              <a:defRPr/>
            </a:pPr>
            <a:r>
              <a:rPr lang="en-US" sz="1600"/>
              <a:t>If the client fails to renew its lease, after 50% of the lease duration has expired, then the DHCP lease renewal process will begin again after 87.5% of the lease duration has expired</a:t>
            </a:r>
          </a:p>
        </p:txBody>
      </p:sp>
      <p:sp>
        <p:nvSpPr>
          <p:cNvPr id="113688" name="AutoShape 24"/>
          <p:cNvSpPr>
            <a:spLocks noChangeArrowheads="1"/>
          </p:cNvSpPr>
          <p:nvPr/>
        </p:nvSpPr>
        <p:spPr bwMode="auto">
          <a:xfrm>
            <a:off x="1600200" y="4618038"/>
            <a:ext cx="5900738" cy="109696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AABA0"/>
              </a:gs>
              <a:gs pos="100000">
                <a:srgbClr val="F6D9D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ctr"/>
          <a:lstStyle/>
          <a:p>
            <a:pPr algn="l">
              <a:lnSpc>
                <a:spcPct val="90000"/>
              </a:lnSpc>
              <a:spcBef>
                <a:spcPct val="40000"/>
              </a:spcBef>
            </a:pPr>
            <a:r>
              <a:rPr lang="en-US" sz="1600"/>
              <a:t>If the client fails to renew it’s lease, after 87.5% of the lease has expired, then the DHCP lease generation process starts over again with a DHCP client broadcasting a DHCPDISCOVER</a:t>
            </a:r>
          </a:p>
        </p:txBody>
      </p:sp>
      <p:pic>
        <p:nvPicPr>
          <p:cNvPr id="113689" name="Picture 25" descr="2Packet_Cut3Parts0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07000" y="2832100"/>
            <a:ext cx="1141413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90" name="Picture 26" descr="2Packet_Cut3Parts0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97113" y="2832100"/>
            <a:ext cx="1141412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1" name="Picture 27" descr="Clock0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6413" y="2874963"/>
            <a:ext cx="6572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912814" y="822325"/>
            <a:ext cx="7223125" cy="4951413"/>
            <a:chOff x="569" y="814"/>
            <a:chExt cx="4550" cy="3119"/>
          </a:xfrm>
        </p:grpSpPr>
        <p:sp>
          <p:nvSpPr>
            <p:cNvPr id="9241" name="AutoShape 29"/>
            <p:cNvSpPr>
              <a:spLocks noChangeArrowheads="1"/>
            </p:cNvSpPr>
            <p:nvPr/>
          </p:nvSpPr>
          <p:spPr bwMode="auto">
            <a:xfrm>
              <a:off x="569" y="814"/>
              <a:ext cx="4550" cy="3119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6350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675" y="871"/>
              <a:ext cx="4265" cy="1719"/>
              <a:chOff x="749" y="845"/>
              <a:chExt cx="4265" cy="1719"/>
            </a:xfrm>
          </p:grpSpPr>
          <p:sp>
            <p:nvSpPr>
              <p:cNvPr id="113695" name="Oval 31"/>
              <p:cNvSpPr>
                <a:spLocks noChangeArrowheads="1"/>
              </p:cNvSpPr>
              <p:nvPr/>
            </p:nvSpPr>
            <p:spPr bwMode="auto">
              <a:xfrm>
                <a:off x="1096" y="963"/>
                <a:ext cx="3454" cy="160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FE1C2"/>
                  </a:gs>
                </a:gsLst>
                <a:lin ang="18900000" scaled="1"/>
              </a:gradFill>
              <a:ln>
                <a:noFill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lIns="0" tIns="0" rIns="0" bIns="0"/>
              <a:lstStyle/>
              <a:p>
                <a:pPr marL="342900" indent="-342900" algn="l">
                  <a:lnSpc>
                    <a:spcPct val="90000"/>
                  </a:lnSpc>
                  <a:spcBef>
                    <a:spcPct val="40000"/>
                  </a:spcBef>
                  <a:buClr>
                    <a:srgbClr val="8DACD0"/>
                  </a:buClr>
                  <a:buSzPct val="70000"/>
                  <a:buFont typeface="Wingdings" pitchFamily="2" charset="2"/>
                  <a:buNone/>
                  <a:defRPr/>
                </a:pPr>
                <a:r>
                  <a:rPr lang="en-US" sz="1600"/>
                  <a:t>                                                          </a:t>
                </a:r>
              </a:p>
            </p:txBody>
          </p:sp>
          <p:pic>
            <p:nvPicPr>
              <p:cNvPr id="9252" name="Picture 32" descr="Server0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41" y="1761"/>
                <a:ext cx="628" cy="7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53" name="Picture 33" descr="Computer_DesktopComputerSansKeyboard01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371" y="910"/>
                <a:ext cx="531" cy="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54" name="Picture 34" descr="Computer_DesktopComputerSansKeyboard01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680" y="1793"/>
                <a:ext cx="558" cy="6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55" name="Picture 35" descr="Server0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820" y="845"/>
                <a:ext cx="628" cy="7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3700" name="AutoShape 36"/>
              <p:cNvSpPr>
                <a:spLocks noChangeArrowheads="1"/>
              </p:cNvSpPr>
              <p:nvPr/>
            </p:nvSpPr>
            <p:spPr bwMode="auto">
              <a:xfrm>
                <a:off x="4226" y="1804"/>
                <a:ext cx="788" cy="241"/>
              </a:xfrm>
              <a:prstGeom prst="roundRect">
                <a:avLst>
                  <a:gd name="adj" fmla="val 4167"/>
                </a:avLst>
              </a:prstGeom>
              <a:solidFill>
                <a:schemeClr val="bg1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/>
                  <a:t>DHCP Client</a:t>
                </a:r>
              </a:p>
            </p:txBody>
          </p:sp>
          <p:sp>
            <p:nvSpPr>
              <p:cNvPr id="113701" name="AutoShape 37"/>
              <p:cNvSpPr>
                <a:spLocks noChangeArrowheads="1"/>
              </p:cNvSpPr>
              <p:nvPr/>
            </p:nvSpPr>
            <p:spPr bwMode="auto">
              <a:xfrm>
                <a:off x="749" y="1911"/>
                <a:ext cx="556" cy="355"/>
              </a:xfrm>
              <a:prstGeom prst="roundRect">
                <a:avLst>
                  <a:gd name="adj" fmla="val 4167"/>
                </a:avLst>
              </a:prstGeom>
              <a:solidFill>
                <a:schemeClr val="bg1"/>
              </a:solidFill>
              <a:ln w="9525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/>
                  <a:t>DHCP </a:t>
                </a:r>
                <a:br>
                  <a:rPr lang="en-US" sz="1600"/>
                </a:br>
                <a:r>
                  <a:rPr lang="en-US" sz="1600"/>
                  <a:t>Server1</a:t>
                </a:r>
              </a:p>
            </p:txBody>
          </p:sp>
          <p:sp>
            <p:nvSpPr>
              <p:cNvPr id="113702" name="AutoShape 38"/>
              <p:cNvSpPr>
                <a:spLocks noChangeArrowheads="1"/>
              </p:cNvSpPr>
              <p:nvPr/>
            </p:nvSpPr>
            <p:spPr bwMode="auto">
              <a:xfrm>
                <a:off x="1211" y="977"/>
                <a:ext cx="556" cy="355"/>
              </a:xfrm>
              <a:prstGeom prst="roundRect">
                <a:avLst>
                  <a:gd name="adj" fmla="val 4167"/>
                </a:avLst>
              </a:prstGeom>
              <a:solidFill>
                <a:schemeClr val="bg1"/>
              </a:solidFill>
              <a:ln w="9525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/>
                  <a:t>DHCP </a:t>
                </a:r>
                <a:br>
                  <a:rPr lang="en-US" sz="1600"/>
                </a:br>
                <a:r>
                  <a:rPr lang="en-US" sz="1600"/>
                  <a:t>Server2</a:t>
                </a:r>
              </a:p>
            </p:txBody>
          </p:sp>
        </p:grp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1119" y="3224"/>
              <a:ext cx="3388" cy="270"/>
              <a:chOff x="1080" y="2834"/>
              <a:chExt cx="3388" cy="270"/>
            </a:xfrm>
          </p:grpSpPr>
          <p:sp>
            <p:nvSpPr>
              <p:cNvPr id="113704" name="AutoShape 40"/>
              <p:cNvSpPr>
                <a:spLocks noChangeArrowheads="1"/>
              </p:cNvSpPr>
              <p:nvPr/>
            </p:nvSpPr>
            <p:spPr bwMode="auto">
              <a:xfrm>
                <a:off x="1186" y="2834"/>
                <a:ext cx="3282" cy="270"/>
              </a:xfrm>
              <a:prstGeom prst="roundRect">
                <a:avLst>
                  <a:gd name="adj" fmla="val 4167"/>
                </a:avLst>
              </a:prstGeom>
              <a:gradFill rotWithShape="1">
                <a:gsLst>
                  <a:gs pos="0">
                    <a:srgbClr val="EEEFD7"/>
                  </a:gs>
                  <a:gs pos="100000">
                    <a:srgbClr val="D5D69C"/>
                  </a:gs>
                </a:gsLst>
                <a:lin ang="2700000" scaled="1"/>
              </a:gra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lIns="274320" anchor="ctr"/>
              <a:lstStyle/>
              <a:p>
                <a:pPr algn="l">
                  <a:lnSpc>
                    <a:spcPct val="85000"/>
                  </a:lnSpc>
                  <a:defRPr/>
                </a:pPr>
                <a:r>
                  <a:rPr lang="en-US" sz="1600"/>
                  <a:t>DHCP client sends a DHCPREQUEST packet</a:t>
                </a:r>
              </a:p>
            </p:txBody>
          </p:sp>
          <p:sp>
            <p:nvSpPr>
              <p:cNvPr id="113705" name="AutoShape 41"/>
              <p:cNvSpPr>
                <a:spLocks noChangeArrowheads="1"/>
              </p:cNvSpPr>
              <p:nvPr/>
            </p:nvSpPr>
            <p:spPr bwMode="auto">
              <a:xfrm>
                <a:off x="1080" y="2865"/>
                <a:ext cx="179" cy="208"/>
              </a:xfrm>
              <a:prstGeom prst="roundRect">
                <a:avLst>
                  <a:gd name="adj" fmla="val 0"/>
                </a:avLst>
              </a:prstGeom>
              <a:gradFill rotWithShape="1">
                <a:gsLst>
                  <a:gs pos="0">
                    <a:schemeClr val="folHlink"/>
                  </a:gs>
                  <a:gs pos="50000">
                    <a:srgbClr val="F0F0F0"/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>
                    <a:solidFill>
                      <a:srgbClr val="990033"/>
                    </a:solidFill>
                  </a:rPr>
                  <a:t>1</a:t>
                </a:r>
              </a:p>
            </p:txBody>
          </p:sp>
        </p:grpSp>
        <p:grpSp>
          <p:nvGrpSpPr>
            <p:cNvPr id="8" name="Group 42"/>
            <p:cNvGrpSpPr>
              <a:grpSpLocks/>
            </p:cNvGrpSpPr>
            <p:nvPr/>
          </p:nvGrpSpPr>
          <p:grpSpPr bwMode="auto">
            <a:xfrm>
              <a:off x="1119" y="3551"/>
              <a:ext cx="3388" cy="270"/>
              <a:chOff x="1080" y="3134"/>
              <a:chExt cx="3388" cy="270"/>
            </a:xfrm>
          </p:grpSpPr>
          <p:sp>
            <p:nvSpPr>
              <p:cNvPr id="113707" name="AutoShape 43"/>
              <p:cNvSpPr>
                <a:spLocks noChangeArrowheads="1"/>
              </p:cNvSpPr>
              <p:nvPr/>
            </p:nvSpPr>
            <p:spPr bwMode="auto">
              <a:xfrm>
                <a:off x="1186" y="3134"/>
                <a:ext cx="3282" cy="270"/>
              </a:xfrm>
              <a:prstGeom prst="roundRect">
                <a:avLst>
                  <a:gd name="adj" fmla="val 4167"/>
                </a:avLst>
              </a:prstGeom>
              <a:gradFill rotWithShape="1">
                <a:gsLst>
                  <a:gs pos="0">
                    <a:srgbClr val="EEEFD7"/>
                  </a:gs>
                  <a:gs pos="100000">
                    <a:srgbClr val="D5D69C"/>
                  </a:gs>
                </a:gsLst>
                <a:lin ang="2700000" scaled="1"/>
              </a:gra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lIns="274320" anchor="ctr"/>
              <a:lstStyle/>
              <a:p>
                <a:pPr algn="l">
                  <a:lnSpc>
                    <a:spcPct val="85000"/>
                  </a:lnSpc>
                  <a:defRPr/>
                </a:pPr>
                <a:r>
                  <a:rPr lang="en-US" sz="1600"/>
                  <a:t>DHCP Server1 sends a DHCPACK packet</a:t>
                </a:r>
              </a:p>
            </p:txBody>
          </p:sp>
          <p:sp>
            <p:nvSpPr>
              <p:cNvPr id="113708" name="AutoShape 44"/>
              <p:cNvSpPr>
                <a:spLocks noChangeArrowheads="1"/>
              </p:cNvSpPr>
              <p:nvPr/>
            </p:nvSpPr>
            <p:spPr bwMode="auto">
              <a:xfrm>
                <a:off x="1080" y="3165"/>
                <a:ext cx="179" cy="208"/>
              </a:xfrm>
              <a:prstGeom prst="roundRect">
                <a:avLst>
                  <a:gd name="adj" fmla="val 0"/>
                </a:avLst>
              </a:prstGeom>
              <a:gradFill rotWithShape="1">
                <a:gsLst>
                  <a:gs pos="0">
                    <a:schemeClr val="folHlink"/>
                  </a:gs>
                  <a:gs pos="50000">
                    <a:srgbClr val="F0F0F0"/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>
                    <a:solidFill>
                      <a:srgbClr val="990033"/>
                    </a:solidFill>
                  </a:rPr>
                  <a:t>2</a:t>
                </a:r>
              </a:p>
            </p:txBody>
          </p:sp>
        </p:grpSp>
        <p:sp>
          <p:nvSpPr>
            <p:cNvPr id="113709" name="AutoShape 45"/>
            <p:cNvSpPr>
              <a:spLocks noChangeArrowheads="1"/>
            </p:cNvSpPr>
            <p:nvPr/>
          </p:nvSpPr>
          <p:spPr bwMode="auto">
            <a:xfrm>
              <a:off x="4067" y="2460"/>
              <a:ext cx="977" cy="59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D5D69C"/>
                </a:gs>
                <a:gs pos="100000">
                  <a:srgbClr val="EEEFD7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b"/>
            <a:lstStyle/>
            <a:p>
              <a:pPr>
                <a:lnSpc>
                  <a:spcPct val="85000"/>
                </a:lnSpc>
                <a:defRPr/>
              </a:pPr>
              <a:r>
                <a:rPr lang="en-US" sz="1600"/>
                <a:t>50% of lease duration has expired</a:t>
              </a:r>
            </a:p>
          </p:txBody>
        </p:sp>
        <p:pic>
          <p:nvPicPr>
            <p:cNvPr id="9246" name="Picture 46" descr="Clock01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312" y="2114"/>
              <a:ext cx="414" cy="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609600" y="5594350"/>
            <a:ext cx="914400" cy="425450"/>
            <a:chOff x="384" y="3024"/>
            <a:chExt cx="720" cy="336"/>
          </a:xfrm>
        </p:grpSpPr>
        <p:sp>
          <p:nvSpPr>
            <p:cNvPr id="113712" name="Oval 48"/>
            <p:cNvSpPr>
              <a:spLocks noChangeArrowheads="1"/>
            </p:cNvSpPr>
            <p:nvPr/>
          </p:nvSpPr>
          <p:spPr bwMode="auto">
            <a:xfrm>
              <a:off x="384" y="3024"/>
              <a:ext cx="720" cy="336"/>
            </a:xfrm>
            <a:prstGeom prst="ellipse">
              <a:avLst/>
            </a:prstGeom>
            <a:gradFill rotWithShape="0">
              <a:gsLst>
                <a:gs pos="0">
                  <a:srgbClr val="666699"/>
                </a:gs>
                <a:gs pos="100000">
                  <a:srgbClr val="99CCFF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outerShdw dist="1796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600"/>
            </a:p>
          </p:txBody>
        </p:sp>
        <p:grpSp>
          <p:nvGrpSpPr>
            <p:cNvPr id="10" name="Group 49"/>
            <p:cNvGrpSpPr>
              <a:grpSpLocks/>
            </p:cNvGrpSpPr>
            <p:nvPr/>
          </p:nvGrpSpPr>
          <p:grpSpPr bwMode="auto">
            <a:xfrm>
              <a:off x="480" y="3096"/>
              <a:ext cx="240" cy="192"/>
              <a:chOff x="480" y="3096"/>
              <a:chExt cx="240" cy="192"/>
            </a:xfrm>
          </p:grpSpPr>
          <p:sp>
            <p:nvSpPr>
              <p:cNvPr id="9239" name="Oval 50"/>
              <p:cNvSpPr>
                <a:spLocks noChangeArrowheads="1"/>
              </p:cNvSpPr>
              <p:nvPr/>
            </p:nvSpPr>
            <p:spPr bwMode="auto">
              <a:xfrm>
                <a:off x="480" y="3096"/>
                <a:ext cx="240" cy="192"/>
              </a:xfrm>
              <a:prstGeom prst="ellipse">
                <a:avLst/>
              </a:prstGeom>
              <a:gradFill rotWithShape="0">
                <a:gsLst>
                  <a:gs pos="0">
                    <a:srgbClr val="666699"/>
                  </a:gs>
                  <a:gs pos="100000">
                    <a:srgbClr val="99CCFF"/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113715" name="Freeform 51"/>
              <p:cNvSpPr>
                <a:spLocks/>
              </p:cNvSpPr>
              <p:nvPr/>
            </p:nvSpPr>
            <p:spPr bwMode="auto">
              <a:xfrm>
                <a:off x="539" y="3123"/>
                <a:ext cx="139" cy="1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76"/>
                  </a:cxn>
                  <a:cxn ang="0">
                    <a:pos x="432" y="288"/>
                  </a:cxn>
                  <a:cxn ang="0">
                    <a:pos x="0" y="0"/>
                  </a:cxn>
                </a:cxnLst>
                <a:rect l="0" t="0" r="r" b="b"/>
                <a:pathLst>
                  <a:path w="432" h="576">
                    <a:moveTo>
                      <a:pt x="0" y="0"/>
                    </a:moveTo>
                    <a:cubicBezTo>
                      <a:pt x="0" y="0"/>
                      <a:pt x="91" y="226"/>
                      <a:pt x="0" y="576"/>
                    </a:cubicBezTo>
                    <a:cubicBezTo>
                      <a:pt x="216" y="432"/>
                      <a:pt x="432" y="288"/>
                      <a:pt x="432" y="288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CC"/>
                  </a:gs>
                  <a:gs pos="100000">
                    <a:srgbClr val="FFCC66"/>
                  </a:gs>
                </a:gsLst>
                <a:lin ang="18900000" scaled="1"/>
              </a:gradFill>
              <a:ln w="9525" cap="flat" cmpd="sng">
                <a:solidFill>
                  <a:srgbClr val="66669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81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/>
              </a:p>
            </p:txBody>
          </p:sp>
        </p:grpSp>
      </p:grp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1096963" y="5684838"/>
            <a:ext cx="304800" cy="244475"/>
            <a:chOff x="768" y="3096"/>
            <a:chExt cx="240" cy="192"/>
          </a:xfrm>
        </p:grpSpPr>
        <p:sp>
          <p:nvSpPr>
            <p:cNvPr id="9235" name="Oval 53"/>
            <p:cNvSpPr>
              <a:spLocks noChangeArrowheads="1"/>
            </p:cNvSpPr>
            <p:nvPr/>
          </p:nvSpPr>
          <p:spPr bwMode="auto">
            <a:xfrm>
              <a:off x="768" y="3096"/>
              <a:ext cx="240" cy="192"/>
            </a:xfrm>
            <a:prstGeom prst="ellipse">
              <a:avLst/>
            </a:prstGeom>
            <a:gradFill rotWithShape="0">
              <a:gsLst>
                <a:gs pos="0">
                  <a:srgbClr val="666699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3718" name="Rectangle 54"/>
            <p:cNvSpPr>
              <a:spLocks noChangeArrowheads="1"/>
            </p:cNvSpPr>
            <p:nvPr/>
          </p:nvSpPr>
          <p:spPr bwMode="auto">
            <a:xfrm>
              <a:off x="841" y="3145"/>
              <a:ext cx="95" cy="96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CC66"/>
                </a:gs>
              </a:gsLst>
              <a:lin ang="18900000" scaled="1"/>
            </a:gradFill>
            <a:ln w="9525" algn="ctr">
              <a:solidFill>
                <a:srgbClr val="666699"/>
              </a:solidFill>
              <a:miter lim="800000"/>
              <a:headEnd/>
              <a:tailEnd/>
            </a:ln>
            <a:effectLst>
              <a:outerShdw dist="17961" dir="81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6.39481E-7 L -0.31892 -6.39481E-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3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6.39481E-7 L 0.30851 -6.39481E-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3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6.39481E-7 L -0.31892 -6.39481E-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3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6.39481E-7 L 0.30851 -6.39481E-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3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85" grpId="0" animBg="1"/>
      <p:bldP spid="113686" grpId="0" animBg="1"/>
      <p:bldP spid="113687" grpId="0" animBg="1"/>
      <p:bldP spid="1136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400" smtClean="0">
                <a:solidFill>
                  <a:schemeClr val="bg1"/>
                </a:solidFill>
              </a:rPr>
              <a:t>How a DHCP Server Service Is Authorized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7013" y="1471613"/>
            <a:ext cx="6569278" cy="2782887"/>
            <a:chOff x="431" y="1147"/>
            <a:chExt cx="3437" cy="175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31" y="1147"/>
              <a:ext cx="3437" cy="1753"/>
              <a:chOff x="431" y="1147"/>
              <a:chExt cx="3437" cy="1753"/>
            </a:xfrm>
          </p:grpSpPr>
          <p:sp>
            <p:nvSpPr>
              <p:cNvPr id="38917" name="Oval 5"/>
              <p:cNvSpPr>
                <a:spLocks noChangeArrowheads="1"/>
              </p:cNvSpPr>
              <p:nvPr/>
            </p:nvSpPr>
            <p:spPr bwMode="auto">
              <a:xfrm>
                <a:off x="1066" y="1425"/>
                <a:ext cx="2802" cy="134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FE1C2"/>
                  </a:gs>
                </a:gsLst>
                <a:lin ang="18900000" scaled="1"/>
              </a:gradFill>
              <a:ln>
                <a:noFill/>
              </a:ln>
              <a:effectLst>
                <a:outerShdw dist="45791" dir="3378596" algn="ctr" rotWithShape="0">
                  <a:schemeClr val="bg2"/>
                </a:outerShdw>
              </a:effectLst>
            </p:spPr>
            <p:txBody>
              <a:bodyPr lIns="0" tIns="0" rIns="0" bIns="0"/>
              <a:lstStyle/>
              <a:p>
                <a:pPr marL="342900" indent="-342900" algn="l">
                  <a:lnSpc>
                    <a:spcPct val="90000"/>
                  </a:lnSpc>
                  <a:spcBef>
                    <a:spcPct val="40000"/>
                  </a:spcBef>
                  <a:buClr>
                    <a:srgbClr val="8DACD0"/>
                  </a:buClr>
                  <a:buSzPct val="70000"/>
                  <a:buFont typeface="Wingdings" pitchFamily="2" charset="2"/>
                  <a:buNone/>
                  <a:defRPr/>
                </a:pPr>
                <a:r>
                  <a:rPr lang="en-US" sz="1500"/>
                  <a:t>                                                          </a:t>
                </a:r>
              </a:p>
            </p:txBody>
          </p:sp>
          <p:pic>
            <p:nvPicPr>
              <p:cNvPr id="10284" name="Picture 6" descr="Server0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74" y="1212"/>
                <a:ext cx="652" cy="7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85" name="Picture 7" descr="Computer_DesktopComputerSansKeyboard01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302" y="2101"/>
                <a:ext cx="562" cy="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86" name="Picture 8" descr="Server0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23" y="1147"/>
                <a:ext cx="653" cy="7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87" name="Picture 9" descr="Server0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74" y="2115"/>
                <a:ext cx="653" cy="7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922" name="AutoShape 10"/>
              <p:cNvSpPr>
                <a:spLocks noChangeArrowheads="1"/>
              </p:cNvSpPr>
              <p:nvPr/>
            </p:nvSpPr>
            <p:spPr bwMode="auto">
              <a:xfrm>
                <a:off x="644" y="1159"/>
                <a:ext cx="634" cy="315"/>
              </a:xfrm>
              <a:prstGeom prst="roundRect">
                <a:avLst>
                  <a:gd name="adj" fmla="val 4167"/>
                </a:avLst>
              </a:prstGeom>
              <a:solidFill>
                <a:schemeClr val="bg1"/>
              </a:solidFill>
              <a:ln w="9525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anchor="ctr"/>
              <a:lstStyle/>
              <a:p>
                <a:pPr>
                  <a:lnSpc>
                    <a:spcPct val="85000"/>
                  </a:lnSpc>
                  <a:defRPr/>
                </a:pPr>
                <a:r>
                  <a:rPr lang="en-US" sz="1500"/>
                  <a:t>Domain</a:t>
                </a:r>
              </a:p>
              <a:p>
                <a:pPr>
                  <a:lnSpc>
                    <a:spcPct val="85000"/>
                  </a:lnSpc>
                  <a:defRPr/>
                </a:pPr>
                <a:r>
                  <a:rPr lang="en-US" sz="1500"/>
                  <a:t>Controller</a:t>
                </a:r>
              </a:p>
            </p:txBody>
          </p:sp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431" y="1590"/>
                <a:ext cx="1047" cy="444"/>
                <a:chOff x="423" y="1428"/>
                <a:chExt cx="1047" cy="444"/>
              </a:xfrm>
            </p:grpSpPr>
            <p:sp>
              <p:nvSpPr>
                <p:cNvPr id="38924" name="AutoShape 12"/>
                <p:cNvSpPr>
                  <a:spLocks noChangeArrowheads="1"/>
                </p:cNvSpPr>
                <p:nvPr/>
              </p:nvSpPr>
              <p:spPr bwMode="auto">
                <a:xfrm>
                  <a:off x="423" y="1542"/>
                  <a:ext cx="626" cy="330"/>
                </a:xfrm>
                <a:prstGeom prst="roundRect">
                  <a:avLst>
                    <a:gd name="adj" fmla="val 4167"/>
                  </a:avLst>
                </a:prstGeom>
                <a:solidFill>
                  <a:schemeClr val="bg1"/>
                </a:solidFill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AFAFAF"/>
                  </a:outerShdw>
                </a:effectLst>
              </p:spPr>
              <p:txBody>
                <a:bodyPr anchor="ctr"/>
                <a:lstStyle/>
                <a:p>
                  <a:pPr algn="l">
                    <a:lnSpc>
                      <a:spcPct val="85000"/>
                    </a:lnSpc>
                    <a:defRPr/>
                  </a:pPr>
                  <a:r>
                    <a:rPr lang="en-US" sz="1500"/>
                    <a:t>Active </a:t>
                  </a:r>
                </a:p>
                <a:p>
                  <a:pPr algn="l">
                    <a:lnSpc>
                      <a:spcPct val="85000"/>
                    </a:lnSpc>
                    <a:defRPr/>
                  </a:pPr>
                  <a:r>
                    <a:rPr lang="en-US" sz="1500"/>
                    <a:t>Directory</a:t>
                  </a:r>
                </a:p>
              </p:txBody>
            </p:sp>
            <p:pic>
              <p:nvPicPr>
                <p:cNvPr id="10291" name="Picture 13" descr="ActiveDirectory01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873" y="1428"/>
                  <a:ext cx="597" cy="3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38926" name="AutoShape 14"/>
            <p:cNvSpPr>
              <a:spLocks noChangeArrowheads="1"/>
            </p:cNvSpPr>
            <p:nvPr/>
          </p:nvSpPr>
          <p:spPr bwMode="auto">
            <a:xfrm>
              <a:off x="559" y="2432"/>
              <a:ext cx="706" cy="240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500"/>
                <a:t>DHCP Client </a:t>
              </a:r>
            </a:p>
          </p:txBody>
        </p:sp>
      </p:grpSp>
      <p:sp>
        <p:nvSpPr>
          <p:cNvPr id="38927" name="AutoShape 15"/>
          <p:cNvSpPr>
            <a:spLocks noChangeArrowheads="1"/>
          </p:cNvSpPr>
          <p:nvPr/>
        </p:nvSpPr>
        <p:spPr bwMode="auto">
          <a:xfrm>
            <a:off x="1960563" y="935038"/>
            <a:ext cx="3721380" cy="7651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lnSpc>
                <a:spcPct val="85000"/>
              </a:lnSpc>
              <a:defRPr/>
            </a:pPr>
            <a:r>
              <a:rPr lang="en-US" sz="1500"/>
              <a:t>DHCP Server1 checks with the domain controller to obtain a list of authorized DHCP servers</a:t>
            </a:r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 flipH="1">
            <a:off x="2736849" y="2097088"/>
            <a:ext cx="183106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500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2736850" y="2265363"/>
            <a:ext cx="183106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500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 rot="1250189" flipH="1">
            <a:off x="2527302" y="2959895"/>
            <a:ext cx="2291698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500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 rot="1250189">
            <a:off x="2462215" y="3134520"/>
            <a:ext cx="229169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500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 rot="-1250189">
            <a:off x="2462215" y="2821781"/>
            <a:ext cx="229169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500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 rot="20349811" flipH="1">
            <a:off x="2527302" y="2996406"/>
            <a:ext cx="2291698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500"/>
          </a:p>
        </p:txBody>
      </p:sp>
      <p:pic>
        <p:nvPicPr>
          <p:cNvPr id="38934" name="Picture 22" descr="Validate_CheckMark0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12838" y="2016125"/>
            <a:ext cx="789383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549900" y="3346450"/>
            <a:ext cx="2679700" cy="1331913"/>
            <a:chOff x="3833" y="2328"/>
            <a:chExt cx="1402" cy="839"/>
          </a:xfrm>
        </p:grpSpPr>
        <p:sp>
          <p:nvSpPr>
            <p:cNvPr id="10276" name="AutoShape 24"/>
            <p:cNvSpPr>
              <a:spLocks noChangeArrowheads="1"/>
            </p:cNvSpPr>
            <p:nvPr/>
          </p:nvSpPr>
          <p:spPr bwMode="auto">
            <a:xfrm>
              <a:off x="3833" y="2328"/>
              <a:ext cx="1265" cy="839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0F1FF"/>
                </a:gs>
                <a:gs pos="100000">
                  <a:srgbClr val="B3C8DF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0277" name="Text Box 25"/>
            <p:cNvSpPr txBox="1">
              <a:spLocks noChangeArrowheads="1"/>
            </p:cNvSpPr>
            <p:nvPr/>
          </p:nvSpPr>
          <p:spPr bwMode="auto">
            <a:xfrm>
              <a:off x="4106" y="2492"/>
              <a:ext cx="839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500" b="0"/>
                <a:t>Unauthorized</a:t>
              </a:r>
            </a:p>
          </p:txBody>
        </p:sp>
        <p:sp>
          <p:nvSpPr>
            <p:cNvPr id="10278" name="Text Box 26"/>
            <p:cNvSpPr txBox="1">
              <a:spLocks noChangeArrowheads="1"/>
            </p:cNvSpPr>
            <p:nvPr/>
          </p:nvSpPr>
          <p:spPr bwMode="auto">
            <a:xfrm>
              <a:off x="4106" y="2744"/>
              <a:ext cx="1129" cy="3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500" b="0"/>
                <a:t>Does not service DHCP requests</a:t>
              </a:r>
            </a:p>
          </p:txBody>
        </p:sp>
        <p:pic>
          <p:nvPicPr>
            <p:cNvPr id="10279" name="Picture 27" descr="Validate_Invalid01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889" y="2501"/>
              <a:ext cx="196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0" name="Picture 28" descr="Validate_Invalid01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889" y="2826"/>
              <a:ext cx="196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5549900" y="1697038"/>
            <a:ext cx="2433138" cy="1331912"/>
            <a:chOff x="3833" y="1289"/>
            <a:chExt cx="1273" cy="839"/>
          </a:xfrm>
        </p:grpSpPr>
        <p:sp>
          <p:nvSpPr>
            <p:cNvPr id="10271" name="AutoShape 30"/>
            <p:cNvSpPr>
              <a:spLocks noChangeArrowheads="1"/>
            </p:cNvSpPr>
            <p:nvPr/>
          </p:nvSpPr>
          <p:spPr bwMode="auto">
            <a:xfrm>
              <a:off x="3833" y="1289"/>
              <a:ext cx="1265" cy="839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0F1FF"/>
                </a:gs>
                <a:gs pos="100000">
                  <a:srgbClr val="B3C8DF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0272" name="Text Box 31"/>
            <p:cNvSpPr txBox="1">
              <a:spLocks noChangeArrowheads="1"/>
            </p:cNvSpPr>
            <p:nvPr/>
          </p:nvSpPr>
          <p:spPr bwMode="auto">
            <a:xfrm>
              <a:off x="4106" y="1469"/>
              <a:ext cx="769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500" b="0"/>
                <a:t>Authorized</a:t>
              </a:r>
            </a:p>
          </p:txBody>
        </p:sp>
        <p:sp>
          <p:nvSpPr>
            <p:cNvPr id="10273" name="Text Box 32"/>
            <p:cNvSpPr txBox="1">
              <a:spLocks noChangeArrowheads="1"/>
            </p:cNvSpPr>
            <p:nvPr/>
          </p:nvSpPr>
          <p:spPr bwMode="auto">
            <a:xfrm>
              <a:off x="4106" y="1697"/>
              <a:ext cx="1000" cy="3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500" b="0"/>
                <a:t>Services DHCP requests</a:t>
              </a:r>
            </a:p>
          </p:txBody>
        </p:sp>
        <p:pic>
          <p:nvPicPr>
            <p:cNvPr id="10274" name="Picture 33" descr="Validated01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889" y="1471"/>
              <a:ext cx="25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5" name="Picture 34" descr="Validated01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889" y="1771"/>
              <a:ext cx="25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947" name="AutoShape 35"/>
          <p:cNvSpPr>
            <a:spLocks noChangeArrowheads="1"/>
          </p:cNvSpPr>
          <p:nvPr/>
        </p:nvSpPr>
        <p:spPr bwMode="auto">
          <a:xfrm>
            <a:off x="5535613" y="1525588"/>
            <a:ext cx="2431226" cy="35242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500"/>
              <a:t>DHCP Server1</a:t>
            </a:r>
          </a:p>
        </p:txBody>
      </p:sp>
      <p:sp>
        <p:nvSpPr>
          <p:cNvPr id="38948" name="AutoShape 36"/>
          <p:cNvSpPr>
            <a:spLocks noChangeArrowheads="1"/>
          </p:cNvSpPr>
          <p:nvPr/>
        </p:nvSpPr>
        <p:spPr bwMode="auto">
          <a:xfrm>
            <a:off x="5537200" y="3173413"/>
            <a:ext cx="2454162" cy="35242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500"/>
              <a:t>DHCP Server2</a:t>
            </a:r>
          </a:p>
        </p:txBody>
      </p:sp>
      <p:sp>
        <p:nvSpPr>
          <p:cNvPr id="38949" name="AutoShape 37"/>
          <p:cNvSpPr>
            <a:spLocks noChangeArrowheads="1"/>
          </p:cNvSpPr>
          <p:nvPr/>
        </p:nvSpPr>
        <p:spPr bwMode="auto">
          <a:xfrm>
            <a:off x="1960563" y="922338"/>
            <a:ext cx="3721380" cy="7651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lnSpc>
                <a:spcPct val="85000"/>
              </a:lnSpc>
              <a:defRPr/>
            </a:pPr>
            <a:r>
              <a:rPr lang="en-US" sz="1500"/>
              <a:t>If DHCP Server1 finds its IP address on the list, the service starts and supports DHCP clients</a:t>
            </a:r>
          </a:p>
        </p:txBody>
      </p:sp>
      <p:sp>
        <p:nvSpPr>
          <p:cNvPr id="38950" name="AutoShape 38"/>
          <p:cNvSpPr>
            <a:spLocks noChangeArrowheads="1"/>
          </p:cNvSpPr>
          <p:nvPr/>
        </p:nvSpPr>
        <p:spPr bwMode="auto">
          <a:xfrm>
            <a:off x="1760538" y="4233863"/>
            <a:ext cx="4139964" cy="7651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lnSpc>
                <a:spcPct val="85000"/>
              </a:lnSpc>
              <a:defRPr/>
            </a:pPr>
            <a:r>
              <a:rPr lang="en-US" sz="1500"/>
              <a:t>DHCP Server2 checks with the </a:t>
            </a:r>
          </a:p>
          <a:p>
            <a:pPr>
              <a:lnSpc>
                <a:spcPct val="85000"/>
              </a:lnSpc>
              <a:defRPr/>
            </a:pPr>
            <a:r>
              <a:rPr lang="en-US" sz="1500"/>
              <a:t>domain controller to obtain a list of</a:t>
            </a:r>
          </a:p>
          <a:p>
            <a:pPr>
              <a:lnSpc>
                <a:spcPct val="85000"/>
              </a:lnSpc>
              <a:defRPr/>
            </a:pPr>
            <a:r>
              <a:rPr lang="en-US" sz="1500"/>
              <a:t>authorized DHCP servers</a:t>
            </a:r>
          </a:p>
        </p:txBody>
      </p:sp>
      <p:sp>
        <p:nvSpPr>
          <p:cNvPr id="38951" name="AutoShape 39"/>
          <p:cNvSpPr>
            <a:spLocks noChangeArrowheads="1"/>
          </p:cNvSpPr>
          <p:nvPr/>
        </p:nvSpPr>
        <p:spPr bwMode="auto">
          <a:xfrm>
            <a:off x="1774825" y="4246563"/>
            <a:ext cx="4139964" cy="7651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lnSpc>
                <a:spcPct val="85000"/>
              </a:lnSpc>
              <a:defRPr/>
            </a:pPr>
            <a:r>
              <a:rPr lang="en-US" sz="1500"/>
              <a:t>If DHCP Server2 does not find its IP address on the list, the service does not start and support DHCP clients</a:t>
            </a:r>
          </a:p>
        </p:txBody>
      </p:sp>
      <p:pic>
        <p:nvPicPr>
          <p:cNvPr id="38952" name="Picture 40" descr="Validate_XMark0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12825" y="2014538"/>
            <a:ext cx="722487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53" name="AutoShape 41"/>
          <p:cNvSpPr>
            <a:spLocks noChangeArrowheads="1"/>
          </p:cNvSpPr>
          <p:nvPr/>
        </p:nvSpPr>
        <p:spPr bwMode="auto">
          <a:xfrm>
            <a:off x="1760538" y="4259263"/>
            <a:ext cx="4139964" cy="7651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lnSpc>
                <a:spcPct val="85000"/>
              </a:lnSpc>
              <a:defRPr/>
            </a:pPr>
            <a:r>
              <a:rPr lang="en-US" sz="1500"/>
              <a:t>DHCP client receives IP address </a:t>
            </a:r>
          </a:p>
          <a:p>
            <a:pPr>
              <a:lnSpc>
                <a:spcPct val="85000"/>
              </a:lnSpc>
              <a:defRPr/>
            </a:pPr>
            <a:r>
              <a:rPr lang="en-US" sz="1500"/>
              <a:t>from authorized DHCP Server1</a:t>
            </a:r>
          </a:p>
        </p:txBody>
      </p:sp>
      <p:sp>
        <p:nvSpPr>
          <p:cNvPr id="38954" name="Line 42"/>
          <p:cNvSpPr>
            <a:spLocks noChangeShapeType="1"/>
          </p:cNvSpPr>
          <p:nvPr/>
        </p:nvSpPr>
        <p:spPr bwMode="auto">
          <a:xfrm>
            <a:off x="2736850" y="3771900"/>
            <a:ext cx="183106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500"/>
          </a:p>
        </p:txBody>
      </p:sp>
      <p:sp>
        <p:nvSpPr>
          <p:cNvPr id="38987" name="AutoShape 75"/>
          <p:cNvSpPr>
            <a:spLocks noChangeArrowheads="1"/>
          </p:cNvSpPr>
          <p:nvPr/>
        </p:nvSpPr>
        <p:spPr bwMode="auto">
          <a:xfrm>
            <a:off x="152401" y="5060950"/>
            <a:ext cx="8839200" cy="6254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ABA0"/>
              </a:gs>
              <a:gs pos="100000">
                <a:srgbClr val="F6D9D4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pPr algn="l" eaLnBrk="1" hangingPunct="1">
              <a:defRPr/>
            </a:pPr>
            <a:r>
              <a:rPr lang="en-US" sz="1500" i="1"/>
              <a:t>DHCP authorization</a:t>
            </a:r>
            <a:r>
              <a:rPr lang="en-US" sz="1500"/>
              <a:t> is the process of registering the DHCP Server service in the Active Directory domain to support DHCP clients</a:t>
            </a:r>
          </a:p>
        </p:txBody>
      </p:sp>
      <p:grpSp>
        <p:nvGrpSpPr>
          <p:cNvPr id="7" name="Group 76"/>
          <p:cNvGrpSpPr>
            <a:grpSpLocks/>
          </p:cNvGrpSpPr>
          <p:nvPr/>
        </p:nvGrpSpPr>
        <p:grpSpPr bwMode="auto">
          <a:xfrm>
            <a:off x="228600" y="5746750"/>
            <a:ext cx="1100932" cy="425450"/>
            <a:chOff x="384" y="3024"/>
            <a:chExt cx="720" cy="336"/>
          </a:xfrm>
        </p:grpSpPr>
        <p:sp>
          <p:nvSpPr>
            <p:cNvPr id="38989" name="Oval 77"/>
            <p:cNvSpPr>
              <a:spLocks noChangeArrowheads="1"/>
            </p:cNvSpPr>
            <p:nvPr/>
          </p:nvSpPr>
          <p:spPr bwMode="auto">
            <a:xfrm>
              <a:off x="384" y="3024"/>
              <a:ext cx="720" cy="336"/>
            </a:xfrm>
            <a:prstGeom prst="ellipse">
              <a:avLst/>
            </a:prstGeom>
            <a:gradFill rotWithShape="0">
              <a:gsLst>
                <a:gs pos="0">
                  <a:srgbClr val="666699"/>
                </a:gs>
                <a:gs pos="100000">
                  <a:srgbClr val="99CCFF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outerShdw dist="1796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500"/>
            </a:p>
          </p:txBody>
        </p:sp>
        <p:grpSp>
          <p:nvGrpSpPr>
            <p:cNvPr id="8" name="Group 78"/>
            <p:cNvGrpSpPr>
              <a:grpSpLocks/>
            </p:cNvGrpSpPr>
            <p:nvPr/>
          </p:nvGrpSpPr>
          <p:grpSpPr bwMode="auto">
            <a:xfrm>
              <a:off x="480" y="3096"/>
              <a:ext cx="240" cy="192"/>
              <a:chOff x="480" y="3096"/>
              <a:chExt cx="240" cy="192"/>
            </a:xfrm>
          </p:grpSpPr>
          <p:sp>
            <p:nvSpPr>
              <p:cNvPr id="10269" name="Oval 79"/>
              <p:cNvSpPr>
                <a:spLocks noChangeArrowheads="1"/>
              </p:cNvSpPr>
              <p:nvPr/>
            </p:nvSpPr>
            <p:spPr bwMode="auto">
              <a:xfrm>
                <a:off x="480" y="3096"/>
                <a:ext cx="240" cy="192"/>
              </a:xfrm>
              <a:prstGeom prst="ellipse">
                <a:avLst/>
              </a:prstGeom>
              <a:gradFill rotWithShape="0">
                <a:gsLst>
                  <a:gs pos="0">
                    <a:srgbClr val="666699"/>
                  </a:gs>
                  <a:gs pos="100000">
                    <a:srgbClr val="99CCFF"/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38992" name="Freeform 80"/>
              <p:cNvSpPr>
                <a:spLocks/>
              </p:cNvSpPr>
              <p:nvPr/>
            </p:nvSpPr>
            <p:spPr bwMode="auto">
              <a:xfrm>
                <a:off x="539" y="3123"/>
                <a:ext cx="139" cy="1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76"/>
                  </a:cxn>
                  <a:cxn ang="0">
                    <a:pos x="432" y="288"/>
                  </a:cxn>
                  <a:cxn ang="0">
                    <a:pos x="0" y="0"/>
                  </a:cxn>
                </a:cxnLst>
                <a:rect l="0" t="0" r="r" b="b"/>
                <a:pathLst>
                  <a:path w="432" h="576">
                    <a:moveTo>
                      <a:pt x="0" y="0"/>
                    </a:moveTo>
                    <a:cubicBezTo>
                      <a:pt x="0" y="0"/>
                      <a:pt x="91" y="226"/>
                      <a:pt x="0" y="576"/>
                    </a:cubicBezTo>
                    <a:cubicBezTo>
                      <a:pt x="216" y="432"/>
                      <a:pt x="432" y="288"/>
                      <a:pt x="432" y="288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CC"/>
                  </a:gs>
                  <a:gs pos="100000">
                    <a:srgbClr val="FFCC66"/>
                  </a:gs>
                </a:gsLst>
                <a:lin ang="18900000" scaled="1"/>
              </a:gradFill>
              <a:ln w="9525" cap="flat" cmpd="sng">
                <a:solidFill>
                  <a:srgbClr val="66669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81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/>
              </a:p>
            </p:txBody>
          </p:sp>
        </p:grpSp>
      </p:grpSp>
      <p:grpSp>
        <p:nvGrpSpPr>
          <p:cNvPr id="9" name="Group 81"/>
          <p:cNvGrpSpPr>
            <a:grpSpLocks/>
          </p:cNvGrpSpPr>
          <p:nvPr/>
        </p:nvGrpSpPr>
        <p:grpSpPr bwMode="auto">
          <a:xfrm>
            <a:off x="715962" y="5837238"/>
            <a:ext cx="366977" cy="244475"/>
            <a:chOff x="768" y="3096"/>
            <a:chExt cx="240" cy="192"/>
          </a:xfrm>
        </p:grpSpPr>
        <p:sp>
          <p:nvSpPr>
            <p:cNvPr id="10265" name="Oval 82"/>
            <p:cNvSpPr>
              <a:spLocks noChangeArrowheads="1"/>
            </p:cNvSpPr>
            <p:nvPr/>
          </p:nvSpPr>
          <p:spPr bwMode="auto">
            <a:xfrm>
              <a:off x="768" y="3096"/>
              <a:ext cx="240" cy="192"/>
            </a:xfrm>
            <a:prstGeom prst="ellipse">
              <a:avLst/>
            </a:prstGeom>
            <a:gradFill rotWithShape="0">
              <a:gsLst>
                <a:gs pos="0">
                  <a:srgbClr val="666699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38995" name="Rectangle 83"/>
            <p:cNvSpPr>
              <a:spLocks noChangeArrowheads="1"/>
            </p:cNvSpPr>
            <p:nvPr/>
          </p:nvSpPr>
          <p:spPr bwMode="auto">
            <a:xfrm>
              <a:off x="840" y="3145"/>
              <a:ext cx="95" cy="96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CC66"/>
                </a:gs>
              </a:gsLst>
              <a:lin ang="18900000" scaled="1"/>
            </a:gradFill>
            <a:ln w="9525" algn="ctr">
              <a:solidFill>
                <a:srgbClr val="666699"/>
              </a:solidFill>
              <a:miter lim="800000"/>
              <a:headEnd/>
              <a:tailEnd/>
            </a:ln>
            <a:effectLst>
              <a:outerShdw dist="17961" dir="81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5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38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38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10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10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7" grpId="0" animBg="1"/>
      <p:bldP spid="38927" grpId="1" animBg="1"/>
      <p:bldP spid="38928" grpId="0" animBg="1"/>
      <p:bldP spid="38928" grpId="1" animBg="1"/>
      <p:bldP spid="38929" grpId="0" animBg="1"/>
      <p:bldP spid="38929" grpId="1" animBg="1"/>
      <p:bldP spid="38930" grpId="0" animBg="1"/>
      <p:bldP spid="38930" grpId="1" animBg="1"/>
      <p:bldP spid="38930" grpId="2" animBg="1"/>
      <p:bldP spid="38931" grpId="0" animBg="1"/>
      <p:bldP spid="38931" grpId="1" animBg="1"/>
      <p:bldP spid="38932" grpId="0" animBg="1"/>
      <p:bldP spid="38933" grpId="0" animBg="1"/>
      <p:bldP spid="38949" grpId="0" animBg="1"/>
      <p:bldP spid="38949" grpId="1" animBg="1"/>
      <p:bldP spid="38950" grpId="0" animBg="1"/>
      <p:bldP spid="38950" grpId="1" animBg="1"/>
      <p:bldP spid="38951" grpId="0" animBg="1"/>
      <p:bldP spid="38951" grpId="1" animBg="1"/>
      <p:bldP spid="38953" grpId="0" animBg="1"/>
      <p:bldP spid="389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smtClean="0">
                <a:solidFill>
                  <a:schemeClr val="bg1"/>
                </a:solidFill>
              </a:rPr>
              <a:t>What Are DHCP Scopes?</a:t>
            </a:r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665163" y="904875"/>
            <a:ext cx="7688262" cy="5302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ABA0"/>
              </a:gs>
              <a:gs pos="100000">
                <a:srgbClr val="F6D9D4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700"/>
              <a:t>A </a:t>
            </a:r>
            <a:r>
              <a:rPr lang="en-US" sz="1700" i="1"/>
              <a:t>scope</a:t>
            </a:r>
            <a:r>
              <a:rPr lang="en-US" sz="1700"/>
              <a:t> is a range of IP addresses that are available to be leased</a:t>
            </a:r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989013" y="4102100"/>
            <a:ext cx="7061200" cy="1917700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algn="l">
              <a:lnSpc>
                <a:spcPct val="85000"/>
              </a:lnSpc>
              <a:defRPr/>
            </a:pPr>
            <a:r>
              <a:rPr lang="en-US" sz="1700"/>
              <a:t>Scope Properties</a:t>
            </a:r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1219200" y="4537075"/>
            <a:ext cx="6477000" cy="117792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marL="231775" indent="-231775" algn="l">
              <a:lnSpc>
                <a:spcPct val="90000"/>
              </a:lnSpc>
              <a:spcBef>
                <a:spcPct val="40000"/>
              </a:spcBef>
              <a:buSzPct val="80000"/>
              <a:defRPr/>
            </a:pPr>
            <a:endParaRPr lang="en-US" sz="1700"/>
          </a:p>
        </p:txBody>
      </p:sp>
      <p:sp>
        <p:nvSpPr>
          <p:cNvPr id="11270" name="Rectangle 13"/>
          <p:cNvSpPr>
            <a:spLocks noChangeArrowheads="1"/>
          </p:cNvSpPr>
          <p:nvPr/>
        </p:nvSpPr>
        <p:spPr bwMode="auto">
          <a:xfrm>
            <a:off x="5535613" y="4645025"/>
            <a:ext cx="2128837" cy="1158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177800" indent="-177800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Blip>
                <a:blip r:embed="rId3"/>
              </a:buBlip>
            </a:pPr>
            <a:r>
              <a:rPr lang="en-US" sz="1700"/>
              <a:t>Scope name</a:t>
            </a:r>
          </a:p>
          <a:p>
            <a:pPr marL="177800" indent="-177800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Blip>
                <a:blip r:embed="rId3"/>
              </a:buBlip>
            </a:pPr>
            <a:r>
              <a:rPr lang="en-US" sz="1700"/>
              <a:t>Exclusion range</a:t>
            </a:r>
          </a:p>
          <a:p>
            <a:pPr marL="177800" indent="-177800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Blip>
                <a:blip r:embed="rId3"/>
              </a:buBlip>
            </a:pPr>
            <a:endParaRPr lang="en-US" sz="1700"/>
          </a:p>
        </p:txBody>
      </p:sp>
      <p:sp>
        <p:nvSpPr>
          <p:cNvPr id="11271" name="Rectangle 14"/>
          <p:cNvSpPr>
            <a:spLocks noChangeArrowheads="1"/>
          </p:cNvSpPr>
          <p:nvPr/>
        </p:nvSpPr>
        <p:spPr bwMode="auto">
          <a:xfrm>
            <a:off x="3327400" y="4645025"/>
            <a:ext cx="2208213" cy="1158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177800" indent="-177800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Blip>
                <a:blip r:embed="rId3"/>
              </a:buBlip>
            </a:pPr>
            <a:r>
              <a:rPr lang="en-US" sz="1700"/>
              <a:t>Lease duration</a:t>
            </a:r>
          </a:p>
          <a:p>
            <a:pPr marL="177800" indent="-177800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Blip>
                <a:blip r:embed="rId3"/>
              </a:buBlip>
            </a:pPr>
            <a:r>
              <a:rPr lang="en-US" sz="1700"/>
              <a:t>Network IP address range</a:t>
            </a:r>
          </a:p>
        </p:txBody>
      </p:sp>
      <p:sp>
        <p:nvSpPr>
          <p:cNvPr id="11272" name="Rectangle 15"/>
          <p:cNvSpPr>
            <a:spLocks noChangeArrowheads="1"/>
          </p:cNvSpPr>
          <p:nvPr/>
        </p:nvSpPr>
        <p:spPr bwMode="auto">
          <a:xfrm>
            <a:off x="1268413" y="4645025"/>
            <a:ext cx="2058987" cy="1158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177800" indent="-177800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Blip>
                <a:blip r:embed="rId3"/>
              </a:buBlip>
            </a:pPr>
            <a:r>
              <a:rPr lang="en-US" sz="1700"/>
              <a:t>Network ID</a:t>
            </a:r>
          </a:p>
          <a:p>
            <a:pPr marL="177800" indent="-177800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Blip>
                <a:blip r:embed="rId3"/>
              </a:buBlip>
            </a:pPr>
            <a:r>
              <a:rPr lang="en-US" sz="1700"/>
              <a:t>Subnet mask</a:t>
            </a:r>
          </a:p>
        </p:txBody>
      </p:sp>
      <p:sp>
        <p:nvSpPr>
          <p:cNvPr id="48156" name="AutoShape 28"/>
          <p:cNvSpPr>
            <a:spLocks noChangeArrowheads="1"/>
          </p:cNvSpPr>
          <p:nvPr/>
        </p:nvSpPr>
        <p:spPr bwMode="auto">
          <a:xfrm>
            <a:off x="982663" y="1625600"/>
            <a:ext cx="7051675" cy="2246312"/>
          </a:xfrm>
          <a:prstGeom prst="roundRect">
            <a:avLst>
              <a:gd name="adj" fmla="val 12056"/>
            </a:avLst>
          </a:prstGeom>
          <a:gradFill rotWithShape="1">
            <a:gsLst>
              <a:gs pos="0">
                <a:schemeClr val="bg1"/>
              </a:gs>
              <a:gs pos="100000">
                <a:srgbClr val="EEEFD7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pPr>
              <a:defRPr/>
            </a:pPr>
            <a:endParaRPr lang="en-US" sz="1700" b="0"/>
          </a:p>
        </p:txBody>
      </p:sp>
      <p:pic>
        <p:nvPicPr>
          <p:cNvPr id="11274" name="Picture 29" descr="Lan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08075" y="1824037"/>
            <a:ext cx="2282825" cy="193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5" name="Text Box 30"/>
          <p:cNvSpPr txBox="1">
            <a:spLocks noChangeArrowheads="1"/>
          </p:cNvSpPr>
          <p:nvPr/>
        </p:nvSpPr>
        <p:spPr bwMode="auto">
          <a:xfrm>
            <a:off x="1889125" y="2825750"/>
            <a:ext cx="841834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/>
              <a:t>LAN A</a:t>
            </a:r>
          </a:p>
        </p:txBody>
      </p:sp>
      <p:pic>
        <p:nvPicPr>
          <p:cNvPr id="11276" name="Picture 31" descr="Lan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54675" y="1824037"/>
            <a:ext cx="2282825" cy="193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7" name="Text Box 32"/>
          <p:cNvSpPr txBox="1">
            <a:spLocks noChangeArrowheads="1"/>
          </p:cNvSpPr>
          <p:nvPr/>
        </p:nvSpPr>
        <p:spPr bwMode="auto">
          <a:xfrm>
            <a:off x="6435725" y="2825750"/>
            <a:ext cx="849913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/>
              <a:t>LAN B</a:t>
            </a:r>
          </a:p>
        </p:txBody>
      </p:sp>
      <p:sp>
        <p:nvSpPr>
          <p:cNvPr id="48161" name="AutoShape 33"/>
          <p:cNvSpPr>
            <a:spLocks noChangeArrowheads="1"/>
          </p:cNvSpPr>
          <p:nvPr/>
        </p:nvSpPr>
        <p:spPr bwMode="auto">
          <a:xfrm>
            <a:off x="3835400" y="1758950"/>
            <a:ext cx="1346200" cy="35877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700"/>
              <a:t>DHCP Server</a:t>
            </a:r>
          </a:p>
        </p:txBody>
      </p:sp>
      <p:sp>
        <p:nvSpPr>
          <p:cNvPr id="11279" name="Line 34"/>
          <p:cNvSpPr>
            <a:spLocks noChangeShapeType="1"/>
          </p:cNvSpPr>
          <p:nvPr/>
        </p:nvSpPr>
        <p:spPr bwMode="auto">
          <a:xfrm>
            <a:off x="3360738" y="2878137"/>
            <a:ext cx="2370137" cy="0"/>
          </a:xfrm>
          <a:prstGeom prst="line">
            <a:avLst/>
          </a:prstGeom>
          <a:noFill/>
          <a:ln w="57150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sz="1700"/>
          </a:p>
        </p:txBody>
      </p:sp>
      <p:pic>
        <p:nvPicPr>
          <p:cNvPr id="11280" name="Picture 35" descr="Server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98913" y="2259012"/>
            <a:ext cx="1020762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64" name="AutoShape 36"/>
          <p:cNvSpPr>
            <a:spLocks noChangeArrowheads="1"/>
          </p:cNvSpPr>
          <p:nvPr/>
        </p:nvSpPr>
        <p:spPr bwMode="auto">
          <a:xfrm>
            <a:off x="4767263" y="3208337"/>
            <a:ext cx="1185862" cy="4159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ABA0"/>
              </a:gs>
              <a:gs pos="100000">
                <a:srgbClr val="F6D9D4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pPr>
              <a:defRPr/>
            </a:pPr>
            <a:endParaRPr lang="en-US" sz="1700"/>
          </a:p>
          <a:p>
            <a:pPr>
              <a:defRPr/>
            </a:pPr>
            <a:r>
              <a:rPr lang="en-US" sz="1700"/>
              <a:t>Scope B</a:t>
            </a:r>
            <a:endParaRPr lang="en-US" sz="1700" b="0"/>
          </a:p>
          <a:p>
            <a:pPr>
              <a:defRPr/>
            </a:pPr>
            <a:endParaRPr lang="en-US" sz="1700" b="0"/>
          </a:p>
        </p:txBody>
      </p:sp>
      <p:sp>
        <p:nvSpPr>
          <p:cNvPr id="48165" name="AutoShape 37"/>
          <p:cNvSpPr>
            <a:spLocks noChangeArrowheads="1"/>
          </p:cNvSpPr>
          <p:nvPr/>
        </p:nvSpPr>
        <p:spPr bwMode="auto">
          <a:xfrm>
            <a:off x="2960688" y="3190875"/>
            <a:ext cx="1185862" cy="4159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ABA0"/>
              </a:gs>
              <a:gs pos="100000">
                <a:srgbClr val="F6D9D4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pPr>
              <a:defRPr/>
            </a:pPr>
            <a:endParaRPr lang="en-US" sz="1700"/>
          </a:p>
          <a:p>
            <a:pPr>
              <a:defRPr/>
            </a:pPr>
            <a:r>
              <a:rPr lang="en-US" sz="1700"/>
              <a:t>Scope A</a:t>
            </a:r>
            <a:endParaRPr lang="en-US" sz="1700" b="0"/>
          </a:p>
          <a:p>
            <a:pPr>
              <a:defRPr/>
            </a:pPr>
            <a:endParaRPr lang="en-US" sz="17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76744"/>
            <a:ext cx="7239000" cy="4853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smtClean="0">
                <a:solidFill>
                  <a:schemeClr val="bg1"/>
                </a:solidFill>
              </a:rPr>
              <a:t>What Are DHCP Scopes?</a:t>
            </a:r>
          </a:p>
        </p:txBody>
      </p:sp>
    </p:spTree>
    <p:extLst>
      <p:ext uri="{BB962C8B-B14F-4D97-AF65-F5344CB8AC3E}">
        <p14:creationId xmlns:p14="http://schemas.microsoft.com/office/powerpoint/2010/main" val="286773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7CD2"/>
      </a:hlink>
      <a:folHlink>
        <a:srgbClr val="003B73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5010</TotalTime>
  <Words>753</Words>
  <Application>Microsoft Office PowerPoint</Application>
  <PresentationFormat>On-screen Show (4:3)</PresentationFormat>
  <Paragraphs>183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Blank Presentation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the DHCP Lease Renewal Process Works</vt:lpstr>
      <vt:lpstr>How a DHCP Server Service Is Authorized</vt:lpstr>
      <vt:lpstr>What Are DHCP Scopes?</vt:lpstr>
      <vt:lpstr>What Are DHCP Scopes?</vt:lpstr>
      <vt:lpstr>Demonstration: Configuring a DHCP Scope</vt:lpstr>
      <vt:lpstr>What Are Superscopes and Multicast Scopes?</vt:lpstr>
      <vt:lpstr>Lesson: Configuring DHCP Reservations and Options</vt:lpstr>
      <vt:lpstr>What Is a DHCP Reservation?</vt:lpstr>
      <vt:lpstr>What Is a DHCP Relay Agent?</vt:lpstr>
      <vt:lpstr>How a DHCP Relay Agent Works</vt:lpstr>
      <vt:lpstr>????</vt:lpstr>
    </vt:vector>
  </TitlesOfParts>
  <Company>Brains Design &amp; Writing Pty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Kristina</dc:creator>
  <cp:lastModifiedBy>Admin</cp:lastModifiedBy>
  <cp:revision>510</cp:revision>
  <cp:lastPrinted>2007-12-06T04:31:24Z</cp:lastPrinted>
  <dcterms:modified xsi:type="dcterms:W3CDTF">2018-03-28T06:03:41Z</dcterms:modified>
</cp:coreProperties>
</file>