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908" r:id="rId2"/>
  </p:sldMasterIdLst>
  <p:notesMasterIdLst>
    <p:notesMasterId r:id="rId17"/>
  </p:notesMasterIdLst>
  <p:handoutMasterIdLst>
    <p:handoutMasterId r:id="rId18"/>
  </p:handoutMasterIdLst>
  <p:sldIdLst>
    <p:sldId id="258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82" r:id="rId11"/>
    <p:sldId id="483" r:id="rId12"/>
    <p:sldId id="484" r:id="rId13"/>
    <p:sldId id="485" r:id="rId14"/>
    <p:sldId id="439" r:id="rId15"/>
    <p:sldId id="324" r:id="rId16"/>
  </p:sldIdLst>
  <p:sldSz cx="9144000" cy="6858000" type="screen4x3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orient="horz" pos="244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912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2880">
          <p15:clr>
            <a:srgbClr val="A4A3A4"/>
          </p15:clr>
        </p15:guide>
        <p15:guide id="9" pos="336">
          <p15:clr>
            <a:srgbClr val="A4A3A4"/>
          </p15:clr>
        </p15:guide>
        <p15:guide id="10" pos="4896">
          <p15:clr>
            <a:srgbClr val="A4A3A4"/>
          </p15:clr>
        </p15:guide>
        <p15:guide id="11" pos="5424">
          <p15:clr>
            <a:srgbClr val="A4A3A4"/>
          </p15:clr>
        </p15:guide>
        <p15:guide id="12" pos="3408">
          <p15:clr>
            <a:srgbClr val="A4A3A4"/>
          </p15:clr>
        </p15:guide>
        <p15:guide id="13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00FF"/>
    <a:srgbClr val="FF3300"/>
    <a:srgbClr val="00548F"/>
    <a:srgbClr val="E46C0A"/>
    <a:srgbClr val="909090"/>
    <a:srgbClr val="615C5C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55E32-B30B-4BF3-8A8E-769AE3A881BC}" v="1" dt="2024-10-22T04:33:26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2821" autoAdjust="0"/>
  </p:normalViewPr>
  <p:slideViewPr>
    <p:cSldViewPr>
      <p:cViewPr varScale="1">
        <p:scale>
          <a:sx n="76" d="100"/>
          <a:sy n="76" d="100"/>
        </p:scale>
        <p:origin x="1944" y="67"/>
      </p:cViewPr>
      <p:guideLst>
        <p:guide orient="horz" pos="480"/>
        <p:guide orient="horz" pos="2448"/>
        <p:guide orient="horz" pos="1152"/>
        <p:guide orient="horz" pos="720"/>
        <p:guide orient="horz" pos="912"/>
        <p:guide orient="horz" pos="3888"/>
        <p:guide orient="horz" pos="3600"/>
        <p:guide pos="2880"/>
        <p:guide pos="336"/>
        <p:guide pos="4896"/>
        <p:guide pos="5424"/>
        <p:guide pos="340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492" y="-72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goc Hai" userId="111bf53d-fac6-4830-b9bf-0ee5bd268112" providerId="ADAL" clId="{D4855E32-B30B-4BF3-8A8E-769AE3A881BC}"/>
    <pc:docChg chg="modSld">
      <pc:chgData name="Nguyen Ngoc Hai" userId="111bf53d-fac6-4830-b9bf-0ee5bd268112" providerId="ADAL" clId="{D4855E32-B30B-4BF3-8A8E-769AE3A881BC}" dt="2024-10-22T04:33:26.255" v="6"/>
      <pc:docMkLst>
        <pc:docMk/>
      </pc:docMkLst>
      <pc:sldChg chg="addSp mod">
        <pc:chgData name="Nguyen Ngoc Hai" userId="111bf53d-fac6-4830-b9bf-0ee5bd268112" providerId="ADAL" clId="{D4855E32-B30B-4BF3-8A8E-769AE3A881BC}" dt="2024-10-22T04:22:24.774" v="1" actId="9405"/>
        <pc:sldMkLst>
          <pc:docMk/>
          <pc:sldMk cId="0" sldId="429"/>
        </pc:sldMkLst>
        <pc:inkChg chg="add">
          <ac:chgData name="Nguyen Ngoc Hai" userId="111bf53d-fac6-4830-b9bf-0ee5bd268112" providerId="ADAL" clId="{D4855E32-B30B-4BF3-8A8E-769AE3A881BC}" dt="2024-10-22T04:22:17.179" v="0" actId="9405"/>
          <ac:inkMkLst>
            <pc:docMk/>
            <pc:sldMk cId="0" sldId="429"/>
            <ac:inkMk id="2" creationId="{5D8928B6-61F6-A54E-B5FC-21350958FDFF}"/>
          </ac:inkMkLst>
        </pc:inkChg>
        <pc:inkChg chg="add">
          <ac:chgData name="Nguyen Ngoc Hai" userId="111bf53d-fac6-4830-b9bf-0ee5bd268112" providerId="ADAL" clId="{D4855E32-B30B-4BF3-8A8E-769AE3A881BC}" dt="2024-10-22T04:22:24.774" v="1" actId="9405"/>
          <ac:inkMkLst>
            <pc:docMk/>
            <pc:sldMk cId="0" sldId="429"/>
            <ac:inkMk id="4" creationId="{E7A89176-180C-19A0-85D0-8B0F01382435}"/>
          </ac:inkMkLst>
        </pc:inkChg>
      </pc:sldChg>
      <pc:sldChg chg="addSp modSp mod">
        <pc:chgData name="Nguyen Ngoc Hai" userId="111bf53d-fac6-4830-b9bf-0ee5bd268112" providerId="ADAL" clId="{D4855E32-B30B-4BF3-8A8E-769AE3A881BC}" dt="2024-10-22T04:33:26.255" v="6"/>
        <pc:sldMkLst>
          <pc:docMk/>
          <pc:sldMk cId="0" sldId="439"/>
        </pc:sldMkLst>
        <pc:grpChg chg="mod">
          <ac:chgData name="Nguyen Ngoc Hai" userId="111bf53d-fac6-4830-b9bf-0ee5bd268112" providerId="ADAL" clId="{D4855E32-B30B-4BF3-8A8E-769AE3A881BC}" dt="2024-10-22T04:33:26.255" v="6"/>
          <ac:grpSpMkLst>
            <pc:docMk/>
            <pc:sldMk cId="0" sldId="439"/>
            <ac:grpSpMk id="7" creationId="{75BA427B-685F-1F28-008B-C03E7525F389}"/>
          </ac:grpSpMkLst>
        </pc:grpChg>
        <pc:inkChg chg="add mod">
          <ac:chgData name="Nguyen Ngoc Hai" userId="111bf53d-fac6-4830-b9bf-0ee5bd268112" providerId="ADAL" clId="{D4855E32-B30B-4BF3-8A8E-769AE3A881BC}" dt="2024-10-22T04:33:26.255" v="6"/>
          <ac:inkMkLst>
            <pc:docMk/>
            <pc:sldMk cId="0" sldId="439"/>
            <ac:inkMk id="2" creationId="{59D39B5F-E20B-F5C7-AC9F-ED09BAD3900C}"/>
          </ac:inkMkLst>
        </pc:inkChg>
        <pc:inkChg chg="add mod">
          <ac:chgData name="Nguyen Ngoc Hai" userId="111bf53d-fac6-4830-b9bf-0ee5bd268112" providerId="ADAL" clId="{D4855E32-B30B-4BF3-8A8E-769AE3A881BC}" dt="2024-10-22T04:33:26.255" v="6"/>
          <ac:inkMkLst>
            <pc:docMk/>
            <pc:sldMk cId="0" sldId="439"/>
            <ac:inkMk id="3" creationId="{7C9B7CA9-11F1-9454-5628-72A4491615A2}"/>
          </ac:inkMkLst>
        </pc:inkChg>
        <pc:inkChg chg="add mod">
          <ac:chgData name="Nguyen Ngoc Hai" userId="111bf53d-fac6-4830-b9bf-0ee5bd268112" providerId="ADAL" clId="{D4855E32-B30B-4BF3-8A8E-769AE3A881BC}" dt="2024-10-22T04:33:26.255" v="6"/>
          <ac:inkMkLst>
            <pc:docMk/>
            <pc:sldMk cId="0" sldId="439"/>
            <ac:inkMk id="5" creationId="{942857A6-EAC1-3402-55B0-5EF3BAA1A112}"/>
          </ac:inkMkLst>
        </pc:inkChg>
        <pc:inkChg chg="add mod">
          <ac:chgData name="Nguyen Ngoc Hai" userId="111bf53d-fac6-4830-b9bf-0ee5bd268112" providerId="ADAL" clId="{D4855E32-B30B-4BF3-8A8E-769AE3A881BC}" dt="2024-10-22T04:33:26.255" v="6"/>
          <ac:inkMkLst>
            <pc:docMk/>
            <pc:sldMk cId="0" sldId="439"/>
            <ac:inkMk id="6" creationId="{423FBB79-B62B-D6D5-7961-AE195B1D94FF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E7D06B1D-D8B2-4B68-84C2-2C4B2550E85D}" type="datetime1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9DE99EB6-CEDE-4D1B-B33C-CE297364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04:22:17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566 0 24575,'2322'0'0,"-2410"4"0,-120 22 0,110-12 0,-43 5 0,-314 38 0,-4-34 0,-798-26 0,1237 4 0,1 1 0,-28 6 0,-17 2 0,37-13 0,22-2 0,17-2 0,41-7 0,1 1 0,0 4 0,76-5 0,-61 7 0,509-28-66,6 33-598,-372 3 580,1057 45-85,-685-34 1099,-504-12-877,-425 18-39,118-3-215,-1717 132-843,1322-130 2507,479-18-1695,137 1 118,0 0 1,0 0-1,0 0 0,0 1 0,0 0 1,0 0-1,0 1 0,0-1 0,0 1 1,1 1-1,-7 2 0,-5 7-6712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04:22:24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04:33:21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24575,'9'0'0,"13"0"0,8 0 0,-2-5 0,-1-1 0,-4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04:33:22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24575,'238'-17'0,"-190"12"0,1 2 0,-1 2 0,1 2 0,-1 2 0,61 12 0,348 87 0,54 10 0,-7-38 0,-394-64 0,-32-1 0,1-4 0,122-7 0,149-43 0,-278 30 23,-46 9-486,1 0 1,40-2-1,-28 7-6363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04:33:24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2979 364 24575,'7'-1'0,"0"-1"0,-1 1 0,1-1 0,-1 0 0,0-1 0,0 1 0,0-1 0,0-1 0,11-7 0,8-3 0,-3 3 0,39-22 0,-56 30 0,-1 0 0,1 0 0,-1-1 0,0 1 0,0-1 0,0 0 0,0-1 0,-1 1 0,5-9 0,-7 12 0,0-1 0,-1 0 0,1 1 0,0-1 0,-1 0 0,0 1 0,0-1 0,1 0 0,-1 0 0,0 0 0,0 1 0,0-1 0,-1 0 0,1 0 0,0 1 0,-1-1 0,1 0 0,-1 1 0,0-1 0,1 0 0,-1 1 0,0-1 0,0 1 0,0-1 0,0 1 0,0-1 0,0 1 0,-1 0 0,1 0 0,0-1 0,-1 1 0,1 0 0,-3-1 0,-4-3 0,-1 0 0,1 0 0,-1 1 0,0 0 0,-10-2 0,-14-3 0,0 1 0,-64-6 0,-72 5 0,106 7 0,-436 11 0,390 4 0,-33 2 0,-603-13 0,376-4 0,268 3 0,-1 4 0,2 5 0,-108 24 0,142-21 0,-1-3 0,-1-3 0,-88-2 0,716-5 0,-205-2 0,-32 1 0,346 3 0,-183 42 0,168 18 0,-633-59 0,1-2 0,-1 0 0,1-2 0,0 0 0,-1-1 0,1-2 0,-1 0 0,0-1 0,24-9 0,98-54 0,-140 67 0,1-1 0,-1 0 0,0 0 0,0 0 0,0 0 0,0 0 0,3-4 0,-5 5 0,-1 0 0,1 0 0,0 0 0,-1 1 0,1-1 0,-1 0 0,1 0 0,-1 0 0,1 0 0,-1 0 0,0-1 0,1 1 0,-1 0 0,0 0 0,0 0 0,0 0 0,0 0 0,0-2 0,-1 1 0,0 0 0,-1-1 0,1 1 0,0 0 0,-1-1 0,0 1 0,1 0 0,-1 0 0,0 1 0,0-1 0,0 0 0,0 0 0,-1 1 0,1 0 0,0-1 0,-1 1 0,1 0 0,-1 0 0,1 0 0,-5-1 0,-30-9 0,0 2 0,-1 1 0,1 2 0,-59-2 0,21 2 0,-764-50 0,468 37 0,198 1 0,-35 0 0,146 17 0,1 4 0,0 2 0,0 3 0,1 2 0,0 3 0,-92 33 0,105-28-98,-6 3-535,-64 17-1,93-33-6192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2T04:33:25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 24575,'-4'0'0,"-7"5"0,-16 1 0,-3 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BE5A956-F79D-4D99-8F93-6296B527E490}" type="datetime1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fld id="{2FC36C76-B5C8-4AD9-9647-C549E0ADB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69950" y="9028113"/>
            <a:ext cx="50657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©2008 Microsoft Corporation. All rights reserved.</a:t>
            </a:r>
          </a:p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This presentation is for informational purposes only. Microsoft makes no warranties, express or implied, in this summary.</a:t>
            </a:r>
            <a:endParaRPr lang="en-GB" sz="700" b="0">
              <a:solidFill>
                <a:srgbClr val="000000"/>
              </a:solidFill>
              <a:ea typeface="ＭＳ Ｐゴシック" pitchFamily="48" charset="-128"/>
            </a:endParaRPr>
          </a:p>
          <a:p>
            <a:pPr eaLnBrk="1" hangingPunct="1">
              <a:defRPr/>
            </a:pPr>
            <a:r>
              <a:rPr lang="en-GB" sz="700" b="0">
                <a:solidFill>
                  <a:srgbClr val="000000"/>
                </a:solidFill>
                <a:ea typeface="ＭＳ Ｐゴシック" pitchFamily="48" charset="-128"/>
              </a:rPr>
              <a:t>Microsoft, the Microsoft logo, Microsoft Live@edu, Windows Live, Hotmail, Microsoft Office, Outlook, and SmartScreen are either registered trademarks or trademarks of Microsoft Corporation in the United States and/or other countries. 11282-0308/MS-APAC</a:t>
            </a:r>
            <a:endParaRPr lang="en-US" sz="700"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834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DA592-0334-416B-A302-BF156FC4FD65}" type="slidenum">
              <a:rPr lang="en-US" smtClean="0">
                <a:ea typeface="ＭＳ Ｐゴシック" charset="-128"/>
              </a:rPr>
              <a:pPr/>
              <a:t>1</a:t>
            </a:fld>
            <a:endParaRPr lang="en-US">
              <a:ea typeface="ＭＳ Ｐゴシック" charset="-128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FE4478-BA13-443C-95B4-F3C13F14C7B2}" type="slidenum">
              <a:rPr lang="en-US" sz="1200" b="0"/>
              <a:pPr algn="r"/>
              <a:t>1</a:t>
            </a:fld>
            <a:endParaRPr lang="en-US" sz="1200" b="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4ADBD1-DBAF-4CAC-B64C-868EBF4949CD}" type="slidenum">
              <a:rPr lang="en-US"/>
              <a:pPr/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64112" cy="372427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726671-D5CA-4587-B6DE-E9960FD3D501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64112" cy="372427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6EB4D-B2FD-4B21-8ECE-284B5CB86BF2}" type="slidenum">
              <a:rPr lang="en-US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64112" cy="37242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B923E-9BAA-4897-9DE1-70FFE6D3872A}" type="slidenum">
              <a:rPr lang="en-US"/>
              <a:pPr/>
              <a:t>12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64112" cy="372427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316DC-7C2D-40A3-9FF0-9F7E8434CCB5}" type="slidenum">
              <a:rPr lang="en-US" smtClean="0">
                <a:ea typeface="ＭＳ Ｐゴシック" charset="-128"/>
              </a:rPr>
              <a:pPr/>
              <a:t>14</a:t>
            </a:fld>
            <a:endParaRPr lang="en-US">
              <a:ea typeface="ＭＳ Ｐゴシック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6" descr="bann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5" descr="banner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461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  <a:latin typeface="Segoe" pitchFamily="8" charset="0"/>
              <a:ea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sp>
        <p:nvSpPr>
          <p:cNvPr id="8" name="Rectangle 67589"/>
          <p:cNvSpPr>
            <a:spLocks noChangeArrowheads="1"/>
          </p:cNvSpPr>
          <p:nvPr userDrawn="1"/>
        </p:nvSpPr>
        <p:spPr bwMode="auto">
          <a:xfrm>
            <a:off x="450850" y="64500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31DBC19-DD8C-4BA4-875B-F96216C84717}" type="slidenum">
              <a:rPr lang="en-US" sz="1000" b="0">
                <a:solidFill>
                  <a:schemeClr val="bg1"/>
                </a:solidFill>
                <a:ea typeface="ＭＳ Ｐゴシック" pitchFamily="1" charset="-128"/>
              </a:rPr>
              <a:pPr eaLnBrk="1" hangingPunct="1">
                <a:defRPr/>
              </a:pPr>
              <a:t>‹#›</a:t>
            </a:fld>
            <a:endParaRPr lang="en-US" sz="1000" b="0">
              <a:solidFill>
                <a:schemeClr val="bg1"/>
              </a:solidFill>
              <a:ea typeface="ＭＳ Ｐゴシック" pitchFamily="1" charset="-128"/>
            </a:endParaRPr>
          </a:p>
          <a:p>
            <a:pPr eaLnBrk="1" hangingPunct="1">
              <a:defRPr/>
            </a:pPr>
            <a:endParaRPr lang="en-US" sz="1000" b="0">
              <a:ea typeface="ＭＳ Ｐゴシック" pitchFamily="1" charset="-128"/>
            </a:endParaRPr>
          </a:p>
        </p:txBody>
      </p:sp>
      <p:sp>
        <p:nvSpPr>
          <p:cNvPr id="68613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292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29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51CFF-E543-48D9-A5DE-452464674EFA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DA3D3-6DBD-423C-BD79-1A3B4B87B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D52AD-A53A-461F-8F79-B480D1603A11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C96AF-1DDD-4A8C-9D2A-22620B023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59E4C-E943-4BFE-88DC-980EA47FC2EF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7075C-65E6-45BE-BA6B-09EAADC7D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656B-DE1D-481E-A197-4552E86F753A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9CC7B-C4E0-4858-9B1A-EB1B6485A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18B8E-C6F0-431A-9C49-BF46C430A65A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49323-59BE-434C-9C5E-157D4C341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4DA11-36CF-41C6-8C12-8ADE606AFE6C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2B16C-CA42-4925-A039-1B42CBB31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BAAB6-D427-491F-B62A-92D51EB000C9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DF038-537A-4D5B-AC9A-7C8FBEF7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42C64-7BE3-4C0B-84CB-915DFD8D2628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E39D-3015-43C3-A22E-0E66C2224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0F22E-6C1C-4F19-9F8E-B9DAE6D8C86F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C2A3C-8418-4404-B970-A10CDE10D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A1F79-C340-4446-A571-77AF961C7DA5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39ED4-46B6-47E7-BF84-E2A4A1CB6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16E4-2533-48D3-BD20-B40F8E51FC17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A5934-CE14-4CB1-A4AC-AA94E76FC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6" descr="banne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5" descr="banne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7461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7589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sp>
        <p:nvSpPr>
          <p:cNvPr id="2" name="Rectangle 67589"/>
          <p:cNvSpPr>
            <a:spLocks noChangeArrowheads="1"/>
          </p:cNvSpPr>
          <p:nvPr userDrawn="1"/>
        </p:nvSpPr>
        <p:spPr bwMode="auto">
          <a:xfrm>
            <a:off x="450850" y="64500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E2FFF7BB-A780-497E-BD67-EB265FAA58B0}" type="slidenum">
              <a:rPr lang="en-US" sz="1000" b="0">
                <a:solidFill>
                  <a:schemeClr val="bg1"/>
                </a:solidFill>
                <a:ea typeface="ＭＳ Ｐゴシック" pitchFamily="1" charset="-128"/>
              </a:rPr>
              <a:pPr eaLnBrk="1" hangingPunct="1">
                <a:defRPr/>
              </a:pPr>
              <a:t>‹#›</a:t>
            </a:fld>
            <a:endParaRPr lang="en-US" sz="1000" b="0">
              <a:solidFill>
                <a:schemeClr val="bg1"/>
              </a:solidFill>
              <a:ea typeface="ＭＳ Ｐゴシック" pitchFamily="1" charset="-128"/>
            </a:endParaRPr>
          </a:p>
          <a:p>
            <a:pPr eaLnBrk="1" hangingPunct="1">
              <a:defRPr/>
            </a:pPr>
            <a:endParaRPr lang="en-US" sz="1000" b="0">
              <a:ea typeface="ＭＳ Ｐゴシック" pitchFamily="1" charset="-128"/>
            </a:endParaRP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Rectangle 67589"/>
          <p:cNvSpPr>
            <a:spLocks noChangeArrowheads="1"/>
          </p:cNvSpPr>
          <p:nvPr userDrawn="1"/>
        </p:nvSpPr>
        <p:spPr bwMode="auto">
          <a:xfrm>
            <a:off x="5943600" y="6248401"/>
            <a:ext cx="2971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600" b="0" i="1">
                <a:solidFill>
                  <a:schemeClr val="bg1"/>
                </a:solidFill>
                <a:ea typeface="ＭＳ Ｐゴシック" pitchFamily="1" charset="-128"/>
              </a:rPr>
              <a:t>Huynh</a:t>
            </a:r>
            <a:r>
              <a:rPr lang="en-US" sz="1600" b="0" i="1" baseline="0">
                <a:solidFill>
                  <a:schemeClr val="bg1"/>
                </a:solidFill>
                <a:ea typeface="ＭＳ Ｐゴシック" pitchFamily="1" charset="-128"/>
              </a:rPr>
              <a:t> Nguyen Chinh</a:t>
            </a:r>
            <a:endParaRPr lang="en-US" sz="1600" b="0" i="1">
              <a:solidFill>
                <a:schemeClr val="bg1"/>
              </a:solidFill>
              <a:ea typeface="ＭＳ Ｐゴシック" pitchFamily="1" charset="-128"/>
            </a:endParaRPr>
          </a:p>
          <a:p>
            <a:pPr algn="r" eaLnBrk="1" hangingPunct="1">
              <a:defRPr/>
            </a:pPr>
            <a:endParaRPr lang="en-US" sz="1600" b="0" i="1"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195263" indent="-195263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338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4pPr>
      <a:lvl5pPr marL="1719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58C6AA-4CDF-43E0-9611-123CB6CFA869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4E62AD-BDFC-4F0D-A5FC-996334F58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5.xml"/><Relationship Id="rId5" Type="http://schemas.openxmlformats.org/officeDocument/2006/relationships/image" Target="../media/image24.png"/><Relationship Id="rId4" Type="http://schemas.openxmlformats.org/officeDocument/2006/relationships/customXml" Target="../ink/ink4.xml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1295400" y="4191000"/>
            <a:ext cx="63246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002060"/>
                </a:solidFill>
              </a:rPr>
              <a:t>Huynh Nguyen Chinh</a:t>
            </a:r>
          </a:p>
          <a:p>
            <a:pPr algn="ctr"/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863725"/>
            <a:ext cx="8991600" cy="1981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0678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Domain Name System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(DNS)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11430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6" descr="DNS Z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1143000"/>
            <a:ext cx="6970713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8438"/>
            <a:ext cx="8229600" cy="639762"/>
          </a:xfrm>
        </p:spPr>
        <p:txBody>
          <a:bodyPr/>
          <a:lstStyle/>
          <a:p>
            <a:r>
              <a:rPr lang="en-US" sz="2800">
                <a:solidFill>
                  <a:schemeClr val="bg1"/>
                </a:solidFill>
              </a:rPr>
              <a:t>What Are Resource Records and Record Types?</a:t>
            </a:r>
          </a:p>
        </p:txBody>
      </p:sp>
      <p:graphicFrame>
        <p:nvGraphicFramePr>
          <p:cNvPr id="526383" name="Group 47"/>
          <p:cNvGraphicFramePr>
            <a:graphicFrameLocks noGrp="1"/>
          </p:cNvGraphicFramePr>
          <p:nvPr/>
        </p:nvGraphicFramePr>
        <p:xfrm>
          <a:off x="2073275" y="3205163"/>
          <a:ext cx="5121275" cy="2818765"/>
        </p:xfrm>
        <a:graphic>
          <a:graphicData uri="http://schemas.openxmlformats.org/drawingml/2006/table">
            <a:tbl>
              <a:tblPr/>
              <a:tblGrid>
                <a:gridCol w="909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Type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Description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Resolves a host name to an IP address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PTR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Resolves an IP address to a host 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SOA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first record in any zone file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SRV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Resolves names of servers providing services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Identifies the DNS server for each zone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mail server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Resolves an alias to a host 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/>
          <a:lstStyle/>
          <a:p>
            <a:r>
              <a:rPr lang="en-US" sz="2800">
                <a:solidFill>
                  <a:schemeClr val="bg1"/>
                </a:solidFill>
              </a:rPr>
              <a:t>What Are Forward and Reverse Lookup Zones?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305050" y="827087"/>
            <a:ext cx="3510898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Namespace: training.nwtraders.msft</a:t>
            </a:r>
          </a:p>
        </p:txBody>
      </p:sp>
      <p:sp>
        <p:nvSpPr>
          <p:cNvPr id="533508" name="Oval 4"/>
          <p:cNvSpPr>
            <a:spLocks noChangeArrowheads="1"/>
          </p:cNvSpPr>
          <p:nvPr/>
        </p:nvSpPr>
        <p:spPr bwMode="auto">
          <a:xfrm>
            <a:off x="1457325" y="3025775"/>
            <a:ext cx="4056063" cy="23256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500" b="0">
              <a:latin typeface="Arial" charset="0"/>
            </a:endParaRPr>
          </a:p>
        </p:txBody>
      </p:sp>
      <p:sp>
        <p:nvSpPr>
          <p:cNvPr id="533509" name="AutoShape 5"/>
          <p:cNvSpPr>
            <a:spLocks noChangeArrowheads="1"/>
          </p:cNvSpPr>
          <p:nvPr/>
        </p:nvSpPr>
        <p:spPr bwMode="auto">
          <a:xfrm>
            <a:off x="984250" y="5319712"/>
            <a:ext cx="1511300" cy="3111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 b="0"/>
              <a:t>DNS Client1</a:t>
            </a:r>
          </a:p>
        </p:txBody>
      </p:sp>
      <p:pic>
        <p:nvPicPr>
          <p:cNvPr id="14342" name="Picture 6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7325" y="4548187"/>
            <a:ext cx="850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3511" name="AutoShape 7"/>
          <p:cNvSpPr>
            <a:spLocks noChangeArrowheads="1"/>
          </p:cNvSpPr>
          <p:nvPr/>
        </p:nvSpPr>
        <p:spPr bwMode="auto">
          <a:xfrm>
            <a:off x="4089400" y="5592762"/>
            <a:ext cx="1511300" cy="3111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 b="0"/>
              <a:t>DNS Client2</a:t>
            </a:r>
          </a:p>
        </p:txBody>
      </p:sp>
      <p:pic>
        <p:nvPicPr>
          <p:cNvPr id="14344" name="Picture 8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4300" y="3905250"/>
            <a:ext cx="850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3513" name="AutoShape 9"/>
          <p:cNvSpPr>
            <a:spLocks noChangeArrowheads="1"/>
          </p:cNvSpPr>
          <p:nvPr/>
        </p:nvSpPr>
        <p:spPr bwMode="auto">
          <a:xfrm>
            <a:off x="5565775" y="4897437"/>
            <a:ext cx="1539875" cy="3111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 b="0"/>
              <a:t>DNS Client3</a:t>
            </a:r>
          </a:p>
        </p:txBody>
      </p:sp>
      <p:sp>
        <p:nvSpPr>
          <p:cNvPr id="533514" name="AutoShape 10"/>
          <p:cNvSpPr>
            <a:spLocks noChangeArrowheads="1"/>
          </p:cNvSpPr>
          <p:nvPr/>
        </p:nvSpPr>
        <p:spPr bwMode="auto">
          <a:xfrm>
            <a:off x="990600" y="1720850"/>
            <a:ext cx="2197100" cy="59531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defRPr/>
            </a:pPr>
            <a:r>
              <a:rPr lang="en-US" sz="1500" b="0"/>
              <a:t>DNS Server Authorized</a:t>
            </a:r>
          </a:p>
          <a:p>
            <a:pPr>
              <a:lnSpc>
                <a:spcPct val="85000"/>
              </a:lnSpc>
              <a:defRPr/>
            </a:pPr>
            <a:r>
              <a:rPr lang="en-US" sz="1500" b="0"/>
              <a:t>for training</a:t>
            </a:r>
          </a:p>
        </p:txBody>
      </p:sp>
      <p:sp>
        <p:nvSpPr>
          <p:cNvPr id="533515" name="Freeform 11"/>
          <p:cNvSpPr>
            <a:spLocks/>
          </p:cNvSpPr>
          <p:nvPr/>
        </p:nvSpPr>
        <p:spPr bwMode="auto">
          <a:xfrm>
            <a:off x="3108325" y="1546225"/>
            <a:ext cx="792163" cy="1989137"/>
          </a:xfrm>
          <a:custGeom>
            <a:avLst/>
            <a:gdLst>
              <a:gd name="T0" fmla="*/ 0 w 499"/>
              <a:gd name="T1" fmla="*/ 1065 h 1253"/>
              <a:gd name="T2" fmla="*/ 388 w 499"/>
              <a:gd name="T3" fmla="*/ 0 h 1253"/>
              <a:gd name="T4" fmla="*/ 499 w 499"/>
              <a:gd name="T5" fmla="*/ 1253 h 1253"/>
              <a:gd name="T6" fmla="*/ 0 w 499"/>
              <a:gd name="T7" fmla="*/ 1065 h 1253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1253"/>
              <a:gd name="T14" fmla="*/ 499 w 499"/>
              <a:gd name="T15" fmla="*/ 1253 h 12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1253">
                <a:moveTo>
                  <a:pt x="0" y="1065"/>
                </a:moveTo>
                <a:lnTo>
                  <a:pt x="388" y="0"/>
                </a:lnTo>
                <a:lnTo>
                  <a:pt x="499" y="1253"/>
                </a:lnTo>
                <a:lnTo>
                  <a:pt x="0" y="1065"/>
                </a:ln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US" sz="1500" b="0"/>
          </a:p>
        </p:txBody>
      </p:sp>
      <p:graphicFrame>
        <p:nvGraphicFramePr>
          <p:cNvPr id="53356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87227"/>
              </p:ext>
            </p:extLst>
          </p:nvPr>
        </p:nvGraphicFramePr>
        <p:xfrm>
          <a:off x="3575050" y="1447800"/>
          <a:ext cx="4903788" cy="2309178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Forward zone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Training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Reverse zone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2.168.192.in-addr.arpa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885950" y="2260600"/>
            <a:ext cx="1477963" cy="1377950"/>
            <a:chOff x="1205" y="1577"/>
            <a:chExt cx="1088" cy="1014"/>
          </a:xfrm>
        </p:grpSpPr>
        <p:pic>
          <p:nvPicPr>
            <p:cNvPr id="14390" name="Picture 45" descr="Server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5" y="1577"/>
              <a:ext cx="815" cy="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91" name="Picture 46" descr="Database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21" y="2128"/>
              <a:ext cx="572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78" name="Arc 47"/>
          <p:cNvSpPr>
            <a:spLocks/>
          </p:cNvSpPr>
          <p:nvPr/>
        </p:nvSpPr>
        <p:spPr bwMode="auto">
          <a:xfrm>
            <a:off x="1147763" y="2965450"/>
            <a:ext cx="1752600" cy="1930400"/>
          </a:xfrm>
          <a:custGeom>
            <a:avLst/>
            <a:gdLst>
              <a:gd name="T0" fmla="*/ 1734749 w 43200"/>
              <a:gd name="T1" fmla="*/ 732730 h 41810"/>
              <a:gd name="T2" fmla="*/ 567080 w 43200"/>
              <a:gd name="T3" fmla="*/ 0 h 41810"/>
              <a:gd name="T4" fmla="*/ 876300 w 43200"/>
              <a:gd name="T5" fmla="*/ 933111 h 41810"/>
              <a:gd name="T6" fmla="*/ 0 60000 65536"/>
              <a:gd name="T7" fmla="*/ 0 60000 65536"/>
              <a:gd name="T8" fmla="*/ 0 60000 65536"/>
              <a:gd name="T9" fmla="*/ 0 w 43200"/>
              <a:gd name="T10" fmla="*/ 0 h 41810"/>
              <a:gd name="T11" fmla="*/ 43200 w 43200"/>
              <a:gd name="T12" fmla="*/ 41810 h 418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1810" fill="none" extrusionOk="0">
                <a:moveTo>
                  <a:pt x="42759" y="15870"/>
                </a:moveTo>
                <a:cubicBezTo>
                  <a:pt x="43052" y="17298"/>
                  <a:pt x="43200" y="18752"/>
                  <a:pt x="43200" y="20210"/>
                </a:cubicBezTo>
                <a:cubicBezTo>
                  <a:pt x="43200" y="32139"/>
                  <a:pt x="33529" y="41810"/>
                  <a:pt x="21600" y="41810"/>
                </a:cubicBezTo>
                <a:cubicBezTo>
                  <a:pt x="9670" y="41810"/>
                  <a:pt x="0" y="32139"/>
                  <a:pt x="0" y="20210"/>
                </a:cubicBezTo>
                <a:cubicBezTo>
                  <a:pt x="-1" y="11220"/>
                  <a:pt x="5567" y="3171"/>
                  <a:pt x="13977" y="-1"/>
                </a:cubicBezTo>
              </a:path>
              <a:path w="43200" h="41810" stroke="0" extrusionOk="0">
                <a:moveTo>
                  <a:pt x="42759" y="15870"/>
                </a:moveTo>
                <a:cubicBezTo>
                  <a:pt x="43052" y="17298"/>
                  <a:pt x="43200" y="18752"/>
                  <a:pt x="43200" y="20210"/>
                </a:cubicBezTo>
                <a:cubicBezTo>
                  <a:pt x="43200" y="32139"/>
                  <a:pt x="33529" y="41810"/>
                  <a:pt x="21600" y="41810"/>
                </a:cubicBezTo>
                <a:cubicBezTo>
                  <a:pt x="9670" y="41810"/>
                  <a:pt x="0" y="32139"/>
                  <a:pt x="0" y="20210"/>
                </a:cubicBezTo>
                <a:cubicBezTo>
                  <a:pt x="-1" y="11220"/>
                  <a:pt x="5567" y="3171"/>
                  <a:pt x="13977" y="-1"/>
                </a:cubicBezTo>
                <a:lnTo>
                  <a:pt x="21600" y="2021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1500" b="0"/>
          </a:p>
        </p:txBody>
      </p:sp>
      <p:sp>
        <p:nvSpPr>
          <p:cNvPr id="533552" name="AutoShape 48"/>
          <p:cNvSpPr>
            <a:spLocks noChangeArrowheads="1"/>
          </p:cNvSpPr>
          <p:nvPr/>
        </p:nvSpPr>
        <p:spPr bwMode="auto">
          <a:xfrm>
            <a:off x="544513" y="3656012"/>
            <a:ext cx="1879600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 b="0"/>
              <a:t>DNS Client2 = ?</a:t>
            </a:r>
          </a:p>
        </p:txBody>
      </p:sp>
      <p:pic>
        <p:nvPicPr>
          <p:cNvPr id="14380" name="Picture 49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713" y="4375150"/>
            <a:ext cx="850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3554" name="AutoShape 50"/>
          <p:cNvSpPr>
            <a:spLocks noChangeArrowheads="1"/>
          </p:cNvSpPr>
          <p:nvPr/>
        </p:nvSpPr>
        <p:spPr bwMode="auto">
          <a:xfrm>
            <a:off x="2089150" y="4276725"/>
            <a:ext cx="16637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 b="0"/>
              <a:t>192.168.2.46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pPr marL="460375" indent="-460375"/>
            <a:r>
              <a:rPr lang="en-US" sz="2800">
                <a:solidFill>
                  <a:schemeClr val="bg1"/>
                </a:solidFill>
              </a:rPr>
              <a:t>How Preferred and Alternate DNS Servers Work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785813"/>
            <a:ext cx="40227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1940" name="Freeform 4"/>
          <p:cNvSpPr>
            <a:spLocks/>
          </p:cNvSpPr>
          <p:nvPr/>
        </p:nvSpPr>
        <p:spPr bwMode="auto">
          <a:xfrm>
            <a:off x="4087813" y="2081213"/>
            <a:ext cx="1157287" cy="3697287"/>
          </a:xfrm>
          <a:custGeom>
            <a:avLst/>
            <a:gdLst>
              <a:gd name="T0" fmla="*/ 0 w 729"/>
              <a:gd name="T1" fmla="*/ 1609 h 2329"/>
              <a:gd name="T2" fmla="*/ 491 w 729"/>
              <a:gd name="T3" fmla="*/ 0 h 2329"/>
              <a:gd name="T4" fmla="*/ 729 w 729"/>
              <a:gd name="T5" fmla="*/ 93 h 2329"/>
              <a:gd name="T6" fmla="*/ 534 w 729"/>
              <a:gd name="T7" fmla="*/ 2329 h 2329"/>
              <a:gd name="T8" fmla="*/ 0 w 729"/>
              <a:gd name="T9" fmla="*/ 1609 h 2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2329"/>
              <a:gd name="T17" fmla="*/ 729 w 729"/>
              <a:gd name="T18" fmla="*/ 2329 h 2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2329">
                <a:moveTo>
                  <a:pt x="0" y="1609"/>
                </a:moveTo>
                <a:lnTo>
                  <a:pt x="491" y="0"/>
                </a:lnTo>
                <a:lnTo>
                  <a:pt x="729" y="93"/>
                </a:lnTo>
                <a:lnTo>
                  <a:pt x="534" y="2329"/>
                </a:lnTo>
                <a:lnTo>
                  <a:pt x="0" y="1609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pic>
        <p:nvPicPr>
          <p:cNvPr id="5519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8050" y="1298575"/>
            <a:ext cx="4030663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0875" y="2182813"/>
            <a:ext cx="3306763" cy="1803400"/>
            <a:chOff x="410" y="1665"/>
            <a:chExt cx="2083" cy="1136"/>
          </a:xfrm>
        </p:grpSpPr>
        <p:sp>
          <p:nvSpPr>
            <p:cNvPr id="16407" name="Rectangle 7"/>
            <p:cNvSpPr>
              <a:spLocks noChangeArrowheads="1"/>
            </p:cNvSpPr>
            <p:nvPr/>
          </p:nvSpPr>
          <p:spPr bwMode="auto">
            <a:xfrm>
              <a:off x="503" y="2634"/>
              <a:ext cx="1990" cy="167"/>
            </a:xfrm>
            <a:prstGeom prst="rect">
              <a:avLst/>
            </a:prstGeom>
            <a:noFill/>
            <a:ln w="38100" algn="ctr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408" name="Line 8"/>
            <p:cNvSpPr>
              <a:spLocks noChangeShapeType="1"/>
            </p:cNvSpPr>
            <p:nvPr/>
          </p:nvSpPr>
          <p:spPr bwMode="auto">
            <a:xfrm flipV="1">
              <a:off x="661" y="2287"/>
              <a:ext cx="0" cy="33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51945" name="AutoShape 9"/>
            <p:cNvSpPr>
              <a:spLocks noChangeArrowheads="1"/>
            </p:cNvSpPr>
            <p:nvPr/>
          </p:nvSpPr>
          <p:spPr bwMode="auto">
            <a:xfrm>
              <a:off x="410" y="1665"/>
              <a:ext cx="1200" cy="680"/>
            </a:xfrm>
            <a:prstGeom prst="roundRect">
              <a:avLst>
                <a:gd name="adj" fmla="val 10296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marL="228600" indent="-228600" algn="l">
                <a:lnSpc>
                  <a:spcPct val="85000"/>
                </a:lnSpc>
                <a:defRPr/>
              </a:pPr>
              <a:r>
                <a:rPr lang="en-US" sz="1600">
                  <a:cs typeface="Arial" charset="0"/>
                </a:rPr>
                <a:t>1. 	The client tries the preferred DNS server first.</a:t>
              </a:r>
              <a:endParaRPr lang="en-US" sz="16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50875" y="3990975"/>
            <a:ext cx="3306763" cy="1484313"/>
            <a:chOff x="410" y="2804"/>
            <a:chExt cx="2083" cy="935"/>
          </a:xfrm>
        </p:grpSpPr>
        <p:sp>
          <p:nvSpPr>
            <p:cNvPr id="16404" name="Rectangle 11"/>
            <p:cNvSpPr>
              <a:spLocks noChangeArrowheads="1"/>
            </p:cNvSpPr>
            <p:nvPr/>
          </p:nvSpPr>
          <p:spPr bwMode="auto">
            <a:xfrm>
              <a:off x="503" y="2804"/>
              <a:ext cx="1990" cy="167"/>
            </a:xfrm>
            <a:prstGeom prst="rect">
              <a:avLst/>
            </a:prstGeom>
            <a:noFill/>
            <a:ln w="38100" algn="ctr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405" name="Line 12"/>
            <p:cNvSpPr>
              <a:spLocks noChangeShapeType="1"/>
            </p:cNvSpPr>
            <p:nvPr/>
          </p:nvSpPr>
          <p:spPr bwMode="auto">
            <a:xfrm flipV="1">
              <a:off x="661" y="2965"/>
              <a:ext cx="0" cy="33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51949" name="AutoShape 13"/>
            <p:cNvSpPr>
              <a:spLocks noChangeArrowheads="1"/>
            </p:cNvSpPr>
            <p:nvPr/>
          </p:nvSpPr>
          <p:spPr bwMode="auto">
            <a:xfrm>
              <a:off x="410" y="3153"/>
              <a:ext cx="1641" cy="586"/>
            </a:xfrm>
            <a:prstGeom prst="roundRect">
              <a:avLst>
                <a:gd name="adj" fmla="val 10296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marL="228600" indent="-228600" algn="l">
                <a:lnSpc>
                  <a:spcPct val="85000"/>
                </a:lnSpc>
                <a:defRPr/>
              </a:pPr>
              <a:r>
                <a:rPr lang="en-US" sz="1600">
                  <a:cs typeface="Arial" charset="0"/>
                </a:rPr>
                <a:t>2. </a:t>
              </a:r>
              <a:r>
                <a:rPr lang="en-US" sz="1600"/>
                <a:t>If the preferred server fails, the client tries the alternate DNS server.</a:t>
              </a:r>
            </a:p>
          </p:txBody>
        </p:sp>
      </p:grpSp>
      <p:sp>
        <p:nvSpPr>
          <p:cNvPr id="551950" name="Rectangle 14"/>
          <p:cNvSpPr>
            <a:spLocks noChangeArrowheads="1"/>
          </p:cNvSpPr>
          <p:nvPr/>
        </p:nvSpPr>
        <p:spPr bwMode="auto">
          <a:xfrm>
            <a:off x="4886325" y="1871663"/>
            <a:ext cx="3300413" cy="842962"/>
          </a:xfrm>
          <a:prstGeom prst="rect">
            <a:avLst/>
          </a:prstGeom>
          <a:noFill/>
          <a:ln w="381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075238" y="2720975"/>
            <a:ext cx="3671887" cy="1903413"/>
            <a:chOff x="3197" y="2076"/>
            <a:chExt cx="2022" cy="1273"/>
          </a:xfrm>
        </p:grpSpPr>
        <p:sp>
          <p:nvSpPr>
            <p:cNvPr id="16402" name="Line 16"/>
            <p:cNvSpPr>
              <a:spLocks noChangeShapeType="1"/>
            </p:cNvSpPr>
            <p:nvPr/>
          </p:nvSpPr>
          <p:spPr bwMode="auto">
            <a:xfrm flipV="1">
              <a:off x="3490" y="2076"/>
              <a:ext cx="0" cy="54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51953" name="AutoShape 17"/>
            <p:cNvSpPr>
              <a:spLocks noChangeArrowheads="1"/>
            </p:cNvSpPr>
            <p:nvPr/>
          </p:nvSpPr>
          <p:spPr bwMode="auto">
            <a:xfrm>
              <a:off x="3197" y="2382"/>
              <a:ext cx="2022" cy="967"/>
            </a:xfrm>
            <a:prstGeom prst="roundRect">
              <a:avLst>
                <a:gd name="adj" fmla="val 10296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marL="228600" indent="-228600" algn="l">
                <a:lnSpc>
                  <a:spcPct val="85000"/>
                </a:lnSpc>
                <a:defRPr/>
              </a:pPr>
              <a:r>
                <a:rPr lang="en-US" sz="1600">
                  <a:cs typeface="Arial" charset="0"/>
                </a:rPr>
                <a:t>3. </a:t>
              </a:r>
              <a:r>
                <a:rPr lang="en-US" sz="1600"/>
                <a:t>Optionally, you can enter a whole list of alternate DNS servers.</a:t>
              </a:r>
              <a:r>
                <a:rPr lang="en-US" sz="1600" b="0"/>
                <a:t> </a:t>
              </a:r>
              <a:r>
                <a:rPr lang="en-US" sz="1600"/>
                <a:t>The preferred and alternate DNS servers automatically appear at the top of this list.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 animBg="1"/>
      <p:bldP spid="5519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ChangeArrowheads="1"/>
          </p:cNvSpPr>
          <p:nvPr/>
        </p:nvSpPr>
        <p:spPr bwMode="auto">
          <a:xfrm>
            <a:off x="381000" y="1143000"/>
            <a:ext cx="8229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/>
              <a:t>Kiểm tra hoạt động</a:t>
            </a:r>
            <a:endParaRPr lang="en-US"/>
          </a:p>
          <a:p>
            <a:endParaRPr lang="vi-VN">
              <a:solidFill>
                <a:srgbClr val="0070C0"/>
              </a:solidFill>
            </a:endParaRPr>
          </a:p>
          <a:p>
            <a:r>
              <a:rPr lang="vi-VN">
                <a:solidFill>
                  <a:srgbClr val="0070C0"/>
                </a:solidFill>
              </a:rPr>
              <a:t>Ta có thể dùng công cụ nslookup để kiểm tra quá trình hoạt động của dịch vụ DNS, phân giải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vi-VN">
                <a:solidFill>
                  <a:srgbClr val="0070C0"/>
                </a:solidFill>
              </a:rPr>
              <a:t>resource record hoặc phân giải tên miền. để sử dụng được công cụ nslookup ta vào </a:t>
            </a:r>
            <a:r>
              <a:rPr lang="vi-VN">
                <a:solidFill>
                  <a:srgbClr val="FF0000"/>
                </a:solidFill>
              </a:rPr>
              <a:t>Start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vi-VN">
                <a:solidFill>
                  <a:srgbClr val="FF0000"/>
                </a:solidFill>
              </a:rPr>
              <a:t> Run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rgbClr val="FF0000"/>
                </a:solidFill>
              </a:rPr>
              <a:t> nslookup</a:t>
            </a:r>
            <a:r>
              <a:rPr lang="en-US"/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Cài đặt cấu hình tham số dịch vụ mạng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BA427B-685F-1F28-008B-C03E7525F389}"/>
              </a:ext>
            </a:extLst>
          </p:cNvPr>
          <p:cNvGrpSpPr/>
          <p:nvPr/>
        </p:nvGrpSpPr>
        <p:grpSpPr>
          <a:xfrm>
            <a:off x="3938978" y="2260523"/>
            <a:ext cx="1390320" cy="190440"/>
            <a:chOff x="3938978" y="2260523"/>
            <a:chExt cx="139032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9D39B5F-E20B-F5C7-AC9F-ED09BAD3900C}"/>
                    </a:ext>
                  </a:extLst>
                </p14:cNvPr>
                <p14:cNvContentPartPr/>
                <p14:nvPr/>
              </p14:nvContentPartPr>
              <p14:xfrm>
                <a:off x="4773098" y="2264483"/>
                <a:ext cx="50400" cy="6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9D39B5F-E20B-F5C7-AC9F-ED09BAD390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66978" y="2258363"/>
                  <a:ext cx="626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C9B7CA9-11F1-9454-5628-72A4491615A2}"/>
                    </a:ext>
                  </a:extLst>
                </p14:cNvPr>
                <p14:cNvContentPartPr/>
                <p14:nvPr/>
              </p14:nvContentPartPr>
              <p14:xfrm>
                <a:off x="3938978" y="2331443"/>
                <a:ext cx="1119960" cy="119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C9B7CA9-11F1-9454-5628-72A4491615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2858" y="2325323"/>
                  <a:ext cx="1132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2857A6-EAC1-3402-55B0-5EF3BAA1A112}"/>
                    </a:ext>
                  </a:extLst>
                </p14:cNvPr>
                <p14:cNvContentPartPr/>
                <p14:nvPr/>
              </p14:nvContentPartPr>
              <p14:xfrm>
                <a:off x="4082258" y="2260523"/>
                <a:ext cx="1247040" cy="13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2857A6-EAC1-3402-55B0-5EF3BAA1A1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6138" y="2254403"/>
                  <a:ext cx="1259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3FBB79-B62B-D6D5-7961-AE195B1D94FF}"/>
                    </a:ext>
                  </a:extLst>
                </p14:cNvPr>
                <p14:cNvContentPartPr/>
                <p14:nvPr/>
              </p14:nvContentPartPr>
              <p14:xfrm>
                <a:off x="4294658" y="2350883"/>
                <a:ext cx="26280" cy="6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3FBB79-B62B-D6D5-7961-AE195B1D94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8538" y="2344763"/>
                  <a:ext cx="38520" cy="19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2819400"/>
            <a:ext cx="9144000" cy="1371600"/>
          </a:xfrm>
        </p:spPr>
        <p:txBody>
          <a:bodyPr/>
          <a:lstStyle/>
          <a:p>
            <a:pPr algn="ctr"/>
            <a:r>
              <a:rPr lang="en-US" sz="6000" b="0">
                <a:solidFill>
                  <a:srgbClr val="00599A"/>
                </a:solidFill>
              </a:rPr>
              <a:t>????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809625"/>
            <a:ext cx="8229600" cy="561975"/>
          </a:xfrm>
          <a:prstGeom prst="rect">
            <a:avLst/>
          </a:prstGeom>
        </p:spPr>
        <p:txBody>
          <a:bodyPr/>
          <a:lstStyle/>
          <a:p>
            <a:pPr marL="195263" indent="-195263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4400" kern="0">
                <a:latin typeface="+mn-lt"/>
                <a:ea typeface="+mn-ea"/>
              </a:rPr>
              <a:t>Dịch vụ</a:t>
            </a:r>
            <a:r>
              <a:rPr lang="en-US" sz="4400" kern="0">
                <a:solidFill>
                  <a:srgbClr val="00B050"/>
                </a:solidFill>
                <a:latin typeface="+mn-lt"/>
                <a:ea typeface="+mn-ea"/>
              </a:rPr>
              <a:t> DNS</a:t>
            </a:r>
          </a:p>
          <a:p>
            <a:pPr marL="195263" indent="-195263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en-US" b="0" kern="0">
                <a:latin typeface="+mn-lt"/>
                <a:ea typeface="+mn-ea"/>
              </a:rPr>
              <a:t> </a:t>
            </a:r>
            <a:r>
              <a:rPr lang="vi-VN"/>
              <a:t>Mỗi máy tính trong mạng muốn liên lạc hay trao đổi thông tin, dữ liệu cho nhau cần phải biết rõ địa chỉ</a:t>
            </a:r>
            <a:r>
              <a:rPr lang="en-US"/>
              <a:t> </a:t>
            </a:r>
            <a:r>
              <a:rPr lang="vi-VN"/>
              <a:t>IP của nhau. </a:t>
            </a:r>
            <a:r>
              <a:rPr lang="vi-VN">
                <a:solidFill>
                  <a:srgbClr val="FF0000"/>
                </a:solidFill>
              </a:rPr>
              <a:t>Nếu số lượng máy tính nhiều thì việc nhớ những địa chỉ IP này rất là khó khăn.</a:t>
            </a:r>
            <a:endParaRPr lang="en-US" b="0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57200" y="3776663"/>
            <a:ext cx="8458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5263" indent="-195263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/>
              <a:t> </a:t>
            </a:r>
            <a:r>
              <a:rPr lang="vi-VN"/>
              <a:t>Mỗi máy tính ngoài địa chỉ IP ra còn có một tên (hostname). Đối với con người việc </a:t>
            </a:r>
            <a:r>
              <a:rPr lang="vi-VN">
                <a:solidFill>
                  <a:srgbClr val="FF0000"/>
                </a:solidFill>
              </a:rPr>
              <a:t>nhớ tên máy dù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sao cũng dễ dàng hơn</a:t>
            </a:r>
            <a:r>
              <a:rPr lang="vi-VN"/>
              <a:t> vì chúng có tính trực quan và gợi nhớ hơn địa chỉ IP. </a:t>
            </a:r>
            <a:r>
              <a:rPr lang="vi-VN">
                <a:solidFill>
                  <a:srgbClr val="00B050"/>
                </a:solidFill>
              </a:rPr>
              <a:t>Vì thế, người ta nghĩ ra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vi-VN">
                <a:solidFill>
                  <a:srgbClr val="00B050"/>
                </a:solidFill>
              </a:rPr>
              <a:t>cách làm sao ánh xạ địa chỉ IP thành tên máy tính.</a:t>
            </a:r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304800" y="990600"/>
            <a:ext cx="85344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>
                <a:solidFill>
                  <a:srgbClr val="00B050"/>
                </a:solidFill>
              </a:rPr>
              <a:t> </a:t>
            </a:r>
            <a:r>
              <a:rPr lang="vi-VN">
                <a:solidFill>
                  <a:srgbClr val="00B050"/>
                </a:solidFill>
              </a:rPr>
              <a:t>Dịch vụ DNS hoạt động theo mô hình Client-Server: </a:t>
            </a:r>
            <a:r>
              <a:rPr lang="vi-VN">
                <a:solidFill>
                  <a:srgbClr val="0070C0"/>
                </a:solidFill>
              </a:rPr>
              <a:t>phần Server gọi là máy chủ phục vụ tên hay còn</a:t>
            </a:r>
          </a:p>
          <a:p>
            <a:r>
              <a:rPr lang="en-US">
                <a:solidFill>
                  <a:srgbClr val="0070C0"/>
                </a:solidFill>
              </a:rPr>
              <a:t>gọi là </a:t>
            </a:r>
            <a:r>
              <a:rPr lang="en-US">
                <a:solidFill>
                  <a:srgbClr val="FF0000"/>
                </a:solidFill>
              </a:rPr>
              <a:t>Name Server</a:t>
            </a:r>
            <a:r>
              <a:rPr lang="en-US">
                <a:solidFill>
                  <a:srgbClr val="0070C0"/>
                </a:solidFill>
              </a:rPr>
              <a:t>, còn phần Client là trình phân giải tên - </a:t>
            </a:r>
            <a:r>
              <a:rPr lang="en-US">
                <a:solidFill>
                  <a:srgbClr val="FF0000"/>
                </a:solidFill>
              </a:rPr>
              <a:t>Resolve</a:t>
            </a:r>
            <a:r>
              <a:rPr lang="en-US">
                <a:solidFill>
                  <a:srgbClr val="0070C0"/>
                </a:solidFill>
              </a:rPr>
              <a:t>r. </a:t>
            </a:r>
          </a:p>
          <a:p>
            <a:endParaRPr lang="en-US">
              <a:solidFill>
                <a:srgbClr val="0070C0"/>
              </a:solidFill>
            </a:endParaRPr>
          </a:p>
          <a:p>
            <a:pPr>
              <a:buFontTx/>
              <a:buBlip>
                <a:blip r:embed="rId2"/>
              </a:buBlip>
            </a:pPr>
            <a:r>
              <a:rPr lang="en-US">
                <a:solidFill>
                  <a:srgbClr val="0070C0"/>
                </a:solidFill>
              </a:rPr>
              <a:t> Name Server chứa các thông </a:t>
            </a:r>
            <a:r>
              <a:rPr lang="vi-VN">
                <a:solidFill>
                  <a:srgbClr val="0070C0"/>
                </a:solidFill>
              </a:rPr>
              <a:t>tin CSDL của DNS, còn Resolver đơn giản chỉ là các hàm thư viện dùng để tạo các truy vấn (query)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vi-VN">
                <a:solidFill>
                  <a:srgbClr val="0070C0"/>
                </a:solidFill>
              </a:rPr>
              <a:t>và gửi chúng qua đến Name Server. DNS được thi hành như một giao thức tầng Application trong</a:t>
            </a:r>
            <a:r>
              <a:rPr lang="en-US">
                <a:solidFill>
                  <a:srgbClr val="0070C0"/>
                </a:solidFill>
              </a:rPr>
              <a:t> mạng TCP/IP.</a:t>
            </a:r>
          </a:p>
          <a:p>
            <a:endParaRPr lang="en-US">
              <a:solidFill>
                <a:srgbClr val="0070C0"/>
              </a:solidFill>
            </a:endParaRPr>
          </a:p>
          <a:p>
            <a:pPr>
              <a:buFontTx/>
              <a:buBlip>
                <a:blip r:embed="rId2"/>
              </a:buBlip>
            </a:pPr>
            <a:r>
              <a:rPr lang="en-US">
                <a:solidFill>
                  <a:srgbClr val="0070C0"/>
                </a:solidFill>
              </a:rPr>
              <a:t> </a:t>
            </a:r>
            <a:r>
              <a:rPr lang="fr-FR">
                <a:solidFill>
                  <a:srgbClr val="0070C0"/>
                </a:solidFill>
              </a:rPr>
              <a:t>DNS là 1 CSDL phân tán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Cài đặt cấu hình tham số dịch vụ mạng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8928B6-61F6-A54E-B5FC-21350958FDFF}"/>
                  </a:ext>
                </a:extLst>
              </p14:cNvPr>
              <p14:cNvContentPartPr/>
              <p14:nvPr/>
            </p14:nvContentPartPr>
            <p14:xfrm>
              <a:off x="2921258" y="5506643"/>
              <a:ext cx="1324800" cy="12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8928B6-61F6-A54E-B5FC-21350958FD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5138" y="5500523"/>
                <a:ext cx="13370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A89176-180C-19A0-85D0-8B0F01382435}"/>
                  </a:ext>
                </a:extLst>
              </p14:cNvPr>
              <p14:cNvContentPartPr/>
              <p14:nvPr/>
            </p14:nvContentPartPr>
            <p14:xfrm>
              <a:off x="3024578" y="563696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A89176-180C-19A0-85D0-8B0F013824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8458" y="5630843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2801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733425"/>
            <a:ext cx="8229600" cy="561975"/>
          </a:xfrm>
          <a:prstGeom prst="rect">
            <a:avLst/>
          </a:prstGeom>
        </p:spPr>
        <p:txBody>
          <a:bodyPr/>
          <a:lstStyle/>
          <a:p>
            <a:pPr marL="195263" indent="-195263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  <a:defRPr/>
            </a:pPr>
            <a:r>
              <a:rPr lang="en-US" sz="2800" b="0" kern="0">
                <a:latin typeface="+mn-lt"/>
                <a:ea typeface="+mn-ea"/>
              </a:rPr>
              <a:t> Sơ đồ tổ chức DNS</a:t>
            </a:r>
            <a:endParaRPr lang="en-US" b="0" kern="0" dirty="0">
              <a:latin typeface="+mn-lt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Cài đặt cấu hình tham số dịch vụ mạng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ChangeArrowheads="1"/>
          </p:cNvSpPr>
          <p:nvPr/>
        </p:nvSpPr>
        <p:spPr bwMode="auto">
          <a:xfrm>
            <a:off x="228600" y="838200"/>
            <a:ext cx="3222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vi-VN"/>
              <a:t>Cơ chế phân giải tên</a:t>
            </a:r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228600" y="1408113"/>
            <a:ext cx="8458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00B050"/>
                </a:solidFill>
              </a:rPr>
              <a:t>Root name server </a:t>
            </a:r>
            <a:r>
              <a:rPr lang="en-US">
                <a:solidFill>
                  <a:srgbClr val="0070C0"/>
                </a:solidFill>
              </a:rPr>
              <a:t>: Là máy chủ quản lý các name server ở mức top-level domain.</a:t>
            </a:r>
          </a:p>
          <a:p>
            <a:pPr>
              <a:buFontTx/>
              <a:buBlip>
                <a:blip r:embed="rId2"/>
              </a:buBlip>
            </a:pPr>
            <a:endParaRPr lang="en-US">
              <a:solidFill>
                <a:srgbClr val="0070C0"/>
              </a:solidFill>
            </a:endParaRPr>
          </a:p>
          <a:p>
            <a:pPr>
              <a:buFontTx/>
              <a:buBlip>
                <a:blip r:embed="rId2"/>
              </a:buBlip>
            </a:pPr>
            <a:r>
              <a:rPr lang="en-US">
                <a:solidFill>
                  <a:srgbClr val="0070C0"/>
                </a:solidFill>
              </a:rPr>
              <a:t> Khi có truy vấn </a:t>
            </a:r>
            <a:r>
              <a:rPr lang="vi-VN">
                <a:solidFill>
                  <a:srgbClr val="0070C0"/>
                </a:solidFill>
              </a:rPr>
              <a:t>về một tên miền nào đó thì Root Name Server phải </a:t>
            </a:r>
            <a:r>
              <a:rPr lang="vi-VN">
                <a:solidFill>
                  <a:srgbClr val="00B050"/>
                </a:solidFill>
              </a:rPr>
              <a:t>cung cấp tên và địa chỉ IP của name server </a:t>
            </a:r>
            <a:r>
              <a:rPr lang="vi-VN">
                <a:solidFill>
                  <a:srgbClr val="0070C0"/>
                </a:solidFill>
              </a:rPr>
              <a:t>quản</a:t>
            </a:r>
            <a:r>
              <a:rPr lang="en-US">
                <a:solidFill>
                  <a:srgbClr val="0070C0"/>
                </a:solidFill>
              </a:rPr>
              <a:t> lý top-level domain </a:t>
            </a:r>
          </a:p>
          <a:p>
            <a:pPr>
              <a:buFontTx/>
              <a:buBlip>
                <a:blip r:embed="rId2"/>
              </a:buBlip>
            </a:pPr>
            <a:endParaRPr lang="en-US">
              <a:solidFill>
                <a:srgbClr val="0070C0"/>
              </a:solidFill>
            </a:endParaRPr>
          </a:p>
          <a:p>
            <a:pPr>
              <a:buFontTx/>
              <a:buBlip>
                <a:blip r:embed="rId2"/>
              </a:buBlip>
            </a:pPr>
            <a:r>
              <a:rPr lang="en-US">
                <a:solidFill>
                  <a:srgbClr val="0070C0"/>
                </a:solidFill>
              </a:rPr>
              <a:t> </a:t>
            </a:r>
            <a:r>
              <a:rPr lang="vi-VN">
                <a:solidFill>
                  <a:srgbClr val="0070C0"/>
                </a:solidFill>
              </a:rPr>
              <a:t>Đến lượt các name server của top-level domain cung cấp danh sách các name server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vi-VN">
                <a:solidFill>
                  <a:srgbClr val="0070C0"/>
                </a:solidFill>
              </a:rPr>
              <a:t>có quyền trên các </a:t>
            </a:r>
            <a:r>
              <a:rPr lang="vi-VN">
                <a:solidFill>
                  <a:srgbClr val="00B050"/>
                </a:solidFill>
              </a:rPr>
              <a:t>second-level domain </a:t>
            </a:r>
            <a:r>
              <a:rPr lang="vi-VN">
                <a:solidFill>
                  <a:srgbClr val="0070C0"/>
                </a:solidFill>
              </a:rPr>
              <a:t>mà tên miền này thuộc vào. </a:t>
            </a:r>
            <a:r>
              <a:rPr lang="vi-VN">
                <a:solidFill>
                  <a:srgbClr val="FF0000"/>
                </a:solidFill>
              </a:rPr>
              <a:t>Cứ như thế đến khi nào tìm được</a:t>
            </a:r>
            <a:r>
              <a:rPr lang="en-US">
                <a:solidFill>
                  <a:srgbClr val="FF0000"/>
                </a:solidFill>
              </a:rPr>
              <a:t> máy quản lý tên miền cần truy vấn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Cài đặt cấu hình tham số dịch vụ mạng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04800" y="914400"/>
            <a:ext cx="845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Các loại truy vấn : Truy vấn có thể ở 2 dạng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1000" y="1524000"/>
            <a:ext cx="8763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>
                <a:solidFill>
                  <a:srgbClr val="00B050"/>
                </a:solidFill>
              </a:rPr>
              <a:t>Truy vấn đệ quy</a:t>
            </a:r>
            <a:r>
              <a:rPr lang="vi-VN"/>
              <a:t> (recursive query) : </a:t>
            </a:r>
            <a:r>
              <a:rPr lang="vi-VN">
                <a:solidFill>
                  <a:srgbClr val="0070C0"/>
                </a:solidFill>
              </a:rPr>
              <a:t>khi name server nhận được truy vấn dạng này, nó bắt buộc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vi-VN">
                <a:solidFill>
                  <a:srgbClr val="0070C0"/>
                </a:solidFill>
              </a:rPr>
              <a:t>phải trả về kết quả tìm được hoặc thông báo lỗi nếu như truy vấn này không phân giải được.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Name Server có thể thực hiện việc gửi các truy vấn đến các Name Server khác để để yêu cầu phân giải.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2"/>
          <a:srcRect t="20619" b="9277"/>
          <a:stretch>
            <a:fillRect/>
          </a:stretch>
        </p:blipFill>
        <p:spPr bwMode="auto">
          <a:xfrm>
            <a:off x="1447800" y="3839358"/>
            <a:ext cx="58769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Cài đặt cấu hình tham số dịch vụ mạng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228600" y="785813"/>
            <a:ext cx="8915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0B050"/>
                </a:solidFill>
              </a:rPr>
              <a:t>Truy vấn tương tác </a:t>
            </a:r>
            <a:r>
              <a:rPr lang="vi-VN"/>
              <a:t>(Iteractive query): </a:t>
            </a:r>
            <a:r>
              <a:rPr lang="vi-VN">
                <a:solidFill>
                  <a:srgbClr val="0070C0"/>
                </a:solidFill>
              </a:rPr>
              <a:t>khi name server nhận được truy vấn dạng này, nó trả lời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vi-VN">
                <a:solidFill>
                  <a:srgbClr val="0070C0"/>
                </a:solidFill>
              </a:rPr>
              <a:t>cho Resolver với thông tin tốt nhất mà nó có được vào thời điểm lúc đó. Bản thân name server</a:t>
            </a:r>
            <a:r>
              <a:rPr lang="en-US">
                <a:solidFill>
                  <a:srgbClr val="0070C0"/>
                </a:solidFill>
              </a:rPr>
              <a:t> không thực hiện bất cứ một truy vấn nào thêm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Cài đặt cấu hình tham số dịch vụ mạng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41121" y="2846387"/>
            <a:ext cx="2522537" cy="297815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6" name="Picture 5" descr="Computer_DesktopComputerSansKeyboard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3358" y="5295900"/>
            <a:ext cx="78263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erver01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2592058" y="2679700"/>
            <a:ext cx="91281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377746" y="5594350"/>
            <a:ext cx="12763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defRPr/>
            </a:pPr>
            <a:r>
              <a:rPr lang="en-US" sz="1200"/>
              <a:t>Client Server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674483" y="2420937"/>
            <a:ext cx="1196975" cy="5651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Local </a:t>
            </a:r>
          </a:p>
          <a:p>
            <a:pPr>
              <a:defRPr/>
            </a:pPr>
            <a:r>
              <a:rPr lang="en-US" sz="1400"/>
              <a:t>DNS Server</a:t>
            </a:r>
          </a:p>
        </p:txBody>
      </p:sp>
      <p:pic>
        <p:nvPicPr>
          <p:cNvPr id="10" name="Picture 9" descr="Internet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171" y="3146425"/>
            <a:ext cx="19097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erver01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6081383" y="2438400"/>
            <a:ext cx="88423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Server01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6209971" y="3567112"/>
            <a:ext cx="884237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Server01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6779883" y="5057775"/>
            <a:ext cx="88423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794171" y="2435225"/>
            <a:ext cx="12763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Root Hint (.)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052933" y="3533775"/>
            <a:ext cx="5524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.com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047546" y="3709987"/>
            <a:ext cx="644525" cy="1608138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209471" y="3810000"/>
            <a:ext cx="617537" cy="1536700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96746" y="4522787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rot="17556324">
            <a:off x="1001383" y="4022725"/>
            <a:ext cx="2109787" cy="769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600" b="0"/>
              <a:t>Recursive Query</a:t>
            </a:r>
          </a:p>
          <a:p>
            <a:pPr>
              <a:lnSpc>
                <a:spcPct val="85000"/>
              </a:lnSpc>
            </a:pPr>
            <a:r>
              <a:rPr lang="en-US" sz="1600" b="0"/>
              <a:t>mail1.nwtraders.com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 rot="17599021">
            <a:off x="1874508" y="4527550"/>
            <a:ext cx="1654175" cy="50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0"/>
              <a:t>172.16.64.11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736646" y="2916237"/>
            <a:ext cx="2206625" cy="1588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547733" y="3389312"/>
            <a:ext cx="2603500" cy="550863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11196" y="3763962"/>
            <a:ext cx="3443287" cy="1554163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011283" y="2563812"/>
            <a:ext cx="1611313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0"/>
              <a:t>Iterative Query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409217">
            <a:off x="4995533" y="4441825"/>
            <a:ext cx="1611313" cy="449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0"/>
              <a:t>Iterative Query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rot="690929">
            <a:off x="4268458" y="3327400"/>
            <a:ext cx="1443038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0"/>
              <a:t>Iterative Query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281158" y="3016250"/>
            <a:ext cx="15100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/>
              <a:t>Ask .com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530271" y="3044825"/>
            <a:ext cx="2390775" cy="17462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 flipV="1">
            <a:off x="3115933" y="3802062"/>
            <a:ext cx="3498850" cy="1576388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3458833" y="3487737"/>
            <a:ext cx="2647950" cy="592138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 rot="775546">
            <a:off x="3856828" y="3825927"/>
            <a:ext cx="262742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/>
              <a:t>Ask nwtraders.com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 rot="1369041">
            <a:off x="4340804" y="5086628"/>
            <a:ext cx="256993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Authoritative Response</a:t>
            </a:r>
          </a:p>
        </p:txBody>
      </p:sp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7111671" y="5054600"/>
            <a:ext cx="14287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/>
              <a:t>Nwtraders.com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304800" y="762000"/>
            <a:ext cx="8839200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Forwarders</a:t>
            </a:r>
          </a:p>
          <a:p>
            <a:endParaRPr lang="en-US" sz="900">
              <a:solidFill>
                <a:srgbClr val="00B050"/>
              </a:solidFill>
            </a:endParaRPr>
          </a:p>
          <a:p>
            <a:r>
              <a:rPr lang="vi-VN" sz="2000"/>
              <a:t>Là kỹ thuật cho phép Name Server nội bộ chuyển yêu cầu truy vấn cho các Name Server khác để</a:t>
            </a:r>
            <a:r>
              <a:rPr lang="en-US" sz="2000"/>
              <a:t> phân giải các miền bên ngoài.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Cài đặt cấu hình tham số dịch vụ mạng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11288" y="2906713"/>
            <a:ext cx="3233737" cy="314960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886325" y="5661025"/>
            <a:ext cx="12763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defRPr/>
            </a:pPr>
            <a:r>
              <a:rPr lang="en-US" sz="1400"/>
              <a:t>Client Server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48488" y="5303838"/>
            <a:ext cx="14287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Nwtraders.com</a:t>
            </a:r>
          </a:p>
        </p:txBody>
      </p:sp>
      <p:pic>
        <p:nvPicPr>
          <p:cNvPr id="8" name="Picture 7" descr="Internet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2238" y="2638425"/>
            <a:ext cx="19097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erver01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167438" y="2214563"/>
            <a:ext cx="884237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Server01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321425" y="3375025"/>
            <a:ext cx="8842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erver01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7340600" y="4292600"/>
            <a:ext cx="8842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896100" y="2498725"/>
            <a:ext cx="12763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Root Hint (.)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037388" y="3389313"/>
            <a:ext cx="5524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.com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721100" y="2486025"/>
            <a:ext cx="2206625" cy="1588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756025" y="3103563"/>
            <a:ext cx="2379663" cy="50165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413125" y="3363913"/>
            <a:ext cx="3887788" cy="167005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995738" y="2133600"/>
            <a:ext cx="1611312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0"/>
              <a:t>Iterative Query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 rot="1192288">
            <a:off x="5019675" y="4022725"/>
            <a:ext cx="1611313" cy="449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0"/>
              <a:t>Iterative Query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rot="690929">
            <a:off x="4252913" y="2992438"/>
            <a:ext cx="1443037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0"/>
              <a:t>Iterative Query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265613" y="2586038"/>
            <a:ext cx="9556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Ask .com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 flipV="1">
            <a:off x="3708400" y="2630488"/>
            <a:ext cx="2197100" cy="1587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3370263" y="3465513"/>
            <a:ext cx="3921125" cy="1676400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3684588" y="3216275"/>
            <a:ext cx="2406650" cy="528638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 rot="775546">
            <a:off x="4100034" y="3477518"/>
            <a:ext cx="170751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Ask nwtraders.com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 rot="1280207">
            <a:off x="4646132" y="4504630"/>
            <a:ext cx="203613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Authoritative Response</a:t>
            </a:r>
          </a:p>
        </p:txBody>
      </p:sp>
      <p:pic>
        <p:nvPicPr>
          <p:cNvPr id="26" name="Picture 26" descr="Computer_DesktopComputerSansKeyboard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8" y="5118100"/>
            <a:ext cx="7826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7" descr="Server01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2555875" y="2328863"/>
            <a:ext cx="91281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1384300" y="2405063"/>
            <a:ext cx="1095375" cy="3841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Forwarder</a:t>
            </a:r>
          </a:p>
        </p:txBody>
      </p:sp>
      <p:pic>
        <p:nvPicPr>
          <p:cNvPr id="29" name="Picture 29" descr="Server01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1236663" y="4500563"/>
            <a:ext cx="95885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ine 30"/>
          <p:cNvSpPr>
            <a:spLocks noChangeShapeType="1"/>
          </p:cNvSpPr>
          <p:nvPr/>
        </p:nvSpPr>
        <p:spPr bwMode="auto">
          <a:xfrm flipH="1" flipV="1">
            <a:off x="2298700" y="4832350"/>
            <a:ext cx="1681163" cy="569913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2484438" y="4738688"/>
            <a:ext cx="1522412" cy="533400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1693863" y="4356100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 rot="1024122">
            <a:off x="2198268" y="5086350"/>
            <a:ext cx="2109788" cy="75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0"/>
              <a:t>Recursive query for </a:t>
            </a:r>
          </a:p>
          <a:p>
            <a:r>
              <a:rPr lang="en-US" sz="1400" b="0"/>
              <a:t>mail1.nwtraders.com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 rot="1033310">
            <a:off x="2547938" y="4586288"/>
            <a:ext cx="1654175" cy="50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0"/>
              <a:t>172.16.64.11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1751013" y="3230563"/>
            <a:ext cx="776287" cy="11684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>
            <a:off x="1941513" y="3365500"/>
            <a:ext cx="709612" cy="1063625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 rot="18034437">
            <a:off x="1906365" y="3850580"/>
            <a:ext cx="12148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172.16.64.11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 rot="18276063">
            <a:off x="1159312" y="3570386"/>
            <a:ext cx="151836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Recursive Query</a:t>
            </a: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1052513" y="5554663"/>
            <a:ext cx="1196975" cy="5651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Local </a:t>
            </a:r>
          </a:p>
          <a:p>
            <a:pPr>
              <a:defRPr/>
            </a:pPr>
            <a:r>
              <a:rPr lang="en-US" sz="1400"/>
              <a:t>DNS Server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/>
      <p:bldP spid="30" grpId="0" animBg="1"/>
      <p:bldP spid="31" grpId="0" animBg="1"/>
      <p:bldP spid="34" grpId="0"/>
      <p:bldP spid="35" grpId="0" animBg="1"/>
      <p:bldP spid="36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533400"/>
          </a:xfrm>
        </p:spPr>
        <p:txBody>
          <a:bodyPr/>
          <a:lstStyle/>
          <a:p>
            <a:pPr marL="460375" indent="-460375"/>
            <a:r>
              <a:rPr lang="en-US">
                <a:solidFill>
                  <a:schemeClr val="bg1"/>
                </a:solidFill>
              </a:rPr>
              <a:t>How DNS Server Caching Works</a:t>
            </a:r>
          </a:p>
        </p:txBody>
      </p:sp>
      <p:sp>
        <p:nvSpPr>
          <p:cNvPr id="518147" name="Oval 3"/>
          <p:cNvSpPr>
            <a:spLocks noChangeArrowheads="1"/>
          </p:cNvSpPr>
          <p:nvPr/>
        </p:nvSpPr>
        <p:spPr bwMode="auto">
          <a:xfrm>
            <a:off x="1725613" y="3144838"/>
            <a:ext cx="2617787" cy="158750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 charset="0"/>
            </a:endParaRPr>
          </a:p>
        </p:txBody>
      </p:sp>
      <p:sp>
        <p:nvSpPr>
          <p:cNvPr id="518148" name="AutoShape 4"/>
          <p:cNvSpPr>
            <a:spLocks noChangeArrowheads="1"/>
          </p:cNvSpPr>
          <p:nvPr/>
        </p:nvSpPr>
        <p:spPr bwMode="auto">
          <a:xfrm>
            <a:off x="1335088" y="2568575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/>
              <a:t>Where’s ServerA?</a:t>
            </a:r>
          </a:p>
        </p:txBody>
      </p:sp>
      <p:sp>
        <p:nvSpPr>
          <p:cNvPr id="518149" name="Oval 5"/>
          <p:cNvSpPr>
            <a:spLocks noChangeArrowheads="1"/>
          </p:cNvSpPr>
          <p:nvPr/>
        </p:nvSpPr>
        <p:spPr bwMode="auto">
          <a:xfrm>
            <a:off x="5629275" y="4252913"/>
            <a:ext cx="2101850" cy="114935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 charset="0"/>
            </a:endParaRPr>
          </a:p>
        </p:txBody>
      </p:sp>
      <p:pic>
        <p:nvPicPr>
          <p:cNvPr id="12294" name="Picture 6" descr="Internet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5850" y="1349375"/>
            <a:ext cx="1531938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8151" name="Arc 7"/>
          <p:cNvSpPr>
            <a:spLocks/>
          </p:cNvSpPr>
          <p:nvPr/>
        </p:nvSpPr>
        <p:spPr bwMode="auto">
          <a:xfrm>
            <a:off x="5651500" y="3768725"/>
            <a:ext cx="1284288" cy="947738"/>
          </a:xfrm>
          <a:custGeom>
            <a:avLst/>
            <a:gdLst>
              <a:gd name="T0" fmla="*/ 1284288 w 15563"/>
              <a:gd name="T1" fmla="*/ 734335 h 19332"/>
              <a:gd name="T2" fmla="*/ 795016 w 15563"/>
              <a:gd name="T3" fmla="*/ 947738 h 19332"/>
              <a:gd name="T4" fmla="*/ 0 w 15563"/>
              <a:gd name="T5" fmla="*/ 0 h 19332"/>
              <a:gd name="T6" fmla="*/ 0 60000 65536"/>
              <a:gd name="T7" fmla="*/ 0 60000 65536"/>
              <a:gd name="T8" fmla="*/ 0 60000 65536"/>
              <a:gd name="T9" fmla="*/ 0 w 15563"/>
              <a:gd name="T10" fmla="*/ 0 h 19332"/>
              <a:gd name="T11" fmla="*/ 15563 w 15563"/>
              <a:gd name="T12" fmla="*/ 19332 h 19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63" h="19332" fill="none" extrusionOk="0">
                <a:moveTo>
                  <a:pt x="15562" y="14978"/>
                </a:moveTo>
                <a:cubicBezTo>
                  <a:pt x="13849" y="16758"/>
                  <a:pt x="11844" y="18230"/>
                  <a:pt x="9634" y="19332"/>
                </a:cubicBezTo>
              </a:path>
              <a:path w="15563" h="19332" stroke="0" extrusionOk="0">
                <a:moveTo>
                  <a:pt x="15562" y="14978"/>
                </a:moveTo>
                <a:cubicBezTo>
                  <a:pt x="13849" y="16758"/>
                  <a:pt x="11844" y="18230"/>
                  <a:pt x="9634" y="19332"/>
                </a:cubicBezTo>
                <a:lnTo>
                  <a:pt x="0" y="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pic>
        <p:nvPicPr>
          <p:cNvPr id="12296" name="Picture 8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514975" y="1916113"/>
            <a:ext cx="88423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6959600" y="2635250"/>
            <a:ext cx="8842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621338" y="4352925"/>
            <a:ext cx="884237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3511550" y="2632075"/>
            <a:ext cx="8842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3" descr="Computer_DesktopComputerSansKeyboard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84450" y="4422775"/>
            <a:ext cx="760413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4" descr="Computer_DesktopComputerSansKeyboard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4963" y="3616325"/>
            <a:ext cx="760412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8159" name="AutoShape 15"/>
          <p:cNvSpPr>
            <a:spLocks noChangeArrowheads="1"/>
          </p:cNvSpPr>
          <p:nvPr/>
        </p:nvSpPr>
        <p:spPr bwMode="auto">
          <a:xfrm>
            <a:off x="1060450" y="4503738"/>
            <a:ext cx="812800" cy="2825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/>
              <a:t>Client1</a:t>
            </a:r>
          </a:p>
        </p:txBody>
      </p:sp>
      <p:sp>
        <p:nvSpPr>
          <p:cNvPr id="518160" name="AutoShape 16"/>
          <p:cNvSpPr>
            <a:spLocks noChangeArrowheads="1"/>
          </p:cNvSpPr>
          <p:nvPr/>
        </p:nvSpPr>
        <p:spPr bwMode="auto">
          <a:xfrm>
            <a:off x="1704975" y="5005388"/>
            <a:ext cx="812800" cy="2825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/>
              <a:t>Client2</a:t>
            </a:r>
          </a:p>
        </p:txBody>
      </p:sp>
      <p:sp>
        <p:nvSpPr>
          <p:cNvPr id="518161" name="AutoShape 17"/>
          <p:cNvSpPr>
            <a:spLocks noChangeArrowheads="1"/>
          </p:cNvSpPr>
          <p:nvPr/>
        </p:nvSpPr>
        <p:spPr bwMode="auto">
          <a:xfrm>
            <a:off x="5233988" y="4127501"/>
            <a:ext cx="1014412" cy="2159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/>
              <a:t>ServerA</a:t>
            </a:r>
          </a:p>
        </p:txBody>
      </p:sp>
      <p:sp>
        <p:nvSpPr>
          <p:cNvPr id="518162" name="Arc 18"/>
          <p:cNvSpPr>
            <a:spLocks/>
          </p:cNvSpPr>
          <p:nvPr/>
        </p:nvSpPr>
        <p:spPr bwMode="auto">
          <a:xfrm>
            <a:off x="4533900" y="2909888"/>
            <a:ext cx="1133475" cy="882650"/>
          </a:xfrm>
          <a:custGeom>
            <a:avLst/>
            <a:gdLst>
              <a:gd name="T0" fmla="*/ 0 w 15285"/>
              <a:gd name="T1" fmla="*/ 243219 h 21600"/>
              <a:gd name="T2" fmla="*/ 1133475 w 15285"/>
              <a:gd name="T3" fmla="*/ 163 h 21600"/>
              <a:gd name="T4" fmla="*/ 1104109 w 15285"/>
              <a:gd name="T5" fmla="*/ 882650 h 21600"/>
              <a:gd name="T6" fmla="*/ 0 60000 65536"/>
              <a:gd name="T7" fmla="*/ 0 60000 65536"/>
              <a:gd name="T8" fmla="*/ 0 60000 65536"/>
              <a:gd name="T9" fmla="*/ 0 w 15285"/>
              <a:gd name="T10" fmla="*/ 0 h 21600"/>
              <a:gd name="T11" fmla="*/ 15285 w 1528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3" name="Arc 19"/>
          <p:cNvSpPr>
            <a:spLocks/>
          </p:cNvSpPr>
          <p:nvPr/>
        </p:nvSpPr>
        <p:spPr bwMode="auto">
          <a:xfrm>
            <a:off x="5621338" y="3697288"/>
            <a:ext cx="1782762" cy="479425"/>
          </a:xfrm>
          <a:custGeom>
            <a:avLst/>
            <a:gdLst>
              <a:gd name="T0" fmla="*/ 1773931 w 21600"/>
              <a:gd name="T1" fmla="*/ 0 h 9780"/>
              <a:gd name="T2" fmla="*/ 1667873 w 21600"/>
              <a:gd name="T3" fmla="*/ 479425 h 9780"/>
              <a:gd name="T4" fmla="*/ 0 w 21600"/>
              <a:gd name="T5" fmla="*/ 105444 h 9780"/>
              <a:gd name="T6" fmla="*/ 0 60000 65536"/>
              <a:gd name="T7" fmla="*/ 0 60000 65536"/>
              <a:gd name="T8" fmla="*/ 0 60000 65536"/>
              <a:gd name="T9" fmla="*/ 0 w 21600"/>
              <a:gd name="T10" fmla="*/ 0 h 9780"/>
              <a:gd name="T11" fmla="*/ 21600 w 21600"/>
              <a:gd name="T12" fmla="*/ 9780 h 97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9780" fill="none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</a:path>
              <a:path w="21600" h="9780" stroke="0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  <a:lnTo>
                  <a:pt x="0" y="2151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4" name="Arc 20"/>
          <p:cNvSpPr>
            <a:spLocks/>
          </p:cNvSpPr>
          <p:nvPr/>
        </p:nvSpPr>
        <p:spPr bwMode="auto">
          <a:xfrm>
            <a:off x="5595938" y="2819400"/>
            <a:ext cx="1331912" cy="982663"/>
          </a:xfrm>
          <a:custGeom>
            <a:avLst/>
            <a:gdLst>
              <a:gd name="T0" fmla="*/ 656383 w 16140"/>
              <a:gd name="T1" fmla="*/ 0 h 20082"/>
              <a:gd name="T2" fmla="*/ 1331912 w 16140"/>
              <a:gd name="T3" fmla="*/ 280237 h 20082"/>
              <a:gd name="T4" fmla="*/ 0 w 16140"/>
              <a:gd name="T5" fmla="*/ 982663 h 20082"/>
              <a:gd name="T6" fmla="*/ 0 60000 65536"/>
              <a:gd name="T7" fmla="*/ 0 60000 65536"/>
              <a:gd name="T8" fmla="*/ 0 60000 65536"/>
              <a:gd name="T9" fmla="*/ 0 w 16140"/>
              <a:gd name="T10" fmla="*/ 0 h 20082"/>
              <a:gd name="T11" fmla="*/ 16140 w 16140"/>
              <a:gd name="T12" fmla="*/ 20082 h 200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40" h="20082" fill="none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</a:path>
              <a:path w="16140" h="20082" stroke="0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  <a:lnTo>
                  <a:pt x="0" y="20082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5" name="Arc 21"/>
          <p:cNvSpPr>
            <a:spLocks/>
          </p:cNvSpPr>
          <p:nvPr/>
        </p:nvSpPr>
        <p:spPr bwMode="auto">
          <a:xfrm>
            <a:off x="4475163" y="2746375"/>
            <a:ext cx="1122362" cy="1055688"/>
          </a:xfrm>
          <a:custGeom>
            <a:avLst/>
            <a:gdLst>
              <a:gd name="T0" fmla="*/ 0 w 13606"/>
              <a:gd name="T1" fmla="*/ 233601 h 21543"/>
              <a:gd name="T2" fmla="*/ 992770 w 13606"/>
              <a:gd name="T3" fmla="*/ 0 h 21543"/>
              <a:gd name="T4" fmla="*/ 1122362 w 13606"/>
              <a:gd name="T5" fmla="*/ 1055688 h 21543"/>
              <a:gd name="T6" fmla="*/ 0 60000 65536"/>
              <a:gd name="T7" fmla="*/ 0 60000 65536"/>
              <a:gd name="T8" fmla="*/ 0 60000 65536"/>
              <a:gd name="T9" fmla="*/ 0 w 13606"/>
              <a:gd name="T10" fmla="*/ 0 h 21543"/>
              <a:gd name="T11" fmla="*/ 13606 w 13606"/>
              <a:gd name="T12" fmla="*/ 21543 h 215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6" name="Arc 22"/>
          <p:cNvSpPr>
            <a:spLocks/>
          </p:cNvSpPr>
          <p:nvPr/>
        </p:nvSpPr>
        <p:spPr bwMode="auto">
          <a:xfrm>
            <a:off x="5637213" y="2954338"/>
            <a:ext cx="1247775" cy="838200"/>
          </a:xfrm>
          <a:custGeom>
            <a:avLst/>
            <a:gdLst>
              <a:gd name="T0" fmla="*/ 497924 w 16830"/>
              <a:gd name="T1" fmla="*/ 0 h 20529"/>
              <a:gd name="T2" fmla="*/ 1247775 w 16830"/>
              <a:gd name="T3" fmla="*/ 285402 h 20529"/>
              <a:gd name="T4" fmla="*/ 0 w 16830"/>
              <a:gd name="T5" fmla="*/ 838200 h 20529"/>
              <a:gd name="T6" fmla="*/ 0 60000 65536"/>
              <a:gd name="T7" fmla="*/ 0 60000 65536"/>
              <a:gd name="T8" fmla="*/ 0 60000 65536"/>
              <a:gd name="T9" fmla="*/ 0 w 16830"/>
              <a:gd name="T10" fmla="*/ 0 h 20529"/>
              <a:gd name="T11" fmla="*/ 16830 w 16830"/>
              <a:gd name="T12" fmla="*/ 20529 h 205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30" h="20529" fill="none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</a:path>
              <a:path w="16830" h="20529" stroke="0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  <a:lnTo>
                  <a:pt x="0" y="20529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7" name="Arc 23"/>
          <p:cNvSpPr>
            <a:spLocks/>
          </p:cNvSpPr>
          <p:nvPr/>
        </p:nvSpPr>
        <p:spPr bwMode="auto">
          <a:xfrm>
            <a:off x="5648325" y="3627438"/>
            <a:ext cx="1601788" cy="620712"/>
          </a:xfrm>
          <a:custGeom>
            <a:avLst/>
            <a:gdLst>
              <a:gd name="T0" fmla="*/ 1567898 w 21600"/>
              <a:gd name="T1" fmla="*/ 0 h 15183"/>
              <a:gd name="T2" fmla="*/ 1388735 w 21600"/>
              <a:gd name="T3" fmla="*/ 620712 h 15183"/>
              <a:gd name="T4" fmla="*/ 0 w 21600"/>
              <a:gd name="T5" fmla="*/ 180699 h 15183"/>
              <a:gd name="T6" fmla="*/ 0 60000 65536"/>
              <a:gd name="T7" fmla="*/ 0 60000 65536"/>
              <a:gd name="T8" fmla="*/ 0 60000 65536"/>
              <a:gd name="T9" fmla="*/ 0 w 21600"/>
              <a:gd name="T10" fmla="*/ 0 h 15183"/>
              <a:gd name="T11" fmla="*/ 21600 w 21600"/>
              <a:gd name="T12" fmla="*/ 15183 h 15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183" fill="none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</a:path>
              <a:path w="21600" h="15183" stroke="0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  <a:lnTo>
                  <a:pt x="0" y="442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8" name="Arc 24"/>
          <p:cNvSpPr>
            <a:spLocks/>
          </p:cNvSpPr>
          <p:nvPr/>
        </p:nvSpPr>
        <p:spPr bwMode="auto">
          <a:xfrm>
            <a:off x="5692775" y="3760788"/>
            <a:ext cx="1189038" cy="773112"/>
          </a:xfrm>
          <a:custGeom>
            <a:avLst/>
            <a:gdLst>
              <a:gd name="T0" fmla="*/ 1189038 w 16040"/>
              <a:gd name="T1" fmla="*/ 591362 h 18912"/>
              <a:gd name="T2" fmla="*/ 773542 w 16040"/>
              <a:gd name="T3" fmla="*/ 773112 h 18912"/>
              <a:gd name="T4" fmla="*/ 0 w 16040"/>
              <a:gd name="T5" fmla="*/ 0 h 18912"/>
              <a:gd name="T6" fmla="*/ 0 60000 65536"/>
              <a:gd name="T7" fmla="*/ 0 60000 65536"/>
              <a:gd name="T8" fmla="*/ 0 60000 65536"/>
              <a:gd name="T9" fmla="*/ 0 w 16040"/>
              <a:gd name="T10" fmla="*/ 0 h 18912"/>
              <a:gd name="T11" fmla="*/ 16040 w 16040"/>
              <a:gd name="T12" fmla="*/ 18912 h 18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40" h="18912" fill="none" extrusionOk="0">
                <a:moveTo>
                  <a:pt x="16040" y="14466"/>
                </a:moveTo>
                <a:cubicBezTo>
                  <a:pt x="14431" y="16249"/>
                  <a:pt x="12537" y="17752"/>
                  <a:pt x="10435" y="18912"/>
                </a:cubicBezTo>
              </a:path>
              <a:path w="16040" h="18912" stroke="0" extrusionOk="0">
                <a:moveTo>
                  <a:pt x="16040" y="14466"/>
                </a:moveTo>
                <a:cubicBezTo>
                  <a:pt x="14431" y="16249"/>
                  <a:pt x="12537" y="17752"/>
                  <a:pt x="10435" y="18912"/>
                </a:cubicBezTo>
                <a:lnTo>
                  <a:pt x="0" y="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9" name="AutoShape 25"/>
          <p:cNvSpPr>
            <a:spLocks noChangeArrowheads="1"/>
          </p:cNvSpPr>
          <p:nvPr/>
        </p:nvSpPr>
        <p:spPr bwMode="auto">
          <a:xfrm>
            <a:off x="1335088" y="2570163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/>
              <a:t>ServerA is at 192.168.8.44</a:t>
            </a:r>
          </a:p>
        </p:txBody>
      </p:sp>
      <p:sp>
        <p:nvSpPr>
          <p:cNvPr id="518170" name="AutoShape 26"/>
          <p:cNvSpPr>
            <a:spLocks noChangeArrowheads="1"/>
          </p:cNvSpPr>
          <p:nvPr/>
        </p:nvSpPr>
        <p:spPr bwMode="auto">
          <a:xfrm>
            <a:off x="3522663" y="4719638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/>
              <a:t>Where’s ServerA?</a:t>
            </a:r>
          </a:p>
        </p:txBody>
      </p:sp>
      <p:sp>
        <p:nvSpPr>
          <p:cNvPr id="518171" name="AutoShape 27"/>
          <p:cNvSpPr>
            <a:spLocks noChangeArrowheads="1"/>
          </p:cNvSpPr>
          <p:nvPr/>
        </p:nvSpPr>
        <p:spPr bwMode="auto">
          <a:xfrm>
            <a:off x="3533775" y="4716463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/>
              <a:t>ServerA is at 192.168.8.44</a:t>
            </a:r>
          </a:p>
        </p:txBody>
      </p:sp>
      <p:sp>
        <p:nvSpPr>
          <p:cNvPr id="518172" name="Line 28"/>
          <p:cNvSpPr>
            <a:spLocks noChangeShapeType="1"/>
          </p:cNvSpPr>
          <p:nvPr/>
        </p:nvSpPr>
        <p:spPr bwMode="auto">
          <a:xfrm flipV="1">
            <a:off x="2422525" y="3338513"/>
            <a:ext cx="971550" cy="477837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73" name="Line 29"/>
          <p:cNvSpPr>
            <a:spLocks noChangeShapeType="1"/>
          </p:cNvSpPr>
          <p:nvPr/>
        </p:nvSpPr>
        <p:spPr bwMode="auto">
          <a:xfrm flipH="1">
            <a:off x="2433638" y="3502025"/>
            <a:ext cx="998537" cy="493713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74" name="Line 30"/>
          <p:cNvSpPr>
            <a:spLocks noChangeShapeType="1"/>
          </p:cNvSpPr>
          <p:nvPr/>
        </p:nvSpPr>
        <p:spPr bwMode="auto">
          <a:xfrm flipH="1">
            <a:off x="3278188" y="3760788"/>
            <a:ext cx="490537" cy="6381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75" name="Line 31"/>
          <p:cNvSpPr>
            <a:spLocks noChangeShapeType="1"/>
          </p:cNvSpPr>
          <p:nvPr/>
        </p:nvSpPr>
        <p:spPr bwMode="auto">
          <a:xfrm flipV="1">
            <a:off x="3049588" y="3629025"/>
            <a:ext cx="593725" cy="7397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graphicFrame>
        <p:nvGraphicFramePr>
          <p:cNvPr id="518208" name="Group 64"/>
          <p:cNvGraphicFramePr>
            <a:graphicFrameLocks noGrp="1"/>
          </p:cNvGraphicFramePr>
          <p:nvPr/>
        </p:nvGraphicFramePr>
        <p:xfrm>
          <a:off x="990600" y="1287463"/>
          <a:ext cx="4411663" cy="102298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server cache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Host 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IP address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TTL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ServerA.contoso.msft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192.168.8.44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28 seconds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1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1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1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8" grpId="0" animBg="1" autoUpdateAnimBg="0"/>
      <p:bldP spid="518151" grpId="0" animBg="1"/>
      <p:bldP spid="518162" grpId="0" animBg="1"/>
      <p:bldP spid="518163" grpId="0" animBg="1"/>
      <p:bldP spid="518164" grpId="0" animBg="1"/>
      <p:bldP spid="518165" grpId="0" animBg="1"/>
      <p:bldP spid="518166" grpId="0" animBg="1"/>
      <p:bldP spid="518167" grpId="0" animBg="1"/>
      <p:bldP spid="518168" grpId="0" animBg="1"/>
      <p:bldP spid="518169" grpId="0" animBg="1" autoUpdateAnimBg="0"/>
      <p:bldP spid="518170" grpId="0" animBg="1" autoUpdateAnimBg="0"/>
      <p:bldP spid="518171" grpId="0" animBg="1" autoUpdateAnimBg="0"/>
      <p:bldP spid="518172" grpId="0" animBg="1"/>
      <p:bldP spid="518173" grpId="0" animBg="1"/>
      <p:bldP spid="518174" grpId="0" animBg="1"/>
      <p:bldP spid="518175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CD2"/>
      </a:hlink>
      <a:folHlink>
        <a:srgbClr val="003B73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</TotalTime>
  <Words>909</Words>
  <Application>Microsoft Office PowerPoint</Application>
  <PresentationFormat>On-screen Show (4:3)</PresentationFormat>
  <Paragraphs>140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Arial Narrow</vt:lpstr>
      <vt:lpstr>Calibri</vt:lpstr>
      <vt:lpstr>Segoe</vt:lpstr>
      <vt:lpstr>Times New Roman</vt:lpstr>
      <vt:lpstr>Wingdings</vt:lpstr>
      <vt:lpstr>Blank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DNS Server Caching Works</vt:lpstr>
      <vt:lpstr>What Are Resource Records and Record Types?</vt:lpstr>
      <vt:lpstr>What Are Forward and Reverse Lookup Zones?</vt:lpstr>
      <vt:lpstr>How Preferred and Alternate DNS Servers Work</vt:lpstr>
      <vt:lpstr>PowerPoint Presentation</vt:lpstr>
      <vt:lpstr>????</vt:lpstr>
    </vt:vector>
  </TitlesOfParts>
  <Company>Brains Design &amp; Writing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</dc:creator>
  <cp:lastModifiedBy>Nguyen Ngoc Hai</cp:lastModifiedBy>
  <cp:revision>519</cp:revision>
  <cp:lastPrinted>2007-12-06T04:31:24Z</cp:lastPrinted>
  <dcterms:modified xsi:type="dcterms:W3CDTF">2024-10-22T04:33:32Z</dcterms:modified>
</cp:coreProperties>
</file>