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908" r:id="rId2"/>
  </p:sldMasterIdLst>
  <p:notesMasterIdLst>
    <p:notesMasterId r:id="rId43"/>
  </p:notesMasterIdLst>
  <p:handoutMasterIdLst>
    <p:handoutMasterId r:id="rId44"/>
  </p:handoutMasterIdLst>
  <p:sldIdLst>
    <p:sldId id="258" r:id="rId3"/>
    <p:sldId id="383" r:id="rId4"/>
    <p:sldId id="404" r:id="rId5"/>
    <p:sldId id="405" r:id="rId6"/>
    <p:sldId id="398" r:id="rId7"/>
    <p:sldId id="399" r:id="rId8"/>
    <p:sldId id="401" r:id="rId9"/>
    <p:sldId id="402" r:id="rId10"/>
    <p:sldId id="385" r:id="rId11"/>
    <p:sldId id="396" r:id="rId12"/>
    <p:sldId id="397" r:id="rId13"/>
    <p:sldId id="386" r:id="rId14"/>
    <p:sldId id="387" r:id="rId15"/>
    <p:sldId id="388" r:id="rId16"/>
    <p:sldId id="389" r:id="rId17"/>
    <p:sldId id="423" r:id="rId18"/>
    <p:sldId id="425" r:id="rId19"/>
    <p:sldId id="429" r:id="rId20"/>
    <p:sldId id="430" r:id="rId21"/>
    <p:sldId id="431" r:id="rId22"/>
    <p:sldId id="432" r:id="rId23"/>
    <p:sldId id="433" r:id="rId24"/>
    <p:sldId id="434" r:id="rId25"/>
    <p:sldId id="435" r:id="rId26"/>
    <p:sldId id="437" r:id="rId27"/>
    <p:sldId id="438" r:id="rId28"/>
    <p:sldId id="439" r:id="rId29"/>
    <p:sldId id="440" r:id="rId30"/>
    <p:sldId id="441" r:id="rId31"/>
    <p:sldId id="442" r:id="rId32"/>
    <p:sldId id="443" r:id="rId33"/>
    <p:sldId id="415" r:id="rId34"/>
    <p:sldId id="416" r:id="rId35"/>
    <p:sldId id="417" r:id="rId36"/>
    <p:sldId id="418" r:id="rId37"/>
    <p:sldId id="419" r:id="rId38"/>
    <p:sldId id="420" r:id="rId39"/>
    <p:sldId id="421" r:id="rId40"/>
    <p:sldId id="422" r:id="rId41"/>
    <p:sldId id="324" r:id="rId42"/>
  </p:sldIdLst>
  <p:sldSz cx="9144000" cy="5143500" type="screen16x9"/>
  <p:notesSz cx="6805613" cy="9939338"/>
  <p:defaultTextStyle>
    <a:defPPr>
      <a:defRPr lang="en-US"/>
    </a:defPPr>
    <a:lvl1pPr algn="l" rtl="0" eaLnBrk="0" fontAlgn="base" hangingPunct="0">
      <a:spcBef>
        <a:spcPct val="0"/>
      </a:spcBef>
      <a:spcAft>
        <a:spcPct val="0"/>
      </a:spcAft>
      <a:defRPr sz="2400" b="1"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3300"/>
    <a:srgbClr val="00548F"/>
    <a:srgbClr val="E46C0A"/>
    <a:srgbClr val="909090"/>
    <a:srgbClr val="615C5C"/>
    <a:srgbClr val="939393"/>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05" autoAdjust="0"/>
    <p:restoredTop sz="92821" autoAdjust="0"/>
  </p:normalViewPr>
  <p:slideViewPr>
    <p:cSldViewPr>
      <p:cViewPr>
        <p:scale>
          <a:sx n="80" d="100"/>
          <a:sy n="80" d="100"/>
        </p:scale>
        <p:origin x="-1032" y="-186"/>
      </p:cViewPr>
      <p:guideLst>
        <p:guide orient="horz" pos="360"/>
        <p:guide orient="horz" pos="1836"/>
        <p:guide orient="horz" pos="864"/>
        <p:guide orient="horz" pos="540"/>
        <p:guide orient="horz" pos="684"/>
        <p:guide orient="horz" pos="2916"/>
        <p:guide orient="horz" pos="2700"/>
        <p:guide pos="2880"/>
        <p:guide pos="336"/>
        <p:guide pos="4896"/>
        <p:guide pos="5424"/>
        <p:guide pos="3408"/>
        <p:guide pos="3168"/>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1356"/>
    </p:cViewPr>
  </p:sorterViewPr>
  <p:notesViewPr>
    <p:cSldViewPr>
      <p:cViewPr>
        <p:scale>
          <a:sx n="150" d="100"/>
          <a:sy n="150" d="100"/>
        </p:scale>
        <p:origin x="-492" y="1758"/>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10.xml"/><Relationship Id="rId1" Type="http://schemas.openxmlformats.org/officeDocument/2006/relationships/slide" Target="slides/slide9.xml"/><Relationship Id="rId6" Type="http://schemas.openxmlformats.org/officeDocument/2006/relationships/slide" Target="slides/slide15.xml"/><Relationship Id="rId5" Type="http://schemas.openxmlformats.org/officeDocument/2006/relationships/slide" Target="slides/slide13.xml"/><Relationship Id="rId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91139" name="Rectangle 3"/>
          <p:cNvSpPr>
            <a:spLocks noGrp="1" noChangeArrowheads="1"/>
          </p:cNvSpPr>
          <p:nvPr>
            <p:ph type="dt" sz="quarter" idx="1"/>
          </p:nvPr>
        </p:nvSpPr>
        <p:spPr bwMode="auto">
          <a:xfrm>
            <a:off x="3856038"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fld id="{E7D06B1D-D8B2-4B68-84C2-2C4B2550E85D}" type="datetime1">
              <a:rPr lang="en-US"/>
              <a:pPr>
                <a:defRPr/>
              </a:pPr>
              <a:t>2/10/2022</a:t>
            </a:fld>
            <a:endParaRPr lang="en-US"/>
          </a:p>
        </p:txBody>
      </p:sp>
      <p:sp>
        <p:nvSpPr>
          <p:cNvPr id="91140" name="Rectangle 4"/>
          <p:cNvSpPr>
            <a:spLocks noGrp="1" noChangeArrowheads="1"/>
          </p:cNvSpPr>
          <p:nvPr>
            <p:ph type="ftr" sz="quarter" idx="2"/>
          </p:nvPr>
        </p:nvSpPr>
        <p:spPr bwMode="auto">
          <a:xfrm>
            <a:off x="0"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91141" name="Rectangle 5"/>
          <p:cNvSpPr>
            <a:spLocks noGrp="1" noChangeArrowheads="1"/>
          </p:cNvSpPr>
          <p:nvPr>
            <p:ph type="sldNum" sz="quarter" idx="3"/>
          </p:nvPr>
        </p:nvSpPr>
        <p:spPr bwMode="auto">
          <a:xfrm>
            <a:off x="3856038"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1" charset="-128"/>
              </a:defRPr>
            </a:lvl1pPr>
          </a:lstStyle>
          <a:p>
            <a:pPr>
              <a:defRPr/>
            </a:pPr>
            <a:fld id="{9DE99EB6-CEDE-4D1B-B33C-CE297364222C}" type="slidenum">
              <a:rPr lang="en-US"/>
              <a:pPr>
                <a:defRPr/>
              </a:pPr>
              <a:t>‹#›</a:t>
            </a:fld>
            <a:endParaRPr lang="en-US"/>
          </a:p>
        </p:txBody>
      </p:sp>
    </p:spTree>
    <p:extLst>
      <p:ext uri="{BB962C8B-B14F-4D97-AF65-F5344CB8AC3E}">
        <p14:creationId xmlns:p14="http://schemas.microsoft.com/office/powerpoint/2010/main" val="10690977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957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latin typeface="Arial" charset="0"/>
                <a:ea typeface="ＭＳ Ｐゴシック" pitchFamily="1" charset="-128"/>
              </a:defRPr>
            </a:lvl1pPr>
          </a:lstStyle>
          <a:p>
            <a:pPr>
              <a:defRPr/>
            </a:pPr>
            <a:endParaRPr lang="en-US"/>
          </a:p>
        </p:txBody>
      </p:sp>
      <p:sp>
        <p:nvSpPr>
          <p:cNvPr id="4099" name="Rectangle 3"/>
          <p:cNvSpPr>
            <a:spLocks noGrp="1" noChangeArrowheads="1"/>
          </p:cNvSpPr>
          <p:nvPr>
            <p:ph type="dt" idx="1"/>
          </p:nvPr>
        </p:nvSpPr>
        <p:spPr bwMode="auto">
          <a:xfrm>
            <a:off x="3856038" y="0"/>
            <a:ext cx="294957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latin typeface="Arial" charset="0"/>
                <a:ea typeface="ＭＳ Ｐゴシック" pitchFamily="1" charset="-128"/>
              </a:defRPr>
            </a:lvl1pPr>
          </a:lstStyle>
          <a:p>
            <a:pPr>
              <a:defRPr/>
            </a:pPr>
            <a:fld id="{2BE5A956-F79D-4D99-8F93-6296B527E490}" type="datetime1">
              <a:rPr lang="en-US"/>
              <a:pPr>
                <a:defRPr/>
              </a:pPr>
              <a:t>2/10/2022</a:t>
            </a:fld>
            <a:endParaRPr lang="en-US"/>
          </a:p>
        </p:txBody>
      </p:sp>
      <p:sp>
        <p:nvSpPr>
          <p:cNvPr id="33796" name="Rectangle 4"/>
          <p:cNvSpPr>
            <a:spLocks noGrp="1" noRot="1" noChangeAspect="1" noChangeArrowheads="1" noTextEdit="1"/>
          </p:cNvSpPr>
          <p:nvPr>
            <p:ph type="sldImg" idx="2"/>
          </p:nvPr>
        </p:nvSpPr>
        <p:spPr bwMode="auto">
          <a:xfrm>
            <a:off x="92075" y="746125"/>
            <a:ext cx="6623050" cy="3725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8050" y="4721225"/>
            <a:ext cx="4989513" cy="44719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442450"/>
            <a:ext cx="294957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a:latin typeface="Arial" charset="0"/>
                <a:ea typeface="ＭＳ Ｐゴシック" pitchFamily="1" charset="-128"/>
              </a:defRPr>
            </a:lvl1pPr>
          </a:lstStyle>
          <a:p>
            <a:pPr>
              <a:defRPr/>
            </a:pPr>
            <a:endParaRPr lang="en-US"/>
          </a:p>
        </p:txBody>
      </p:sp>
      <p:sp>
        <p:nvSpPr>
          <p:cNvPr id="4103" name="Rectangle 7"/>
          <p:cNvSpPr>
            <a:spLocks noGrp="1" noChangeArrowheads="1"/>
          </p:cNvSpPr>
          <p:nvPr>
            <p:ph type="sldNum" sz="quarter" idx="5"/>
          </p:nvPr>
        </p:nvSpPr>
        <p:spPr bwMode="auto">
          <a:xfrm>
            <a:off x="3856038" y="9442450"/>
            <a:ext cx="294957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latin typeface="Arial" charset="0"/>
                <a:ea typeface="ＭＳ Ｐゴシック" pitchFamily="16" charset="-128"/>
              </a:defRPr>
            </a:lvl1pPr>
          </a:lstStyle>
          <a:p>
            <a:pPr>
              <a:defRPr/>
            </a:pPr>
            <a:fld id="{2FC36C76-B5C8-4AD9-9647-C549E0ADBD5F}" type="slidenum">
              <a:rPr lang="en-US"/>
              <a:pPr>
                <a:defRPr/>
              </a:pPr>
              <a:t>‹#›</a:t>
            </a:fld>
            <a:endParaRPr lang="en-US"/>
          </a:p>
        </p:txBody>
      </p:sp>
      <p:sp>
        <p:nvSpPr>
          <p:cNvPr id="30728" name="Text Box 8"/>
          <p:cNvSpPr txBox="1">
            <a:spLocks noChangeArrowheads="1"/>
          </p:cNvSpPr>
          <p:nvPr/>
        </p:nvSpPr>
        <p:spPr bwMode="auto">
          <a:xfrm>
            <a:off x="869950" y="9028113"/>
            <a:ext cx="5065713" cy="538162"/>
          </a:xfrm>
          <a:prstGeom prst="rect">
            <a:avLst/>
          </a:prstGeom>
          <a:noFill/>
          <a:ln w="9525">
            <a:noFill/>
            <a:miter lim="800000"/>
            <a:headEnd/>
            <a:tailEnd/>
          </a:ln>
          <a:effectLst/>
        </p:spPr>
        <p:txBody>
          <a:bodyPr lIns="0" tIns="0" rIns="0" bIns="0" anchor="b">
            <a:spAutoFit/>
          </a:bodyPr>
          <a:lstStyle/>
          <a:p>
            <a:pPr eaLnBrk="1" hangingPunct="1">
              <a:defRPr/>
            </a:pPr>
            <a:r>
              <a:rPr lang="en-US" sz="700" b="0">
                <a:ea typeface="ＭＳ Ｐゴシック" pitchFamily="48" charset="-128"/>
              </a:rPr>
              <a:t>©2008 Microsoft Corporation. All rights reserved.</a:t>
            </a:r>
          </a:p>
          <a:p>
            <a:pPr eaLnBrk="1" hangingPunct="1">
              <a:defRPr/>
            </a:pPr>
            <a:r>
              <a:rPr lang="en-US" sz="700" b="0">
                <a:ea typeface="ＭＳ Ｐゴシック" pitchFamily="48" charset="-128"/>
              </a:rPr>
              <a:t>This presentation is for informational purposes only. Microsoft makes no warranties, express or implied, in this summary.</a:t>
            </a:r>
            <a:endParaRPr lang="en-GB" sz="700" b="0">
              <a:solidFill>
                <a:srgbClr val="000000"/>
              </a:solidFill>
              <a:ea typeface="ＭＳ Ｐゴシック" pitchFamily="48" charset="-128"/>
            </a:endParaRPr>
          </a:p>
          <a:p>
            <a:pPr eaLnBrk="1" hangingPunct="1">
              <a:defRPr/>
            </a:pPr>
            <a:r>
              <a:rPr lang="en-GB" sz="700" b="0">
                <a:solidFill>
                  <a:srgbClr val="000000"/>
                </a:solidFill>
                <a:ea typeface="ＭＳ Ｐゴシック" pitchFamily="48" charset="-128"/>
              </a:rPr>
              <a:t>Microsoft, the Microsoft logo, Microsoft Live@edu, Windows Live, Hotmail, Microsoft Office, Outlook, and SmartScreen are either registered trademarks or trademarks of Microsoft Corporation in the United States and/or other countries. 11282-0308/MS-APAC</a:t>
            </a:r>
            <a:endParaRPr lang="en-US" sz="700">
              <a:ea typeface="ＭＳ Ｐゴシック" pitchFamily="48" charset="-128"/>
            </a:endParaRPr>
          </a:p>
        </p:txBody>
      </p:sp>
    </p:spTree>
    <p:extLst>
      <p:ext uri="{BB962C8B-B14F-4D97-AF65-F5344CB8AC3E}">
        <p14:creationId xmlns:p14="http://schemas.microsoft.com/office/powerpoint/2010/main" val="25598341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CCDA592-0334-416B-A302-BF156FC4FD65}" type="slidenum">
              <a:rPr lang="en-US" smtClean="0">
                <a:ea typeface="ＭＳ Ｐゴシック" charset="-128"/>
              </a:rPr>
              <a:pPr/>
              <a:t>1</a:t>
            </a:fld>
            <a:endParaRPr lang="en-US" smtClean="0">
              <a:ea typeface="ＭＳ Ｐゴシック" charset="-128"/>
            </a:endParaRPr>
          </a:p>
        </p:txBody>
      </p:sp>
      <p:sp>
        <p:nvSpPr>
          <p:cNvPr id="34819" name="Rectangle 7"/>
          <p:cNvSpPr txBox="1">
            <a:spLocks noGrp="1" noChangeArrowheads="1"/>
          </p:cNvSpPr>
          <p:nvPr/>
        </p:nvSpPr>
        <p:spPr bwMode="auto">
          <a:xfrm>
            <a:off x="3856038" y="9442450"/>
            <a:ext cx="2949575" cy="496888"/>
          </a:xfrm>
          <a:prstGeom prst="rect">
            <a:avLst/>
          </a:prstGeom>
          <a:noFill/>
          <a:ln w="9525">
            <a:noFill/>
            <a:miter lim="800000"/>
            <a:headEnd/>
            <a:tailEnd/>
          </a:ln>
        </p:spPr>
        <p:txBody>
          <a:bodyPr anchor="b"/>
          <a:lstStyle/>
          <a:p>
            <a:pPr algn="r"/>
            <a:fld id="{C3FE4478-BA13-443C-95B4-F3C13F14C7B2}" type="slidenum">
              <a:rPr lang="en-US" sz="1200" b="0"/>
              <a:pPr algn="r"/>
              <a:t>1</a:t>
            </a:fld>
            <a:endParaRPr lang="en-US" sz="1200" b="0"/>
          </a:p>
        </p:txBody>
      </p:sp>
      <p:sp>
        <p:nvSpPr>
          <p:cNvPr id="34820" name="Rectangle 2"/>
          <p:cNvSpPr>
            <a:spLocks noGrp="1" noRot="1" noChangeAspect="1" noChangeArrowheads="1" noTextEdit="1"/>
          </p:cNvSpPr>
          <p:nvPr>
            <p:ph type="sldImg"/>
          </p:nvPr>
        </p:nvSpPr>
        <p:spPr>
          <a:xfrm>
            <a:off x="92075" y="746125"/>
            <a:ext cx="6623050" cy="3725863"/>
          </a:xfrm>
          <a:solidFill>
            <a:srgbClr val="FFFFFF"/>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512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512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98857A4A-99AB-4327-A025-105B372079EC}" type="slidenum">
              <a:rPr lang="en-US" b="0">
                <a:latin typeface="Arial" panose="020B0604020202020204" pitchFamily="34" charset="0"/>
              </a:rPr>
              <a:pPr/>
              <a:t>17</a:t>
            </a:fld>
            <a:endParaRPr lang="en-US" b="0">
              <a:latin typeface="Arial" panose="020B0604020202020204" pitchFamily="34" charset="0"/>
            </a:endParaRPr>
          </a:p>
        </p:txBody>
      </p:sp>
      <p:sp>
        <p:nvSpPr>
          <p:cNvPr id="51205" name="Rectangle 2"/>
          <p:cNvSpPr>
            <a:spLocks noGrp="1" noRot="1" noChangeAspect="1" noChangeArrowheads="1" noTextEdit="1"/>
          </p:cNvSpPr>
          <p:nvPr>
            <p:ph type="sldImg"/>
          </p:nvPr>
        </p:nvSpPr>
        <p:spPr>
          <a:xfrm>
            <a:off x="92075" y="746125"/>
            <a:ext cx="6623050" cy="3725863"/>
          </a:xfrm>
          <a:ln/>
        </p:spPr>
      </p:sp>
      <p:sp>
        <p:nvSpPr>
          <p:cNvPr id="51206" name="Rectangle 3"/>
          <p:cNvSpPr>
            <a:spLocks noGrp="1" noChangeArrowheads="1"/>
          </p:cNvSpPr>
          <p:nvPr>
            <p:ph type="body" idx="1"/>
          </p:nvPr>
        </p:nvSpPr>
        <p:spPr>
          <a:xfrm>
            <a:off x="311924" y="2424441"/>
            <a:ext cx="6238479" cy="73889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i="1" dirty="0" smtClean="0">
              <a:latin typeface="Arial" panose="020B0604020202020204" pitchFamily="34" charset="0"/>
            </a:endParaRPr>
          </a:p>
        </p:txBody>
      </p:sp>
    </p:spTree>
    <p:extLst>
      <p:ext uri="{BB962C8B-B14F-4D97-AF65-F5344CB8AC3E}">
        <p14:creationId xmlns:p14="http://schemas.microsoft.com/office/powerpoint/2010/main" val="926241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542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542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81A614F-1071-4870-9997-ED2DECBE8433}" type="slidenum">
              <a:rPr lang="en-US" b="0">
                <a:latin typeface="Arial" panose="020B0604020202020204" pitchFamily="34" charset="0"/>
              </a:rPr>
              <a:pPr/>
              <a:t>18</a:t>
            </a:fld>
            <a:endParaRPr lang="en-US" b="0">
              <a:latin typeface="Arial" panose="020B0604020202020204" pitchFamily="34" charset="0"/>
            </a:endParaRPr>
          </a:p>
        </p:txBody>
      </p:sp>
      <p:sp>
        <p:nvSpPr>
          <p:cNvPr id="54277" name="Rectangle 2"/>
          <p:cNvSpPr>
            <a:spLocks noGrp="1" noRot="1" noChangeAspect="1" noChangeArrowheads="1" noTextEdit="1"/>
          </p:cNvSpPr>
          <p:nvPr>
            <p:ph type="sldImg"/>
          </p:nvPr>
        </p:nvSpPr>
        <p:spPr>
          <a:xfrm>
            <a:off x="92075" y="746125"/>
            <a:ext cx="6623050" cy="3725863"/>
          </a:xfrm>
          <a:ln/>
        </p:spPr>
      </p:sp>
      <p:sp>
        <p:nvSpPr>
          <p:cNvPr id="54278" name="Rectangle 3"/>
          <p:cNvSpPr>
            <a:spLocks noGrp="1" noChangeArrowheads="1"/>
          </p:cNvSpPr>
          <p:nvPr>
            <p:ph type="body" idx="1"/>
          </p:nvPr>
        </p:nvSpPr>
        <p:spPr>
          <a:xfrm>
            <a:off x="311924" y="2424441"/>
            <a:ext cx="6238479" cy="73889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Each domain controller holds a copy of the directory store, and updates can be made to the AD DS data on all domain controllers except for RODCs.</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Have</a:t>
            </a:r>
            <a:r>
              <a:rPr lang="en-US" baseline="0" dirty="0" smtClean="0">
                <a:latin typeface="Arial" panose="020B0604020202020204" pitchFamily="34" charset="0"/>
              </a:rPr>
              <a:t> </a:t>
            </a:r>
            <a:r>
              <a:rPr lang="en-US" dirty="0" smtClean="0">
                <a:latin typeface="Arial" panose="020B0604020202020204" pitchFamily="34" charset="0"/>
              </a:rPr>
              <a:t>multiple domain controllers in each domain.  This provides load balancing, but more importantly, it also provides recoverability if a server failure occurs.</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All domain controllers engage in authentication and authorization, thus making it a redundant system with fewer fail-points. </a:t>
            </a:r>
            <a:endParaRPr lang="fr-FR" dirty="0" smtClean="0">
              <a:latin typeface="Arial" panose="020B0604020202020204" pitchFamily="34" charset="0"/>
            </a:endParaRPr>
          </a:p>
        </p:txBody>
      </p:sp>
    </p:spTree>
    <p:extLst>
      <p:ext uri="{BB962C8B-B14F-4D97-AF65-F5344CB8AC3E}">
        <p14:creationId xmlns:p14="http://schemas.microsoft.com/office/powerpoint/2010/main" val="46376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563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563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115028CF-694D-4805-A0E0-9773367AA98C}" type="slidenum">
              <a:rPr lang="en-US" b="0">
                <a:latin typeface="Arial" panose="020B0604020202020204" pitchFamily="34" charset="0"/>
              </a:rPr>
              <a:pPr/>
              <a:t>19</a:t>
            </a:fld>
            <a:endParaRPr lang="en-US" b="0">
              <a:latin typeface="Arial" panose="020B0604020202020204" pitchFamily="34" charset="0"/>
            </a:endParaRPr>
          </a:p>
        </p:txBody>
      </p:sp>
      <p:sp>
        <p:nvSpPr>
          <p:cNvPr id="56325" name="Rectangle 2"/>
          <p:cNvSpPr>
            <a:spLocks noGrp="1" noRot="1" noChangeAspect="1" noChangeArrowheads="1" noTextEdit="1"/>
          </p:cNvSpPr>
          <p:nvPr>
            <p:ph type="sldImg"/>
          </p:nvPr>
        </p:nvSpPr>
        <p:spPr>
          <a:xfrm>
            <a:off x="92075" y="746125"/>
            <a:ext cx="6623050" cy="3725863"/>
          </a:xfrm>
          <a:ln/>
        </p:spPr>
      </p:sp>
      <p:sp>
        <p:nvSpPr>
          <p:cNvPr id="56326" name="Rectangle 3"/>
          <p:cNvSpPr>
            <a:spLocks noGrp="1" noChangeArrowheads="1"/>
          </p:cNvSpPr>
          <p:nvPr>
            <p:ph type="body" idx="1"/>
          </p:nvPr>
        </p:nvSpPr>
        <p:spPr>
          <a:xfrm>
            <a:off x="311924" y="2424441"/>
            <a:ext cx="6247931" cy="73889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The global catalog partition is like other partitions in AD DS, but unlike other partitions, administrators cannot enter information directly into this partition. The global catalog builds and updates its content based on values of a schema attribute (</a:t>
            </a:r>
            <a:r>
              <a:rPr lang="en-US" i="1" dirty="0" err="1" smtClean="0">
                <a:latin typeface="Arial" panose="020B0604020202020204" pitchFamily="34" charset="0"/>
              </a:rPr>
              <a:t>isMemberOfPartialAttributeSet</a:t>
            </a:r>
            <a:r>
              <a:rPr lang="en-US" dirty="0" smtClean="0">
                <a:latin typeface="Arial" panose="020B0604020202020204" pitchFamily="34" charset="0"/>
              </a:rPr>
              <a:t>), thus deciding when to replicate that attribute of an AD DS object in the global catalog. </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Note that the alternative to having a searchable global catalog would be much more traffic over the entire organization’s network.</a:t>
            </a:r>
            <a:endParaRPr lang="en-US" b="1" dirty="0" smtClean="0">
              <a:latin typeface="Arial" panose="020B0604020202020204" pitchFamily="34" charset="0"/>
            </a:endParaRPr>
          </a:p>
        </p:txBody>
      </p:sp>
    </p:spTree>
    <p:extLst>
      <p:ext uri="{BB962C8B-B14F-4D97-AF65-F5344CB8AC3E}">
        <p14:creationId xmlns:p14="http://schemas.microsoft.com/office/powerpoint/2010/main" val="2453049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573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573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5D038E7-EF72-4980-9BE5-16BCB16E763E}" type="slidenum">
              <a:rPr lang="en-US" b="0">
                <a:latin typeface="Arial" panose="020B0604020202020204" pitchFamily="34" charset="0"/>
              </a:rPr>
              <a:pPr/>
              <a:t>20</a:t>
            </a:fld>
            <a:endParaRPr lang="en-US" b="0">
              <a:latin typeface="Arial" panose="020B0604020202020204" pitchFamily="34" charset="0"/>
            </a:endParaRPr>
          </a:p>
        </p:txBody>
      </p:sp>
      <p:sp>
        <p:nvSpPr>
          <p:cNvPr id="57349" name="Rectangle 2"/>
          <p:cNvSpPr>
            <a:spLocks noGrp="1" noRot="1" noChangeAspect="1" noChangeArrowheads="1" noTextEdit="1"/>
          </p:cNvSpPr>
          <p:nvPr>
            <p:ph type="sldImg"/>
          </p:nvPr>
        </p:nvSpPr>
        <p:spPr>
          <a:xfrm>
            <a:off x="92075" y="746125"/>
            <a:ext cx="6623050" cy="3725863"/>
          </a:xfrm>
          <a:ln/>
        </p:spPr>
      </p:sp>
      <p:sp>
        <p:nvSpPr>
          <p:cNvPr id="57350" name="Rectangle 3"/>
          <p:cNvSpPr>
            <a:spLocks noGrp="1" noChangeArrowheads="1"/>
          </p:cNvSpPr>
          <p:nvPr>
            <p:ph type="body" idx="1"/>
          </p:nvPr>
        </p:nvSpPr>
        <p:spPr>
          <a:xfrm>
            <a:off x="311924" y="2424441"/>
            <a:ext cx="6238479" cy="73889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a:p>
            <a:r>
              <a:rPr lang="en-US" sz="1200" b="0" i="0" u="none" strike="noStrike" kern="1200" baseline="0" dirty="0" smtClean="0">
                <a:solidFill>
                  <a:schemeClr val="tx1"/>
                </a:solidFill>
                <a:latin typeface="+mn-lt"/>
                <a:ea typeface="+mn-ea"/>
                <a:cs typeface="+mn-cs"/>
              </a:rPr>
              <a:t>The NTDS.DIT file is a database with usually 3 or more tables. The name and purpose of the important tables are the following:</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1. </a:t>
            </a:r>
            <a:r>
              <a:rPr lang="en-US" sz="1200" b="0" i="0" u="none" strike="noStrike" kern="1200" baseline="0" dirty="0" err="1" smtClean="0">
                <a:solidFill>
                  <a:schemeClr val="tx1"/>
                </a:solidFill>
                <a:latin typeface="+mn-lt"/>
                <a:ea typeface="+mn-ea"/>
                <a:cs typeface="+mn-cs"/>
              </a:rPr>
              <a:t>datatable</a:t>
            </a:r>
            <a:r>
              <a:rPr lang="en-US" sz="1200" b="0" i="0" u="none" strike="noStrike" kern="1200" baseline="0" dirty="0" smtClean="0">
                <a:solidFill>
                  <a:schemeClr val="tx1"/>
                </a:solidFill>
                <a:latin typeface="+mn-lt"/>
                <a:ea typeface="+mn-ea"/>
                <a:cs typeface="+mn-cs"/>
              </a:rPr>
              <a:t> - used to store the objects accessible in Active Directory</a:t>
            </a:r>
          </a:p>
          <a:p>
            <a:r>
              <a:rPr lang="en-US" sz="1200" b="0" i="0" u="none" strike="noStrike" kern="1200" baseline="0" dirty="0" smtClean="0">
                <a:solidFill>
                  <a:schemeClr val="tx1"/>
                </a:solidFill>
                <a:latin typeface="+mn-lt"/>
                <a:ea typeface="+mn-ea"/>
                <a:cs typeface="+mn-cs"/>
              </a:rPr>
              <a:t>2. </a:t>
            </a:r>
            <a:r>
              <a:rPr lang="en-US" sz="1200" b="0" i="0" u="none" strike="noStrike" kern="1200" baseline="0" dirty="0" err="1" smtClean="0">
                <a:solidFill>
                  <a:schemeClr val="tx1"/>
                </a:solidFill>
                <a:latin typeface="+mn-lt"/>
                <a:ea typeface="+mn-ea"/>
                <a:cs typeface="+mn-cs"/>
              </a:rPr>
              <a:t>link_table</a:t>
            </a:r>
            <a:r>
              <a:rPr lang="en-US" sz="1200" b="0" i="0" u="none" strike="noStrike" kern="1200" baseline="0" dirty="0" smtClean="0">
                <a:solidFill>
                  <a:schemeClr val="tx1"/>
                </a:solidFill>
                <a:latin typeface="+mn-lt"/>
                <a:ea typeface="+mn-ea"/>
                <a:cs typeface="+mn-cs"/>
              </a:rPr>
              <a:t> - used to provide references to objects (introduced with Server 2003)</a:t>
            </a:r>
          </a:p>
          <a:p>
            <a:r>
              <a:rPr lang="en-US" sz="1200" b="0" i="0" u="none" strike="noStrike" kern="1200" baseline="0" dirty="0" smtClean="0">
                <a:solidFill>
                  <a:schemeClr val="tx1"/>
                </a:solidFill>
                <a:latin typeface="+mn-lt"/>
                <a:ea typeface="+mn-ea"/>
                <a:cs typeface="+mn-cs"/>
              </a:rPr>
              <a:t>3. </a:t>
            </a:r>
            <a:r>
              <a:rPr lang="en-US" sz="1200" b="0" i="0" u="none" strike="noStrike" kern="1200" baseline="0" dirty="0" err="1" smtClean="0">
                <a:solidFill>
                  <a:schemeClr val="tx1"/>
                </a:solidFill>
                <a:latin typeface="+mn-lt"/>
                <a:ea typeface="+mn-ea"/>
                <a:cs typeface="+mn-cs"/>
              </a:rPr>
              <a:t>sd_table</a:t>
            </a:r>
            <a:r>
              <a:rPr lang="en-US" sz="1200" b="0" i="0" u="none" strike="noStrike" kern="1200" baseline="0" dirty="0" smtClean="0">
                <a:solidFill>
                  <a:schemeClr val="tx1"/>
                </a:solidFill>
                <a:latin typeface="+mn-lt"/>
                <a:ea typeface="+mn-ea"/>
                <a:cs typeface="+mn-cs"/>
              </a:rPr>
              <a:t> - used to store the security descriptors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database engine for NTDS.DIT is the Extensible Storage Engine (ESE or JET Blue) and is a proprietary Microsoft database engine. This engine is also used in Microsoft Exchange, however, the </a:t>
            </a:r>
            <a:r>
              <a:rPr lang="en-US" sz="1200" b="0" i="0" u="none" strike="noStrike" kern="1200" baseline="0" dirty="0" err="1" smtClean="0">
                <a:solidFill>
                  <a:schemeClr val="tx1"/>
                </a:solidFill>
                <a:latin typeface="+mn-lt"/>
                <a:ea typeface="+mn-ea"/>
                <a:cs typeface="+mn-cs"/>
              </a:rPr>
              <a:t>pagesizes</a:t>
            </a:r>
            <a:r>
              <a:rPr lang="en-US" sz="1200" b="0" i="0" u="none" strike="noStrike" kern="1200" baseline="0" dirty="0" smtClean="0">
                <a:solidFill>
                  <a:schemeClr val="tx1"/>
                </a:solidFill>
                <a:latin typeface="+mn-lt"/>
                <a:ea typeface="+mn-ea"/>
                <a:cs typeface="+mn-cs"/>
              </a:rPr>
              <a:t> are different between the two databases. It is 8192 bytes in the NTDS.DIT database and 4096 bytes in Exchange.</a:t>
            </a:r>
            <a:endParaRPr lang="en-US" dirty="0" smtClean="0"/>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The AD DS database cannot be directly accessed by any applications. All access to the database is managed by the domain controller. </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64-bit hardware can provide a significant performance boost for domain controllers because of the increase in addressable memory space.</a:t>
            </a:r>
          </a:p>
        </p:txBody>
      </p:sp>
    </p:spTree>
    <p:extLst>
      <p:ext uri="{BB962C8B-B14F-4D97-AF65-F5344CB8AC3E}">
        <p14:creationId xmlns:p14="http://schemas.microsoft.com/office/powerpoint/2010/main" val="1473666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583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583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E53B0E4D-9D7C-4B84-BBD1-B70BC8FED3C4}" type="slidenum">
              <a:rPr lang="en-US" b="0">
                <a:latin typeface="Arial" panose="020B0604020202020204" pitchFamily="34" charset="0"/>
              </a:rPr>
              <a:pPr/>
              <a:t>21</a:t>
            </a:fld>
            <a:endParaRPr lang="en-US" b="0">
              <a:latin typeface="Arial" panose="020B0604020202020204" pitchFamily="34" charset="0"/>
            </a:endParaRPr>
          </a:p>
        </p:txBody>
      </p:sp>
      <p:sp>
        <p:nvSpPr>
          <p:cNvPr id="58373" name="Rectangle 2"/>
          <p:cNvSpPr>
            <a:spLocks noGrp="1" noRot="1" noChangeAspect="1" noChangeArrowheads="1" noTextEdit="1"/>
          </p:cNvSpPr>
          <p:nvPr>
            <p:ph type="sldImg"/>
          </p:nvPr>
        </p:nvSpPr>
        <p:spPr>
          <a:xfrm>
            <a:off x="92075" y="746125"/>
            <a:ext cx="6623050" cy="3725863"/>
          </a:xfrm>
          <a:ln/>
        </p:spPr>
      </p:sp>
      <p:sp>
        <p:nvSpPr>
          <p:cNvPr id="58374" name="Rectangle 3"/>
          <p:cNvSpPr>
            <a:spLocks noGrp="1" noChangeArrowheads="1"/>
          </p:cNvSpPr>
          <p:nvPr>
            <p:ph type="body" idx="1"/>
          </p:nvPr>
        </p:nvSpPr>
        <p:spPr>
          <a:xfrm>
            <a:off x="311924" y="2424441"/>
            <a:ext cx="6238479" cy="73889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If directory information did not replicate regularly: </a:t>
            </a:r>
          </a:p>
          <a:p>
            <a:pPr marL="171450" indent="-171450" eaLnBrk="1" hangingPunct="1">
              <a:buFont typeface="Arial" panose="020B0604020202020204" pitchFamily="34" charset="0"/>
              <a:buChar char="•"/>
            </a:pPr>
            <a:r>
              <a:rPr lang="en-US" dirty="0" smtClean="0">
                <a:latin typeface="Arial" panose="020B0604020202020204" pitchFamily="34" charset="0"/>
              </a:rPr>
              <a:t>logons would fail at domains other than where the user account was created</a:t>
            </a:r>
          </a:p>
          <a:p>
            <a:pPr marL="171450" indent="-171450" eaLnBrk="1" hangingPunct="1">
              <a:buFont typeface="Arial" panose="020B0604020202020204" pitchFamily="34" charset="0"/>
              <a:buChar char="•"/>
            </a:pPr>
            <a:r>
              <a:rPr lang="en-US" dirty="0" smtClean="0">
                <a:latin typeface="Arial" panose="020B0604020202020204" pitchFamily="34" charset="0"/>
              </a:rPr>
              <a:t>locations and names of domain controllers might not be current, causing services contained on them to become unavailable</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Advantages of multi-master replication</a:t>
            </a:r>
            <a:r>
              <a:rPr lang="en-US" baseline="0" dirty="0" smtClean="0">
                <a:latin typeface="Arial" panose="020B0604020202020204" pitchFamily="34" charset="0"/>
              </a:rPr>
              <a:t> </a:t>
            </a:r>
            <a:r>
              <a:rPr lang="en-US" dirty="0" smtClean="0">
                <a:latin typeface="Arial" panose="020B0604020202020204" pitchFamily="34" charset="0"/>
              </a:rPr>
              <a:t>include:</a:t>
            </a:r>
          </a:p>
          <a:p>
            <a:pPr marL="171450" indent="-171450" eaLnBrk="1" hangingPunct="1">
              <a:buFont typeface="Arial" panose="020B0604020202020204" pitchFamily="34" charset="0"/>
              <a:buChar char="•"/>
            </a:pPr>
            <a:r>
              <a:rPr lang="en-US" dirty="0" smtClean="0">
                <a:latin typeface="Arial" panose="020B0604020202020204" pitchFamily="34" charset="0"/>
              </a:rPr>
              <a:t>the elimination of single point of failure</a:t>
            </a:r>
          </a:p>
          <a:p>
            <a:pPr marL="171450" indent="-171450" eaLnBrk="1" hangingPunct="1">
              <a:buFont typeface="Arial" panose="020B0604020202020204" pitchFamily="34" charset="0"/>
              <a:buChar char="•"/>
            </a:pPr>
            <a:r>
              <a:rPr lang="en-US" dirty="0" smtClean="0">
                <a:latin typeface="Arial" panose="020B0604020202020204" pitchFamily="34" charset="0"/>
              </a:rPr>
              <a:t>faster replication as each domain controller can be involved with replicating data</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Domain controllers in the same site replicate their data, typically within 15 seconds after a change, completing replication with all members in a properly configured tree in about 45 seconds. </a:t>
            </a:r>
          </a:p>
          <a:p>
            <a:pPr eaLnBrk="1" hangingPunct="1"/>
            <a:r>
              <a:rPr lang="en-US" dirty="0" smtClean="0">
                <a:latin typeface="Arial" panose="020B0604020202020204" pitchFamily="34" charset="0"/>
              </a:rPr>
              <a:t>When you create multiple sites, you can configure a replication schedule between the sites.</a:t>
            </a:r>
            <a:endParaRPr lang="en-US" b="1" dirty="0" smtClean="0">
              <a:latin typeface="Arial" panose="020B0604020202020204" pitchFamily="34" charset="0"/>
            </a:endParaRPr>
          </a:p>
        </p:txBody>
      </p:sp>
    </p:spTree>
    <p:extLst>
      <p:ext uri="{BB962C8B-B14F-4D97-AF65-F5344CB8AC3E}">
        <p14:creationId xmlns:p14="http://schemas.microsoft.com/office/powerpoint/2010/main" val="3805028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593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593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50FE4C11-5928-4323-8503-2A2C4C77F408}" type="slidenum">
              <a:rPr lang="en-US" b="0">
                <a:latin typeface="Arial" panose="020B0604020202020204" pitchFamily="34" charset="0"/>
              </a:rPr>
              <a:pPr/>
              <a:t>22</a:t>
            </a:fld>
            <a:endParaRPr lang="en-US" b="0">
              <a:latin typeface="Arial" panose="020B0604020202020204" pitchFamily="34" charset="0"/>
            </a:endParaRPr>
          </a:p>
        </p:txBody>
      </p:sp>
      <p:sp>
        <p:nvSpPr>
          <p:cNvPr id="59397" name="Rectangle 2"/>
          <p:cNvSpPr>
            <a:spLocks noGrp="1" noRot="1" noChangeAspect="1" noChangeArrowheads="1" noTextEdit="1"/>
          </p:cNvSpPr>
          <p:nvPr>
            <p:ph type="sldImg"/>
          </p:nvPr>
        </p:nvSpPr>
        <p:spPr>
          <a:xfrm>
            <a:off x="92075" y="746125"/>
            <a:ext cx="6623050" cy="3725863"/>
          </a:xfrm>
          <a:ln/>
        </p:spPr>
      </p:sp>
      <p:sp>
        <p:nvSpPr>
          <p:cNvPr id="59398" name="Rectangle 3"/>
          <p:cNvSpPr>
            <a:spLocks noGrp="1" noChangeArrowheads="1"/>
          </p:cNvSpPr>
          <p:nvPr>
            <p:ph type="body" idx="1"/>
          </p:nvPr>
        </p:nvSpPr>
        <p:spPr>
          <a:xfrm>
            <a:off x="311924" y="2424441"/>
            <a:ext cx="6238479" cy="73889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Sites are often defined after an analysis of network bandwidth capacity.  </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The primary reason for creating sites is to control network traffic across wide area network (WAN) links. By creating sites, you can minimize replication traffic across the WAN link because you can schedule the replication. You also control client logon traffic and provide a better client logon experience because client computers will always connect to a domain controller in their own site first.</a:t>
            </a:r>
          </a:p>
        </p:txBody>
      </p:sp>
    </p:spTree>
    <p:extLst>
      <p:ext uri="{BB962C8B-B14F-4D97-AF65-F5344CB8AC3E}">
        <p14:creationId xmlns:p14="http://schemas.microsoft.com/office/powerpoint/2010/main" val="429985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3050" cy="3725863"/>
          </a:xfrm>
        </p:spPr>
      </p:sp>
      <p:sp>
        <p:nvSpPr>
          <p:cNvPr id="3" name="Notes Placeholder 2"/>
          <p:cNvSpPr>
            <a:spLocks noGrp="1"/>
          </p:cNvSpPr>
          <p:nvPr>
            <p:ph type="body" idx="1"/>
          </p:nvPr>
        </p:nvSpPr>
        <p:spPr/>
        <p:txBody>
          <a:bodyPr>
            <a:normAutofit/>
          </a:bodyPr>
          <a:lstStyle/>
          <a:p>
            <a:r>
              <a:rPr lang="en-US" dirty="0" smtClean="0">
                <a:effectLst/>
              </a:rPr>
              <a:t>All of the domain controllers in a particular domain can receive changes and replicate those changes to all other domain controllers in the domain. Each domain in Active Directory is identified by a Domain Name System (DNS) domain name and requires one or more domain controllers.</a:t>
            </a:r>
          </a:p>
          <a:p>
            <a:endParaRPr lang="en-US" dirty="0" smtClean="0">
              <a:solidFill>
                <a:schemeClr val="tx2"/>
              </a:solidFill>
              <a:effectLst/>
              <a:latin typeface="Segoe" pitchFamily="34" charset="0"/>
            </a:endParaRPr>
          </a:p>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4113191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440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40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D0F6CC3B-2B15-43C6-AE5C-F6D3DE7FD0F2}" type="slidenum">
              <a:rPr lang="en-US" b="0">
                <a:latin typeface="Arial" panose="020B0604020202020204" pitchFamily="34" charset="0"/>
              </a:rPr>
              <a:pPr/>
              <a:t>25</a:t>
            </a:fld>
            <a:endParaRPr lang="en-US" b="0">
              <a:latin typeface="Arial" panose="020B0604020202020204" pitchFamily="34" charset="0"/>
            </a:endParaRPr>
          </a:p>
        </p:txBody>
      </p:sp>
      <p:sp>
        <p:nvSpPr>
          <p:cNvPr id="44037" name="Rectangle 2"/>
          <p:cNvSpPr>
            <a:spLocks noGrp="1" noRot="1" noChangeAspect="1" noChangeArrowheads="1" noTextEdit="1"/>
          </p:cNvSpPr>
          <p:nvPr>
            <p:ph type="sldImg"/>
          </p:nvPr>
        </p:nvSpPr>
        <p:spPr>
          <a:xfrm>
            <a:off x="92075" y="746125"/>
            <a:ext cx="6623050" cy="3725863"/>
          </a:xfrm>
          <a:ln/>
        </p:spPr>
      </p:sp>
      <p:sp>
        <p:nvSpPr>
          <p:cNvPr id="44038" name="Rectangle 3"/>
          <p:cNvSpPr>
            <a:spLocks noGrp="1" noChangeArrowheads="1"/>
          </p:cNvSpPr>
          <p:nvPr>
            <p:ph type="body" idx="1"/>
          </p:nvPr>
        </p:nvSpPr>
        <p:spPr>
          <a:xfrm>
            <a:off x="311924" y="2424441"/>
            <a:ext cx="6238479" cy="73889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One of the easiest ways to describe the schema is to say that it is a set of rules that define what you can do in AD DS.</a:t>
            </a:r>
          </a:p>
          <a:p>
            <a:pPr eaLnBrk="1" hangingPunct="1"/>
            <a:endParaRPr lang="en-US" dirty="0" smtClean="0">
              <a:latin typeface="Arial" panose="020B0604020202020204" pitchFamily="34" charset="0"/>
            </a:endParaRPr>
          </a:p>
          <a:p>
            <a:pPr eaLnBrk="1" hangingPunct="1"/>
            <a:r>
              <a:rPr lang="en-US" dirty="0" err="1" smtClean="0">
                <a:latin typeface="Arial" panose="020B0604020202020204" pitchFamily="34" charset="0"/>
              </a:rPr>
              <a:t>ADSIEdit</a:t>
            </a:r>
            <a:r>
              <a:rPr lang="en-US" baseline="0" dirty="0" smtClean="0">
                <a:latin typeface="Arial" panose="020B0604020202020204" pitchFamily="34" charset="0"/>
              </a:rPr>
              <a:t> and the Schema Management Console are tools you can use to manage the schema.  </a:t>
            </a:r>
            <a:r>
              <a:rPr lang="en-US" dirty="0" smtClean="0">
                <a:latin typeface="Arial" panose="020B0604020202020204" pitchFamily="34" charset="0"/>
              </a:rPr>
              <a:t>You must register the Schema snap-in by using the regsvr32 schmmgmt.dll command before creating the custom MMC.</a:t>
            </a:r>
          </a:p>
        </p:txBody>
      </p:sp>
    </p:spTree>
    <p:extLst>
      <p:ext uri="{BB962C8B-B14F-4D97-AF65-F5344CB8AC3E}">
        <p14:creationId xmlns:p14="http://schemas.microsoft.com/office/powerpoint/2010/main" val="1321885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450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50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601D0A5D-6CB9-4F74-B1F5-F7899B63FED0}" type="slidenum">
              <a:rPr lang="en-US" b="0">
                <a:latin typeface="Arial" panose="020B0604020202020204" pitchFamily="34" charset="0"/>
              </a:rPr>
              <a:pPr/>
              <a:t>26</a:t>
            </a:fld>
            <a:endParaRPr lang="en-US" b="0">
              <a:latin typeface="Arial" panose="020B0604020202020204" pitchFamily="34" charset="0"/>
            </a:endParaRPr>
          </a:p>
        </p:txBody>
      </p:sp>
      <p:sp>
        <p:nvSpPr>
          <p:cNvPr id="45061" name="Rectangle 2"/>
          <p:cNvSpPr>
            <a:spLocks noGrp="1" noRot="1" noChangeAspect="1" noChangeArrowheads="1" noTextEdit="1"/>
          </p:cNvSpPr>
          <p:nvPr>
            <p:ph type="sldImg"/>
          </p:nvPr>
        </p:nvSpPr>
        <p:spPr>
          <a:xfrm>
            <a:off x="92075" y="746125"/>
            <a:ext cx="6623050" cy="3725863"/>
          </a:xfrm>
          <a:ln/>
        </p:spPr>
      </p:sp>
      <p:sp>
        <p:nvSpPr>
          <p:cNvPr id="45062" name="Rectangle 3"/>
          <p:cNvSpPr>
            <a:spLocks noGrp="1" noChangeArrowheads="1"/>
          </p:cNvSpPr>
          <p:nvPr>
            <p:ph type="body" idx="1"/>
          </p:nvPr>
        </p:nvSpPr>
        <p:spPr>
          <a:xfrm>
            <a:off x="311924" y="2424441"/>
            <a:ext cx="6238479" cy="73889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202801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471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71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EE3E0FF0-9F55-4A4B-98E1-DD0E0323C9E5}" type="slidenum">
              <a:rPr lang="en-US" b="0">
                <a:latin typeface="Arial" panose="020B0604020202020204" pitchFamily="34" charset="0"/>
              </a:rPr>
              <a:pPr/>
              <a:t>27</a:t>
            </a:fld>
            <a:endParaRPr lang="en-US" b="0">
              <a:latin typeface="Arial" panose="020B0604020202020204" pitchFamily="34" charset="0"/>
            </a:endParaRPr>
          </a:p>
        </p:txBody>
      </p:sp>
      <p:sp>
        <p:nvSpPr>
          <p:cNvPr id="47109" name="Rectangle 2"/>
          <p:cNvSpPr>
            <a:spLocks noGrp="1" noRot="1" noChangeAspect="1" noChangeArrowheads="1" noTextEdit="1"/>
          </p:cNvSpPr>
          <p:nvPr>
            <p:ph type="sldImg"/>
          </p:nvPr>
        </p:nvSpPr>
        <p:spPr>
          <a:xfrm>
            <a:off x="92075" y="746125"/>
            <a:ext cx="6623050" cy="3725863"/>
          </a:xfrm>
          <a:ln/>
        </p:spPr>
      </p:sp>
      <p:sp>
        <p:nvSpPr>
          <p:cNvPr id="47110" name="Rectangle 3"/>
          <p:cNvSpPr>
            <a:spLocks noGrp="1" noChangeArrowheads="1"/>
          </p:cNvSpPr>
          <p:nvPr>
            <p:ph type="body" idx="1"/>
          </p:nvPr>
        </p:nvSpPr>
        <p:spPr>
          <a:xfrm>
            <a:off x="311924" y="2424441"/>
            <a:ext cx="6238479" cy="73889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583419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CDFD15C-9FC0-41E3-A9CE-3A09C0998329}" type="slidenum">
              <a:rPr lang="en-US"/>
              <a:pPr/>
              <a:t>9</a:t>
            </a:fld>
            <a:endParaRPr lang="en-US"/>
          </a:p>
        </p:txBody>
      </p:sp>
      <p:sp>
        <p:nvSpPr>
          <p:cNvPr id="12595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2595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25956" name="Rectangle 4"/>
          <p:cNvSpPr>
            <a:spLocks noGrp="1" noRot="1" noChangeAspect="1" noChangeArrowheads="1" noTextEdit="1"/>
          </p:cNvSpPr>
          <p:nvPr>
            <p:ph type="sldImg"/>
          </p:nvPr>
        </p:nvSpPr>
        <p:spPr>
          <a:xfrm>
            <a:off x="231775" y="611188"/>
            <a:ext cx="6354763" cy="3575050"/>
          </a:xfrm>
          <a:ln/>
        </p:spPr>
      </p:sp>
      <p:sp>
        <p:nvSpPr>
          <p:cNvPr id="125957"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481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81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AC09600A-78B9-415E-9730-67A896F23237}" type="slidenum">
              <a:rPr lang="en-US" b="0">
                <a:latin typeface="Arial" panose="020B0604020202020204" pitchFamily="34" charset="0"/>
              </a:rPr>
              <a:pPr/>
              <a:t>28</a:t>
            </a:fld>
            <a:endParaRPr lang="en-US" b="0">
              <a:latin typeface="Arial" panose="020B0604020202020204" pitchFamily="34" charset="0"/>
            </a:endParaRPr>
          </a:p>
        </p:txBody>
      </p:sp>
      <p:sp>
        <p:nvSpPr>
          <p:cNvPr id="48133" name="Rectangle 2"/>
          <p:cNvSpPr>
            <a:spLocks noGrp="1" noRot="1" noChangeAspect="1" noChangeArrowheads="1" noTextEdit="1"/>
          </p:cNvSpPr>
          <p:nvPr>
            <p:ph type="sldImg"/>
          </p:nvPr>
        </p:nvSpPr>
        <p:spPr>
          <a:xfrm>
            <a:off x="92075" y="746125"/>
            <a:ext cx="6623050" cy="3725863"/>
          </a:xfrm>
          <a:ln/>
        </p:spPr>
      </p:sp>
      <p:sp>
        <p:nvSpPr>
          <p:cNvPr id="48134" name="Rectangle 3"/>
          <p:cNvSpPr>
            <a:spLocks noGrp="1" noChangeArrowheads="1"/>
          </p:cNvSpPr>
          <p:nvPr>
            <p:ph type="body" idx="1"/>
          </p:nvPr>
        </p:nvSpPr>
        <p:spPr>
          <a:xfrm>
            <a:off x="311924" y="2424441"/>
            <a:ext cx="6238479" cy="73889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9589196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491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91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457E2E87-27B9-4272-8FA7-016B44B20A03}" type="slidenum">
              <a:rPr lang="en-US" b="0">
                <a:latin typeface="Arial" panose="020B0604020202020204" pitchFamily="34" charset="0"/>
              </a:rPr>
              <a:pPr/>
              <a:t>29</a:t>
            </a:fld>
            <a:endParaRPr lang="en-US" b="0">
              <a:latin typeface="Arial" panose="020B0604020202020204" pitchFamily="34" charset="0"/>
            </a:endParaRPr>
          </a:p>
        </p:txBody>
      </p:sp>
      <p:sp>
        <p:nvSpPr>
          <p:cNvPr id="49157" name="Rectangle 2"/>
          <p:cNvSpPr>
            <a:spLocks noGrp="1" noRot="1" noChangeAspect="1" noChangeArrowheads="1" noTextEdit="1"/>
          </p:cNvSpPr>
          <p:nvPr>
            <p:ph type="sldImg"/>
          </p:nvPr>
        </p:nvSpPr>
        <p:spPr>
          <a:xfrm>
            <a:off x="92075" y="746125"/>
            <a:ext cx="6623050" cy="3725863"/>
          </a:xfrm>
          <a:ln/>
        </p:spPr>
      </p:sp>
      <p:sp>
        <p:nvSpPr>
          <p:cNvPr id="49158" name="Rectangle 3"/>
          <p:cNvSpPr>
            <a:spLocks noGrp="1" noChangeArrowheads="1"/>
          </p:cNvSpPr>
          <p:nvPr>
            <p:ph type="body" idx="1"/>
          </p:nvPr>
        </p:nvSpPr>
        <p:spPr>
          <a:xfrm>
            <a:off x="311924" y="2424441"/>
            <a:ext cx="6238479" cy="73889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OUs can be used to create both a hierarchical and logical representation of a company. OUs can also be used to delegate certain administrative rights. For example, a junior network administrator may be given permission to administer user accounts in an OU that contains all accounts for a branch office location. </a:t>
            </a:r>
          </a:p>
        </p:txBody>
      </p:sp>
    </p:spTree>
    <p:extLst>
      <p:ext uri="{BB962C8B-B14F-4D97-AF65-F5344CB8AC3E}">
        <p14:creationId xmlns:p14="http://schemas.microsoft.com/office/powerpoint/2010/main" val="776970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460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60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94B089DC-A6C8-4B4B-ABEA-98A4DD6D817B}" type="slidenum">
              <a:rPr lang="en-US" b="0">
                <a:latin typeface="Arial" panose="020B0604020202020204" pitchFamily="34" charset="0"/>
              </a:rPr>
              <a:pPr/>
              <a:t>30</a:t>
            </a:fld>
            <a:endParaRPr lang="en-US" b="0">
              <a:latin typeface="Arial" panose="020B0604020202020204" pitchFamily="34" charset="0"/>
            </a:endParaRPr>
          </a:p>
        </p:txBody>
      </p:sp>
      <p:sp>
        <p:nvSpPr>
          <p:cNvPr id="46085" name="Rectangle 2"/>
          <p:cNvSpPr>
            <a:spLocks noGrp="1" noRot="1" noChangeAspect="1" noChangeArrowheads="1" noTextEdit="1"/>
          </p:cNvSpPr>
          <p:nvPr>
            <p:ph type="sldImg"/>
          </p:nvPr>
        </p:nvSpPr>
        <p:spPr>
          <a:xfrm>
            <a:off x="92075" y="746125"/>
            <a:ext cx="6623050" cy="3725863"/>
          </a:xfrm>
          <a:ln/>
        </p:spPr>
      </p:sp>
      <p:sp>
        <p:nvSpPr>
          <p:cNvPr id="46086" name="Rectangle 3"/>
          <p:cNvSpPr>
            <a:spLocks noGrp="1" noChangeArrowheads="1"/>
          </p:cNvSpPr>
          <p:nvPr>
            <p:ph type="body" idx="1"/>
          </p:nvPr>
        </p:nvSpPr>
        <p:spPr>
          <a:xfrm>
            <a:off x="311924" y="2374398"/>
            <a:ext cx="6238479" cy="743897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The trusted domain as the domain where the accounts are, and the trusting domain as where the shared resources are.</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Domains can allow access to shared resources outside of their boundaries by using a trust. You can use a one-way trust to optimize performance between domains. Mention that forest trusts allow users to access resources in any domain in the other forest, as well as logon to any domain in the forest using a same VPN. </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Realm trusts enable trusts between Windows Server 2003 and Windows Server 2008 domains and directory-service implementations on other platforms by their shared use of open standard security system Kerberos version 5 protocol.</a:t>
            </a:r>
          </a:p>
        </p:txBody>
      </p:sp>
    </p:spTree>
    <p:extLst>
      <p:ext uri="{BB962C8B-B14F-4D97-AF65-F5344CB8AC3E}">
        <p14:creationId xmlns:p14="http://schemas.microsoft.com/office/powerpoint/2010/main" val="1729272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512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512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98857A4A-99AB-4327-A025-105B372079EC}" type="slidenum">
              <a:rPr lang="en-US" b="0">
                <a:latin typeface="Arial" panose="020B0604020202020204" pitchFamily="34" charset="0"/>
              </a:rPr>
              <a:pPr/>
              <a:t>31</a:t>
            </a:fld>
            <a:endParaRPr lang="en-US" b="0">
              <a:latin typeface="Arial" panose="020B0604020202020204" pitchFamily="34" charset="0"/>
            </a:endParaRPr>
          </a:p>
        </p:txBody>
      </p:sp>
      <p:sp>
        <p:nvSpPr>
          <p:cNvPr id="51205" name="Rectangle 2"/>
          <p:cNvSpPr>
            <a:spLocks noGrp="1" noRot="1" noChangeAspect="1" noChangeArrowheads="1" noTextEdit="1"/>
          </p:cNvSpPr>
          <p:nvPr>
            <p:ph type="sldImg"/>
          </p:nvPr>
        </p:nvSpPr>
        <p:spPr>
          <a:xfrm>
            <a:off x="92075" y="746125"/>
            <a:ext cx="6623050" cy="3725863"/>
          </a:xfrm>
          <a:ln/>
        </p:spPr>
      </p:sp>
      <p:sp>
        <p:nvSpPr>
          <p:cNvPr id="51206" name="Rectangle 3"/>
          <p:cNvSpPr>
            <a:spLocks noGrp="1" noChangeArrowheads="1"/>
          </p:cNvSpPr>
          <p:nvPr>
            <p:ph type="body" idx="1"/>
          </p:nvPr>
        </p:nvSpPr>
        <p:spPr>
          <a:xfrm>
            <a:off x="311924" y="2424441"/>
            <a:ext cx="6238479" cy="73889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i="1" dirty="0" smtClean="0">
              <a:latin typeface="Arial" panose="020B0604020202020204" pitchFamily="34" charset="0"/>
            </a:endParaRPr>
          </a:p>
        </p:txBody>
      </p:sp>
    </p:spTree>
    <p:extLst>
      <p:ext uri="{BB962C8B-B14F-4D97-AF65-F5344CB8AC3E}">
        <p14:creationId xmlns:p14="http://schemas.microsoft.com/office/powerpoint/2010/main" val="3293957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58316DC-7C2D-40A3-9FF0-9F7E8434CCB5}" type="slidenum">
              <a:rPr lang="en-US" smtClean="0">
                <a:ea typeface="ＭＳ Ｐゴシック" charset="-128"/>
              </a:rPr>
              <a:pPr/>
              <a:t>40</a:t>
            </a:fld>
            <a:endParaRPr lang="en-US" smtClean="0">
              <a:ea typeface="ＭＳ Ｐゴシック" charset="-128"/>
            </a:endParaRPr>
          </a:p>
        </p:txBody>
      </p:sp>
      <p:sp>
        <p:nvSpPr>
          <p:cNvPr id="37891" name="Rectangle 2"/>
          <p:cNvSpPr>
            <a:spLocks noGrp="1" noRot="1" noChangeAspect="1" noChangeArrowheads="1" noTextEdit="1"/>
          </p:cNvSpPr>
          <p:nvPr>
            <p:ph type="sldImg"/>
          </p:nvPr>
        </p:nvSpPr>
        <p:spPr>
          <a:xfrm>
            <a:off x="92075" y="746125"/>
            <a:ext cx="6623050" cy="3725863"/>
          </a:xfrm>
          <a:solidFill>
            <a:srgbClr val="FFFFFF"/>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CDFD15C-9FC0-41E3-A9CE-3A09C0998329}" type="slidenum">
              <a:rPr lang="en-US"/>
              <a:pPr/>
              <a:t>10</a:t>
            </a:fld>
            <a:endParaRPr lang="en-US"/>
          </a:p>
        </p:txBody>
      </p:sp>
      <p:sp>
        <p:nvSpPr>
          <p:cNvPr id="12595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2595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25956" name="Rectangle 4"/>
          <p:cNvSpPr>
            <a:spLocks noGrp="1" noRot="1" noChangeAspect="1" noChangeArrowheads="1" noTextEdit="1"/>
          </p:cNvSpPr>
          <p:nvPr>
            <p:ph type="sldImg"/>
          </p:nvPr>
        </p:nvSpPr>
        <p:spPr>
          <a:xfrm>
            <a:off x="231775" y="611188"/>
            <a:ext cx="6354763" cy="3575050"/>
          </a:xfrm>
          <a:ln/>
        </p:spPr>
      </p:sp>
      <p:sp>
        <p:nvSpPr>
          <p:cNvPr id="125957"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CDFD15C-9FC0-41E3-A9CE-3A09C0998329}" type="slidenum">
              <a:rPr lang="en-US"/>
              <a:pPr/>
              <a:t>11</a:t>
            </a:fld>
            <a:endParaRPr lang="en-US"/>
          </a:p>
        </p:txBody>
      </p:sp>
      <p:sp>
        <p:nvSpPr>
          <p:cNvPr id="12595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2595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25956" name="Rectangle 4"/>
          <p:cNvSpPr>
            <a:spLocks noGrp="1" noRot="1" noChangeAspect="1" noChangeArrowheads="1" noTextEdit="1"/>
          </p:cNvSpPr>
          <p:nvPr>
            <p:ph type="sldImg"/>
          </p:nvPr>
        </p:nvSpPr>
        <p:spPr>
          <a:xfrm>
            <a:off x="231775" y="611188"/>
            <a:ext cx="6354763" cy="3575050"/>
          </a:xfrm>
          <a:ln/>
        </p:spPr>
      </p:sp>
      <p:sp>
        <p:nvSpPr>
          <p:cNvPr id="125957"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7C51086C-26B2-45F3-85CA-45371478DF58}" type="slidenum">
              <a:rPr lang="en-US"/>
              <a:pPr/>
              <a:t>12</a:t>
            </a:fld>
            <a:endParaRPr lang="en-US"/>
          </a:p>
        </p:txBody>
      </p:sp>
      <p:sp>
        <p:nvSpPr>
          <p:cNvPr id="45058"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45059"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45060" name="Rectangle 4"/>
          <p:cNvSpPr>
            <a:spLocks noGrp="1" noRot="1" noChangeAspect="1" noChangeArrowheads="1" noTextEdit="1"/>
          </p:cNvSpPr>
          <p:nvPr>
            <p:ph type="sldImg"/>
          </p:nvPr>
        </p:nvSpPr>
        <p:spPr>
          <a:xfrm>
            <a:off x="231775" y="611188"/>
            <a:ext cx="6354763" cy="3575050"/>
          </a:xfrm>
          <a:ln/>
        </p:spPr>
      </p:sp>
      <p:sp>
        <p:nvSpPr>
          <p:cNvPr id="45061"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B0A73105-13AF-4D31-BB44-78BDEA900203}" type="slidenum">
              <a:rPr lang="en-US"/>
              <a:pPr/>
              <a:t>13</a:t>
            </a:fld>
            <a:endParaRPr lang="en-US"/>
          </a:p>
        </p:txBody>
      </p:sp>
      <p:sp>
        <p:nvSpPr>
          <p:cNvPr id="47106"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47107"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47108" name="Rectangle 4"/>
          <p:cNvSpPr>
            <a:spLocks noGrp="1" noRot="1" noChangeAspect="1" noChangeArrowheads="1" noTextEdit="1"/>
          </p:cNvSpPr>
          <p:nvPr>
            <p:ph type="sldImg"/>
          </p:nvPr>
        </p:nvSpPr>
        <p:spPr>
          <a:xfrm>
            <a:off x="231775" y="611188"/>
            <a:ext cx="6354763" cy="3575050"/>
          </a:xfrm>
          <a:ln/>
        </p:spPr>
      </p:sp>
      <p:sp>
        <p:nvSpPr>
          <p:cNvPr id="47109"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721750E-5F4D-454F-9203-A00696EF0C36}" type="slidenum">
              <a:rPr lang="en-US"/>
              <a:pPr/>
              <a:t>14</a:t>
            </a:fld>
            <a:endParaRPr lang="en-US"/>
          </a:p>
        </p:txBody>
      </p:sp>
      <p:sp>
        <p:nvSpPr>
          <p:cNvPr id="63490"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63491"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63492" name="Rectangle 4"/>
          <p:cNvSpPr>
            <a:spLocks noGrp="1" noRot="1" noChangeAspect="1" noChangeArrowheads="1" noTextEdit="1"/>
          </p:cNvSpPr>
          <p:nvPr>
            <p:ph type="sldImg"/>
          </p:nvPr>
        </p:nvSpPr>
        <p:spPr>
          <a:xfrm>
            <a:off x="231775" y="611188"/>
            <a:ext cx="6354763" cy="3575050"/>
          </a:xfrm>
          <a:ln/>
        </p:spPr>
      </p:sp>
      <p:sp>
        <p:nvSpPr>
          <p:cNvPr id="63493"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6F6D7ADC-011C-43FD-BEF3-9FEFD05E00EC}" type="slidenum">
              <a:rPr lang="en-US"/>
              <a:pPr/>
              <a:t>15</a:t>
            </a:fld>
            <a:endParaRPr lang="en-US"/>
          </a:p>
        </p:txBody>
      </p:sp>
      <p:sp>
        <p:nvSpPr>
          <p:cNvPr id="49154" name="Rectangle 1026"/>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49155" name="Rectangle 1027"/>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49156" name="Rectangle 1028"/>
          <p:cNvSpPr>
            <a:spLocks noGrp="1" noRot="1" noChangeAspect="1" noChangeArrowheads="1" noTextEdit="1"/>
          </p:cNvSpPr>
          <p:nvPr>
            <p:ph type="sldImg"/>
          </p:nvPr>
        </p:nvSpPr>
        <p:spPr>
          <a:xfrm>
            <a:off x="231775" y="611188"/>
            <a:ext cx="6354763" cy="3575050"/>
          </a:xfrm>
          <a:ln/>
        </p:spPr>
      </p:sp>
      <p:sp>
        <p:nvSpPr>
          <p:cNvPr id="49157" name="Rectangle 1029"/>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2: Introduction to Active Directory® Domain Services</a:t>
            </a:r>
          </a:p>
        </p:txBody>
      </p:sp>
      <p:sp>
        <p:nvSpPr>
          <p:cNvPr id="378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78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0AB611A5-C561-4366-8026-5B150CFE6D6B}" type="slidenum">
              <a:rPr lang="en-US" b="0">
                <a:latin typeface="Arial" panose="020B0604020202020204" pitchFamily="34" charset="0"/>
              </a:rPr>
              <a:pPr/>
              <a:t>16</a:t>
            </a:fld>
            <a:endParaRPr lang="en-US" b="0">
              <a:latin typeface="Arial" panose="020B0604020202020204" pitchFamily="34" charset="0"/>
            </a:endParaRPr>
          </a:p>
        </p:txBody>
      </p:sp>
      <p:sp>
        <p:nvSpPr>
          <p:cNvPr id="37893" name="Rectangle 2"/>
          <p:cNvSpPr>
            <a:spLocks noGrp="1" noRot="1" noChangeAspect="1" noChangeArrowheads="1" noTextEdit="1"/>
          </p:cNvSpPr>
          <p:nvPr>
            <p:ph type="sldImg"/>
          </p:nvPr>
        </p:nvSpPr>
        <p:spPr>
          <a:xfrm>
            <a:off x="92075" y="746125"/>
            <a:ext cx="6623050" cy="3725863"/>
          </a:xfrm>
          <a:ln/>
        </p:spPr>
      </p:sp>
      <p:sp>
        <p:nvSpPr>
          <p:cNvPr id="37894" name="Rectangle 3"/>
          <p:cNvSpPr>
            <a:spLocks noGrp="1" noChangeArrowheads="1"/>
          </p:cNvSpPr>
          <p:nvPr>
            <p:ph type="body" idx="1"/>
          </p:nvPr>
        </p:nvSpPr>
        <p:spPr>
          <a:xfrm>
            <a:off x="311924" y="2424441"/>
            <a:ext cx="6238479" cy="73889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18661613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66" descr="banner"/>
          <p:cNvPicPr>
            <a:picLocks noChangeAspect="1" noChangeArrowheads="1"/>
          </p:cNvPicPr>
          <p:nvPr userDrawn="1"/>
        </p:nvPicPr>
        <p:blipFill>
          <a:blip r:embed="rId2"/>
          <a:srcRect/>
          <a:stretch>
            <a:fillRect/>
          </a:stretch>
        </p:blipFill>
        <p:spPr bwMode="auto">
          <a:xfrm>
            <a:off x="0" y="4629150"/>
            <a:ext cx="9144000" cy="514350"/>
          </a:xfrm>
          <a:prstGeom prst="rect">
            <a:avLst/>
          </a:prstGeom>
          <a:noFill/>
          <a:ln w="9525">
            <a:noFill/>
            <a:miter lim="800000"/>
            <a:headEnd/>
            <a:tailEnd/>
          </a:ln>
        </p:spPr>
      </p:pic>
      <p:pic>
        <p:nvPicPr>
          <p:cNvPr id="5" name="Picture 65" descr="banner"/>
          <p:cNvPicPr>
            <a:picLocks noChangeAspect="1" noChangeArrowheads="1"/>
          </p:cNvPicPr>
          <p:nvPr userDrawn="1"/>
        </p:nvPicPr>
        <p:blipFill>
          <a:blip r:embed="rId3"/>
          <a:srcRect/>
          <a:stretch>
            <a:fillRect/>
          </a:stretch>
        </p:blipFill>
        <p:spPr bwMode="auto">
          <a:xfrm>
            <a:off x="0" y="55960"/>
            <a:ext cx="9144000" cy="515540"/>
          </a:xfrm>
          <a:prstGeom prst="rect">
            <a:avLst/>
          </a:prstGeom>
          <a:noFill/>
          <a:ln w="9525">
            <a:noFill/>
            <a:miter lim="800000"/>
            <a:headEnd/>
            <a:tailEnd/>
          </a:ln>
        </p:spPr>
      </p:pic>
      <p:sp>
        <p:nvSpPr>
          <p:cNvPr id="6" name="Rectangle 67590"/>
          <p:cNvSpPr>
            <a:spLocks noChangeArrowheads="1"/>
          </p:cNvSpPr>
          <p:nvPr userDrawn="1"/>
        </p:nvSpPr>
        <p:spPr bwMode="auto">
          <a:xfrm>
            <a:off x="0" y="0"/>
            <a:ext cx="9144000" cy="57150"/>
          </a:xfrm>
          <a:prstGeom prst="rect">
            <a:avLst/>
          </a:prstGeom>
          <a:gradFill rotWithShape="1">
            <a:gsLst>
              <a:gs pos="0">
                <a:srgbClr val="0099FF">
                  <a:gamma/>
                  <a:tint val="0"/>
                  <a:invGamma/>
                </a:srgbClr>
              </a:gs>
              <a:gs pos="100000">
                <a:srgbClr val="0099FF">
                  <a:alpha val="25000"/>
                </a:srgbClr>
              </a:gs>
            </a:gsLst>
            <a:lin ang="0" scaled="1"/>
          </a:gradFill>
          <a:ln w="9525">
            <a:noFill/>
            <a:miter lim="800000"/>
            <a:headEnd/>
            <a:tailEnd/>
          </a:ln>
        </p:spPr>
        <p:txBody>
          <a:bodyPr wrap="none" lIns="0" tIns="0" rIns="0" bIns="0" anchor="ctr"/>
          <a:lstStyle/>
          <a:p>
            <a:pPr eaLnBrk="1" hangingPunct="1">
              <a:defRPr/>
            </a:pPr>
            <a:endParaRPr lang="en-US" sz="1800" b="0">
              <a:solidFill>
                <a:srgbClr val="000000"/>
              </a:solidFill>
              <a:latin typeface="Segoe" pitchFamily="8" charset="0"/>
              <a:ea typeface="+mn-ea"/>
            </a:endParaRPr>
          </a:p>
        </p:txBody>
      </p:sp>
      <p:sp>
        <p:nvSpPr>
          <p:cNvPr id="7" name="Rectangle 6"/>
          <p:cNvSpPr>
            <a:spLocks noChangeArrowheads="1"/>
          </p:cNvSpPr>
          <p:nvPr userDrawn="1"/>
        </p:nvSpPr>
        <p:spPr bwMode="auto">
          <a:xfrm>
            <a:off x="381000" y="4894660"/>
            <a:ext cx="592138" cy="248840"/>
          </a:xfrm>
          <a:prstGeom prst="rect">
            <a:avLst/>
          </a:prstGeom>
          <a:noFill/>
          <a:ln w="9525" algn="ctr">
            <a:noFill/>
            <a:miter lim="800000"/>
            <a:headEnd/>
            <a:tailEnd/>
          </a:ln>
        </p:spPr>
        <p:txBody>
          <a:bodyPr/>
          <a:lstStyle/>
          <a:p>
            <a:pPr eaLnBrk="1" hangingPunct="1">
              <a:defRPr/>
            </a:pPr>
            <a:endParaRPr lang="en-US" sz="1000" b="0">
              <a:ea typeface="ＭＳ Ｐゴシック" pitchFamily="16" charset="-128"/>
            </a:endParaRPr>
          </a:p>
        </p:txBody>
      </p:sp>
      <p:sp>
        <p:nvSpPr>
          <p:cNvPr id="8" name="Rectangle 67589"/>
          <p:cNvSpPr>
            <a:spLocks noChangeArrowheads="1"/>
          </p:cNvSpPr>
          <p:nvPr userDrawn="1"/>
        </p:nvSpPr>
        <p:spPr bwMode="auto">
          <a:xfrm>
            <a:off x="450850" y="4837510"/>
            <a:ext cx="592138" cy="248840"/>
          </a:xfrm>
          <a:prstGeom prst="rect">
            <a:avLst/>
          </a:prstGeom>
          <a:noFill/>
          <a:ln w="9525" algn="ctr">
            <a:noFill/>
            <a:miter lim="800000"/>
            <a:headEnd/>
            <a:tailEnd/>
          </a:ln>
        </p:spPr>
        <p:txBody>
          <a:bodyPr/>
          <a:lstStyle/>
          <a:p>
            <a:pPr eaLnBrk="1" hangingPunct="1">
              <a:defRPr/>
            </a:pPr>
            <a:fld id="{431DBC19-DD8C-4BA4-875B-F96216C84717}" type="slidenum">
              <a:rPr lang="en-US" sz="1000" b="0">
                <a:solidFill>
                  <a:schemeClr val="bg1"/>
                </a:solidFill>
                <a:ea typeface="ＭＳ Ｐゴシック" pitchFamily="1" charset="-128"/>
              </a:rPr>
              <a:pPr eaLnBrk="1" hangingPunct="1">
                <a:defRPr/>
              </a:pPr>
              <a:t>‹#›</a:t>
            </a:fld>
            <a:endParaRPr lang="en-US" sz="1000" b="0">
              <a:solidFill>
                <a:schemeClr val="bg1"/>
              </a:solidFill>
              <a:ea typeface="ＭＳ Ｐゴシック" pitchFamily="1" charset="-128"/>
            </a:endParaRPr>
          </a:p>
          <a:p>
            <a:pPr eaLnBrk="1" hangingPunct="1">
              <a:defRPr/>
            </a:pPr>
            <a:endParaRPr lang="en-US" sz="1000" b="0">
              <a:ea typeface="ＭＳ Ｐゴシック" pitchFamily="1" charset="-128"/>
            </a:endParaRPr>
          </a:p>
        </p:txBody>
      </p:sp>
      <p:sp>
        <p:nvSpPr>
          <p:cNvPr id="68613" name="Rectangle 21"/>
          <p:cNvSpPr>
            <a:spLocks noGrp="1" noChangeArrowheads="1"/>
          </p:cNvSpPr>
          <p:nvPr>
            <p:ph type="subTitle" idx="1"/>
          </p:nvPr>
        </p:nvSpPr>
        <p:spPr>
          <a:xfrm>
            <a:off x="1371600" y="2914650"/>
            <a:ext cx="6400800" cy="1314450"/>
          </a:xfrm>
        </p:spPr>
        <p:txBody>
          <a:bodyPr/>
          <a:lstStyle>
            <a:lvl1pPr marL="0" indent="0" algn="ctr">
              <a:buFontTx/>
              <a:buNone/>
              <a:defRPr smtClean="0"/>
            </a:lvl1pPr>
          </a:lstStyle>
          <a:p>
            <a:r>
              <a:rPr lang="en-US" smtClean="0"/>
              <a:t>Click to edit Master subtitle style</a:t>
            </a:r>
          </a:p>
        </p:txBody>
      </p:sp>
      <p:sp>
        <p:nvSpPr>
          <p:cNvPr id="68619" name="Rectangle 11"/>
          <p:cNvSpPr>
            <a:spLocks noGrp="1" noChangeArrowheads="1"/>
          </p:cNvSpPr>
          <p:nvPr>
            <p:ph type="ctrTitle"/>
          </p:nvPr>
        </p:nvSpPr>
        <p:spPr>
          <a:xfrm>
            <a:off x="685800" y="1714500"/>
            <a:ext cx="7772400" cy="857250"/>
          </a:xfrm>
        </p:spPr>
        <p:txBody>
          <a:bodyPr/>
          <a:lstStyle>
            <a:lvl1pPr>
              <a:defRPr smtClean="0"/>
            </a:lvl1pPr>
          </a:lstStyle>
          <a:p>
            <a:r>
              <a:rPr lang="en-US" dirty="0" smtClean="0"/>
              <a:t>Click to edit Master title style</a:t>
            </a: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221956"/>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22195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6" y="2"/>
            <a:ext cx="7773988" cy="55602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8788" y="744141"/>
            <a:ext cx="7751762" cy="3289697"/>
          </a:xfrm>
          <a:prstGeom prst="rect">
            <a:avLst/>
          </a:prstGeom>
        </p:spPr>
        <p:txBody>
          <a:bodyPr/>
          <a:lstStyle/>
          <a:p>
            <a:pPr lvl="0"/>
            <a:endParaRPr lang="en-US" noProof="0" smtClean="0"/>
          </a:p>
        </p:txBody>
      </p:sp>
    </p:spTree>
    <p:extLst>
      <p:ext uri="{BB962C8B-B14F-4D97-AF65-F5344CB8AC3E}">
        <p14:creationId xmlns:p14="http://schemas.microsoft.com/office/powerpoint/2010/main" val="29279451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7251CFF-E543-48D9-A5DE-452464674EFA}" type="datetimeFigureOut">
              <a:rPr lang="en-US"/>
              <a:pPr>
                <a:defRPr/>
              </a:pPr>
              <a:t>2/10/2022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lvl1pPr>
              <a:defRPr/>
            </a:lvl1pPr>
          </a:lstStyle>
          <a:p>
            <a:pPr>
              <a:defRPr/>
            </a:pPr>
            <a:fld id="{F8BDA3D3-6DBD-423C-BD79-1A3B4B87B44F}"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5FD52AD-A53A-461F-8F79-B480D1603A11}" type="datetimeFigureOut">
              <a:rPr lang="en-US"/>
              <a:pPr>
                <a:defRPr/>
              </a:pPr>
              <a:t>2/10/2022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lvl1pPr>
              <a:defRPr/>
            </a:lvl1pPr>
          </a:lstStyle>
          <a:p>
            <a:pPr>
              <a:defRPr/>
            </a:pPr>
            <a:fld id="{635C96AF-1DDD-4A8C-9D2A-22620B02334E}"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9159E4C-E943-4BFE-88DC-980EA47FC2EF}" type="datetimeFigureOut">
              <a:rPr lang="en-US"/>
              <a:pPr>
                <a:defRPr/>
              </a:pPr>
              <a:t>2/10/2022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lvl1pPr>
              <a:defRPr/>
            </a:lvl1pPr>
          </a:lstStyle>
          <a:p>
            <a:pPr>
              <a:defRPr/>
            </a:pPr>
            <a:fld id="{92B7075C-65E6-45BE-BA6B-09EAADC7D780}"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BB4656B-DE1D-481E-A197-4552E86F753A}" type="datetimeFigureOut">
              <a:rPr lang="en-US"/>
              <a:pPr>
                <a:defRPr/>
              </a:pPr>
              <a:t>2/10/2022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4767263"/>
            <a:ext cx="2133600" cy="273844"/>
          </a:xfrm>
          <a:prstGeom prst="rect">
            <a:avLst/>
          </a:prstGeom>
        </p:spPr>
        <p:txBody>
          <a:bodyPr/>
          <a:lstStyle>
            <a:lvl1pPr>
              <a:defRPr/>
            </a:lvl1pPr>
          </a:lstStyle>
          <a:p>
            <a:pPr>
              <a:defRPr/>
            </a:pPr>
            <a:fld id="{43B9CC7B-C4E0-4858-9B1A-EB1B6485A0D6}"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5918B8E-C6F0-431A-9C49-BF46C430A65A}" type="datetimeFigureOut">
              <a:rPr lang="en-US"/>
              <a:pPr>
                <a:defRPr/>
              </a:pPr>
              <a:t>2/10/2022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6553200" y="4767263"/>
            <a:ext cx="2133600" cy="273844"/>
          </a:xfrm>
          <a:prstGeom prst="rect">
            <a:avLst/>
          </a:prstGeom>
        </p:spPr>
        <p:txBody>
          <a:bodyPr/>
          <a:lstStyle>
            <a:lvl1pPr>
              <a:defRPr/>
            </a:lvl1pPr>
          </a:lstStyle>
          <a:p>
            <a:pPr>
              <a:defRPr/>
            </a:pPr>
            <a:fld id="{40349323-59BE-434C-9C5E-157D4C34143A}"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144DA11-36CF-41C6-8C12-8ADE606AFE6C}" type="datetimeFigureOut">
              <a:rPr lang="en-US"/>
              <a:pPr>
                <a:defRPr/>
              </a:pPr>
              <a:t>2/10/2022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6553200" y="4767263"/>
            <a:ext cx="2133600" cy="273844"/>
          </a:xfrm>
          <a:prstGeom prst="rect">
            <a:avLst/>
          </a:prstGeom>
        </p:spPr>
        <p:txBody>
          <a:bodyPr/>
          <a:lstStyle>
            <a:lvl1pPr>
              <a:defRPr/>
            </a:lvl1pPr>
          </a:lstStyle>
          <a:p>
            <a:pPr>
              <a:defRPr/>
            </a:pPr>
            <a:fld id="{F6C2B16C-CA42-4925-A039-1B42CBB31D5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0BAAB6-D427-491F-B62A-92D51EB000C9}" type="datetimeFigureOut">
              <a:rPr lang="en-US"/>
              <a:pPr>
                <a:defRPr/>
              </a:pPr>
              <a:t>2/10/2022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6553200" y="4767263"/>
            <a:ext cx="2133600" cy="273844"/>
          </a:xfrm>
          <a:prstGeom prst="rect">
            <a:avLst/>
          </a:prstGeom>
        </p:spPr>
        <p:txBody>
          <a:bodyPr/>
          <a:lstStyle>
            <a:lvl1pPr>
              <a:defRPr/>
            </a:lvl1pPr>
          </a:lstStyle>
          <a:p>
            <a:pPr>
              <a:defRPr/>
            </a:pPr>
            <a:fld id="{55ADF038-537A-4D5B-AC9A-7C8FBEF7E7C6}"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0942C64-7BE3-4C0B-84CB-915DFD8D2628}" type="datetimeFigureOut">
              <a:rPr lang="en-US"/>
              <a:pPr>
                <a:defRPr/>
              </a:pPr>
              <a:t>2/10/2022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4767263"/>
            <a:ext cx="2133600" cy="273844"/>
          </a:xfrm>
          <a:prstGeom prst="rect">
            <a:avLst/>
          </a:prstGeom>
        </p:spPr>
        <p:txBody>
          <a:bodyPr/>
          <a:lstStyle>
            <a:lvl1pPr>
              <a:defRPr/>
            </a:lvl1pPr>
          </a:lstStyle>
          <a:p>
            <a:pPr>
              <a:defRPr/>
            </a:pPr>
            <a:fld id="{6B22E39D-3015-43C3-A22E-0E66C222406E}"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50F22E-6C1C-4F19-9F8E-B9DAE6D8C86F}" type="datetimeFigureOut">
              <a:rPr lang="en-US"/>
              <a:pPr>
                <a:defRPr/>
              </a:pPr>
              <a:t>2/10/2022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4767263"/>
            <a:ext cx="2133600" cy="273844"/>
          </a:xfrm>
          <a:prstGeom prst="rect">
            <a:avLst/>
          </a:prstGeom>
        </p:spPr>
        <p:txBody>
          <a:bodyPr/>
          <a:lstStyle>
            <a:lvl1pPr>
              <a:defRPr/>
            </a:lvl1pPr>
          </a:lstStyle>
          <a:p>
            <a:pPr>
              <a:defRPr/>
            </a:pPr>
            <a:fld id="{2F8C2A3C-8418-4404-B970-A10CDE10DD1E}"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43A1F79-C340-4446-A571-77AF961C7DA5}" type="datetimeFigureOut">
              <a:rPr lang="en-US"/>
              <a:pPr>
                <a:defRPr/>
              </a:pPr>
              <a:t>2/10/2022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lvl1pPr>
              <a:defRPr/>
            </a:lvl1pPr>
          </a:lstStyle>
          <a:p>
            <a:pPr>
              <a:defRPr/>
            </a:pPr>
            <a:fld id="{9A239ED4-46B6-47E7-BF84-E2A4A1CB6099}"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A816E4-2533-48D3-BD20-B40F8E51FC17}" type="datetimeFigureOut">
              <a:rPr lang="en-US"/>
              <a:pPr>
                <a:defRPr/>
              </a:pPr>
              <a:t>2/10/2022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lvl1pPr>
              <a:defRPr/>
            </a:lvl1pPr>
          </a:lstStyle>
          <a:p>
            <a:pPr>
              <a:defRPr/>
            </a:pPr>
            <a:fld id="{F42A5934-CE14-4CB1-A4AC-AA94E76FC24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33400" y="1314450"/>
            <a:ext cx="80772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14450"/>
            <a:ext cx="3810000" cy="311348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14450"/>
            <a:ext cx="3810000" cy="311348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6" descr="banner"/>
          <p:cNvPicPr>
            <a:picLocks noChangeAspect="1" noChangeArrowheads="1"/>
          </p:cNvPicPr>
          <p:nvPr userDrawn="1"/>
        </p:nvPicPr>
        <p:blipFill>
          <a:blip r:embed="rId15"/>
          <a:srcRect/>
          <a:stretch>
            <a:fillRect/>
          </a:stretch>
        </p:blipFill>
        <p:spPr bwMode="auto">
          <a:xfrm>
            <a:off x="0" y="4629150"/>
            <a:ext cx="9144000" cy="514350"/>
          </a:xfrm>
          <a:prstGeom prst="rect">
            <a:avLst/>
          </a:prstGeom>
          <a:noFill/>
          <a:ln w="9525">
            <a:noFill/>
            <a:miter lim="800000"/>
            <a:headEnd/>
            <a:tailEnd/>
          </a:ln>
        </p:spPr>
      </p:pic>
      <p:pic>
        <p:nvPicPr>
          <p:cNvPr id="1027" name="Picture 65" descr="banner"/>
          <p:cNvPicPr>
            <a:picLocks noChangeAspect="1" noChangeArrowheads="1"/>
          </p:cNvPicPr>
          <p:nvPr userDrawn="1"/>
        </p:nvPicPr>
        <p:blipFill>
          <a:blip r:embed="rId16"/>
          <a:srcRect/>
          <a:stretch>
            <a:fillRect/>
          </a:stretch>
        </p:blipFill>
        <p:spPr bwMode="auto">
          <a:xfrm>
            <a:off x="0" y="55960"/>
            <a:ext cx="9144000" cy="515540"/>
          </a:xfrm>
          <a:prstGeom prst="rect">
            <a:avLst/>
          </a:prstGeom>
          <a:noFill/>
          <a:ln w="9525">
            <a:noFill/>
            <a:miter lim="800000"/>
            <a:headEnd/>
            <a:tailEnd/>
          </a:ln>
        </p:spPr>
      </p:pic>
      <p:sp>
        <p:nvSpPr>
          <p:cNvPr id="17" name="Rectangle 67590"/>
          <p:cNvSpPr>
            <a:spLocks noChangeArrowheads="1"/>
          </p:cNvSpPr>
          <p:nvPr userDrawn="1"/>
        </p:nvSpPr>
        <p:spPr bwMode="auto">
          <a:xfrm>
            <a:off x="0" y="0"/>
            <a:ext cx="9144000" cy="57150"/>
          </a:xfrm>
          <a:prstGeom prst="rect">
            <a:avLst/>
          </a:prstGeom>
          <a:gradFill rotWithShape="1">
            <a:gsLst>
              <a:gs pos="0">
                <a:srgbClr val="0099FF">
                  <a:gamma/>
                  <a:tint val="0"/>
                  <a:invGamma/>
                </a:srgbClr>
              </a:gs>
              <a:gs pos="100000">
                <a:srgbClr val="0099FF">
                  <a:alpha val="25000"/>
                </a:srgbClr>
              </a:gs>
            </a:gsLst>
            <a:lin ang="0" scaled="1"/>
          </a:gradFill>
          <a:ln w="9525">
            <a:noFill/>
            <a:miter lim="800000"/>
            <a:headEnd/>
            <a:tailEnd/>
          </a:ln>
        </p:spPr>
        <p:txBody>
          <a:bodyPr wrap="none" lIns="0" tIns="0" rIns="0" bIns="0" anchor="ctr"/>
          <a:lstStyle/>
          <a:p>
            <a:pPr eaLnBrk="1" hangingPunct="1">
              <a:defRPr/>
            </a:pPr>
            <a:endParaRPr lang="en-US" sz="1800" b="0">
              <a:solidFill>
                <a:srgbClr val="000000"/>
              </a:solidFill>
            </a:endParaRPr>
          </a:p>
        </p:txBody>
      </p:sp>
      <p:sp>
        <p:nvSpPr>
          <p:cNvPr id="1029" name="Rectangle 21"/>
          <p:cNvSpPr>
            <a:spLocks noGrp="1" noChangeArrowheads="1"/>
          </p:cNvSpPr>
          <p:nvPr>
            <p:ph type="body" idx="1"/>
          </p:nvPr>
        </p:nvSpPr>
        <p:spPr bwMode="auto">
          <a:xfrm>
            <a:off x="533400" y="1028700"/>
            <a:ext cx="8077200" cy="32575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7590" name="Rectangle 67589"/>
          <p:cNvSpPr>
            <a:spLocks noChangeArrowheads="1"/>
          </p:cNvSpPr>
          <p:nvPr userDrawn="1"/>
        </p:nvSpPr>
        <p:spPr bwMode="auto">
          <a:xfrm>
            <a:off x="381000" y="4894660"/>
            <a:ext cx="592138" cy="248840"/>
          </a:xfrm>
          <a:prstGeom prst="rect">
            <a:avLst/>
          </a:prstGeom>
          <a:noFill/>
          <a:ln w="9525" algn="ctr">
            <a:noFill/>
            <a:miter lim="800000"/>
            <a:headEnd/>
            <a:tailEnd/>
          </a:ln>
        </p:spPr>
        <p:txBody>
          <a:bodyPr/>
          <a:lstStyle/>
          <a:p>
            <a:pPr eaLnBrk="1" hangingPunct="1">
              <a:defRPr/>
            </a:pPr>
            <a:endParaRPr lang="en-US" sz="1000" b="0">
              <a:ea typeface="ＭＳ Ｐゴシック" pitchFamily="16" charset="-128"/>
            </a:endParaRPr>
          </a:p>
        </p:txBody>
      </p:sp>
      <p:sp>
        <p:nvSpPr>
          <p:cNvPr id="2" name="Rectangle 67589"/>
          <p:cNvSpPr>
            <a:spLocks noChangeArrowheads="1"/>
          </p:cNvSpPr>
          <p:nvPr userDrawn="1"/>
        </p:nvSpPr>
        <p:spPr bwMode="auto">
          <a:xfrm>
            <a:off x="450850" y="4837510"/>
            <a:ext cx="592138" cy="248840"/>
          </a:xfrm>
          <a:prstGeom prst="rect">
            <a:avLst/>
          </a:prstGeom>
          <a:noFill/>
          <a:ln w="9525" algn="ctr">
            <a:noFill/>
            <a:miter lim="800000"/>
            <a:headEnd/>
            <a:tailEnd/>
          </a:ln>
        </p:spPr>
        <p:txBody>
          <a:bodyPr/>
          <a:lstStyle/>
          <a:p>
            <a:pPr eaLnBrk="1" hangingPunct="1">
              <a:defRPr/>
            </a:pPr>
            <a:fld id="{E2FFF7BB-A780-497E-BD67-EB265FAA58B0}" type="slidenum">
              <a:rPr lang="en-US" sz="1000" b="0">
                <a:solidFill>
                  <a:schemeClr val="bg1"/>
                </a:solidFill>
                <a:ea typeface="ＭＳ Ｐゴシック" pitchFamily="1" charset="-128"/>
              </a:rPr>
              <a:pPr eaLnBrk="1" hangingPunct="1">
                <a:defRPr/>
              </a:pPr>
              <a:t>‹#›</a:t>
            </a:fld>
            <a:endParaRPr lang="en-US" sz="1000" b="0">
              <a:solidFill>
                <a:schemeClr val="bg1"/>
              </a:solidFill>
              <a:ea typeface="ＭＳ Ｐゴシック" pitchFamily="1" charset="-128"/>
            </a:endParaRPr>
          </a:p>
          <a:p>
            <a:pPr eaLnBrk="1" hangingPunct="1">
              <a:defRPr/>
            </a:pPr>
            <a:endParaRPr lang="en-US" sz="1000" b="0">
              <a:ea typeface="ＭＳ Ｐゴシック" pitchFamily="1" charset="-128"/>
            </a:endParaRPr>
          </a:p>
        </p:txBody>
      </p:sp>
      <p:sp>
        <p:nvSpPr>
          <p:cNvPr id="1032" name="Rectangle 11"/>
          <p:cNvSpPr>
            <a:spLocks noGrp="1" noChangeArrowheads="1"/>
          </p:cNvSpPr>
          <p:nvPr>
            <p:ph type="title"/>
          </p:nvPr>
        </p:nvSpPr>
        <p:spPr bwMode="auto">
          <a:xfrm>
            <a:off x="76200" y="171450"/>
            <a:ext cx="8077200" cy="685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9" name="Rectangle 67589"/>
          <p:cNvSpPr>
            <a:spLocks noChangeArrowheads="1"/>
          </p:cNvSpPr>
          <p:nvPr userDrawn="1"/>
        </p:nvSpPr>
        <p:spPr bwMode="auto">
          <a:xfrm>
            <a:off x="5943600" y="4686301"/>
            <a:ext cx="2971800" cy="342900"/>
          </a:xfrm>
          <a:prstGeom prst="rect">
            <a:avLst/>
          </a:prstGeom>
          <a:noFill/>
          <a:ln w="9525" algn="ctr">
            <a:noFill/>
            <a:miter lim="800000"/>
            <a:headEnd/>
            <a:tailEnd/>
          </a:ln>
        </p:spPr>
        <p:txBody>
          <a:bodyPr/>
          <a:lstStyle/>
          <a:p>
            <a:pPr algn="r" eaLnBrk="1" hangingPunct="1">
              <a:spcBef>
                <a:spcPts val="300"/>
              </a:spcBef>
              <a:spcAft>
                <a:spcPts val="300"/>
              </a:spcAft>
              <a:defRPr/>
            </a:pPr>
            <a:r>
              <a:rPr lang="en-US" sz="1600" b="0" i="1" smtClean="0">
                <a:solidFill>
                  <a:schemeClr val="bg1"/>
                </a:solidFill>
                <a:ea typeface="ＭＳ Ｐゴシック" pitchFamily="1" charset="-128"/>
              </a:rPr>
              <a:t>Huynh</a:t>
            </a:r>
            <a:r>
              <a:rPr lang="en-US" sz="1600" b="0" i="1" baseline="0" smtClean="0">
                <a:solidFill>
                  <a:schemeClr val="bg1"/>
                </a:solidFill>
                <a:ea typeface="ＭＳ Ｐゴシック" pitchFamily="1" charset="-128"/>
              </a:rPr>
              <a:t> Nguyen Chinh</a:t>
            </a:r>
            <a:endParaRPr lang="en-US" sz="1600" b="0" i="1">
              <a:solidFill>
                <a:schemeClr val="bg1"/>
              </a:solidFill>
              <a:ea typeface="ＭＳ Ｐゴシック" pitchFamily="1" charset="-128"/>
            </a:endParaRPr>
          </a:p>
          <a:p>
            <a:pPr algn="r" eaLnBrk="1" hangingPunct="1">
              <a:defRPr/>
            </a:pPr>
            <a:endParaRPr lang="en-US" sz="1600" b="0" i="1">
              <a:ea typeface="ＭＳ Ｐゴシック" pitchFamily="1" charset="-128"/>
            </a:endParaRPr>
          </a:p>
        </p:txBody>
      </p:sp>
    </p:spTree>
  </p:cSld>
  <p:clrMap bg1="lt1" tx1="dk1" bg2="lt2" tx2="dk2" accent1="accent1" accent2="accent2" accent3="accent3" accent4="accent4" accent5="accent5" accent6="accent6" hlink="hlink" folHlink="folHlink"/>
  <p:sldLayoutIdLst>
    <p:sldLayoutId id="2147484255" r:id="rId1"/>
    <p:sldLayoutId id="2147484233" r:id="rId2"/>
    <p:sldLayoutId id="2147484234" r:id="rId3"/>
    <p:sldLayoutId id="2147484235" r:id="rId4"/>
    <p:sldLayoutId id="2147484236" r:id="rId5"/>
    <p:sldLayoutId id="2147484237" r:id="rId6"/>
    <p:sldLayoutId id="2147484238" r:id="rId7"/>
    <p:sldLayoutId id="2147484239" r:id="rId8"/>
    <p:sldLayoutId id="2147484240" r:id="rId9"/>
    <p:sldLayoutId id="2147484241" r:id="rId10"/>
    <p:sldLayoutId id="2147484242" r:id="rId11"/>
    <p:sldLayoutId id="2147484243" r:id="rId12"/>
    <p:sldLayoutId id="2147484256" r:id="rId13"/>
  </p:sldLayoutIdLst>
  <p:transition>
    <p:fade/>
  </p:transition>
  <p:hf hdr="0" ftr="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ＭＳ Ｐゴシック" pitchFamily="16" charset="-128"/>
        </a:defRPr>
      </a:lvl2pPr>
      <a:lvl3pPr algn="l" rtl="0" eaLnBrk="0" fontAlgn="base" hangingPunct="0">
        <a:spcBef>
          <a:spcPct val="0"/>
        </a:spcBef>
        <a:spcAft>
          <a:spcPct val="0"/>
        </a:spcAft>
        <a:defRPr sz="3600" b="1">
          <a:solidFill>
            <a:schemeClr val="tx1"/>
          </a:solidFill>
          <a:latin typeface="Arial" charset="0"/>
          <a:ea typeface="ＭＳ Ｐゴシック" pitchFamily="16" charset="-128"/>
        </a:defRPr>
      </a:lvl3pPr>
      <a:lvl4pPr algn="l" rtl="0" eaLnBrk="0" fontAlgn="base" hangingPunct="0">
        <a:spcBef>
          <a:spcPct val="0"/>
        </a:spcBef>
        <a:spcAft>
          <a:spcPct val="0"/>
        </a:spcAft>
        <a:defRPr sz="3600" b="1">
          <a:solidFill>
            <a:schemeClr val="tx1"/>
          </a:solidFill>
          <a:latin typeface="Arial" charset="0"/>
          <a:ea typeface="ＭＳ Ｐゴシック" pitchFamily="16" charset="-128"/>
        </a:defRPr>
      </a:lvl4pPr>
      <a:lvl5pPr algn="l" rtl="0" eaLnBrk="0" fontAlgn="base" hangingPunct="0">
        <a:spcBef>
          <a:spcPct val="0"/>
        </a:spcBef>
        <a:spcAft>
          <a:spcPct val="0"/>
        </a:spcAft>
        <a:defRPr sz="3600" b="1">
          <a:solidFill>
            <a:schemeClr val="tx1"/>
          </a:solidFill>
          <a:latin typeface="Arial" charset="0"/>
          <a:ea typeface="ＭＳ Ｐゴシック" pitchFamily="16" charset="-128"/>
        </a:defRPr>
      </a:lvl5pPr>
      <a:lvl6pPr marL="457200" algn="ctr" rtl="0" fontAlgn="base">
        <a:spcBef>
          <a:spcPct val="0"/>
        </a:spcBef>
        <a:spcAft>
          <a:spcPct val="0"/>
        </a:spcAft>
        <a:defRPr sz="4400">
          <a:solidFill>
            <a:schemeClr val="tx2"/>
          </a:solidFill>
          <a:latin typeface="Arial" charset="0"/>
          <a:ea typeface="ＭＳ Ｐゴシック" pitchFamily="16" charset="-128"/>
        </a:defRPr>
      </a:lvl6pPr>
      <a:lvl7pPr marL="914400" algn="ctr" rtl="0" fontAlgn="base">
        <a:spcBef>
          <a:spcPct val="0"/>
        </a:spcBef>
        <a:spcAft>
          <a:spcPct val="0"/>
        </a:spcAft>
        <a:defRPr sz="4400">
          <a:solidFill>
            <a:schemeClr val="tx2"/>
          </a:solidFill>
          <a:latin typeface="Arial" charset="0"/>
          <a:ea typeface="ＭＳ Ｐゴシック" pitchFamily="16" charset="-128"/>
        </a:defRPr>
      </a:lvl7pPr>
      <a:lvl8pPr marL="1371600" algn="ctr" rtl="0" fontAlgn="base">
        <a:spcBef>
          <a:spcPct val="0"/>
        </a:spcBef>
        <a:spcAft>
          <a:spcPct val="0"/>
        </a:spcAft>
        <a:defRPr sz="4400">
          <a:solidFill>
            <a:schemeClr val="tx2"/>
          </a:solidFill>
          <a:latin typeface="Arial" charset="0"/>
          <a:ea typeface="ＭＳ Ｐゴシック" pitchFamily="16" charset="-128"/>
        </a:defRPr>
      </a:lvl8pPr>
      <a:lvl9pPr marL="1828800" algn="ctr" rtl="0" fontAlgn="base">
        <a:spcBef>
          <a:spcPct val="0"/>
        </a:spcBef>
        <a:spcAft>
          <a:spcPct val="0"/>
        </a:spcAft>
        <a:defRPr sz="4400">
          <a:solidFill>
            <a:schemeClr val="tx2"/>
          </a:solidFill>
          <a:latin typeface="Arial" charset="0"/>
          <a:ea typeface="ＭＳ Ｐゴシック" pitchFamily="16" charset="-128"/>
        </a:defRPr>
      </a:lvl9pPr>
    </p:titleStyle>
    <p:bodyStyle>
      <a:lvl1pPr marL="195263" indent="-195263" algn="l" rtl="0" eaLnBrk="0" fontAlgn="base" hangingPunct="0">
        <a:spcBef>
          <a:spcPct val="25000"/>
        </a:spcBef>
        <a:spcAft>
          <a:spcPct val="0"/>
        </a:spcAft>
        <a:buBlip>
          <a:blip r:embed="rId17"/>
        </a:buBlip>
        <a:defRPr sz="3000">
          <a:solidFill>
            <a:schemeClr val="tx1"/>
          </a:solidFill>
          <a:latin typeface="+mn-lt"/>
          <a:ea typeface="+mn-ea"/>
          <a:cs typeface="+mn-cs"/>
        </a:defRPr>
      </a:lvl1pPr>
      <a:lvl2pPr marL="576263" indent="-190500" algn="l" rtl="0" eaLnBrk="0" fontAlgn="base" hangingPunct="0">
        <a:spcBef>
          <a:spcPct val="25000"/>
        </a:spcBef>
        <a:spcAft>
          <a:spcPct val="0"/>
        </a:spcAft>
        <a:buBlip>
          <a:blip r:embed="rId17"/>
        </a:buBlip>
        <a:defRPr sz="2600">
          <a:solidFill>
            <a:schemeClr val="tx1"/>
          </a:solidFill>
          <a:latin typeface="+mn-lt"/>
          <a:ea typeface="+mn-ea"/>
        </a:defRPr>
      </a:lvl2pPr>
      <a:lvl3pPr marL="957263" indent="-190500" algn="l" rtl="0" eaLnBrk="0" fontAlgn="base" hangingPunct="0">
        <a:spcBef>
          <a:spcPct val="25000"/>
        </a:spcBef>
        <a:spcAft>
          <a:spcPct val="0"/>
        </a:spcAft>
        <a:buBlip>
          <a:blip r:embed="rId17"/>
        </a:buBlip>
        <a:defRPr sz="2400">
          <a:solidFill>
            <a:schemeClr val="tx1"/>
          </a:solidFill>
          <a:latin typeface="+mn-lt"/>
          <a:ea typeface="+mn-ea"/>
        </a:defRPr>
      </a:lvl3pPr>
      <a:lvl4pPr marL="1338263" indent="-190500" algn="l" rtl="0" eaLnBrk="0" fontAlgn="base" hangingPunct="0">
        <a:spcBef>
          <a:spcPct val="25000"/>
        </a:spcBef>
        <a:spcAft>
          <a:spcPct val="0"/>
        </a:spcAft>
        <a:buBlip>
          <a:blip r:embed="rId17"/>
        </a:buBlip>
        <a:defRPr sz="1600">
          <a:solidFill>
            <a:schemeClr val="tx1"/>
          </a:solidFill>
          <a:latin typeface="+mn-lt"/>
          <a:ea typeface="+mn-ea"/>
        </a:defRPr>
      </a:lvl4pPr>
      <a:lvl5pPr marL="1719263" indent="-190500" algn="l" rtl="0" eaLnBrk="0" fontAlgn="base" hangingPunct="0">
        <a:spcBef>
          <a:spcPct val="25000"/>
        </a:spcBef>
        <a:spcAft>
          <a:spcPct val="0"/>
        </a:spcAft>
        <a:buBlip>
          <a:blip r:embed="rId17"/>
        </a:buBlip>
        <a:defRPr sz="1400">
          <a:solidFill>
            <a:schemeClr val="tx1"/>
          </a:solidFill>
          <a:latin typeface="+mn-lt"/>
          <a:ea typeface="+mn-ea"/>
        </a:defRPr>
      </a:lvl5pPr>
      <a:lvl6pPr marL="2438400" indent="-228600" algn="l" rtl="0" fontAlgn="base">
        <a:spcBef>
          <a:spcPct val="20000"/>
        </a:spcBef>
        <a:spcAft>
          <a:spcPct val="0"/>
        </a:spcAft>
        <a:buBlip>
          <a:blip r:embed="rId17"/>
        </a:buBlip>
        <a:defRPr sz="1200">
          <a:solidFill>
            <a:schemeClr val="tx1"/>
          </a:solidFill>
          <a:latin typeface="+mn-lt"/>
          <a:ea typeface="+mn-ea"/>
        </a:defRPr>
      </a:lvl6pPr>
      <a:lvl7pPr marL="2895600" indent="-228600" algn="l" rtl="0" fontAlgn="base">
        <a:spcBef>
          <a:spcPct val="20000"/>
        </a:spcBef>
        <a:spcAft>
          <a:spcPct val="0"/>
        </a:spcAft>
        <a:buBlip>
          <a:blip r:embed="rId17"/>
        </a:buBlip>
        <a:defRPr sz="1200">
          <a:solidFill>
            <a:schemeClr val="tx1"/>
          </a:solidFill>
          <a:latin typeface="+mn-lt"/>
          <a:ea typeface="+mn-ea"/>
        </a:defRPr>
      </a:lvl7pPr>
      <a:lvl8pPr marL="3352800" indent="-228600" algn="l" rtl="0" fontAlgn="base">
        <a:spcBef>
          <a:spcPct val="20000"/>
        </a:spcBef>
        <a:spcAft>
          <a:spcPct val="0"/>
        </a:spcAft>
        <a:buBlip>
          <a:blip r:embed="rId17"/>
        </a:buBlip>
        <a:defRPr sz="1200">
          <a:solidFill>
            <a:schemeClr val="tx1"/>
          </a:solidFill>
          <a:latin typeface="+mn-lt"/>
          <a:ea typeface="+mn-ea"/>
        </a:defRPr>
      </a:lvl8pPr>
      <a:lvl9pPr marL="3810000" indent="-228600" algn="l" rtl="0" fontAlgn="base">
        <a:spcBef>
          <a:spcPct val="20000"/>
        </a:spcBef>
        <a:spcAft>
          <a:spcPct val="0"/>
        </a:spcAft>
        <a:buBlip>
          <a:blip r:embed="rId17"/>
        </a:buBlip>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05978"/>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A58C6AA-4CDF-43E0-9611-123CB6CFA869}" type="datetimeFigureOut">
              <a:rPr lang="en-US"/>
              <a:pPr>
                <a:defRPr/>
              </a:pPr>
              <a:t>2/10/2022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7"/>
          <p:cNvSpPr>
            <a:spLocks noChangeArrowheads="1"/>
          </p:cNvSpPr>
          <p:nvPr/>
        </p:nvSpPr>
        <p:spPr bwMode="auto">
          <a:xfrm>
            <a:off x="5808663" y="163116"/>
            <a:ext cx="184731" cy="461665"/>
          </a:xfrm>
          <a:prstGeom prst="rect">
            <a:avLst/>
          </a:prstGeom>
          <a:noFill/>
          <a:ln w="9525">
            <a:noFill/>
            <a:miter lim="800000"/>
            <a:headEnd/>
            <a:tailEnd/>
          </a:ln>
        </p:spPr>
        <p:txBody>
          <a:bodyPr wrap="none">
            <a:spAutoFit/>
          </a:bodyPr>
          <a:lstStyle/>
          <a:p>
            <a:endParaRPr lang="en-US" b="0" dirty="0"/>
          </a:p>
        </p:txBody>
      </p:sp>
      <p:sp>
        <p:nvSpPr>
          <p:cNvPr id="6" name="Rectangle 5"/>
          <p:cNvSpPr/>
          <p:nvPr/>
        </p:nvSpPr>
        <p:spPr>
          <a:xfrm>
            <a:off x="76200" y="1397794"/>
            <a:ext cx="8991600" cy="1485900"/>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0" y="1314450"/>
            <a:ext cx="9067800" cy="1543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dirty="0" smtClean="0"/>
              <a:t>Lesson 6.</a:t>
            </a:r>
          </a:p>
          <a:p>
            <a:pPr algn="ctr" fontAlgn="auto">
              <a:spcBef>
                <a:spcPts val="0"/>
              </a:spcBef>
              <a:spcAft>
                <a:spcPts val="0"/>
              </a:spcAft>
              <a:defRPr/>
            </a:pPr>
            <a:r>
              <a:rPr lang="en-US" sz="4000" dirty="0" smtClean="0"/>
              <a:t>System Administration</a:t>
            </a:r>
            <a:endParaRPr lang="en-US" sz="4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0" name="Rectangle 9"/>
          <p:cNvSpPr/>
          <p:nvPr/>
        </p:nvSpPr>
        <p:spPr>
          <a:xfrm>
            <a:off x="0" y="57150"/>
            <a:ext cx="914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35842" name="Rectangle 2"/>
          <p:cNvSpPr>
            <a:spLocks noChangeArrowheads="1"/>
          </p:cNvSpPr>
          <p:nvPr/>
        </p:nvSpPr>
        <p:spPr bwMode="auto">
          <a:xfrm>
            <a:off x="0" y="-230832"/>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a:xfrm>
            <a:off x="304800" y="114300"/>
            <a:ext cx="8142288" cy="628650"/>
          </a:xfrm>
        </p:spPr>
        <p:txBody>
          <a:bodyPr/>
          <a:lstStyle/>
          <a:p>
            <a:r>
              <a:rPr lang="en-US" sz="3200" dirty="0" err="1" smtClean="0">
                <a:solidFill>
                  <a:schemeClr val="bg1"/>
                </a:solidFill>
              </a:rPr>
              <a:t>Các</a:t>
            </a:r>
            <a:r>
              <a:rPr lang="en-US" sz="3200" dirty="0" smtClean="0">
                <a:solidFill>
                  <a:schemeClr val="bg1"/>
                </a:solidFill>
              </a:rPr>
              <a:t> </a:t>
            </a:r>
            <a:r>
              <a:rPr lang="en-US" sz="3200" dirty="0" err="1" smtClean="0">
                <a:solidFill>
                  <a:schemeClr val="bg1"/>
                </a:solidFill>
              </a:rPr>
              <a:t>thành</a:t>
            </a:r>
            <a:r>
              <a:rPr lang="en-US" sz="3200" dirty="0" smtClean="0">
                <a:solidFill>
                  <a:schemeClr val="bg1"/>
                </a:solidFill>
              </a:rPr>
              <a:t> </a:t>
            </a:r>
            <a:r>
              <a:rPr lang="en-US" sz="3200" dirty="0" err="1" smtClean="0">
                <a:solidFill>
                  <a:schemeClr val="bg1"/>
                </a:solidFill>
              </a:rPr>
              <a:t>phần</a:t>
            </a:r>
            <a:r>
              <a:rPr lang="en-US" sz="3200" dirty="0" smtClean="0">
                <a:solidFill>
                  <a:schemeClr val="bg1"/>
                </a:solidFill>
              </a:rPr>
              <a:t> </a:t>
            </a:r>
            <a:r>
              <a:rPr lang="en-US" sz="3200" dirty="0" err="1" smtClean="0">
                <a:solidFill>
                  <a:schemeClr val="bg1"/>
                </a:solidFill>
              </a:rPr>
              <a:t>của</a:t>
            </a:r>
            <a:r>
              <a:rPr lang="en-US" sz="3200" dirty="0" smtClean="0">
                <a:solidFill>
                  <a:schemeClr val="bg1"/>
                </a:solidFill>
              </a:rPr>
              <a:t> Active Directory</a:t>
            </a:r>
            <a:endParaRPr lang="en-US" sz="3200" dirty="0">
              <a:solidFill>
                <a:schemeClr val="bg1"/>
              </a:solidFill>
            </a:endParaRPr>
          </a:p>
        </p:txBody>
      </p:sp>
      <p:sp>
        <p:nvSpPr>
          <p:cNvPr id="5" name="Rectangle 1"/>
          <p:cNvSpPr>
            <a:spLocks noChangeArrowheads="1"/>
          </p:cNvSpPr>
          <p:nvPr/>
        </p:nvSpPr>
        <p:spPr bwMode="auto">
          <a:xfrm>
            <a:off x="76200" y="594300"/>
            <a:ext cx="6781800" cy="43396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800" dirty="0" smtClean="0">
                <a:solidFill>
                  <a:srgbClr val="FF0000"/>
                </a:solidFill>
              </a:rPr>
              <a:t>Forest</a:t>
            </a:r>
          </a:p>
          <a:p>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r>
              <a:rPr lang="en-US" sz="1800" dirty="0" err="1" smtClean="0"/>
              <a:t>Là</a:t>
            </a:r>
            <a:r>
              <a:rPr lang="en-US" sz="1800" dirty="0" smtClean="0"/>
              <a:t> </a:t>
            </a:r>
            <a:r>
              <a:rPr lang="en-US" sz="1800" dirty="0" err="1" smtClean="0"/>
              <a:t>một</a:t>
            </a:r>
            <a:r>
              <a:rPr lang="en-US" sz="1800" dirty="0" smtClean="0"/>
              <a:t> </a:t>
            </a:r>
            <a:r>
              <a:rPr lang="en-US" sz="1800" dirty="0" err="1" smtClean="0"/>
              <a:t>nhóm</a:t>
            </a:r>
            <a:r>
              <a:rPr lang="en-US" sz="1800" dirty="0" smtClean="0"/>
              <a:t> </a:t>
            </a:r>
            <a:r>
              <a:rPr lang="en-US" sz="1800" dirty="0" err="1" smtClean="0"/>
              <a:t>hoặc</a:t>
            </a:r>
            <a:r>
              <a:rPr lang="en-US" sz="1800" dirty="0" smtClean="0"/>
              <a:t> </a:t>
            </a:r>
            <a:r>
              <a:rPr lang="en-US" sz="1800" dirty="0" err="1" smtClean="0"/>
              <a:t>một</a:t>
            </a:r>
            <a:r>
              <a:rPr lang="en-US" sz="1800" dirty="0" smtClean="0"/>
              <a:t> </a:t>
            </a:r>
            <a:r>
              <a:rPr lang="en-US" sz="1800" dirty="0" err="1" smtClean="0"/>
              <a:t>cấu</a:t>
            </a:r>
            <a:r>
              <a:rPr lang="en-US" sz="1800" dirty="0" smtClean="0"/>
              <a:t> </a:t>
            </a:r>
            <a:r>
              <a:rPr lang="en-US" sz="1800" dirty="0" err="1" smtClean="0"/>
              <a:t>trúc</a:t>
            </a:r>
            <a:r>
              <a:rPr lang="en-US" sz="1800" dirty="0" smtClean="0"/>
              <a:t> </a:t>
            </a:r>
            <a:r>
              <a:rPr lang="en-US" sz="1800" dirty="0" err="1" smtClean="0"/>
              <a:t>gồm</a:t>
            </a:r>
            <a:r>
              <a:rPr lang="en-US" sz="1800" dirty="0" smtClean="0"/>
              <a:t> </a:t>
            </a:r>
            <a:r>
              <a:rPr lang="en-US" sz="1800" dirty="0" err="1" smtClean="0"/>
              <a:t>một</a:t>
            </a:r>
            <a:r>
              <a:rPr lang="en-US" sz="1800" dirty="0" smtClean="0"/>
              <a:t> </a:t>
            </a:r>
            <a:r>
              <a:rPr lang="en-US" sz="1800" dirty="0" err="1" smtClean="0"/>
              <a:t>hoặc</a:t>
            </a:r>
            <a:r>
              <a:rPr lang="en-US" sz="1800" dirty="0" smtClean="0"/>
              <a:t> </a:t>
            </a:r>
            <a:r>
              <a:rPr lang="en-US" sz="1800" dirty="0" err="1" smtClean="0"/>
              <a:t>nhiều</a:t>
            </a:r>
            <a:r>
              <a:rPr lang="en-US" sz="1800" dirty="0" smtClean="0"/>
              <a:t> </a:t>
            </a:r>
            <a:r>
              <a:rPr lang="en-US" sz="1800" dirty="0" err="1" smtClean="0"/>
              <a:t>cây</a:t>
            </a:r>
            <a:r>
              <a:rPr lang="en-US" sz="1800" dirty="0" smtClean="0"/>
              <a:t> domain </a:t>
            </a:r>
            <a:r>
              <a:rPr lang="en-US" sz="1800" dirty="0" err="1" smtClean="0"/>
              <a:t>độc</a:t>
            </a:r>
            <a:r>
              <a:rPr lang="en-US" sz="1800" dirty="0" smtClean="0"/>
              <a:t> </a:t>
            </a:r>
            <a:r>
              <a:rPr lang="en-US" sz="1800" dirty="0" err="1" smtClean="0"/>
              <a:t>lập</a:t>
            </a:r>
            <a:r>
              <a:rPr lang="en-US" sz="1800" dirty="0" smtClean="0"/>
              <a:t> </a:t>
            </a:r>
            <a:r>
              <a:rPr lang="en-US" sz="1800" dirty="0" err="1" smtClean="0"/>
              <a:t>nhau</a:t>
            </a:r>
            <a:r>
              <a:rPr lang="en-US" sz="1800" dirty="0" smtClean="0"/>
              <a:t>. Forest </a:t>
            </a:r>
            <a:r>
              <a:rPr lang="en-US" sz="1800" dirty="0" err="1" smtClean="0"/>
              <a:t>có</a:t>
            </a:r>
            <a:r>
              <a:rPr lang="en-US" sz="1800" dirty="0" smtClean="0"/>
              <a:t> </a:t>
            </a:r>
            <a:r>
              <a:rPr lang="en-US" sz="1800" dirty="0" err="1" smtClean="0"/>
              <a:t>các</a:t>
            </a:r>
            <a:r>
              <a:rPr lang="en-US" sz="1800" dirty="0" smtClean="0"/>
              <a:t> </a:t>
            </a:r>
            <a:r>
              <a:rPr lang="en-US" sz="1800" dirty="0" err="1" smtClean="0"/>
              <a:t>đặc</a:t>
            </a:r>
            <a:r>
              <a:rPr lang="en-US" sz="1800" dirty="0" smtClean="0"/>
              <a:t> </a:t>
            </a:r>
            <a:r>
              <a:rPr lang="en-US" sz="1800" dirty="0" err="1" smtClean="0"/>
              <a:t>điểm</a:t>
            </a:r>
            <a:r>
              <a:rPr lang="en-US" sz="1800" dirty="0" smtClean="0"/>
              <a:t> </a:t>
            </a:r>
            <a:r>
              <a:rPr lang="en-US" sz="1800" dirty="0" err="1" smtClean="0"/>
              <a:t>sau</a:t>
            </a:r>
            <a:r>
              <a:rPr lang="en-US" sz="1800" dirty="0" smtClean="0"/>
              <a:t> </a:t>
            </a:r>
          </a:p>
          <a:p>
            <a:endParaRPr lang="en-US" sz="900" b="0" dirty="0" smtClean="0"/>
          </a:p>
          <a:p>
            <a:pPr marL="344488" lvl="0" indent="-284163">
              <a:spcBef>
                <a:spcPts val="300"/>
              </a:spcBef>
              <a:spcAft>
                <a:spcPts val="300"/>
              </a:spcAft>
              <a:buFont typeface="Wingdings" pitchFamily="2" charset="2"/>
              <a:buChar char="§"/>
            </a:pPr>
            <a:r>
              <a:rPr lang="en-US" sz="1800" b="0" dirty="0" err="1" smtClean="0"/>
              <a:t>Mọi</a:t>
            </a:r>
            <a:r>
              <a:rPr lang="en-US" sz="1800" b="0" dirty="0" smtClean="0"/>
              <a:t> Tree </a:t>
            </a:r>
            <a:r>
              <a:rPr lang="en-US" sz="1800" b="0" dirty="0" err="1" smtClean="0"/>
              <a:t>trong</a:t>
            </a:r>
            <a:r>
              <a:rPr lang="en-US" sz="1800" b="0" dirty="0" smtClean="0"/>
              <a:t> </a:t>
            </a:r>
            <a:r>
              <a:rPr lang="en-US" sz="1800" b="0" dirty="0" err="1" smtClean="0"/>
              <a:t>một</a:t>
            </a:r>
            <a:r>
              <a:rPr lang="en-US" sz="1800" b="0" dirty="0" smtClean="0"/>
              <a:t> Forest </a:t>
            </a:r>
            <a:r>
              <a:rPr lang="en-US" sz="1800" b="0" dirty="0" err="1" smtClean="0"/>
              <a:t>sử</a:t>
            </a:r>
            <a:r>
              <a:rPr lang="en-US" sz="1800" b="0" dirty="0" smtClean="0"/>
              <a:t> </a:t>
            </a:r>
            <a:r>
              <a:rPr lang="en-US" sz="1800" b="0" dirty="0" err="1" smtClean="0"/>
              <a:t>dụng</a:t>
            </a:r>
            <a:r>
              <a:rPr lang="en-US" sz="1800" b="0" dirty="0" smtClean="0"/>
              <a:t> </a:t>
            </a:r>
            <a:r>
              <a:rPr lang="en-US" sz="1800" b="0" dirty="0" err="1" smtClean="0"/>
              <a:t>chung</a:t>
            </a:r>
            <a:r>
              <a:rPr lang="en-US" sz="1800" b="0" dirty="0" smtClean="0"/>
              <a:t> </a:t>
            </a:r>
            <a:r>
              <a:rPr lang="en-US" sz="1800" b="0" dirty="0" err="1" smtClean="0"/>
              <a:t>một</a:t>
            </a:r>
            <a:r>
              <a:rPr lang="en-US" sz="1800" b="0" dirty="0" smtClean="0"/>
              <a:t> </a:t>
            </a:r>
            <a:r>
              <a:rPr lang="en-US" sz="1800" dirty="0" smtClean="0"/>
              <a:t>schema</a:t>
            </a:r>
            <a:r>
              <a:rPr lang="en-US" sz="1800" b="0" dirty="0" smtClean="0"/>
              <a:t>,</a:t>
            </a:r>
          </a:p>
          <a:p>
            <a:pPr marL="344488" lvl="0" indent="-284163">
              <a:spcBef>
                <a:spcPts val="300"/>
              </a:spcBef>
              <a:spcAft>
                <a:spcPts val="300"/>
              </a:spcAft>
              <a:buFont typeface="Wingdings" pitchFamily="2" charset="2"/>
              <a:buChar char="§"/>
            </a:pPr>
            <a:r>
              <a:rPr lang="en-US" sz="1800" b="0" dirty="0" err="1" smtClean="0"/>
              <a:t>Các</a:t>
            </a:r>
            <a:r>
              <a:rPr lang="en-US" sz="1800" b="0" dirty="0" smtClean="0"/>
              <a:t> Tree </a:t>
            </a:r>
            <a:r>
              <a:rPr lang="en-US" sz="1800" b="0" dirty="0" err="1" smtClean="0"/>
              <a:t>trong</a:t>
            </a:r>
            <a:r>
              <a:rPr lang="en-US" sz="1800" b="0" dirty="0" smtClean="0"/>
              <a:t> </a:t>
            </a:r>
            <a:r>
              <a:rPr lang="en-US" sz="1800" b="0" dirty="0" err="1" smtClean="0"/>
              <a:t>một</a:t>
            </a:r>
            <a:r>
              <a:rPr lang="en-US" sz="1800" b="0" dirty="0" smtClean="0"/>
              <a:t> Forest </a:t>
            </a:r>
            <a:r>
              <a:rPr lang="en-US" sz="1800" b="0" dirty="0" err="1" smtClean="0"/>
              <a:t>có</a:t>
            </a:r>
            <a:r>
              <a:rPr lang="en-US" sz="1800" b="0" dirty="0" smtClean="0"/>
              <a:t> </a:t>
            </a:r>
            <a:r>
              <a:rPr lang="en-US" sz="1800" b="0" dirty="0" err="1" smtClean="0"/>
              <a:t>cách</a:t>
            </a:r>
            <a:r>
              <a:rPr lang="en-US" sz="1800" b="0" dirty="0" smtClean="0"/>
              <a:t> </a:t>
            </a:r>
            <a:r>
              <a:rPr lang="en-US" sz="1800" b="0" dirty="0" err="1" smtClean="0"/>
              <a:t>viết</a:t>
            </a:r>
            <a:r>
              <a:rPr lang="en-US" sz="1800" b="0" dirty="0" smtClean="0"/>
              <a:t> </a:t>
            </a:r>
            <a:r>
              <a:rPr lang="en-US" sz="1800" b="0" dirty="0" err="1" smtClean="0"/>
              <a:t>tên</a:t>
            </a:r>
            <a:r>
              <a:rPr lang="en-US" sz="1800" b="0" dirty="0" smtClean="0"/>
              <a:t> </a:t>
            </a:r>
            <a:r>
              <a:rPr lang="en-US" sz="1800" b="0" dirty="0" err="1" smtClean="0"/>
              <a:t>khác</a:t>
            </a:r>
            <a:r>
              <a:rPr lang="en-US" sz="1800" b="0" dirty="0" smtClean="0"/>
              <a:t> </a:t>
            </a:r>
            <a:r>
              <a:rPr lang="en-US" sz="1800" b="0" dirty="0" err="1" smtClean="0"/>
              <a:t>nhau</a:t>
            </a:r>
            <a:r>
              <a:rPr lang="en-US" sz="1800" b="0" dirty="0" smtClean="0"/>
              <a:t>, </a:t>
            </a:r>
            <a:r>
              <a:rPr lang="en-US" sz="1800" b="0" dirty="0" err="1" smtClean="0"/>
              <a:t>phụ</a:t>
            </a:r>
            <a:r>
              <a:rPr lang="en-US" sz="1800" b="0" dirty="0" smtClean="0"/>
              <a:t> </a:t>
            </a:r>
            <a:r>
              <a:rPr lang="en-US" sz="1800" b="0" dirty="0" err="1" smtClean="0"/>
              <a:t>thuộc</a:t>
            </a:r>
            <a:r>
              <a:rPr lang="en-US" sz="1800" b="0" dirty="0" smtClean="0"/>
              <a:t> </a:t>
            </a:r>
            <a:r>
              <a:rPr lang="en-US" sz="1800" b="0" dirty="0" err="1" smtClean="0"/>
              <a:t>vào</a:t>
            </a:r>
            <a:r>
              <a:rPr lang="en-US" sz="1800" b="0" dirty="0" smtClean="0"/>
              <a:t> </a:t>
            </a:r>
            <a:r>
              <a:rPr lang="en-US" sz="1800" b="0" dirty="0" err="1" smtClean="0"/>
              <a:t>tổ</a:t>
            </a:r>
            <a:r>
              <a:rPr lang="en-US" sz="1800" b="0" dirty="0" smtClean="0"/>
              <a:t> </a:t>
            </a:r>
            <a:r>
              <a:rPr lang="en-US" sz="1800" b="0" dirty="0" err="1" smtClean="0"/>
              <a:t>chức</a:t>
            </a:r>
            <a:r>
              <a:rPr lang="en-US" sz="1800" b="0" dirty="0" smtClean="0"/>
              <a:t> domain.</a:t>
            </a:r>
          </a:p>
          <a:p>
            <a:pPr marL="344488" lvl="0" indent="-284163">
              <a:spcBef>
                <a:spcPts val="300"/>
              </a:spcBef>
              <a:spcAft>
                <a:spcPts val="300"/>
              </a:spcAft>
              <a:buFont typeface="Wingdings" pitchFamily="2" charset="2"/>
              <a:buChar char="§"/>
            </a:pPr>
            <a:r>
              <a:rPr lang="en-US" sz="1800" b="0" dirty="0" err="1" smtClean="0"/>
              <a:t>Mọi</a:t>
            </a:r>
            <a:r>
              <a:rPr lang="en-US" sz="1800" b="0" dirty="0" smtClean="0"/>
              <a:t> tree </a:t>
            </a:r>
            <a:r>
              <a:rPr lang="en-US" sz="1800" b="0" dirty="0" err="1" smtClean="0"/>
              <a:t>trong</a:t>
            </a:r>
            <a:r>
              <a:rPr lang="en-US" sz="1800" b="0" dirty="0" smtClean="0"/>
              <a:t> </a:t>
            </a:r>
            <a:r>
              <a:rPr lang="en-US" sz="1800" b="0" dirty="0" err="1" smtClean="0"/>
              <a:t>một</a:t>
            </a:r>
            <a:r>
              <a:rPr lang="en-US" sz="1800" b="0" dirty="0" smtClean="0"/>
              <a:t> Forest </a:t>
            </a:r>
            <a:r>
              <a:rPr lang="en-US" sz="1800" b="0" dirty="0" err="1" smtClean="0"/>
              <a:t>sử</a:t>
            </a:r>
            <a:r>
              <a:rPr lang="en-US" sz="1800" b="0" dirty="0" smtClean="0"/>
              <a:t> </a:t>
            </a:r>
            <a:r>
              <a:rPr lang="en-US" sz="1800" b="0" dirty="0" err="1" smtClean="0"/>
              <a:t>dụng</a:t>
            </a:r>
            <a:r>
              <a:rPr lang="en-US" sz="1800" b="0" dirty="0" smtClean="0"/>
              <a:t> </a:t>
            </a:r>
            <a:endParaRPr lang="en-US" sz="1800" b="0" dirty="0" smtClean="0"/>
          </a:p>
          <a:p>
            <a:pPr marL="60325" lvl="0">
              <a:spcBef>
                <a:spcPts val="300"/>
              </a:spcBef>
              <a:spcAft>
                <a:spcPts val="300"/>
              </a:spcAft>
            </a:pPr>
            <a:r>
              <a:rPr lang="en-US" sz="1800" b="0" dirty="0"/>
              <a:t> </a:t>
            </a:r>
            <a:r>
              <a:rPr lang="en-US" sz="1800" b="0" dirty="0" smtClean="0"/>
              <a:t>    </a:t>
            </a:r>
            <a:r>
              <a:rPr lang="en-US" sz="1800" b="0" dirty="0" err="1" smtClean="0"/>
              <a:t>chung</a:t>
            </a:r>
            <a:r>
              <a:rPr lang="en-US" sz="1800" b="0" dirty="0" smtClean="0"/>
              <a:t> </a:t>
            </a:r>
            <a:r>
              <a:rPr lang="en-US" sz="1800" b="0" dirty="0" err="1" smtClean="0"/>
              <a:t>một</a:t>
            </a:r>
            <a:r>
              <a:rPr lang="en-US" sz="1800" b="0" dirty="0" smtClean="0"/>
              <a:t> </a:t>
            </a:r>
            <a:r>
              <a:rPr lang="en-US" sz="1800" dirty="0" smtClean="0"/>
              <a:t>global catalog</a:t>
            </a:r>
            <a:r>
              <a:rPr lang="en-US" sz="1800" b="0" dirty="0" smtClean="0"/>
              <a:t>,</a:t>
            </a:r>
          </a:p>
          <a:p>
            <a:pPr marL="344488" indent="-284163">
              <a:spcBef>
                <a:spcPts val="300"/>
              </a:spcBef>
              <a:spcAft>
                <a:spcPts val="300"/>
              </a:spcAft>
              <a:buFont typeface="Wingdings" pitchFamily="2" charset="2"/>
              <a:buChar char="§"/>
            </a:pPr>
            <a:r>
              <a:rPr lang="en-US" sz="1800" b="0" dirty="0" smtClean="0"/>
              <a:t>Domain </a:t>
            </a:r>
            <a:r>
              <a:rPr lang="en-US" sz="1800" b="0" dirty="0" err="1" smtClean="0"/>
              <a:t>và</a:t>
            </a:r>
            <a:r>
              <a:rPr lang="en-US" sz="1800" b="0" dirty="0" smtClean="0"/>
              <a:t> Forest </a:t>
            </a:r>
            <a:r>
              <a:rPr lang="en-US" sz="1800" b="0" dirty="0" err="1" smtClean="0"/>
              <a:t>hoạt</a:t>
            </a:r>
            <a:r>
              <a:rPr lang="en-US" sz="1800" b="0" dirty="0" smtClean="0"/>
              <a:t> </a:t>
            </a:r>
            <a:r>
              <a:rPr lang="en-US" sz="1800" b="0" dirty="0" err="1" smtClean="0"/>
              <a:t>động</a:t>
            </a:r>
            <a:r>
              <a:rPr lang="en-US" sz="1800" b="0" dirty="0" smtClean="0"/>
              <a:t> </a:t>
            </a:r>
            <a:r>
              <a:rPr lang="en-US" sz="1800" b="0" dirty="0" err="1" smtClean="0"/>
              <a:t>độc</a:t>
            </a:r>
            <a:r>
              <a:rPr lang="en-US" sz="1800" b="0" dirty="0" smtClean="0"/>
              <a:t> </a:t>
            </a:r>
            <a:r>
              <a:rPr lang="en-US" sz="1800" b="0" dirty="0" err="1" smtClean="0"/>
              <a:t>lập</a:t>
            </a:r>
            <a:endParaRPr lang="en-US" sz="1800" b="0" dirty="0" smtClean="0"/>
          </a:p>
          <a:p>
            <a:pPr marL="60325">
              <a:spcBef>
                <a:spcPts val="300"/>
              </a:spcBef>
              <a:spcAft>
                <a:spcPts val="300"/>
              </a:spcAft>
            </a:pPr>
            <a:r>
              <a:rPr lang="en-US" sz="1800" b="0" dirty="0"/>
              <a:t> </a:t>
            </a:r>
            <a:r>
              <a:rPr lang="en-US" sz="1800" b="0" dirty="0" smtClean="0"/>
              <a:t>   </a:t>
            </a:r>
            <a:r>
              <a:rPr lang="en-US" sz="1800" b="0" dirty="0" smtClean="0"/>
              <a:t> </a:t>
            </a:r>
            <a:r>
              <a:rPr lang="en-US" sz="1800" b="0" dirty="0" err="1" smtClean="0"/>
              <a:t>với</a:t>
            </a:r>
            <a:r>
              <a:rPr lang="en-US" sz="1800" b="0" dirty="0" smtClean="0"/>
              <a:t> </a:t>
            </a:r>
            <a:r>
              <a:rPr lang="en-US" sz="1800" b="0" dirty="0" err="1" smtClean="0"/>
              <a:t>nhau</a:t>
            </a:r>
            <a:r>
              <a:rPr lang="en-US" sz="1800" b="0" dirty="0" smtClean="0"/>
              <a:t> </a:t>
            </a:r>
            <a:r>
              <a:rPr lang="en-US" sz="1800" b="0" dirty="0" err="1" smtClean="0"/>
              <a:t>nhưng</a:t>
            </a:r>
            <a:r>
              <a:rPr lang="en-US" sz="1800" b="0" dirty="0" smtClean="0"/>
              <a:t> Forest </a:t>
            </a:r>
            <a:r>
              <a:rPr lang="en-US" sz="1800" b="0" dirty="0" err="1" smtClean="0"/>
              <a:t>cho</a:t>
            </a:r>
            <a:r>
              <a:rPr lang="en-US" sz="1800" b="0" dirty="0" smtClean="0"/>
              <a:t> </a:t>
            </a:r>
            <a:r>
              <a:rPr lang="en-US" sz="1800" b="0" dirty="0" err="1" smtClean="0"/>
              <a:t>phép</a:t>
            </a:r>
            <a:r>
              <a:rPr lang="en-US" sz="1800" b="0" dirty="0" smtClean="0"/>
              <a:t> </a:t>
            </a:r>
            <a:r>
              <a:rPr lang="en-US" sz="1800" b="0" dirty="0" err="1" smtClean="0"/>
              <a:t>liên</a:t>
            </a:r>
            <a:r>
              <a:rPr lang="en-US" sz="1800" b="0" dirty="0" smtClean="0"/>
              <a:t> </a:t>
            </a:r>
            <a:r>
              <a:rPr lang="en-US" sz="1800" b="0" dirty="0" err="1" smtClean="0"/>
              <a:t>lạc</a:t>
            </a:r>
            <a:endParaRPr lang="en-US" sz="1800" b="0" dirty="0" smtClean="0"/>
          </a:p>
          <a:p>
            <a:pPr marL="60325">
              <a:spcBef>
                <a:spcPts val="300"/>
              </a:spcBef>
              <a:spcAft>
                <a:spcPts val="300"/>
              </a:spcAft>
            </a:pPr>
            <a:r>
              <a:rPr lang="en-US" sz="1800" b="0" dirty="0"/>
              <a:t> </a:t>
            </a:r>
            <a:r>
              <a:rPr lang="en-US" sz="1800" b="0" dirty="0" smtClean="0"/>
              <a:t>    </a:t>
            </a:r>
            <a:r>
              <a:rPr lang="en-US" sz="1800" b="0" dirty="0" smtClean="0"/>
              <a:t> </a:t>
            </a:r>
            <a:r>
              <a:rPr lang="en-US" sz="1800" b="0" dirty="0" err="1" smtClean="0"/>
              <a:t>trên</a:t>
            </a:r>
            <a:r>
              <a:rPr lang="en-US" sz="1800" b="0" dirty="0" smtClean="0"/>
              <a:t> </a:t>
            </a:r>
            <a:r>
              <a:rPr lang="en-US" sz="1800" b="0" dirty="0" err="1" smtClean="0"/>
              <a:t>toàn</a:t>
            </a:r>
            <a:r>
              <a:rPr lang="en-US" sz="1800" b="0" dirty="0" smtClean="0"/>
              <a:t> </a:t>
            </a:r>
            <a:r>
              <a:rPr lang="en-US" sz="1800" b="0" dirty="0" err="1" smtClean="0"/>
              <a:t>bộ</a:t>
            </a:r>
            <a:r>
              <a:rPr lang="en-US" sz="1800" b="0" dirty="0" smtClean="0"/>
              <a:t> </a:t>
            </a:r>
            <a:r>
              <a:rPr lang="en-US" sz="1800" b="0" dirty="0" err="1" smtClean="0"/>
              <a:t>cấu</a:t>
            </a:r>
            <a:r>
              <a:rPr lang="en-US" sz="1800" b="0" dirty="0" smtClean="0"/>
              <a:t> </a:t>
            </a:r>
            <a:r>
              <a:rPr lang="en-US" sz="1800" b="0" dirty="0" err="1" smtClean="0"/>
              <a:t>trúc</a:t>
            </a:r>
            <a:endParaRPr lang="en-US" sz="1800" b="0" dirty="0" smtClean="0"/>
          </a:p>
          <a:p>
            <a:pPr marL="344488" lvl="0" indent="-284163" algn="just" eaLnBrk="1" hangingPunct="1">
              <a:spcBef>
                <a:spcPts val="600"/>
              </a:spcBef>
              <a:spcAft>
                <a:spcPts val="600"/>
              </a:spcAf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1985" name="Picture 1"/>
          <p:cNvPicPr>
            <a:picLocks noChangeAspect="1" noChangeArrowheads="1"/>
          </p:cNvPicPr>
          <p:nvPr/>
        </p:nvPicPr>
        <p:blipFill>
          <a:blip r:embed="rId3"/>
          <a:srcRect/>
          <a:stretch>
            <a:fillRect/>
          </a:stretch>
        </p:blipFill>
        <p:spPr bwMode="auto">
          <a:xfrm>
            <a:off x="4800600" y="2708324"/>
            <a:ext cx="3807740" cy="116780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a:xfrm>
            <a:off x="304800" y="114300"/>
            <a:ext cx="8142288" cy="628650"/>
          </a:xfrm>
        </p:spPr>
        <p:txBody>
          <a:bodyPr/>
          <a:lstStyle/>
          <a:p>
            <a:r>
              <a:rPr lang="en-US" sz="2800" dirty="0" err="1" smtClean="0">
                <a:solidFill>
                  <a:schemeClr val="bg1"/>
                </a:solidFill>
              </a:rPr>
              <a:t>Các</a:t>
            </a:r>
            <a:r>
              <a:rPr lang="en-US" sz="2800" dirty="0" smtClean="0">
                <a:solidFill>
                  <a:schemeClr val="bg1"/>
                </a:solidFill>
              </a:rPr>
              <a:t> </a:t>
            </a:r>
            <a:r>
              <a:rPr lang="en-US" sz="2800" dirty="0" err="1" smtClean="0">
                <a:solidFill>
                  <a:schemeClr val="bg1"/>
                </a:solidFill>
              </a:rPr>
              <a:t>thành</a:t>
            </a:r>
            <a:r>
              <a:rPr lang="en-US" sz="2800" dirty="0" smtClean="0">
                <a:solidFill>
                  <a:schemeClr val="bg1"/>
                </a:solidFill>
              </a:rPr>
              <a:t> </a:t>
            </a:r>
            <a:r>
              <a:rPr lang="en-US" sz="2800" dirty="0" err="1" smtClean="0">
                <a:solidFill>
                  <a:schemeClr val="bg1"/>
                </a:solidFill>
              </a:rPr>
              <a:t>phần</a:t>
            </a:r>
            <a:r>
              <a:rPr lang="en-US" sz="2800" dirty="0" smtClean="0">
                <a:solidFill>
                  <a:schemeClr val="bg1"/>
                </a:solidFill>
              </a:rPr>
              <a:t> </a:t>
            </a:r>
            <a:r>
              <a:rPr lang="en-US" sz="2800" dirty="0" err="1" smtClean="0">
                <a:solidFill>
                  <a:schemeClr val="bg1"/>
                </a:solidFill>
              </a:rPr>
              <a:t>của</a:t>
            </a:r>
            <a:r>
              <a:rPr lang="en-US" sz="2800" dirty="0" smtClean="0">
                <a:solidFill>
                  <a:schemeClr val="bg1"/>
                </a:solidFill>
              </a:rPr>
              <a:t> Active Directory</a:t>
            </a:r>
            <a:endParaRPr lang="en-US" sz="2800" dirty="0">
              <a:solidFill>
                <a:schemeClr val="bg1"/>
              </a:solidFill>
            </a:endParaRPr>
          </a:p>
        </p:txBody>
      </p:sp>
      <p:sp>
        <p:nvSpPr>
          <p:cNvPr id="4" name="Rectangle 9"/>
          <p:cNvSpPr txBox="1">
            <a:spLocks noChangeArrowheads="1"/>
          </p:cNvSpPr>
          <p:nvPr/>
        </p:nvSpPr>
        <p:spPr>
          <a:xfrm>
            <a:off x="228600" y="742950"/>
            <a:ext cx="8534400" cy="4057650"/>
          </a:xfrm>
          <a:prstGeom prst="rect">
            <a:avLst/>
          </a:prstGeom>
        </p:spPr>
        <p:txBody>
          <a:bodyPr/>
          <a:lstStyle/>
          <a:p>
            <a:pPr lvl="1" algn="ctr"/>
            <a:r>
              <a:rPr lang="en-US" sz="2000" dirty="0" err="1" smtClean="0"/>
              <a:t>Cấu</a:t>
            </a:r>
            <a:r>
              <a:rPr lang="en-US" sz="2000" dirty="0" smtClean="0"/>
              <a:t> </a:t>
            </a:r>
            <a:r>
              <a:rPr lang="en-US" sz="2000" dirty="0" err="1" smtClean="0"/>
              <a:t>trúc</a:t>
            </a:r>
            <a:r>
              <a:rPr lang="en-US" sz="2000" dirty="0" smtClean="0"/>
              <a:t> </a:t>
            </a:r>
            <a:r>
              <a:rPr lang="en-US" sz="2000" dirty="0" err="1" smtClean="0"/>
              <a:t>vật</a:t>
            </a:r>
            <a:r>
              <a:rPr lang="en-US" sz="2000" dirty="0" smtClean="0"/>
              <a:t> </a:t>
            </a:r>
            <a:r>
              <a:rPr lang="en-US" sz="2000" dirty="0" err="1" smtClean="0"/>
              <a:t>lý</a:t>
            </a:r>
            <a:endParaRPr lang="en-US" sz="2000" dirty="0" smtClean="0"/>
          </a:p>
          <a:p>
            <a:pPr>
              <a:spcBef>
                <a:spcPts val="600"/>
              </a:spcBef>
              <a:spcAft>
                <a:spcPts val="600"/>
              </a:spcAft>
            </a:pPr>
            <a:r>
              <a:rPr lang="en-US" sz="2000" dirty="0" smtClean="0">
                <a:solidFill>
                  <a:srgbClr val="FF0000"/>
                </a:solidFill>
              </a:rPr>
              <a:t>Sites</a:t>
            </a:r>
            <a:endParaRPr lang="en-US" sz="1800" dirty="0" smtClean="0">
              <a:solidFill>
                <a:srgbClr val="FF0000"/>
              </a:solidFill>
            </a:endParaRPr>
          </a:p>
          <a:p>
            <a:r>
              <a:rPr lang="en-US" sz="1800" b="0" dirty="0" err="1" smtClean="0"/>
              <a:t>Là</a:t>
            </a:r>
            <a:r>
              <a:rPr lang="en-US" sz="1800" b="0" dirty="0" smtClean="0"/>
              <a:t> </a:t>
            </a:r>
            <a:r>
              <a:rPr lang="en-US" sz="1800" b="0" dirty="0" err="1" smtClean="0"/>
              <a:t>tập</a:t>
            </a:r>
            <a:r>
              <a:rPr lang="en-US" sz="1800" b="0" dirty="0" smtClean="0"/>
              <a:t> </a:t>
            </a:r>
            <a:r>
              <a:rPr lang="en-US" sz="1800" b="0" dirty="0" err="1" smtClean="0"/>
              <a:t>hợp</a:t>
            </a:r>
            <a:r>
              <a:rPr lang="en-US" sz="1800" b="0" dirty="0" smtClean="0"/>
              <a:t> </a:t>
            </a:r>
            <a:r>
              <a:rPr lang="en-US" sz="1800" b="0" dirty="0" err="1" smtClean="0"/>
              <a:t>của</a:t>
            </a:r>
            <a:r>
              <a:rPr lang="en-US" sz="1800" b="0" dirty="0" smtClean="0"/>
              <a:t> </a:t>
            </a:r>
            <a:r>
              <a:rPr lang="en-US" sz="1800" b="0" dirty="0" err="1" smtClean="0"/>
              <a:t>một</a:t>
            </a:r>
            <a:r>
              <a:rPr lang="en-US" sz="1800" b="0" dirty="0" smtClean="0"/>
              <a:t> </a:t>
            </a:r>
            <a:r>
              <a:rPr lang="en-US" sz="1800" b="0" dirty="0" err="1" smtClean="0"/>
              <a:t>nhóm</a:t>
            </a:r>
            <a:r>
              <a:rPr lang="en-US" sz="1800" b="0" dirty="0" smtClean="0"/>
              <a:t> </a:t>
            </a:r>
            <a:r>
              <a:rPr lang="en-US" sz="1800" b="0" dirty="0" err="1" smtClean="0"/>
              <a:t>máy</a:t>
            </a:r>
            <a:r>
              <a:rPr lang="en-US" sz="1800" b="0" dirty="0" smtClean="0"/>
              <a:t> </a:t>
            </a:r>
            <a:r>
              <a:rPr lang="en-US" sz="1800" b="0" dirty="0" err="1" smtClean="0"/>
              <a:t>tính</a:t>
            </a:r>
            <a:r>
              <a:rPr lang="en-US" sz="1800" b="0" dirty="0" smtClean="0"/>
              <a:t> </a:t>
            </a:r>
            <a:r>
              <a:rPr lang="en-US" sz="1800" b="0" dirty="0" err="1" smtClean="0"/>
              <a:t>trên</a:t>
            </a:r>
            <a:r>
              <a:rPr lang="en-US" sz="1800" b="0" dirty="0" smtClean="0"/>
              <a:t> </a:t>
            </a:r>
            <a:r>
              <a:rPr lang="en-US" sz="1800" b="0" dirty="0" err="1" smtClean="0"/>
              <a:t>cùng</a:t>
            </a:r>
            <a:r>
              <a:rPr lang="en-US" sz="1800" b="0" dirty="0" smtClean="0"/>
              <a:t> </a:t>
            </a:r>
            <a:r>
              <a:rPr lang="en-US" sz="1800" b="0" dirty="0" err="1" smtClean="0"/>
              <a:t>một</a:t>
            </a:r>
            <a:r>
              <a:rPr lang="en-US" sz="1800" b="0" dirty="0" smtClean="0"/>
              <a:t> Subnet, </a:t>
            </a:r>
            <a:r>
              <a:rPr lang="en-US" sz="1800" b="0" dirty="0" err="1" smtClean="0"/>
              <a:t>nhóm</a:t>
            </a:r>
            <a:r>
              <a:rPr lang="en-US" sz="1800" b="0" dirty="0" smtClean="0"/>
              <a:t> </a:t>
            </a:r>
            <a:r>
              <a:rPr lang="en-US" sz="1800" b="0" dirty="0" err="1" smtClean="0"/>
              <a:t>các</a:t>
            </a:r>
            <a:r>
              <a:rPr lang="en-US" sz="1800" b="0" dirty="0" smtClean="0"/>
              <a:t> Subnet </a:t>
            </a:r>
            <a:r>
              <a:rPr lang="en-US" sz="1800" b="0" dirty="0" err="1" smtClean="0"/>
              <a:t>và</a:t>
            </a:r>
            <a:r>
              <a:rPr lang="en-US" sz="1800" b="0" dirty="0" smtClean="0"/>
              <a:t> Domain Controller </a:t>
            </a:r>
            <a:r>
              <a:rPr lang="en-US" sz="1800" b="0" dirty="0" err="1" smtClean="0"/>
              <a:t>có</a:t>
            </a:r>
            <a:r>
              <a:rPr lang="en-US" sz="1800" b="0" dirty="0" smtClean="0"/>
              <a:t> </a:t>
            </a:r>
            <a:r>
              <a:rPr lang="en-US" sz="1800" b="0" dirty="0" err="1" smtClean="0"/>
              <a:t>kết</a:t>
            </a:r>
            <a:r>
              <a:rPr lang="en-US" sz="1800" b="0" dirty="0" smtClean="0"/>
              <a:t> </a:t>
            </a:r>
            <a:r>
              <a:rPr lang="en-US" sz="1800" b="0" dirty="0" err="1" smtClean="0"/>
              <a:t>nối</a:t>
            </a:r>
            <a:r>
              <a:rPr lang="en-US" sz="1800" b="0" dirty="0" smtClean="0"/>
              <a:t> </a:t>
            </a:r>
            <a:r>
              <a:rPr lang="en-US" sz="1800" b="0" dirty="0" err="1" smtClean="0"/>
              <a:t>tốc</a:t>
            </a:r>
            <a:r>
              <a:rPr lang="en-US" sz="1800" b="0" dirty="0" smtClean="0"/>
              <a:t> </a:t>
            </a:r>
            <a:r>
              <a:rPr lang="en-US" sz="1800" b="0" dirty="0" err="1" smtClean="0"/>
              <a:t>độ</a:t>
            </a:r>
            <a:r>
              <a:rPr lang="en-US" sz="1800" b="0" dirty="0" smtClean="0"/>
              <a:t> </a:t>
            </a:r>
            <a:r>
              <a:rPr lang="en-US" sz="1800" b="0" dirty="0" err="1" smtClean="0"/>
              <a:t>cao</a:t>
            </a:r>
            <a:r>
              <a:rPr lang="en-US" sz="1800" b="0" dirty="0" smtClean="0"/>
              <a:t>. </a:t>
            </a:r>
            <a:r>
              <a:rPr lang="en-US" sz="1800" b="0" dirty="0" err="1" smtClean="0"/>
              <a:t>Một</a:t>
            </a:r>
            <a:r>
              <a:rPr lang="en-US" sz="1800" b="0" dirty="0" smtClean="0"/>
              <a:t> site </a:t>
            </a:r>
            <a:r>
              <a:rPr lang="en-US" sz="1800" b="0" dirty="0" err="1" smtClean="0"/>
              <a:t>có</a:t>
            </a:r>
            <a:r>
              <a:rPr lang="en-US" sz="1800" b="0" dirty="0" smtClean="0"/>
              <a:t> </a:t>
            </a:r>
            <a:r>
              <a:rPr lang="en-US" sz="1800" b="0" dirty="0" err="1" smtClean="0"/>
              <a:t>thể</a:t>
            </a:r>
            <a:r>
              <a:rPr lang="en-US" sz="1800" b="0" dirty="0" smtClean="0"/>
              <a:t> </a:t>
            </a:r>
            <a:r>
              <a:rPr lang="en-US" sz="1800" b="0" dirty="0" err="1" smtClean="0"/>
              <a:t>thuộc</a:t>
            </a:r>
            <a:r>
              <a:rPr lang="en-US" sz="1800" b="0" dirty="0" smtClean="0"/>
              <a:t> </a:t>
            </a:r>
            <a:r>
              <a:rPr lang="en-US" sz="1800" b="0" dirty="0" err="1" smtClean="0"/>
              <a:t>về</a:t>
            </a:r>
            <a:r>
              <a:rPr lang="en-US" sz="1800" b="0" dirty="0" smtClean="0"/>
              <a:t> </a:t>
            </a:r>
            <a:r>
              <a:rPr lang="en-US" sz="1800" b="0" dirty="0" err="1" smtClean="0"/>
              <a:t>nhiều</a:t>
            </a:r>
            <a:r>
              <a:rPr lang="en-US" sz="1800" b="0" dirty="0" smtClean="0"/>
              <a:t> domain; </a:t>
            </a:r>
            <a:r>
              <a:rPr lang="en-US" sz="1800" b="0" dirty="0" err="1" smtClean="0"/>
              <a:t>một</a:t>
            </a:r>
            <a:r>
              <a:rPr lang="en-US" sz="1800" b="0" dirty="0" smtClean="0"/>
              <a:t> </a:t>
            </a:r>
            <a:r>
              <a:rPr lang="en-US" sz="1800" b="0" dirty="0" err="1" smtClean="0"/>
              <a:t>cách</a:t>
            </a:r>
            <a:r>
              <a:rPr lang="en-US" sz="1800" b="0" dirty="0" smtClean="0"/>
              <a:t> </a:t>
            </a:r>
            <a:r>
              <a:rPr lang="en-US" sz="1800" b="0" dirty="0" err="1" smtClean="0"/>
              <a:t>tương</a:t>
            </a:r>
            <a:r>
              <a:rPr lang="en-US" sz="1800" b="0" dirty="0" smtClean="0"/>
              <a:t> </a:t>
            </a:r>
            <a:r>
              <a:rPr lang="en-US" sz="1800" b="0" dirty="0" err="1" smtClean="0"/>
              <a:t>tự</a:t>
            </a:r>
            <a:r>
              <a:rPr lang="en-US" sz="1800" b="0" dirty="0" smtClean="0"/>
              <a:t>, </a:t>
            </a:r>
            <a:r>
              <a:rPr lang="en-US" sz="1800" b="0" dirty="0" err="1" smtClean="0"/>
              <a:t>một</a:t>
            </a:r>
            <a:r>
              <a:rPr lang="en-US" sz="1800" b="0" dirty="0" smtClean="0"/>
              <a:t> domain </a:t>
            </a:r>
            <a:r>
              <a:rPr lang="en-US" sz="1800" b="0" dirty="0" err="1" smtClean="0"/>
              <a:t>có</a:t>
            </a:r>
            <a:r>
              <a:rPr lang="en-US" sz="1800" b="0" dirty="0" smtClean="0"/>
              <a:t> </a:t>
            </a:r>
            <a:r>
              <a:rPr lang="en-US" sz="1800" b="0" dirty="0" err="1" smtClean="0"/>
              <a:t>thể</a:t>
            </a:r>
            <a:r>
              <a:rPr lang="en-US" sz="1800" b="0" dirty="0" smtClean="0"/>
              <a:t> </a:t>
            </a:r>
            <a:r>
              <a:rPr lang="en-US" sz="1800" b="0" dirty="0" err="1" smtClean="0"/>
              <a:t>chứa</a:t>
            </a:r>
            <a:r>
              <a:rPr lang="en-US" sz="1800" b="0" dirty="0" smtClean="0"/>
              <a:t> </a:t>
            </a:r>
            <a:r>
              <a:rPr lang="en-US" sz="1800" b="0" dirty="0" err="1" smtClean="0"/>
              <a:t>nhiều</a:t>
            </a:r>
            <a:r>
              <a:rPr lang="en-US" sz="1800" b="0" dirty="0" smtClean="0"/>
              <a:t> site</a:t>
            </a:r>
          </a:p>
          <a:p>
            <a:endParaRPr lang="en-US" sz="1800" b="0" dirty="0" smtClean="0"/>
          </a:p>
          <a:p>
            <a:r>
              <a:rPr lang="en-US" sz="1800" b="0" dirty="0" smtClean="0"/>
              <a:t>Site </a:t>
            </a:r>
            <a:r>
              <a:rPr lang="en-US" sz="1800" b="0" dirty="0" err="1" smtClean="0"/>
              <a:t>còn</a:t>
            </a:r>
            <a:r>
              <a:rPr lang="en-US" sz="1800" b="0" dirty="0" smtClean="0"/>
              <a:t> </a:t>
            </a:r>
            <a:r>
              <a:rPr lang="en-US" sz="1800" b="0" dirty="0" err="1" smtClean="0"/>
              <a:t>được</a:t>
            </a:r>
            <a:r>
              <a:rPr lang="en-US" sz="1800" b="0" dirty="0" smtClean="0"/>
              <a:t> </a:t>
            </a:r>
            <a:r>
              <a:rPr lang="en-US" sz="1800" b="0" dirty="0" err="1" smtClean="0"/>
              <a:t>sử</a:t>
            </a:r>
            <a:r>
              <a:rPr lang="en-US" sz="1800" b="0" dirty="0" smtClean="0"/>
              <a:t> </a:t>
            </a:r>
            <a:r>
              <a:rPr lang="en-US" sz="1800" b="0" dirty="0" err="1" smtClean="0"/>
              <a:t>dụng</a:t>
            </a:r>
            <a:r>
              <a:rPr lang="en-US" sz="1800" b="0" dirty="0" smtClean="0"/>
              <a:t> </a:t>
            </a:r>
            <a:r>
              <a:rPr lang="en-US" sz="1800" b="0" dirty="0" err="1" smtClean="0"/>
              <a:t>để</a:t>
            </a:r>
            <a:r>
              <a:rPr lang="en-US" sz="1800" b="0" dirty="0" smtClean="0"/>
              <a:t> </a:t>
            </a:r>
            <a:r>
              <a:rPr lang="en-US" sz="1800" b="0" dirty="0" err="1" smtClean="0"/>
              <a:t>tối</a:t>
            </a:r>
            <a:r>
              <a:rPr lang="en-US" sz="1800" b="0" dirty="0" smtClean="0"/>
              <a:t> </a:t>
            </a:r>
            <a:r>
              <a:rPr lang="en-US" sz="1800" b="0" dirty="0" err="1" smtClean="0"/>
              <a:t>ưu</a:t>
            </a:r>
            <a:r>
              <a:rPr lang="en-US" sz="1800" b="0" dirty="0" smtClean="0"/>
              <a:t> </a:t>
            </a:r>
            <a:r>
              <a:rPr lang="en-US" sz="1800" b="0" dirty="0" err="1" smtClean="0"/>
              <a:t>hóa</a:t>
            </a:r>
            <a:r>
              <a:rPr lang="en-US" sz="1800" b="0" dirty="0" smtClean="0"/>
              <a:t> </a:t>
            </a:r>
            <a:r>
              <a:rPr lang="en-US" sz="1800" b="0" dirty="0" err="1" smtClean="0"/>
              <a:t>hoạt</a:t>
            </a:r>
            <a:r>
              <a:rPr lang="en-US" sz="1800" b="0" dirty="0" smtClean="0"/>
              <a:t> </a:t>
            </a:r>
            <a:r>
              <a:rPr lang="en-US" sz="1800" b="0" dirty="0" err="1" smtClean="0"/>
              <a:t>động</a:t>
            </a:r>
            <a:r>
              <a:rPr lang="en-US" sz="1800" b="0" dirty="0" smtClean="0"/>
              <a:t> </a:t>
            </a:r>
            <a:r>
              <a:rPr lang="en-US" sz="1800" b="0" dirty="0" err="1" smtClean="0"/>
              <a:t>sao</a:t>
            </a:r>
            <a:r>
              <a:rPr lang="en-US" sz="1800" b="0" dirty="0" smtClean="0"/>
              <a:t> </a:t>
            </a:r>
            <a:r>
              <a:rPr lang="en-US" sz="1800" b="0" dirty="0" err="1" smtClean="0"/>
              <a:t>chép</a:t>
            </a:r>
            <a:r>
              <a:rPr lang="en-US" sz="1800" b="0" dirty="0" smtClean="0"/>
              <a:t> (replication) </a:t>
            </a:r>
            <a:r>
              <a:rPr lang="en-US" sz="1800" b="0" dirty="0" err="1" smtClean="0"/>
              <a:t>trên</a:t>
            </a:r>
            <a:r>
              <a:rPr lang="en-US" sz="1800" b="0" dirty="0" smtClean="0"/>
              <a:t> </a:t>
            </a:r>
            <a:r>
              <a:rPr lang="en-US" sz="1800" b="0" dirty="0" err="1" smtClean="0"/>
              <a:t>thư</a:t>
            </a:r>
            <a:r>
              <a:rPr lang="en-US" sz="1800" b="0" dirty="0" smtClean="0"/>
              <a:t> </a:t>
            </a:r>
            <a:r>
              <a:rPr lang="en-US" sz="1800" b="0" dirty="0" err="1" smtClean="0"/>
              <a:t>mục</a:t>
            </a:r>
            <a:r>
              <a:rPr lang="en-US" sz="1800" b="0" dirty="0" smtClean="0"/>
              <a:t>. </a:t>
            </a:r>
            <a:r>
              <a:rPr lang="en-US" sz="1800" b="0" dirty="0" err="1" smtClean="0"/>
              <a:t>Người</a:t>
            </a:r>
            <a:r>
              <a:rPr lang="en-US" sz="1800" b="0" dirty="0" smtClean="0"/>
              <a:t> </a:t>
            </a:r>
            <a:r>
              <a:rPr lang="en-US" sz="1800" b="0" dirty="0" err="1" smtClean="0"/>
              <a:t>quản</a:t>
            </a:r>
            <a:r>
              <a:rPr lang="en-US" sz="1800" b="0" dirty="0" smtClean="0"/>
              <a:t> </a:t>
            </a:r>
            <a:r>
              <a:rPr lang="en-US" sz="1800" b="0" dirty="0" err="1" smtClean="0"/>
              <a:t>trị</a:t>
            </a:r>
            <a:r>
              <a:rPr lang="en-US" sz="1800" b="0" dirty="0" smtClean="0"/>
              <a:t> </a:t>
            </a:r>
            <a:r>
              <a:rPr lang="en-US" sz="1800" b="0" dirty="0" err="1" smtClean="0"/>
              <a:t>có</a:t>
            </a:r>
            <a:r>
              <a:rPr lang="en-US" sz="1800" b="0" dirty="0" smtClean="0"/>
              <a:t> </a:t>
            </a:r>
            <a:r>
              <a:rPr lang="en-US" sz="1800" b="0" dirty="0" err="1" smtClean="0"/>
              <a:t>thể</a:t>
            </a:r>
            <a:r>
              <a:rPr lang="en-US" sz="1800" b="0" dirty="0" smtClean="0"/>
              <a:t> </a:t>
            </a:r>
            <a:r>
              <a:rPr lang="en-US" sz="1800" b="0" dirty="0" err="1" smtClean="0"/>
              <a:t>lập</a:t>
            </a:r>
            <a:r>
              <a:rPr lang="en-US" sz="1800" b="0" dirty="0" smtClean="0"/>
              <a:t> </a:t>
            </a:r>
            <a:r>
              <a:rPr lang="en-US" sz="1800" b="0" dirty="0" err="1" smtClean="0"/>
              <a:t>lịch</a:t>
            </a:r>
            <a:r>
              <a:rPr lang="en-US" sz="1800" b="0" dirty="0" smtClean="0"/>
              <a:t> </a:t>
            </a:r>
            <a:r>
              <a:rPr lang="en-US" sz="1800" b="0" dirty="0" err="1" smtClean="0"/>
              <a:t>để</a:t>
            </a:r>
            <a:r>
              <a:rPr lang="en-US" sz="1800" b="0" dirty="0" smtClean="0"/>
              <a:t> </a:t>
            </a:r>
            <a:r>
              <a:rPr lang="en-US" sz="1800" b="0" dirty="0" err="1" smtClean="0"/>
              <a:t>việc</a:t>
            </a:r>
            <a:r>
              <a:rPr lang="en-US" sz="1800" b="0" dirty="0" smtClean="0"/>
              <a:t> </a:t>
            </a:r>
            <a:r>
              <a:rPr lang="en-US" sz="1800" b="0" dirty="0" err="1" smtClean="0"/>
              <a:t>sao</a:t>
            </a:r>
            <a:r>
              <a:rPr lang="en-US" sz="1800" b="0" dirty="0" smtClean="0"/>
              <a:t> </a:t>
            </a:r>
            <a:r>
              <a:rPr lang="en-US" sz="1800" b="0" dirty="0" err="1" smtClean="0"/>
              <a:t>chép</a:t>
            </a:r>
            <a:r>
              <a:rPr lang="en-US" sz="1800" b="0" dirty="0" smtClean="0"/>
              <a:t> </a:t>
            </a:r>
            <a:r>
              <a:rPr lang="en-US" sz="1800" b="0" dirty="0" err="1" smtClean="0"/>
              <a:t>giữa</a:t>
            </a:r>
            <a:r>
              <a:rPr lang="en-US" sz="1800" b="0" dirty="0" smtClean="0"/>
              <a:t> </a:t>
            </a:r>
            <a:r>
              <a:rPr lang="en-US" sz="1800" b="0" dirty="0" err="1" smtClean="0"/>
              <a:t>các</a:t>
            </a:r>
            <a:r>
              <a:rPr lang="en-US" sz="1800" b="0" dirty="0" smtClean="0"/>
              <a:t> site (</a:t>
            </a:r>
            <a:r>
              <a:rPr lang="en-US" sz="1800" b="0" dirty="0" err="1" smtClean="0"/>
              <a:t>intersite</a:t>
            </a:r>
            <a:r>
              <a:rPr lang="en-US" sz="1800" b="0" dirty="0" smtClean="0"/>
              <a:t>) </a:t>
            </a:r>
            <a:r>
              <a:rPr lang="en-US" sz="1800" b="0" dirty="0" err="1" smtClean="0"/>
              <a:t>được</a:t>
            </a:r>
            <a:r>
              <a:rPr lang="en-US" sz="1800" b="0" dirty="0" smtClean="0"/>
              <a:t> </a:t>
            </a:r>
            <a:r>
              <a:rPr lang="en-US" sz="1800" b="0" dirty="0" err="1" smtClean="0"/>
              <a:t>thực</a:t>
            </a:r>
            <a:r>
              <a:rPr lang="en-US" sz="1800" b="0" dirty="0" smtClean="0"/>
              <a:t> </a:t>
            </a:r>
            <a:r>
              <a:rPr lang="en-US" sz="1800" b="0" dirty="0" err="1" smtClean="0"/>
              <a:t>hiện</a:t>
            </a:r>
            <a:r>
              <a:rPr lang="en-US" sz="1800" b="0" dirty="0" smtClean="0"/>
              <a:t> </a:t>
            </a:r>
            <a:r>
              <a:rPr lang="en-US" sz="1800" b="0" dirty="0" err="1" smtClean="0"/>
              <a:t>vào</a:t>
            </a:r>
            <a:r>
              <a:rPr lang="en-US" sz="1800" b="0" dirty="0" smtClean="0"/>
              <a:t> </a:t>
            </a:r>
            <a:r>
              <a:rPr lang="en-US" sz="1800" b="0" dirty="0" err="1" smtClean="0"/>
              <a:t>các</a:t>
            </a:r>
            <a:r>
              <a:rPr lang="en-US" sz="1800" b="0" dirty="0" smtClean="0"/>
              <a:t> </a:t>
            </a:r>
            <a:r>
              <a:rPr lang="en-US" sz="1800" b="0" dirty="0" err="1" smtClean="0"/>
              <a:t>giờ</a:t>
            </a:r>
            <a:r>
              <a:rPr lang="en-US" sz="1800" b="0" dirty="0" smtClean="0"/>
              <a:t> </a:t>
            </a:r>
            <a:r>
              <a:rPr lang="en-US" sz="1800" b="0" dirty="0" err="1" smtClean="0"/>
              <a:t>mạng</a:t>
            </a:r>
            <a:r>
              <a:rPr lang="en-US" sz="1800" b="0" dirty="0" smtClean="0"/>
              <a:t> </a:t>
            </a:r>
            <a:r>
              <a:rPr lang="en-US" sz="1800" b="0" dirty="0" err="1" smtClean="0"/>
              <a:t>rãnh</a:t>
            </a:r>
            <a:r>
              <a:rPr lang="en-US" sz="1800" b="0" dirty="0" smtClean="0"/>
              <a:t> </a:t>
            </a:r>
            <a:r>
              <a:rPr lang="en-US" sz="1800" b="0" dirty="0" err="1" smtClean="0"/>
              <a:t>còn</a:t>
            </a:r>
            <a:r>
              <a:rPr lang="en-US" sz="1800" b="0" dirty="0" smtClean="0"/>
              <a:t> </a:t>
            </a:r>
            <a:r>
              <a:rPr lang="en-US" sz="1800" b="0" dirty="0" err="1" smtClean="0"/>
              <a:t>việc</a:t>
            </a:r>
            <a:r>
              <a:rPr lang="en-US" sz="1800" b="0" dirty="0" smtClean="0"/>
              <a:t> </a:t>
            </a:r>
            <a:r>
              <a:rPr lang="en-US" sz="1800" b="0" dirty="0" err="1" smtClean="0"/>
              <a:t>sao</a:t>
            </a:r>
            <a:r>
              <a:rPr lang="en-US" sz="1800" b="0" dirty="0" smtClean="0"/>
              <a:t> </a:t>
            </a:r>
            <a:r>
              <a:rPr lang="en-US" sz="1800" b="0" dirty="0" err="1" smtClean="0"/>
              <a:t>chép</a:t>
            </a:r>
            <a:r>
              <a:rPr lang="en-US" sz="1800" b="0" dirty="0" smtClean="0"/>
              <a:t> </a:t>
            </a:r>
            <a:r>
              <a:rPr lang="en-US" sz="1800" b="0" dirty="0" err="1" smtClean="0"/>
              <a:t>trong</a:t>
            </a:r>
            <a:r>
              <a:rPr lang="en-US" sz="1800" b="0" dirty="0" smtClean="0"/>
              <a:t> </a:t>
            </a:r>
            <a:r>
              <a:rPr lang="en-US" sz="1800" b="0" dirty="0" err="1" smtClean="0"/>
              <a:t>cùng</a:t>
            </a:r>
            <a:r>
              <a:rPr lang="en-US" sz="1800" b="0" dirty="0" smtClean="0"/>
              <a:t> site (</a:t>
            </a:r>
            <a:r>
              <a:rPr lang="en-US" sz="1800" b="0" dirty="0" err="1" smtClean="0"/>
              <a:t>intrasite</a:t>
            </a:r>
            <a:r>
              <a:rPr lang="en-US" sz="1800" b="0" dirty="0" smtClean="0"/>
              <a:t>) </a:t>
            </a:r>
            <a:r>
              <a:rPr lang="en-US" sz="1800" b="0" dirty="0" err="1" smtClean="0"/>
              <a:t>có</a:t>
            </a:r>
            <a:r>
              <a:rPr lang="en-US" sz="1800" b="0" dirty="0" smtClean="0"/>
              <a:t> </a:t>
            </a:r>
            <a:r>
              <a:rPr lang="en-US" sz="1800" b="0" dirty="0" err="1" smtClean="0"/>
              <a:t>thể</a:t>
            </a:r>
            <a:r>
              <a:rPr lang="en-US" sz="1800" b="0" dirty="0" smtClean="0"/>
              <a:t> </a:t>
            </a:r>
            <a:r>
              <a:rPr lang="en-US" sz="1800" b="0" dirty="0" err="1" smtClean="0"/>
              <a:t>thực</a:t>
            </a:r>
            <a:r>
              <a:rPr lang="en-US" sz="1800" b="0" dirty="0" smtClean="0"/>
              <a:t> </a:t>
            </a:r>
            <a:r>
              <a:rPr lang="en-US" sz="1800" b="0" dirty="0" err="1" smtClean="0"/>
              <a:t>hiện</a:t>
            </a:r>
            <a:r>
              <a:rPr lang="en-US" sz="1800" b="0" dirty="0" smtClean="0"/>
              <a:t> </a:t>
            </a:r>
            <a:r>
              <a:rPr lang="en-US" sz="1800" b="0" dirty="0" err="1" smtClean="0"/>
              <a:t>thường</a:t>
            </a:r>
            <a:r>
              <a:rPr lang="en-US" sz="1800" b="0" dirty="0" smtClean="0"/>
              <a:t> </a:t>
            </a:r>
            <a:r>
              <a:rPr lang="en-US" sz="1800" b="0" dirty="0" err="1" smtClean="0"/>
              <a:t>xuyên</a:t>
            </a:r>
            <a:r>
              <a:rPr lang="en-US" sz="1800" b="0" dirty="0" smtClean="0"/>
              <a:t> </a:t>
            </a:r>
            <a:r>
              <a:rPr lang="en-US" sz="1800" b="0" dirty="0" err="1" smtClean="0"/>
              <a:t>hơn</a:t>
            </a:r>
            <a:endParaRPr lang="en-US" sz="1800" b="0" dirty="0" smtClean="0"/>
          </a:p>
          <a:p>
            <a:endParaRPr lang="en-US" sz="3200" b="0"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4800" y="114300"/>
            <a:ext cx="8142288" cy="628650"/>
          </a:xfrm>
        </p:spPr>
        <p:txBody>
          <a:bodyPr/>
          <a:lstStyle/>
          <a:p>
            <a:r>
              <a:rPr lang="en-US" sz="3200" dirty="0" err="1" smtClean="0">
                <a:solidFill>
                  <a:schemeClr val="bg1"/>
                </a:solidFill>
              </a:rPr>
              <a:t>Các</a:t>
            </a:r>
            <a:r>
              <a:rPr lang="en-US" sz="3200" dirty="0" smtClean="0">
                <a:solidFill>
                  <a:schemeClr val="bg1"/>
                </a:solidFill>
              </a:rPr>
              <a:t> </a:t>
            </a:r>
            <a:r>
              <a:rPr lang="en-US" sz="3200" dirty="0" err="1" smtClean="0">
                <a:solidFill>
                  <a:schemeClr val="bg1"/>
                </a:solidFill>
              </a:rPr>
              <a:t>thành</a:t>
            </a:r>
            <a:r>
              <a:rPr lang="en-US" sz="3200" dirty="0" smtClean="0">
                <a:solidFill>
                  <a:schemeClr val="bg1"/>
                </a:solidFill>
              </a:rPr>
              <a:t> </a:t>
            </a:r>
            <a:r>
              <a:rPr lang="en-US" sz="3200" dirty="0" err="1" smtClean="0">
                <a:solidFill>
                  <a:schemeClr val="bg1"/>
                </a:solidFill>
              </a:rPr>
              <a:t>phần</a:t>
            </a:r>
            <a:r>
              <a:rPr lang="en-US" sz="3200" dirty="0" smtClean="0">
                <a:solidFill>
                  <a:schemeClr val="bg1"/>
                </a:solidFill>
              </a:rPr>
              <a:t> </a:t>
            </a:r>
            <a:r>
              <a:rPr lang="en-US" sz="3200" dirty="0" err="1" smtClean="0">
                <a:solidFill>
                  <a:schemeClr val="bg1"/>
                </a:solidFill>
              </a:rPr>
              <a:t>của</a:t>
            </a:r>
            <a:r>
              <a:rPr lang="en-US" sz="3200" dirty="0" smtClean="0">
                <a:solidFill>
                  <a:schemeClr val="bg1"/>
                </a:solidFill>
              </a:rPr>
              <a:t> Active Directory</a:t>
            </a:r>
            <a:endParaRPr lang="en-US" sz="3200" dirty="0">
              <a:solidFill>
                <a:schemeClr val="bg1"/>
              </a:solidFill>
            </a:endParaRPr>
          </a:p>
        </p:txBody>
      </p:sp>
      <p:sp>
        <p:nvSpPr>
          <p:cNvPr id="5" name="Rectangle 9"/>
          <p:cNvSpPr txBox="1">
            <a:spLocks noChangeArrowheads="1"/>
          </p:cNvSpPr>
          <p:nvPr/>
        </p:nvSpPr>
        <p:spPr>
          <a:xfrm>
            <a:off x="228600" y="571500"/>
            <a:ext cx="8534400" cy="3886200"/>
          </a:xfrm>
          <a:prstGeom prst="rect">
            <a:avLst/>
          </a:prstGeom>
        </p:spPr>
        <p:txBody>
          <a:bodyPr/>
          <a:lstStyle/>
          <a:p>
            <a:r>
              <a:rPr lang="en-US" sz="2000" dirty="0" smtClean="0">
                <a:solidFill>
                  <a:srgbClr val="FF0000"/>
                </a:solidFill>
              </a:rPr>
              <a:t>Domain controllers</a:t>
            </a:r>
          </a:p>
          <a:p>
            <a:pPr>
              <a:spcBef>
                <a:spcPts val="600"/>
              </a:spcBef>
              <a:spcAft>
                <a:spcPts val="600"/>
              </a:spcAft>
            </a:pPr>
            <a:r>
              <a:rPr lang="en-US" sz="1800" dirty="0" err="1" smtClean="0"/>
              <a:t>Là</a:t>
            </a:r>
            <a:r>
              <a:rPr lang="en-US" sz="1800" dirty="0" smtClean="0"/>
              <a:t> </a:t>
            </a:r>
            <a:r>
              <a:rPr lang="en-US" sz="1800" dirty="0" err="1" smtClean="0"/>
              <a:t>một</a:t>
            </a:r>
            <a:r>
              <a:rPr lang="en-US" sz="1800" dirty="0" smtClean="0"/>
              <a:t> </a:t>
            </a:r>
            <a:r>
              <a:rPr lang="en-US" sz="1800" dirty="0" err="1" smtClean="0"/>
              <a:t>máy</a:t>
            </a:r>
            <a:r>
              <a:rPr lang="en-US" sz="1800" dirty="0" smtClean="0"/>
              <a:t> </a:t>
            </a:r>
            <a:r>
              <a:rPr lang="en-US" sz="1800" dirty="0" err="1" smtClean="0"/>
              <a:t>tính</a:t>
            </a:r>
            <a:r>
              <a:rPr lang="en-US" sz="1800" dirty="0" smtClean="0"/>
              <a:t> </a:t>
            </a:r>
            <a:r>
              <a:rPr lang="en-US" sz="1800" dirty="0" err="1" smtClean="0"/>
              <a:t>chạy</a:t>
            </a:r>
            <a:r>
              <a:rPr lang="en-US" sz="1800" dirty="0" smtClean="0"/>
              <a:t> windows server </a:t>
            </a:r>
            <a:r>
              <a:rPr lang="en-US" sz="1800" dirty="0" err="1" smtClean="0"/>
              <a:t>chứa</a:t>
            </a:r>
            <a:r>
              <a:rPr lang="en-US" sz="1800" dirty="0" smtClean="0"/>
              <a:t> </a:t>
            </a:r>
            <a:r>
              <a:rPr lang="en-US" sz="1800" dirty="0" err="1" smtClean="0"/>
              <a:t>cơ</a:t>
            </a:r>
            <a:r>
              <a:rPr lang="en-US" sz="1800" dirty="0" smtClean="0"/>
              <a:t> </a:t>
            </a:r>
            <a:r>
              <a:rPr lang="en-US" sz="1800" dirty="0" err="1" smtClean="0"/>
              <a:t>sở</a:t>
            </a:r>
            <a:r>
              <a:rPr lang="en-US" sz="1800" dirty="0" smtClean="0"/>
              <a:t> </a:t>
            </a:r>
            <a:r>
              <a:rPr lang="en-US" sz="1800" dirty="0" err="1" smtClean="0"/>
              <a:t>dữ</a:t>
            </a:r>
            <a:r>
              <a:rPr lang="en-US" sz="1800" dirty="0" smtClean="0"/>
              <a:t> </a:t>
            </a:r>
            <a:r>
              <a:rPr lang="en-US" sz="1800" dirty="0" err="1" smtClean="0"/>
              <a:t>liệu</a:t>
            </a:r>
            <a:r>
              <a:rPr lang="en-US" sz="1800" dirty="0" smtClean="0"/>
              <a:t> domain. Domain controller </a:t>
            </a:r>
            <a:r>
              <a:rPr lang="en-US" sz="1800" dirty="0" err="1" smtClean="0"/>
              <a:t>có</a:t>
            </a:r>
            <a:r>
              <a:rPr lang="en-US" sz="1800" dirty="0" smtClean="0"/>
              <a:t> </a:t>
            </a:r>
            <a:r>
              <a:rPr lang="en-US" sz="1800" dirty="0" err="1" smtClean="0"/>
              <a:t>các</a:t>
            </a:r>
            <a:r>
              <a:rPr lang="en-US" sz="1800" dirty="0" smtClean="0"/>
              <a:t> </a:t>
            </a:r>
            <a:r>
              <a:rPr lang="en-US" sz="1800" dirty="0" err="1" smtClean="0"/>
              <a:t>chức</a:t>
            </a:r>
            <a:r>
              <a:rPr lang="en-US" sz="1800" dirty="0" smtClean="0"/>
              <a:t> </a:t>
            </a:r>
            <a:r>
              <a:rPr lang="en-US" sz="1800" dirty="0" err="1" smtClean="0"/>
              <a:t>năng</a:t>
            </a:r>
            <a:r>
              <a:rPr lang="en-US" sz="1800" dirty="0" smtClean="0"/>
              <a:t> </a:t>
            </a:r>
            <a:r>
              <a:rPr lang="en-US" sz="1800" dirty="0" err="1" smtClean="0"/>
              <a:t>sau</a:t>
            </a:r>
            <a:endParaRPr lang="en-US" sz="1800" dirty="0" smtClean="0"/>
          </a:p>
          <a:p>
            <a:pPr marL="284163" lvl="0" indent="-284163">
              <a:spcBef>
                <a:spcPts val="600"/>
              </a:spcBef>
              <a:spcAft>
                <a:spcPts val="600"/>
              </a:spcAft>
              <a:buFont typeface="Wingdings" pitchFamily="2" charset="2"/>
              <a:buChar char="§"/>
            </a:pPr>
            <a:r>
              <a:rPr lang="en-US" sz="1800" b="0" dirty="0" err="1" smtClean="0"/>
              <a:t>Mỗi</a:t>
            </a:r>
            <a:r>
              <a:rPr lang="en-US" sz="1800" b="0" dirty="0" smtClean="0"/>
              <a:t> Domain controller </a:t>
            </a:r>
            <a:r>
              <a:rPr lang="en-US" sz="1800" b="0" dirty="0" err="1" smtClean="0"/>
              <a:t>chứa</a:t>
            </a:r>
            <a:r>
              <a:rPr lang="en-US" sz="1800" b="0" dirty="0" smtClean="0"/>
              <a:t> </a:t>
            </a:r>
            <a:r>
              <a:rPr lang="en-US" sz="1800" b="0" dirty="0" err="1" smtClean="0"/>
              <a:t>thông</a:t>
            </a:r>
            <a:r>
              <a:rPr lang="en-US" sz="1800" b="0" dirty="0" smtClean="0"/>
              <a:t> tin </a:t>
            </a:r>
            <a:r>
              <a:rPr lang="en-US" sz="1800" b="0" dirty="0" err="1" smtClean="0"/>
              <a:t>về</a:t>
            </a:r>
            <a:r>
              <a:rPr lang="en-US" sz="1800" b="0" dirty="0" smtClean="0"/>
              <a:t> </a:t>
            </a:r>
            <a:r>
              <a:rPr lang="en-US" sz="1800" dirty="0" smtClean="0">
                <a:solidFill>
                  <a:srgbClr val="002060"/>
                </a:solidFill>
              </a:rPr>
              <a:t>Active Directory </a:t>
            </a:r>
            <a:r>
              <a:rPr lang="en-US" sz="1800" b="0" dirty="0" err="1" smtClean="0"/>
              <a:t>của</a:t>
            </a:r>
            <a:r>
              <a:rPr lang="en-US" sz="1800" b="0" dirty="0" smtClean="0"/>
              <a:t> domain </a:t>
            </a:r>
            <a:r>
              <a:rPr lang="en-US" sz="1800" b="0" dirty="0" err="1" smtClean="0"/>
              <a:t>và</a:t>
            </a:r>
            <a:r>
              <a:rPr lang="en-US" sz="1800" b="0" dirty="0" smtClean="0"/>
              <a:t> </a:t>
            </a:r>
            <a:r>
              <a:rPr lang="en-US" sz="1800" b="0" dirty="0" err="1" smtClean="0"/>
              <a:t>sao</a:t>
            </a:r>
            <a:r>
              <a:rPr lang="en-US" sz="1800" b="0" dirty="0" smtClean="0"/>
              <a:t> </a:t>
            </a:r>
            <a:r>
              <a:rPr lang="en-US" sz="1800" b="0" dirty="0" err="1" smtClean="0"/>
              <a:t>chép</a:t>
            </a:r>
            <a:r>
              <a:rPr lang="en-US" sz="1800" b="0" dirty="0" smtClean="0"/>
              <a:t> </a:t>
            </a:r>
            <a:r>
              <a:rPr lang="en-US" sz="1800" b="0" dirty="0" err="1" smtClean="0"/>
              <a:t>thông</a:t>
            </a:r>
            <a:r>
              <a:rPr lang="en-US" sz="1800" b="0" dirty="0" smtClean="0"/>
              <a:t> tin </a:t>
            </a:r>
            <a:r>
              <a:rPr lang="en-US" sz="1800" b="0" dirty="0" err="1" smtClean="0"/>
              <a:t>đó</a:t>
            </a:r>
            <a:r>
              <a:rPr lang="en-US" sz="1800" b="0" dirty="0" smtClean="0"/>
              <a:t> </a:t>
            </a:r>
            <a:r>
              <a:rPr lang="en-US" sz="1800" b="0" dirty="0" err="1" smtClean="0"/>
              <a:t>cho</a:t>
            </a:r>
            <a:r>
              <a:rPr lang="en-US" sz="1800" b="0" dirty="0" smtClean="0"/>
              <a:t> </a:t>
            </a:r>
            <a:r>
              <a:rPr lang="en-US" sz="1800" b="0" dirty="0" err="1" smtClean="0"/>
              <a:t>các</a:t>
            </a:r>
            <a:r>
              <a:rPr lang="en-US" sz="1800" b="0" dirty="0" smtClean="0"/>
              <a:t> Domain controller </a:t>
            </a:r>
            <a:r>
              <a:rPr lang="en-US" sz="1800" b="0" dirty="0" err="1" smtClean="0"/>
              <a:t>khác</a:t>
            </a:r>
            <a:r>
              <a:rPr lang="en-US" sz="1800" b="0" dirty="0" smtClean="0"/>
              <a:t> </a:t>
            </a:r>
            <a:r>
              <a:rPr lang="en-US" sz="1800" b="0" dirty="0" err="1" smtClean="0"/>
              <a:t>thuộc</a:t>
            </a:r>
            <a:r>
              <a:rPr lang="en-US" sz="1800" b="0" dirty="0" smtClean="0"/>
              <a:t> domain.</a:t>
            </a:r>
          </a:p>
          <a:p>
            <a:pPr marL="284163" lvl="0" indent="-284163">
              <a:spcBef>
                <a:spcPts val="600"/>
              </a:spcBef>
              <a:spcAft>
                <a:spcPts val="600"/>
              </a:spcAft>
              <a:buFont typeface="Wingdings" pitchFamily="2" charset="2"/>
              <a:buChar char="§"/>
            </a:pPr>
            <a:r>
              <a:rPr lang="en-US" sz="1800" b="0" dirty="0" err="1" smtClean="0"/>
              <a:t>Các</a:t>
            </a:r>
            <a:r>
              <a:rPr lang="en-US" sz="1800" b="0" dirty="0" smtClean="0"/>
              <a:t> Domain controllers </a:t>
            </a:r>
            <a:r>
              <a:rPr lang="en-US" sz="1800" b="0" dirty="0" err="1" smtClean="0"/>
              <a:t>trong</a:t>
            </a:r>
            <a:r>
              <a:rPr lang="en-US" sz="1800" b="0" dirty="0" smtClean="0"/>
              <a:t> </a:t>
            </a:r>
            <a:r>
              <a:rPr lang="en-US" sz="1800" b="0" dirty="0" err="1" smtClean="0"/>
              <a:t>một</a:t>
            </a:r>
            <a:r>
              <a:rPr lang="en-US" sz="1800" b="0" dirty="0" smtClean="0"/>
              <a:t> domain </a:t>
            </a:r>
            <a:r>
              <a:rPr lang="en-US" sz="1800" dirty="0" err="1" smtClean="0">
                <a:solidFill>
                  <a:srgbClr val="002060"/>
                </a:solidFill>
              </a:rPr>
              <a:t>tự</a:t>
            </a:r>
            <a:r>
              <a:rPr lang="en-US" sz="1800" dirty="0" smtClean="0">
                <a:solidFill>
                  <a:srgbClr val="002060"/>
                </a:solidFill>
              </a:rPr>
              <a:t> </a:t>
            </a:r>
            <a:r>
              <a:rPr lang="en-US" sz="1800" dirty="0" err="1" smtClean="0">
                <a:solidFill>
                  <a:srgbClr val="002060"/>
                </a:solidFill>
              </a:rPr>
              <a:t>động</a:t>
            </a:r>
            <a:r>
              <a:rPr lang="en-US" sz="1800" dirty="0" smtClean="0">
                <a:solidFill>
                  <a:srgbClr val="002060"/>
                </a:solidFill>
              </a:rPr>
              <a:t> </a:t>
            </a:r>
            <a:r>
              <a:rPr lang="en-US" sz="1800" dirty="0" err="1" smtClean="0">
                <a:solidFill>
                  <a:srgbClr val="002060"/>
                </a:solidFill>
              </a:rPr>
              <a:t>sao</a:t>
            </a:r>
            <a:r>
              <a:rPr lang="en-US" sz="1800" dirty="0" smtClean="0">
                <a:solidFill>
                  <a:srgbClr val="002060"/>
                </a:solidFill>
              </a:rPr>
              <a:t> </a:t>
            </a:r>
            <a:r>
              <a:rPr lang="en-US" sz="1800" dirty="0" err="1" smtClean="0">
                <a:solidFill>
                  <a:srgbClr val="002060"/>
                </a:solidFill>
              </a:rPr>
              <a:t>chép</a:t>
            </a:r>
            <a:r>
              <a:rPr lang="en-US" sz="1800" dirty="0" smtClean="0">
                <a:solidFill>
                  <a:srgbClr val="002060"/>
                </a:solidFill>
              </a:rPr>
              <a:t> </a:t>
            </a:r>
            <a:r>
              <a:rPr lang="en-US" sz="1800" dirty="0" err="1" smtClean="0">
                <a:solidFill>
                  <a:srgbClr val="002060"/>
                </a:solidFill>
              </a:rPr>
              <a:t>thông</a:t>
            </a:r>
            <a:r>
              <a:rPr lang="en-US" sz="1800" dirty="0" smtClean="0">
                <a:solidFill>
                  <a:srgbClr val="002060"/>
                </a:solidFill>
              </a:rPr>
              <a:t> tin </a:t>
            </a:r>
            <a:r>
              <a:rPr lang="en-US" sz="1800" dirty="0" err="1" smtClean="0">
                <a:solidFill>
                  <a:srgbClr val="002060"/>
                </a:solidFill>
              </a:rPr>
              <a:t>về</a:t>
            </a:r>
            <a:r>
              <a:rPr lang="en-US" sz="1800" dirty="0" smtClean="0">
                <a:solidFill>
                  <a:srgbClr val="002060"/>
                </a:solidFill>
              </a:rPr>
              <a:t> </a:t>
            </a:r>
            <a:r>
              <a:rPr lang="en-US" sz="1800" dirty="0" err="1" smtClean="0">
                <a:solidFill>
                  <a:srgbClr val="002060"/>
                </a:solidFill>
              </a:rPr>
              <a:t>các</a:t>
            </a:r>
            <a:r>
              <a:rPr lang="en-US" sz="1800" dirty="0" smtClean="0">
                <a:solidFill>
                  <a:srgbClr val="002060"/>
                </a:solidFill>
              </a:rPr>
              <a:t> </a:t>
            </a:r>
            <a:r>
              <a:rPr lang="en-US" sz="1800" dirty="0" err="1" smtClean="0">
                <a:solidFill>
                  <a:srgbClr val="002060"/>
                </a:solidFill>
              </a:rPr>
              <a:t>đối</a:t>
            </a:r>
            <a:r>
              <a:rPr lang="en-US" sz="1800" dirty="0" smtClean="0">
                <a:solidFill>
                  <a:srgbClr val="002060"/>
                </a:solidFill>
              </a:rPr>
              <a:t> </a:t>
            </a:r>
            <a:r>
              <a:rPr lang="en-US" sz="1800" dirty="0" err="1" smtClean="0">
                <a:solidFill>
                  <a:srgbClr val="002060"/>
                </a:solidFill>
              </a:rPr>
              <a:t>tượng</a:t>
            </a:r>
            <a:r>
              <a:rPr lang="en-US" sz="1800" dirty="0" smtClean="0">
                <a:solidFill>
                  <a:srgbClr val="002060"/>
                </a:solidFill>
              </a:rPr>
              <a:t> </a:t>
            </a:r>
            <a:r>
              <a:rPr lang="en-US" sz="1800" dirty="0" err="1" smtClean="0">
                <a:solidFill>
                  <a:srgbClr val="002060"/>
                </a:solidFill>
              </a:rPr>
              <a:t>thuộc</a:t>
            </a:r>
            <a:r>
              <a:rPr lang="en-US" sz="1800" dirty="0" smtClean="0">
                <a:solidFill>
                  <a:srgbClr val="002060"/>
                </a:solidFill>
              </a:rPr>
              <a:t> domain </a:t>
            </a:r>
            <a:r>
              <a:rPr lang="en-US" sz="1800" dirty="0" err="1" smtClean="0">
                <a:solidFill>
                  <a:srgbClr val="002060"/>
                </a:solidFill>
              </a:rPr>
              <a:t>cho</a:t>
            </a:r>
            <a:r>
              <a:rPr lang="en-US" sz="1800" dirty="0" smtClean="0">
                <a:solidFill>
                  <a:srgbClr val="002060"/>
                </a:solidFill>
              </a:rPr>
              <a:t> </a:t>
            </a:r>
            <a:r>
              <a:rPr lang="en-US" sz="1800" dirty="0" err="1" smtClean="0">
                <a:solidFill>
                  <a:srgbClr val="002060"/>
                </a:solidFill>
              </a:rPr>
              <a:t>nhau</a:t>
            </a:r>
            <a:r>
              <a:rPr lang="en-US" sz="1800" b="0" dirty="0" smtClean="0"/>
              <a:t>. </a:t>
            </a:r>
            <a:r>
              <a:rPr lang="en-US" sz="1800" b="0" dirty="0" err="1" smtClean="0"/>
              <a:t>Khi</a:t>
            </a:r>
            <a:r>
              <a:rPr lang="en-US" sz="1800" b="0" dirty="0" smtClean="0"/>
              <a:t> </a:t>
            </a:r>
            <a:r>
              <a:rPr lang="en-US" sz="1800" b="0" dirty="0" err="1" smtClean="0"/>
              <a:t>có</a:t>
            </a:r>
            <a:r>
              <a:rPr lang="en-US" sz="1800" b="0" dirty="0" smtClean="0"/>
              <a:t> </a:t>
            </a:r>
            <a:r>
              <a:rPr lang="en-US" sz="1800" b="0" dirty="0" err="1" smtClean="0"/>
              <a:t>một</a:t>
            </a:r>
            <a:r>
              <a:rPr lang="en-US" sz="1800" b="0" dirty="0" smtClean="0"/>
              <a:t> </a:t>
            </a:r>
            <a:r>
              <a:rPr lang="en-US" sz="1800" b="0" dirty="0" err="1" smtClean="0"/>
              <a:t>thay</a:t>
            </a:r>
            <a:r>
              <a:rPr lang="en-US" sz="1800" b="0" dirty="0" smtClean="0"/>
              <a:t> </a:t>
            </a:r>
            <a:r>
              <a:rPr lang="en-US" sz="1800" b="0" dirty="0" err="1" smtClean="0"/>
              <a:t>đổi</a:t>
            </a:r>
            <a:r>
              <a:rPr lang="en-US" sz="1800" b="0" dirty="0" smtClean="0"/>
              <a:t> </a:t>
            </a:r>
            <a:r>
              <a:rPr lang="en-US" sz="1800" b="0" dirty="0" err="1" smtClean="0"/>
              <a:t>trên</a:t>
            </a:r>
            <a:r>
              <a:rPr lang="en-US" sz="1800" b="0" dirty="0" smtClean="0"/>
              <a:t> Active Directory, </a:t>
            </a:r>
            <a:r>
              <a:rPr lang="en-US" sz="1800" b="0" dirty="0" err="1" smtClean="0"/>
              <a:t>thay</a:t>
            </a:r>
            <a:r>
              <a:rPr lang="en-US" sz="1800" b="0" dirty="0" smtClean="0"/>
              <a:t> </a:t>
            </a:r>
            <a:r>
              <a:rPr lang="en-US" sz="1800" b="0" dirty="0" err="1" smtClean="0"/>
              <a:t>đổi</a:t>
            </a:r>
            <a:r>
              <a:rPr lang="en-US" sz="1800" b="0" dirty="0" smtClean="0"/>
              <a:t> </a:t>
            </a:r>
            <a:r>
              <a:rPr lang="en-US" sz="1800" b="0" dirty="0" err="1" smtClean="0"/>
              <a:t>đó</a:t>
            </a:r>
            <a:r>
              <a:rPr lang="en-US" sz="1800" b="0" dirty="0" smtClean="0"/>
              <a:t> </a:t>
            </a:r>
            <a:r>
              <a:rPr lang="en-US" sz="1800" b="0" dirty="0" err="1" smtClean="0"/>
              <a:t>được</a:t>
            </a:r>
            <a:r>
              <a:rPr lang="en-US" sz="1800" b="0" dirty="0" smtClean="0"/>
              <a:t> </a:t>
            </a:r>
            <a:r>
              <a:rPr lang="en-US" sz="1800" b="0" dirty="0" err="1" smtClean="0"/>
              <a:t>tự</a:t>
            </a:r>
            <a:r>
              <a:rPr lang="en-US" sz="1800" b="0" dirty="0" smtClean="0"/>
              <a:t> </a:t>
            </a:r>
            <a:r>
              <a:rPr lang="en-US" sz="1800" b="0" dirty="0" err="1" smtClean="0"/>
              <a:t>động</a:t>
            </a:r>
            <a:r>
              <a:rPr lang="en-US" sz="1800" b="0" dirty="0" smtClean="0"/>
              <a:t> </a:t>
            </a:r>
            <a:r>
              <a:rPr lang="en-US" sz="1800" b="0" dirty="0" err="1" smtClean="0"/>
              <a:t>cập</a:t>
            </a:r>
            <a:r>
              <a:rPr lang="en-US" sz="1800" b="0" dirty="0" smtClean="0"/>
              <a:t> </a:t>
            </a:r>
            <a:r>
              <a:rPr lang="en-US" sz="1800" b="0" dirty="0" err="1" smtClean="0"/>
              <a:t>nhật</a:t>
            </a:r>
            <a:r>
              <a:rPr lang="en-US" sz="1800" b="0" dirty="0" smtClean="0"/>
              <a:t> </a:t>
            </a:r>
            <a:r>
              <a:rPr lang="en-US" sz="1800" b="0" dirty="0" err="1" smtClean="0"/>
              <a:t>cho</a:t>
            </a:r>
            <a:r>
              <a:rPr lang="en-US" sz="1800" b="0" dirty="0" smtClean="0"/>
              <a:t> </a:t>
            </a:r>
            <a:r>
              <a:rPr lang="en-US" sz="1800" b="0" dirty="0" err="1" smtClean="0"/>
              <a:t>các</a:t>
            </a:r>
            <a:r>
              <a:rPr lang="en-US" sz="1800" b="0" dirty="0" smtClean="0"/>
              <a:t> Domain controller </a:t>
            </a:r>
            <a:r>
              <a:rPr lang="en-US" sz="1800" b="0" dirty="0" err="1" smtClean="0"/>
              <a:t>trong</a:t>
            </a:r>
            <a:r>
              <a:rPr lang="en-US" sz="1800" b="0" dirty="0" smtClean="0"/>
              <a:t> domain.</a:t>
            </a:r>
          </a:p>
          <a:p>
            <a:pPr marL="284163" lvl="0" indent="-284163">
              <a:spcBef>
                <a:spcPts val="600"/>
              </a:spcBef>
              <a:spcAft>
                <a:spcPts val="600"/>
              </a:spcAft>
              <a:buFont typeface="Wingdings" pitchFamily="2" charset="2"/>
              <a:buChar char="§"/>
            </a:pPr>
            <a:r>
              <a:rPr lang="en-US" sz="1800" b="0" dirty="0" err="1" smtClean="0"/>
              <a:t>Sử</a:t>
            </a:r>
            <a:r>
              <a:rPr lang="en-US" sz="1800" b="0" dirty="0" smtClean="0"/>
              <a:t> </a:t>
            </a:r>
            <a:r>
              <a:rPr lang="en-US" sz="1800" b="0" dirty="0" err="1" smtClean="0"/>
              <a:t>dụng</a:t>
            </a:r>
            <a:r>
              <a:rPr lang="en-US" sz="1800" b="0" dirty="0" smtClean="0"/>
              <a:t> </a:t>
            </a:r>
            <a:r>
              <a:rPr lang="en-US" sz="1800" b="0" dirty="0" err="1" smtClean="0"/>
              <a:t>nhiều</a:t>
            </a:r>
            <a:r>
              <a:rPr lang="en-US" sz="1800" b="0" dirty="0" smtClean="0"/>
              <a:t> Domain controller </a:t>
            </a:r>
            <a:r>
              <a:rPr lang="en-US" sz="1800" b="0" dirty="0" err="1" smtClean="0"/>
              <a:t>trong</a:t>
            </a:r>
            <a:r>
              <a:rPr lang="en-US" sz="1800" b="0" dirty="0" smtClean="0"/>
              <a:t> </a:t>
            </a:r>
            <a:r>
              <a:rPr lang="en-US" sz="1800" b="0" dirty="0" err="1" smtClean="0"/>
              <a:t>một</a:t>
            </a:r>
            <a:r>
              <a:rPr lang="en-US" sz="1800" b="0" dirty="0" smtClean="0"/>
              <a:t> domain </a:t>
            </a:r>
            <a:r>
              <a:rPr lang="en-US" sz="1800" b="0" dirty="0" err="1" smtClean="0"/>
              <a:t>cho</a:t>
            </a:r>
            <a:r>
              <a:rPr lang="en-US" sz="1800" b="0" dirty="0" smtClean="0"/>
              <a:t> </a:t>
            </a:r>
            <a:r>
              <a:rPr lang="en-US" sz="1800" dirty="0" err="1" smtClean="0">
                <a:solidFill>
                  <a:srgbClr val="002060"/>
                </a:solidFill>
              </a:rPr>
              <a:t>phép</a:t>
            </a:r>
            <a:r>
              <a:rPr lang="en-US" sz="1800" dirty="0" smtClean="0">
                <a:solidFill>
                  <a:srgbClr val="002060"/>
                </a:solidFill>
              </a:rPr>
              <a:t> </a:t>
            </a:r>
            <a:r>
              <a:rPr lang="en-US" sz="1800" dirty="0" err="1" smtClean="0">
                <a:solidFill>
                  <a:srgbClr val="002060"/>
                </a:solidFill>
              </a:rPr>
              <a:t>tăng</a:t>
            </a:r>
            <a:r>
              <a:rPr lang="en-US" sz="1800" dirty="0" smtClean="0">
                <a:solidFill>
                  <a:srgbClr val="002060"/>
                </a:solidFill>
              </a:rPr>
              <a:t> </a:t>
            </a:r>
            <a:r>
              <a:rPr lang="en-US" sz="1800" dirty="0" err="1" smtClean="0">
                <a:solidFill>
                  <a:srgbClr val="002060"/>
                </a:solidFill>
              </a:rPr>
              <a:t>cường</a:t>
            </a:r>
            <a:r>
              <a:rPr lang="en-US" sz="1800" dirty="0" smtClean="0">
                <a:solidFill>
                  <a:srgbClr val="002060"/>
                </a:solidFill>
              </a:rPr>
              <a:t> </a:t>
            </a:r>
            <a:r>
              <a:rPr lang="en-US" sz="1800" dirty="0" err="1" smtClean="0">
                <a:solidFill>
                  <a:srgbClr val="002060"/>
                </a:solidFill>
              </a:rPr>
              <a:t>khả</a:t>
            </a:r>
            <a:r>
              <a:rPr lang="en-US" sz="1800" dirty="0" smtClean="0">
                <a:solidFill>
                  <a:srgbClr val="002060"/>
                </a:solidFill>
              </a:rPr>
              <a:t> </a:t>
            </a:r>
            <a:r>
              <a:rPr lang="en-US" sz="1800" dirty="0" err="1" smtClean="0">
                <a:solidFill>
                  <a:srgbClr val="002060"/>
                </a:solidFill>
              </a:rPr>
              <a:t>năng</a:t>
            </a:r>
            <a:r>
              <a:rPr lang="en-US" sz="1800" dirty="0" smtClean="0">
                <a:solidFill>
                  <a:srgbClr val="002060"/>
                </a:solidFill>
              </a:rPr>
              <a:t> </a:t>
            </a:r>
            <a:r>
              <a:rPr lang="en-US" sz="1800" dirty="0" err="1" smtClean="0">
                <a:solidFill>
                  <a:srgbClr val="002060"/>
                </a:solidFill>
              </a:rPr>
              <a:t>chịu</a:t>
            </a:r>
            <a:r>
              <a:rPr lang="en-US" sz="1800" dirty="0" smtClean="0">
                <a:solidFill>
                  <a:srgbClr val="002060"/>
                </a:solidFill>
              </a:rPr>
              <a:t> </a:t>
            </a:r>
            <a:r>
              <a:rPr lang="en-US" sz="1800" dirty="0" err="1" smtClean="0">
                <a:solidFill>
                  <a:srgbClr val="002060"/>
                </a:solidFill>
              </a:rPr>
              <a:t>lỗ</a:t>
            </a:r>
            <a:r>
              <a:rPr lang="en-US" sz="1800" b="0" dirty="0" err="1" smtClean="0"/>
              <a:t>i</a:t>
            </a:r>
            <a:r>
              <a:rPr lang="en-US" sz="1800" b="0" dirty="0" smtClean="0"/>
              <a:t>.</a:t>
            </a:r>
          </a:p>
          <a:p>
            <a:pPr marL="284163" indent="-284163">
              <a:buFont typeface="Wingdings" pitchFamily="2" charset="2"/>
              <a:buChar char="§"/>
            </a:pPr>
            <a:r>
              <a:rPr lang="en-US" sz="1800" b="0" dirty="0" smtClean="0"/>
              <a:t>Domain controllers </a:t>
            </a:r>
            <a:r>
              <a:rPr lang="en-US" sz="1800" b="0" dirty="0" err="1" smtClean="0"/>
              <a:t>quản</a:t>
            </a:r>
            <a:r>
              <a:rPr lang="en-US" sz="1800" b="0" dirty="0" smtClean="0"/>
              <a:t> </a:t>
            </a:r>
            <a:r>
              <a:rPr lang="en-US" sz="1800" b="0" dirty="0" err="1" smtClean="0"/>
              <a:t>lý</a:t>
            </a:r>
            <a:r>
              <a:rPr lang="en-US" sz="1800" b="0" dirty="0" smtClean="0"/>
              <a:t> </a:t>
            </a:r>
            <a:r>
              <a:rPr lang="en-US" sz="1800" b="0" dirty="0" err="1" smtClean="0"/>
              <a:t>tất</a:t>
            </a:r>
            <a:r>
              <a:rPr lang="en-US" sz="1800" b="0" dirty="0" smtClean="0"/>
              <a:t> </a:t>
            </a:r>
            <a:r>
              <a:rPr lang="en-US" sz="1800" b="0" dirty="0" err="1" smtClean="0"/>
              <a:t>các</a:t>
            </a:r>
            <a:r>
              <a:rPr lang="en-US" sz="1800" b="0" dirty="0" smtClean="0"/>
              <a:t> </a:t>
            </a:r>
            <a:r>
              <a:rPr lang="en-US" sz="1800" b="0" dirty="0" err="1" smtClean="0"/>
              <a:t>các</a:t>
            </a:r>
            <a:r>
              <a:rPr lang="en-US" sz="1800" b="0" dirty="0" smtClean="0"/>
              <a:t> </a:t>
            </a:r>
            <a:r>
              <a:rPr lang="en-US" sz="1800" b="0" dirty="0" err="1" smtClean="0"/>
              <a:t>tương</a:t>
            </a:r>
            <a:r>
              <a:rPr lang="en-US" sz="1800" b="0" dirty="0" smtClean="0"/>
              <a:t> </a:t>
            </a:r>
            <a:r>
              <a:rPr lang="en-US" sz="1800" b="0" dirty="0" err="1" smtClean="0"/>
              <a:t>tác</a:t>
            </a:r>
            <a:r>
              <a:rPr lang="en-US" sz="1800" b="0" dirty="0" smtClean="0"/>
              <a:t> </a:t>
            </a:r>
            <a:r>
              <a:rPr lang="en-US" sz="1800" b="0" dirty="0" err="1" smtClean="0"/>
              <a:t>của</a:t>
            </a:r>
            <a:r>
              <a:rPr lang="en-US" sz="1800" b="0" dirty="0" smtClean="0"/>
              <a:t> user </a:t>
            </a:r>
            <a:r>
              <a:rPr lang="en-US" sz="1800" b="0" dirty="0" err="1" smtClean="0"/>
              <a:t>trên</a:t>
            </a:r>
            <a:r>
              <a:rPr lang="en-US" sz="1800" b="0" dirty="0" smtClean="0"/>
              <a:t> domain </a:t>
            </a:r>
            <a:r>
              <a:rPr lang="en-US" sz="1800" b="0" dirty="0" err="1" smtClean="0"/>
              <a:t>như</a:t>
            </a:r>
            <a:r>
              <a:rPr lang="en-US" sz="1800" b="0" dirty="0" smtClean="0"/>
              <a:t> </a:t>
            </a:r>
            <a:r>
              <a:rPr lang="en-US" sz="1800" b="0" dirty="0" err="1" smtClean="0"/>
              <a:t>xác</a:t>
            </a:r>
            <a:r>
              <a:rPr lang="en-US" sz="1800" b="0" dirty="0" smtClean="0"/>
              <a:t> </a:t>
            </a:r>
            <a:r>
              <a:rPr lang="en-US" sz="1800" b="0" dirty="0" err="1" smtClean="0"/>
              <a:t>nhận</a:t>
            </a:r>
            <a:r>
              <a:rPr lang="en-US" sz="1800" b="0" dirty="0" smtClean="0"/>
              <a:t> </a:t>
            </a:r>
            <a:r>
              <a:rPr lang="en-US" sz="1800" b="0" dirty="0" err="1" smtClean="0"/>
              <a:t>đăng</a:t>
            </a:r>
            <a:r>
              <a:rPr lang="en-US" sz="1800" b="0" dirty="0" smtClean="0"/>
              <a:t> </a:t>
            </a:r>
            <a:r>
              <a:rPr lang="en-US" sz="1800" b="0" dirty="0" err="1" smtClean="0"/>
              <a:t>nhập</a:t>
            </a:r>
            <a:r>
              <a:rPr lang="en-US" sz="1800" b="0" dirty="0" smtClean="0"/>
              <a:t> </a:t>
            </a:r>
            <a:r>
              <a:rPr lang="en-US" sz="1800" b="0" dirty="0" err="1" smtClean="0"/>
              <a:t>mạng</a:t>
            </a:r>
            <a:r>
              <a:rPr lang="en-US" sz="1800" b="0" dirty="0" smtClean="0"/>
              <a:t> </a:t>
            </a:r>
            <a:r>
              <a:rPr lang="en-US" sz="1800" b="0" dirty="0" err="1" smtClean="0"/>
              <a:t>hoặc</a:t>
            </a:r>
            <a:r>
              <a:rPr lang="en-US" sz="1800" b="0" dirty="0" smtClean="0"/>
              <a:t> </a:t>
            </a:r>
            <a:r>
              <a:rPr lang="en-US" sz="1800" b="0" dirty="0" err="1" smtClean="0"/>
              <a:t>tìm</a:t>
            </a:r>
            <a:r>
              <a:rPr lang="en-US" sz="1800" b="0" dirty="0" smtClean="0"/>
              <a:t> </a:t>
            </a:r>
            <a:r>
              <a:rPr lang="en-US" sz="1800" b="0" dirty="0" err="1" smtClean="0"/>
              <a:t>kiếm</a:t>
            </a:r>
            <a:r>
              <a:rPr lang="en-US" sz="1800" b="0" dirty="0" smtClean="0"/>
              <a:t> </a:t>
            </a:r>
            <a:r>
              <a:rPr lang="en-US" sz="1800" b="0" dirty="0" err="1" smtClean="0"/>
              <a:t>đối</a:t>
            </a:r>
            <a:r>
              <a:rPr lang="en-US" sz="1800" b="0" dirty="0" smtClean="0"/>
              <a:t> </a:t>
            </a:r>
            <a:r>
              <a:rPr lang="en-US" sz="1800" b="0" dirty="0" err="1" smtClean="0"/>
              <a:t>tượng</a:t>
            </a:r>
            <a:r>
              <a:rPr lang="en-US" sz="1800" b="0" dirty="0" smtClean="0"/>
              <a:t> </a:t>
            </a:r>
            <a:r>
              <a:rPr lang="en-US" sz="1800" b="0" dirty="0" err="1" smtClean="0"/>
              <a:t>trên</a:t>
            </a:r>
            <a:r>
              <a:rPr lang="en-US" sz="1800" b="0" dirty="0" smtClean="0"/>
              <a:t> Active Directory</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28600" y="114300"/>
            <a:ext cx="8763000" cy="457200"/>
          </a:xfrm>
        </p:spPr>
        <p:txBody>
          <a:bodyPr/>
          <a:lstStyle/>
          <a:p>
            <a:r>
              <a:rPr lang="en-US" sz="2800" dirty="0" err="1" smtClean="0">
                <a:solidFill>
                  <a:schemeClr val="bg1"/>
                </a:solidFill>
              </a:rPr>
              <a:t>Một</a:t>
            </a:r>
            <a:r>
              <a:rPr lang="en-US" sz="2800" dirty="0" smtClean="0">
                <a:solidFill>
                  <a:schemeClr val="bg1"/>
                </a:solidFill>
              </a:rPr>
              <a:t> </a:t>
            </a:r>
            <a:r>
              <a:rPr lang="en-US" sz="2800" dirty="0" err="1" smtClean="0">
                <a:solidFill>
                  <a:schemeClr val="bg1"/>
                </a:solidFill>
              </a:rPr>
              <a:t>số</a:t>
            </a:r>
            <a:r>
              <a:rPr lang="en-US" sz="2800" dirty="0" smtClean="0">
                <a:solidFill>
                  <a:schemeClr val="bg1"/>
                </a:solidFill>
              </a:rPr>
              <a:t> </a:t>
            </a:r>
            <a:r>
              <a:rPr lang="en-US" sz="2800" dirty="0" err="1" smtClean="0">
                <a:solidFill>
                  <a:schemeClr val="bg1"/>
                </a:solidFill>
              </a:rPr>
              <a:t>khái</a:t>
            </a:r>
            <a:r>
              <a:rPr lang="en-US" sz="2800" dirty="0" smtClean="0">
                <a:solidFill>
                  <a:schemeClr val="bg1"/>
                </a:solidFill>
              </a:rPr>
              <a:t> </a:t>
            </a:r>
            <a:r>
              <a:rPr lang="en-US" sz="2800" dirty="0" err="1" smtClean="0">
                <a:solidFill>
                  <a:schemeClr val="bg1"/>
                </a:solidFill>
              </a:rPr>
              <a:t>niệm</a:t>
            </a:r>
            <a:r>
              <a:rPr lang="en-US" sz="2800" dirty="0" smtClean="0">
                <a:solidFill>
                  <a:schemeClr val="bg1"/>
                </a:solidFill>
              </a:rPr>
              <a:t> </a:t>
            </a:r>
            <a:r>
              <a:rPr lang="en-US" sz="2800" dirty="0" err="1" smtClean="0">
                <a:solidFill>
                  <a:schemeClr val="bg1"/>
                </a:solidFill>
              </a:rPr>
              <a:t>trên</a:t>
            </a:r>
            <a:r>
              <a:rPr lang="en-US" sz="2800" dirty="0" smtClean="0">
                <a:solidFill>
                  <a:schemeClr val="bg1"/>
                </a:solidFill>
              </a:rPr>
              <a:t> Active Directory</a:t>
            </a:r>
            <a:endParaRPr lang="en-US" sz="2800" dirty="0">
              <a:solidFill>
                <a:schemeClr val="bg1"/>
              </a:solidFill>
            </a:endParaRPr>
          </a:p>
        </p:txBody>
      </p:sp>
      <p:sp>
        <p:nvSpPr>
          <p:cNvPr id="7" name="Rectangle 9"/>
          <p:cNvSpPr txBox="1">
            <a:spLocks noChangeArrowheads="1"/>
          </p:cNvSpPr>
          <p:nvPr/>
        </p:nvSpPr>
        <p:spPr>
          <a:xfrm>
            <a:off x="228600" y="914400"/>
            <a:ext cx="8534400" cy="3200400"/>
          </a:xfrm>
          <a:prstGeom prst="rect">
            <a:avLst/>
          </a:prstGeom>
        </p:spPr>
        <p:txBody>
          <a:bodyPr/>
          <a:lstStyle/>
          <a:p>
            <a:pPr lvl="0">
              <a:spcBef>
                <a:spcPts val="600"/>
              </a:spcBef>
              <a:spcAft>
                <a:spcPts val="600"/>
              </a:spcAft>
            </a:pPr>
            <a:r>
              <a:rPr lang="en-US" sz="2000" dirty="0" smtClean="0">
                <a:solidFill>
                  <a:srgbClr val="FF0000"/>
                </a:solidFill>
              </a:rPr>
              <a:t>Schema</a:t>
            </a:r>
            <a:endParaRPr lang="en-US" sz="1800" dirty="0" smtClean="0">
              <a:solidFill>
                <a:srgbClr val="FF0000"/>
              </a:solidFill>
            </a:endParaRPr>
          </a:p>
          <a:p>
            <a:r>
              <a:rPr lang="en-US" sz="1800" dirty="0" err="1" smtClean="0">
                <a:solidFill>
                  <a:srgbClr val="002060"/>
                </a:solidFill>
              </a:rPr>
              <a:t>Là</a:t>
            </a:r>
            <a:r>
              <a:rPr lang="en-US" sz="1800" dirty="0" smtClean="0">
                <a:solidFill>
                  <a:srgbClr val="002060"/>
                </a:solidFill>
              </a:rPr>
              <a:t> </a:t>
            </a:r>
            <a:r>
              <a:rPr lang="en-US" sz="1800" dirty="0" err="1" smtClean="0">
                <a:solidFill>
                  <a:srgbClr val="002060"/>
                </a:solidFill>
              </a:rPr>
              <a:t>danh</a:t>
            </a:r>
            <a:r>
              <a:rPr lang="en-US" sz="1800" dirty="0" smtClean="0">
                <a:solidFill>
                  <a:srgbClr val="002060"/>
                </a:solidFill>
              </a:rPr>
              <a:t> </a:t>
            </a:r>
            <a:r>
              <a:rPr lang="en-US" sz="1800" dirty="0" err="1" smtClean="0">
                <a:solidFill>
                  <a:srgbClr val="002060"/>
                </a:solidFill>
              </a:rPr>
              <a:t>sách</a:t>
            </a:r>
            <a:r>
              <a:rPr lang="en-US" sz="1800" dirty="0" smtClean="0">
                <a:solidFill>
                  <a:srgbClr val="002060"/>
                </a:solidFill>
              </a:rPr>
              <a:t> </a:t>
            </a:r>
            <a:r>
              <a:rPr lang="en-US" sz="1800" dirty="0" err="1" smtClean="0">
                <a:solidFill>
                  <a:srgbClr val="002060"/>
                </a:solidFill>
              </a:rPr>
              <a:t>các</a:t>
            </a:r>
            <a:r>
              <a:rPr lang="en-US" sz="1800" dirty="0" smtClean="0">
                <a:solidFill>
                  <a:srgbClr val="002060"/>
                </a:solidFill>
              </a:rPr>
              <a:t> qui </a:t>
            </a:r>
            <a:r>
              <a:rPr lang="en-US" sz="1800" dirty="0" err="1" smtClean="0">
                <a:solidFill>
                  <a:srgbClr val="002060"/>
                </a:solidFill>
              </a:rPr>
              <a:t>tắc</a:t>
            </a:r>
            <a:r>
              <a:rPr lang="en-US" sz="1800" dirty="0" smtClean="0">
                <a:solidFill>
                  <a:srgbClr val="002060"/>
                </a:solidFill>
              </a:rPr>
              <a:t> </a:t>
            </a:r>
            <a:r>
              <a:rPr lang="en-US" sz="1800" dirty="0" err="1" smtClean="0">
                <a:solidFill>
                  <a:srgbClr val="002060"/>
                </a:solidFill>
              </a:rPr>
              <a:t>định</a:t>
            </a:r>
            <a:r>
              <a:rPr lang="en-US" sz="1800" dirty="0" smtClean="0">
                <a:solidFill>
                  <a:srgbClr val="002060"/>
                </a:solidFill>
              </a:rPr>
              <a:t> </a:t>
            </a:r>
            <a:r>
              <a:rPr lang="en-US" sz="1800" dirty="0" err="1" smtClean="0">
                <a:solidFill>
                  <a:srgbClr val="002060"/>
                </a:solidFill>
              </a:rPr>
              <a:t>nghĩa</a:t>
            </a:r>
            <a:r>
              <a:rPr lang="en-US" sz="1800" dirty="0" smtClean="0">
                <a:solidFill>
                  <a:srgbClr val="002060"/>
                </a:solidFill>
              </a:rPr>
              <a:t> </a:t>
            </a:r>
            <a:r>
              <a:rPr lang="en-US" sz="1800" dirty="0" err="1" smtClean="0">
                <a:solidFill>
                  <a:srgbClr val="002060"/>
                </a:solidFill>
              </a:rPr>
              <a:t>các</a:t>
            </a:r>
            <a:r>
              <a:rPr lang="en-US" sz="1800" dirty="0" smtClean="0">
                <a:solidFill>
                  <a:srgbClr val="002060"/>
                </a:solidFill>
              </a:rPr>
              <a:t> </a:t>
            </a:r>
            <a:r>
              <a:rPr lang="en-US" sz="1800" dirty="0" err="1" smtClean="0">
                <a:solidFill>
                  <a:srgbClr val="002060"/>
                </a:solidFill>
              </a:rPr>
              <a:t>loại</a:t>
            </a:r>
            <a:r>
              <a:rPr lang="en-US" sz="1800" dirty="0" smtClean="0">
                <a:solidFill>
                  <a:srgbClr val="002060"/>
                </a:solidFill>
              </a:rPr>
              <a:t> </a:t>
            </a:r>
            <a:r>
              <a:rPr lang="en-US" sz="1800" dirty="0" err="1" smtClean="0">
                <a:solidFill>
                  <a:srgbClr val="002060"/>
                </a:solidFill>
              </a:rPr>
              <a:t>đối</a:t>
            </a:r>
            <a:r>
              <a:rPr lang="en-US" sz="1800" dirty="0" smtClean="0">
                <a:solidFill>
                  <a:srgbClr val="002060"/>
                </a:solidFill>
              </a:rPr>
              <a:t> </a:t>
            </a:r>
            <a:r>
              <a:rPr lang="en-US" sz="1800" dirty="0" err="1" smtClean="0">
                <a:solidFill>
                  <a:srgbClr val="002060"/>
                </a:solidFill>
              </a:rPr>
              <a:t>tượng</a:t>
            </a:r>
            <a:r>
              <a:rPr lang="en-US" sz="1800" dirty="0" smtClean="0">
                <a:solidFill>
                  <a:srgbClr val="002060"/>
                </a:solidFill>
              </a:rPr>
              <a:t> </a:t>
            </a:r>
            <a:r>
              <a:rPr lang="en-US" sz="1800" dirty="0" err="1" smtClean="0">
                <a:solidFill>
                  <a:srgbClr val="002060"/>
                </a:solidFill>
              </a:rPr>
              <a:t>và</a:t>
            </a:r>
            <a:r>
              <a:rPr lang="en-US" sz="1800" dirty="0" smtClean="0">
                <a:solidFill>
                  <a:srgbClr val="002060"/>
                </a:solidFill>
              </a:rPr>
              <a:t> </a:t>
            </a:r>
            <a:r>
              <a:rPr lang="en-US" sz="1800" dirty="0" err="1" smtClean="0">
                <a:solidFill>
                  <a:srgbClr val="002060"/>
                </a:solidFill>
              </a:rPr>
              <a:t>các</a:t>
            </a:r>
            <a:r>
              <a:rPr lang="en-US" sz="1800" dirty="0" smtClean="0">
                <a:solidFill>
                  <a:srgbClr val="002060"/>
                </a:solidFill>
              </a:rPr>
              <a:t> </a:t>
            </a:r>
            <a:r>
              <a:rPr lang="en-US" sz="1800" dirty="0" err="1" smtClean="0">
                <a:solidFill>
                  <a:srgbClr val="002060"/>
                </a:solidFill>
              </a:rPr>
              <a:t>loại</a:t>
            </a:r>
            <a:r>
              <a:rPr lang="en-US" sz="1800" dirty="0" smtClean="0">
                <a:solidFill>
                  <a:srgbClr val="002060"/>
                </a:solidFill>
              </a:rPr>
              <a:t> </a:t>
            </a:r>
            <a:r>
              <a:rPr lang="en-US" sz="1800" dirty="0" err="1" smtClean="0">
                <a:solidFill>
                  <a:srgbClr val="002060"/>
                </a:solidFill>
              </a:rPr>
              <a:t>thông</a:t>
            </a:r>
            <a:r>
              <a:rPr lang="en-US" sz="1800" dirty="0" smtClean="0">
                <a:solidFill>
                  <a:srgbClr val="002060"/>
                </a:solidFill>
              </a:rPr>
              <a:t> tin </a:t>
            </a:r>
            <a:r>
              <a:rPr lang="en-US" sz="1800" dirty="0" err="1" smtClean="0">
                <a:solidFill>
                  <a:srgbClr val="002060"/>
                </a:solidFill>
              </a:rPr>
              <a:t>về</a:t>
            </a:r>
            <a:r>
              <a:rPr lang="en-US" sz="1800" dirty="0" smtClean="0">
                <a:solidFill>
                  <a:srgbClr val="002060"/>
                </a:solidFill>
              </a:rPr>
              <a:t> </a:t>
            </a:r>
            <a:r>
              <a:rPr lang="en-US" sz="1800" dirty="0" err="1" smtClean="0">
                <a:solidFill>
                  <a:srgbClr val="002060"/>
                </a:solidFill>
              </a:rPr>
              <a:t>đối</a:t>
            </a:r>
            <a:r>
              <a:rPr lang="en-US" sz="1800" dirty="0" smtClean="0">
                <a:solidFill>
                  <a:srgbClr val="002060"/>
                </a:solidFill>
              </a:rPr>
              <a:t> </a:t>
            </a:r>
            <a:r>
              <a:rPr lang="en-US" sz="1800" dirty="0" err="1" smtClean="0">
                <a:solidFill>
                  <a:srgbClr val="002060"/>
                </a:solidFill>
              </a:rPr>
              <a:t>tượng</a:t>
            </a:r>
            <a:r>
              <a:rPr lang="en-US" sz="1800" dirty="0" smtClean="0">
                <a:solidFill>
                  <a:srgbClr val="002060"/>
                </a:solidFill>
              </a:rPr>
              <a:t> </a:t>
            </a:r>
            <a:r>
              <a:rPr lang="en-US" sz="1800" dirty="0" err="1" smtClean="0">
                <a:solidFill>
                  <a:srgbClr val="002060"/>
                </a:solidFill>
              </a:rPr>
              <a:t>có</a:t>
            </a:r>
            <a:r>
              <a:rPr lang="en-US" sz="1800" dirty="0" smtClean="0">
                <a:solidFill>
                  <a:srgbClr val="002060"/>
                </a:solidFill>
              </a:rPr>
              <a:t> </a:t>
            </a:r>
            <a:r>
              <a:rPr lang="en-US" sz="1800" dirty="0" err="1" smtClean="0">
                <a:solidFill>
                  <a:srgbClr val="002060"/>
                </a:solidFill>
              </a:rPr>
              <a:t>thể</a:t>
            </a:r>
            <a:r>
              <a:rPr lang="en-US" sz="1800" dirty="0" smtClean="0">
                <a:solidFill>
                  <a:srgbClr val="002060"/>
                </a:solidFill>
              </a:rPr>
              <a:t> </a:t>
            </a:r>
            <a:r>
              <a:rPr lang="en-US" sz="1800" dirty="0" err="1" smtClean="0">
                <a:solidFill>
                  <a:srgbClr val="002060"/>
                </a:solidFill>
              </a:rPr>
              <a:t>chứa</a:t>
            </a:r>
            <a:r>
              <a:rPr lang="en-US" sz="1800" dirty="0" smtClean="0">
                <a:solidFill>
                  <a:srgbClr val="002060"/>
                </a:solidFill>
              </a:rPr>
              <a:t> </a:t>
            </a:r>
            <a:r>
              <a:rPr lang="en-US" sz="1800" dirty="0" err="1" smtClean="0">
                <a:solidFill>
                  <a:srgbClr val="002060"/>
                </a:solidFill>
              </a:rPr>
              <a:t>trong</a:t>
            </a:r>
            <a:r>
              <a:rPr lang="en-US" sz="1800" dirty="0" smtClean="0">
                <a:solidFill>
                  <a:srgbClr val="002060"/>
                </a:solidFill>
              </a:rPr>
              <a:t> Active Directory</a:t>
            </a:r>
            <a:r>
              <a:rPr lang="en-US" sz="1800" dirty="0" smtClean="0"/>
              <a:t>. </a:t>
            </a:r>
            <a:r>
              <a:rPr lang="en-US" sz="1800" dirty="0" err="1" smtClean="0"/>
              <a:t>Nói</a:t>
            </a:r>
            <a:r>
              <a:rPr lang="en-US" sz="1800" dirty="0" smtClean="0"/>
              <a:t> </a:t>
            </a:r>
            <a:r>
              <a:rPr lang="en-US" sz="1800" dirty="0" err="1" smtClean="0"/>
              <a:t>một</a:t>
            </a:r>
            <a:r>
              <a:rPr lang="en-US" sz="1800" dirty="0" smtClean="0"/>
              <a:t> </a:t>
            </a:r>
            <a:r>
              <a:rPr lang="en-US" sz="1800" dirty="0" err="1" smtClean="0"/>
              <a:t>cách</a:t>
            </a:r>
            <a:r>
              <a:rPr lang="en-US" sz="1800" dirty="0" smtClean="0"/>
              <a:t> </a:t>
            </a:r>
            <a:r>
              <a:rPr lang="en-US" sz="1800" dirty="0" err="1" smtClean="0"/>
              <a:t>khác</a:t>
            </a:r>
            <a:r>
              <a:rPr lang="en-US" sz="1800" dirty="0" smtClean="0"/>
              <a:t> schema </a:t>
            </a:r>
            <a:r>
              <a:rPr lang="en-US" sz="1800" dirty="0" err="1" smtClean="0"/>
              <a:t>bao</a:t>
            </a:r>
            <a:r>
              <a:rPr lang="en-US" sz="1800" dirty="0" smtClean="0"/>
              <a:t> </a:t>
            </a:r>
            <a:r>
              <a:rPr lang="en-US" sz="1800" dirty="0" err="1" smtClean="0"/>
              <a:t>gồm</a:t>
            </a:r>
            <a:r>
              <a:rPr lang="en-US" sz="1800" dirty="0" smtClean="0"/>
              <a:t> </a:t>
            </a:r>
            <a:r>
              <a:rPr lang="en-US" sz="1800" dirty="0" err="1" smtClean="0"/>
              <a:t>một</a:t>
            </a:r>
            <a:r>
              <a:rPr lang="en-US" sz="1800" dirty="0" smtClean="0"/>
              <a:t> </a:t>
            </a:r>
            <a:r>
              <a:rPr lang="en-US" sz="1800" dirty="0" err="1" smtClean="0"/>
              <a:t>tập</a:t>
            </a:r>
            <a:r>
              <a:rPr lang="en-US" sz="1800" dirty="0" smtClean="0"/>
              <a:t> </a:t>
            </a:r>
            <a:r>
              <a:rPr lang="en-US" sz="1800" dirty="0" err="1" smtClean="0"/>
              <a:t>các</a:t>
            </a:r>
            <a:r>
              <a:rPr lang="en-US" sz="1800" dirty="0" smtClean="0"/>
              <a:t> qui </a:t>
            </a:r>
            <a:r>
              <a:rPr lang="en-US" sz="1800" dirty="0" err="1" smtClean="0"/>
              <a:t>tắc</a:t>
            </a:r>
            <a:r>
              <a:rPr lang="en-US" sz="1800" dirty="0" smtClean="0"/>
              <a:t> </a:t>
            </a:r>
            <a:r>
              <a:rPr lang="en-US" sz="1800" dirty="0" err="1" smtClean="0"/>
              <a:t>định</a:t>
            </a:r>
            <a:r>
              <a:rPr lang="en-US" sz="1800" dirty="0" smtClean="0"/>
              <a:t> </a:t>
            </a:r>
            <a:r>
              <a:rPr lang="en-US" sz="1800" dirty="0" err="1" smtClean="0"/>
              <a:t>nghĩa</a:t>
            </a:r>
            <a:r>
              <a:rPr lang="en-US" sz="1800" dirty="0" smtClean="0"/>
              <a:t> </a:t>
            </a:r>
            <a:r>
              <a:rPr lang="en-US" sz="1800" dirty="0" err="1" smtClean="0"/>
              <a:t>nội</a:t>
            </a:r>
            <a:r>
              <a:rPr lang="en-US" sz="1800" dirty="0" smtClean="0"/>
              <a:t> dung </a:t>
            </a:r>
            <a:r>
              <a:rPr lang="en-US" sz="1800" dirty="0" err="1" smtClean="0"/>
              <a:t>và</a:t>
            </a:r>
            <a:r>
              <a:rPr lang="en-US" sz="1800" dirty="0" smtClean="0"/>
              <a:t> </a:t>
            </a:r>
            <a:r>
              <a:rPr lang="en-US" sz="1800" dirty="0" err="1" smtClean="0"/>
              <a:t>cấu</a:t>
            </a:r>
            <a:r>
              <a:rPr lang="en-US" sz="1800" dirty="0" smtClean="0"/>
              <a:t> </a:t>
            </a:r>
            <a:r>
              <a:rPr lang="en-US" sz="1800" dirty="0" err="1" smtClean="0"/>
              <a:t>trúc</a:t>
            </a:r>
            <a:r>
              <a:rPr lang="en-US" sz="1800" dirty="0" smtClean="0"/>
              <a:t> </a:t>
            </a:r>
            <a:r>
              <a:rPr lang="en-US" sz="1800" dirty="0" err="1" smtClean="0"/>
              <a:t>của</a:t>
            </a:r>
            <a:r>
              <a:rPr lang="en-US" sz="1800" dirty="0" smtClean="0"/>
              <a:t> Active Directory</a:t>
            </a:r>
          </a:p>
          <a:p>
            <a:endParaRPr lang="en-US" sz="1800" b="0" dirty="0" smtClean="0"/>
          </a:p>
          <a:p>
            <a:pPr lvl="0">
              <a:spcBef>
                <a:spcPts val="600"/>
              </a:spcBef>
              <a:spcAft>
                <a:spcPts val="600"/>
              </a:spcAft>
            </a:pPr>
            <a:r>
              <a:rPr lang="en-US" sz="2000" dirty="0" smtClean="0">
                <a:solidFill>
                  <a:srgbClr val="FF0000"/>
                </a:solidFill>
              </a:rPr>
              <a:t>Global Catalog</a:t>
            </a:r>
          </a:p>
          <a:p>
            <a:r>
              <a:rPr lang="en-US" sz="1800" dirty="0" smtClean="0">
                <a:solidFill>
                  <a:srgbClr val="002060"/>
                </a:solidFill>
              </a:rPr>
              <a:t>Global Catalog </a:t>
            </a:r>
            <a:r>
              <a:rPr lang="en-US" sz="1800" dirty="0" err="1" smtClean="0">
                <a:solidFill>
                  <a:srgbClr val="002060"/>
                </a:solidFill>
              </a:rPr>
              <a:t>là</a:t>
            </a:r>
            <a:r>
              <a:rPr lang="en-US" sz="1800" dirty="0" smtClean="0">
                <a:solidFill>
                  <a:srgbClr val="002060"/>
                </a:solidFill>
              </a:rPr>
              <a:t> </a:t>
            </a:r>
            <a:r>
              <a:rPr lang="en-US" sz="1800" dirty="0" err="1" smtClean="0">
                <a:solidFill>
                  <a:srgbClr val="002060"/>
                </a:solidFill>
              </a:rPr>
              <a:t>cơ</a:t>
            </a:r>
            <a:r>
              <a:rPr lang="en-US" sz="1800" dirty="0" smtClean="0">
                <a:solidFill>
                  <a:srgbClr val="002060"/>
                </a:solidFill>
              </a:rPr>
              <a:t> </a:t>
            </a:r>
            <a:r>
              <a:rPr lang="en-US" sz="1800" dirty="0" err="1" smtClean="0">
                <a:solidFill>
                  <a:srgbClr val="002060"/>
                </a:solidFill>
              </a:rPr>
              <a:t>sở</a:t>
            </a:r>
            <a:r>
              <a:rPr lang="en-US" sz="1800" dirty="0" smtClean="0">
                <a:solidFill>
                  <a:srgbClr val="002060"/>
                </a:solidFill>
              </a:rPr>
              <a:t> </a:t>
            </a:r>
            <a:r>
              <a:rPr lang="en-US" sz="1800" dirty="0" err="1" smtClean="0">
                <a:solidFill>
                  <a:srgbClr val="002060"/>
                </a:solidFill>
              </a:rPr>
              <a:t>dữ</a:t>
            </a:r>
            <a:r>
              <a:rPr lang="en-US" sz="1800" dirty="0" smtClean="0">
                <a:solidFill>
                  <a:srgbClr val="002060"/>
                </a:solidFill>
              </a:rPr>
              <a:t> </a:t>
            </a:r>
            <a:r>
              <a:rPr lang="en-US" sz="1800" dirty="0" err="1" smtClean="0">
                <a:solidFill>
                  <a:srgbClr val="002060"/>
                </a:solidFill>
              </a:rPr>
              <a:t>liệu</a:t>
            </a:r>
            <a:r>
              <a:rPr lang="en-US" sz="1800" dirty="0" smtClean="0">
                <a:solidFill>
                  <a:srgbClr val="002060"/>
                </a:solidFill>
              </a:rPr>
              <a:t> </a:t>
            </a:r>
            <a:r>
              <a:rPr lang="en-US" sz="1800" dirty="0" err="1" smtClean="0">
                <a:solidFill>
                  <a:srgbClr val="002060"/>
                </a:solidFill>
              </a:rPr>
              <a:t>quản</a:t>
            </a:r>
            <a:r>
              <a:rPr lang="en-US" sz="1800" dirty="0" smtClean="0">
                <a:solidFill>
                  <a:srgbClr val="002060"/>
                </a:solidFill>
              </a:rPr>
              <a:t> </a:t>
            </a:r>
            <a:r>
              <a:rPr lang="en-US" sz="1800" dirty="0" err="1" smtClean="0">
                <a:solidFill>
                  <a:srgbClr val="002060"/>
                </a:solidFill>
              </a:rPr>
              <a:t>lý</a:t>
            </a:r>
            <a:r>
              <a:rPr lang="en-US" sz="1800" dirty="0" smtClean="0">
                <a:solidFill>
                  <a:srgbClr val="002060"/>
                </a:solidFill>
              </a:rPr>
              <a:t> </a:t>
            </a:r>
            <a:r>
              <a:rPr lang="en-US" sz="1800" dirty="0" err="1" smtClean="0">
                <a:solidFill>
                  <a:srgbClr val="002060"/>
                </a:solidFill>
              </a:rPr>
              <a:t>thông</a:t>
            </a:r>
            <a:r>
              <a:rPr lang="en-US" sz="1800" dirty="0" smtClean="0">
                <a:solidFill>
                  <a:srgbClr val="002060"/>
                </a:solidFill>
              </a:rPr>
              <a:t> tin </a:t>
            </a:r>
            <a:r>
              <a:rPr lang="en-US" sz="1800" dirty="0" err="1" smtClean="0">
                <a:solidFill>
                  <a:srgbClr val="002060"/>
                </a:solidFill>
              </a:rPr>
              <a:t>về</a:t>
            </a:r>
            <a:r>
              <a:rPr lang="en-US" sz="1800" dirty="0" smtClean="0">
                <a:solidFill>
                  <a:srgbClr val="002060"/>
                </a:solidFill>
              </a:rPr>
              <a:t> </a:t>
            </a:r>
            <a:r>
              <a:rPr lang="en-US" sz="1800" dirty="0" err="1" smtClean="0">
                <a:solidFill>
                  <a:srgbClr val="002060"/>
                </a:solidFill>
              </a:rPr>
              <a:t>các</a:t>
            </a:r>
            <a:r>
              <a:rPr lang="en-US" sz="1800" dirty="0" smtClean="0">
                <a:solidFill>
                  <a:srgbClr val="002060"/>
                </a:solidFill>
              </a:rPr>
              <a:t> </a:t>
            </a:r>
            <a:r>
              <a:rPr lang="en-US" sz="1800" dirty="0" err="1" smtClean="0">
                <a:solidFill>
                  <a:srgbClr val="002060"/>
                </a:solidFill>
              </a:rPr>
              <a:t>đối</a:t>
            </a:r>
            <a:r>
              <a:rPr lang="en-US" sz="1800" dirty="0" smtClean="0">
                <a:solidFill>
                  <a:srgbClr val="002060"/>
                </a:solidFill>
              </a:rPr>
              <a:t> </a:t>
            </a:r>
            <a:r>
              <a:rPr lang="en-US" sz="1800" dirty="0" err="1" smtClean="0">
                <a:solidFill>
                  <a:srgbClr val="002060"/>
                </a:solidFill>
              </a:rPr>
              <a:t>tượng</a:t>
            </a:r>
            <a:r>
              <a:rPr lang="en-US" sz="1800" dirty="0" smtClean="0">
                <a:solidFill>
                  <a:srgbClr val="002060"/>
                </a:solidFill>
              </a:rPr>
              <a:t> </a:t>
            </a:r>
            <a:r>
              <a:rPr lang="en-US" sz="1800" dirty="0" err="1" smtClean="0">
                <a:solidFill>
                  <a:srgbClr val="002060"/>
                </a:solidFill>
              </a:rPr>
              <a:t>trên</a:t>
            </a:r>
            <a:r>
              <a:rPr lang="en-US" sz="1800" dirty="0" smtClean="0">
                <a:solidFill>
                  <a:srgbClr val="002060"/>
                </a:solidFill>
              </a:rPr>
              <a:t> </a:t>
            </a:r>
            <a:r>
              <a:rPr lang="en-US" sz="1800" dirty="0" err="1" smtClean="0">
                <a:solidFill>
                  <a:srgbClr val="002060"/>
                </a:solidFill>
              </a:rPr>
              <a:t>một</a:t>
            </a:r>
            <a:r>
              <a:rPr lang="en-US" sz="1800" dirty="0" smtClean="0">
                <a:solidFill>
                  <a:srgbClr val="002060"/>
                </a:solidFill>
              </a:rPr>
              <a:t> Tree </a:t>
            </a:r>
            <a:r>
              <a:rPr lang="en-US" sz="1800" dirty="0" err="1" smtClean="0">
                <a:solidFill>
                  <a:srgbClr val="002060"/>
                </a:solidFill>
              </a:rPr>
              <a:t>hoặc</a:t>
            </a:r>
            <a:r>
              <a:rPr lang="en-US" sz="1800" dirty="0" smtClean="0">
                <a:solidFill>
                  <a:srgbClr val="002060"/>
                </a:solidFill>
              </a:rPr>
              <a:t> Forest</a:t>
            </a:r>
            <a:r>
              <a:rPr lang="en-US" sz="1800" dirty="0" smtClean="0"/>
              <a:t>. </a:t>
            </a:r>
            <a:r>
              <a:rPr lang="en-US" sz="1800" dirty="0" err="1" smtClean="0"/>
              <a:t>Mặc</a:t>
            </a:r>
            <a:r>
              <a:rPr lang="en-US" sz="1800" dirty="0" smtClean="0"/>
              <a:t> </a:t>
            </a:r>
            <a:r>
              <a:rPr lang="en-US" sz="1800" dirty="0" err="1" smtClean="0"/>
              <a:t>định</a:t>
            </a:r>
            <a:r>
              <a:rPr lang="en-US" sz="1800" dirty="0" smtClean="0"/>
              <a:t> Global Catalog </a:t>
            </a:r>
            <a:r>
              <a:rPr lang="en-US" sz="1800" dirty="0" err="1" smtClean="0"/>
              <a:t>được</a:t>
            </a:r>
            <a:r>
              <a:rPr lang="en-US" sz="1800" dirty="0" smtClean="0"/>
              <a:t> </a:t>
            </a:r>
            <a:r>
              <a:rPr lang="en-US" sz="1800" dirty="0" err="1" smtClean="0"/>
              <a:t>tạo</a:t>
            </a:r>
            <a:r>
              <a:rPr lang="en-US" sz="1800" dirty="0" smtClean="0"/>
              <a:t> </a:t>
            </a:r>
            <a:r>
              <a:rPr lang="en-US" sz="1800" dirty="0" err="1" smtClean="0"/>
              <a:t>ra</a:t>
            </a:r>
            <a:r>
              <a:rPr lang="en-US" sz="1800" dirty="0" smtClean="0"/>
              <a:t> </a:t>
            </a:r>
            <a:r>
              <a:rPr lang="en-US" sz="1800" dirty="0" err="1" smtClean="0"/>
              <a:t>một</a:t>
            </a:r>
            <a:r>
              <a:rPr lang="en-US" sz="1800" dirty="0" smtClean="0"/>
              <a:t> </a:t>
            </a:r>
            <a:r>
              <a:rPr lang="en-US" sz="1800" dirty="0" err="1" smtClean="0"/>
              <a:t>cách</a:t>
            </a:r>
            <a:r>
              <a:rPr lang="en-US" sz="1800" dirty="0" smtClean="0"/>
              <a:t> </a:t>
            </a:r>
            <a:r>
              <a:rPr lang="en-US" sz="1800" dirty="0" err="1" smtClean="0"/>
              <a:t>tự</a:t>
            </a:r>
            <a:r>
              <a:rPr lang="en-US" sz="1800" dirty="0" smtClean="0"/>
              <a:t> </a:t>
            </a:r>
            <a:r>
              <a:rPr lang="en-US" sz="1800" dirty="0" err="1" smtClean="0"/>
              <a:t>động</a:t>
            </a:r>
            <a:r>
              <a:rPr lang="en-US" sz="1800" dirty="0" smtClean="0"/>
              <a:t> </a:t>
            </a:r>
            <a:r>
              <a:rPr lang="en-US" sz="1800" dirty="0" err="1" smtClean="0"/>
              <a:t>trên</a:t>
            </a:r>
            <a:r>
              <a:rPr lang="en-US" sz="1800" dirty="0" smtClean="0"/>
              <a:t> Domain controller </a:t>
            </a:r>
            <a:r>
              <a:rPr lang="en-US" sz="1800" dirty="0" err="1" smtClean="0"/>
              <a:t>trong</a:t>
            </a:r>
            <a:r>
              <a:rPr lang="en-US" sz="1800" dirty="0" smtClean="0"/>
              <a:t> </a:t>
            </a:r>
            <a:r>
              <a:rPr lang="en-US" sz="1800" dirty="0" err="1" smtClean="0"/>
              <a:t>một</a:t>
            </a:r>
            <a:r>
              <a:rPr lang="en-US" sz="1800" dirty="0" smtClean="0"/>
              <a:t> Forest. Server </a:t>
            </a:r>
            <a:r>
              <a:rPr lang="en-US" sz="1800" dirty="0" err="1" smtClean="0"/>
              <a:t>chứa</a:t>
            </a:r>
            <a:r>
              <a:rPr lang="en-US" sz="1800" dirty="0" smtClean="0"/>
              <a:t> Global Catalog </a:t>
            </a:r>
            <a:r>
              <a:rPr lang="en-US" sz="1800" dirty="0" err="1" smtClean="0"/>
              <a:t>được</a:t>
            </a:r>
            <a:r>
              <a:rPr lang="en-US" sz="1800" dirty="0" smtClean="0"/>
              <a:t> </a:t>
            </a:r>
            <a:r>
              <a:rPr lang="en-US" sz="1800" dirty="0" err="1" smtClean="0"/>
              <a:t>gọi</a:t>
            </a:r>
            <a:r>
              <a:rPr lang="en-US" sz="1800" dirty="0" smtClean="0"/>
              <a:t> </a:t>
            </a:r>
            <a:r>
              <a:rPr lang="en-US" sz="1800" dirty="0" err="1" smtClean="0"/>
              <a:t>là</a:t>
            </a:r>
            <a:r>
              <a:rPr lang="en-US" sz="1800" dirty="0" smtClean="0"/>
              <a:t> Global Catalog server</a:t>
            </a:r>
            <a:endParaRPr lang="en-US" sz="2800" b="0"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3"/>
          <p:cNvPicPr>
            <a:picLocks noChangeAspect="1" noChangeArrowheads="1"/>
          </p:cNvPicPr>
          <p:nvPr/>
        </p:nvPicPr>
        <p:blipFill>
          <a:blip r:embed="rId3"/>
          <a:srcRect/>
          <a:stretch>
            <a:fillRect/>
          </a:stretch>
        </p:blipFill>
        <p:spPr bwMode="auto">
          <a:xfrm>
            <a:off x="1219200" y="2924832"/>
            <a:ext cx="4216400" cy="2103835"/>
          </a:xfrm>
          <a:prstGeom prst="rect">
            <a:avLst/>
          </a:prstGeom>
          <a:noFill/>
          <a:ln w="9525">
            <a:noFill/>
            <a:miter lim="800000"/>
            <a:headEnd/>
            <a:tailEnd/>
          </a:ln>
        </p:spPr>
      </p:pic>
      <p:sp>
        <p:nvSpPr>
          <p:cNvPr id="62466" name="Rectangle 2"/>
          <p:cNvSpPr>
            <a:spLocks noGrp="1" noChangeArrowheads="1"/>
          </p:cNvSpPr>
          <p:nvPr>
            <p:ph type="title"/>
          </p:nvPr>
        </p:nvSpPr>
        <p:spPr>
          <a:xfrm>
            <a:off x="381000" y="114300"/>
            <a:ext cx="8763000" cy="628650"/>
          </a:xfrm>
        </p:spPr>
        <p:txBody>
          <a:bodyPr/>
          <a:lstStyle/>
          <a:p>
            <a:r>
              <a:rPr lang="en-US" sz="2800" dirty="0" err="1" smtClean="0">
                <a:solidFill>
                  <a:schemeClr val="bg1"/>
                </a:solidFill>
              </a:rPr>
              <a:t>Một</a:t>
            </a:r>
            <a:r>
              <a:rPr lang="en-US" sz="2800" dirty="0" smtClean="0">
                <a:solidFill>
                  <a:schemeClr val="bg1"/>
                </a:solidFill>
              </a:rPr>
              <a:t> </a:t>
            </a:r>
            <a:r>
              <a:rPr lang="en-US" sz="2800" dirty="0" err="1" smtClean="0">
                <a:solidFill>
                  <a:schemeClr val="bg1"/>
                </a:solidFill>
              </a:rPr>
              <a:t>số</a:t>
            </a:r>
            <a:r>
              <a:rPr lang="en-US" sz="2800" dirty="0" smtClean="0">
                <a:solidFill>
                  <a:schemeClr val="bg1"/>
                </a:solidFill>
              </a:rPr>
              <a:t> </a:t>
            </a:r>
            <a:r>
              <a:rPr lang="en-US" sz="2800" dirty="0" err="1" smtClean="0">
                <a:solidFill>
                  <a:schemeClr val="bg1"/>
                </a:solidFill>
              </a:rPr>
              <a:t>khái</a:t>
            </a:r>
            <a:r>
              <a:rPr lang="en-US" sz="2800" dirty="0" smtClean="0">
                <a:solidFill>
                  <a:schemeClr val="bg1"/>
                </a:solidFill>
              </a:rPr>
              <a:t> </a:t>
            </a:r>
            <a:r>
              <a:rPr lang="en-US" sz="2800" dirty="0" err="1" smtClean="0">
                <a:solidFill>
                  <a:schemeClr val="bg1"/>
                </a:solidFill>
              </a:rPr>
              <a:t>niệm</a:t>
            </a:r>
            <a:r>
              <a:rPr lang="en-US" sz="2800" dirty="0" smtClean="0">
                <a:solidFill>
                  <a:schemeClr val="bg1"/>
                </a:solidFill>
              </a:rPr>
              <a:t> </a:t>
            </a:r>
            <a:r>
              <a:rPr lang="en-US" sz="2800" dirty="0" err="1" smtClean="0">
                <a:solidFill>
                  <a:schemeClr val="bg1"/>
                </a:solidFill>
              </a:rPr>
              <a:t>trên</a:t>
            </a:r>
            <a:r>
              <a:rPr lang="en-US" sz="2800" dirty="0" smtClean="0">
                <a:solidFill>
                  <a:schemeClr val="bg1"/>
                </a:solidFill>
              </a:rPr>
              <a:t> Active Directory</a:t>
            </a:r>
            <a:endParaRPr lang="en-US" sz="2800" dirty="0">
              <a:solidFill>
                <a:schemeClr val="bg1"/>
              </a:solidFill>
            </a:endParaRPr>
          </a:p>
        </p:txBody>
      </p:sp>
      <p:sp>
        <p:nvSpPr>
          <p:cNvPr id="6" name="Rectangle 9"/>
          <p:cNvSpPr txBox="1">
            <a:spLocks noChangeArrowheads="1"/>
          </p:cNvSpPr>
          <p:nvPr/>
        </p:nvSpPr>
        <p:spPr>
          <a:xfrm>
            <a:off x="0" y="571500"/>
            <a:ext cx="9144000" cy="971550"/>
          </a:xfrm>
          <a:prstGeom prst="rect">
            <a:avLst/>
          </a:prstGeom>
        </p:spPr>
        <p:txBody>
          <a:bodyPr/>
          <a:lstStyle/>
          <a:p>
            <a:pPr lvl="0"/>
            <a:r>
              <a:rPr lang="en-US" smtClean="0"/>
              <a:t>Global Catalog (tt)</a:t>
            </a:r>
            <a:endParaRPr lang="en-US" sz="2000"/>
          </a:p>
        </p:txBody>
      </p:sp>
      <p:pic>
        <p:nvPicPr>
          <p:cNvPr id="33793" name="Picture 1"/>
          <p:cNvPicPr>
            <a:picLocks noChangeAspect="1" noChangeArrowheads="1"/>
          </p:cNvPicPr>
          <p:nvPr/>
        </p:nvPicPr>
        <p:blipFill>
          <a:blip r:embed="rId4"/>
          <a:srcRect/>
          <a:stretch>
            <a:fillRect/>
          </a:stretch>
        </p:blipFill>
        <p:spPr bwMode="auto">
          <a:xfrm>
            <a:off x="0" y="961510"/>
            <a:ext cx="3505200" cy="1967132"/>
          </a:xfrm>
          <a:prstGeom prst="rect">
            <a:avLst/>
          </a:prstGeom>
          <a:noFill/>
          <a:ln w="9525">
            <a:noFill/>
            <a:miter lim="800000"/>
            <a:headEnd/>
            <a:tailEnd/>
          </a:ln>
        </p:spPr>
      </p:pic>
      <p:sp>
        <p:nvSpPr>
          <p:cNvPr id="33794" name="Rectangle 2"/>
          <p:cNvSpPr>
            <a:spLocks noChangeArrowheads="1"/>
          </p:cNvSpPr>
          <p:nvPr/>
        </p:nvSpPr>
        <p:spPr bwMode="auto">
          <a:xfrm>
            <a:off x="3581400" y="666750"/>
            <a:ext cx="51816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ts val="600"/>
              </a:spcBef>
              <a:spcAft>
                <a:spcPts val="600"/>
              </a:spcAft>
              <a:buClrTx/>
              <a:buSzTx/>
              <a:buFontTx/>
              <a:buNone/>
              <a:tabLst>
                <a:tab pos="571500" algn="l"/>
              </a:tabLst>
            </a:pPr>
            <a:r>
              <a:rPr kumimoji="0" lang="en-US" sz="20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Global Catalog </a:t>
            </a:r>
            <a:r>
              <a:rPr kumimoji="0" lang="en-US" sz="2000" b="0" i="0" u="none" strike="noStrike" cap="none" normalizeH="0" baseline="0" dirty="0" err="1" smtClean="0">
                <a:ln>
                  <a:noFill/>
                </a:ln>
                <a:solidFill>
                  <a:srgbClr val="002060"/>
                </a:solidFill>
                <a:effectLst/>
                <a:latin typeface="Arial" pitchFamily="34" charset="0"/>
                <a:ea typeface="Times New Roman" pitchFamily="18" charset="0"/>
                <a:cs typeface="Arial" pitchFamily="34" charset="0"/>
              </a:rPr>
              <a:t>thực</a:t>
            </a:r>
            <a:r>
              <a:rPr kumimoji="0" lang="en-US" sz="20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rgbClr val="002060"/>
                </a:solidFill>
                <a:effectLst/>
                <a:latin typeface="Arial" pitchFamily="34" charset="0"/>
                <a:ea typeface="Times New Roman" pitchFamily="18" charset="0"/>
                <a:cs typeface="Arial" pitchFamily="34" charset="0"/>
              </a:rPr>
              <a:t>hiện</a:t>
            </a:r>
            <a:r>
              <a:rPr kumimoji="0" lang="en-US" sz="20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rgbClr val="002060"/>
                </a:solidFill>
                <a:effectLst/>
                <a:latin typeface="Arial" pitchFamily="34" charset="0"/>
                <a:ea typeface="Times New Roman" pitchFamily="18" charset="0"/>
                <a:cs typeface="Arial" pitchFamily="34" charset="0"/>
              </a:rPr>
              <a:t>hai</a:t>
            </a:r>
            <a:r>
              <a:rPr kumimoji="0" lang="en-US" sz="20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rgbClr val="002060"/>
                </a:solidFill>
                <a:effectLst/>
                <a:latin typeface="Arial" pitchFamily="34" charset="0"/>
                <a:ea typeface="Times New Roman" pitchFamily="18" charset="0"/>
                <a:cs typeface="Arial" pitchFamily="34" charset="0"/>
              </a:rPr>
              <a:t>chức</a:t>
            </a:r>
            <a:r>
              <a:rPr kumimoji="0" lang="en-US" sz="20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rgbClr val="002060"/>
                </a:solidFill>
                <a:effectLst/>
                <a:latin typeface="Arial" pitchFamily="34" charset="0"/>
                <a:ea typeface="Times New Roman" pitchFamily="18" charset="0"/>
                <a:cs typeface="Arial" pitchFamily="34" charset="0"/>
              </a:rPr>
              <a:t>năng</a:t>
            </a:r>
            <a:r>
              <a:rPr kumimoji="0" lang="en-US" sz="20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rgbClr val="002060"/>
                </a:solidFill>
                <a:effectLst/>
                <a:latin typeface="Arial" pitchFamily="34" charset="0"/>
                <a:ea typeface="Times New Roman" pitchFamily="18" charset="0"/>
                <a:cs typeface="Arial" pitchFamily="34" charset="0"/>
              </a:rPr>
              <a:t>chính</a:t>
            </a:r>
            <a:r>
              <a:rPr kumimoji="0" lang="en-US" sz="20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rgbClr val="002060"/>
                </a:solidFill>
                <a:effectLst/>
                <a:latin typeface="Arial" pitchFamily="34" charset="0"/>
                <a:ea typeface="Times New Roman" pitchFamily="18" charset="0"/>
                <a:cs typeface="Arial" pitchFamily="34" charset="0"/>
              </a:rPr>
              <a:t>trên</a:t>
            </a:r>
            <a:r>
              <a:rPr kumimoji="0" lang="en-US" sz="20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 Active Directory </a:t>
            </a:r>
            <a:r>
              <a:rPr kumimoji="0" lang="en-US" sz="2000" b="0" i="0" u="none" strike="noStrike" cap="none" normalizeH="0" baseline="0" dirty="0" err="1" smtClean="0">
                <a:ln>
                  <a:noFill/>
                </a:ln>
                <a:solidFill>
                  <a:srgbClr val="002060"/>
                </a:solidFill>
                <a:effectLst/>
                <a:latin typeface="Arial" pitchFamily="34" charset="0"/>
                <a:ea typeface="Times New Roman" pitchFamily="18" charset="0"/>
                <a:cs typeface="Arial" pitchFamily="34" charset="0"/>
              </a:rPr>
              <a:t>đó</a:t>
            </a:r>
            <a:r>
              <a:rPr kumimoji="0" lang="en-US" sz="20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rgbClr val="002060"/>
                </a:solidFill>
                <a:effectLst/>
                <a:latin typeface="Arial" pitchFamily="34" charset="0"/>
                <a:ea typeface="Times New Roman" pitchFamily="18" charset="0"/>
                <a:cs typeface="Arial" pitchFamily="34" charset="0"/>
              </a:rPr>
              <a:t>là</a:t>
            </a:r>
            <a:r>
              <a:rPr kumimoji="0" lang="en-US" sz="2000" b="0"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a:t>
            </a:r>
            <a:endParaRPr kumimoji="0" lang="en-US" sz="1800" b="0" i="0" u="none" strike="noStrike" cap="none" normalizeH="0" baseline="0" dirty="0" smtClean="0">
              <a:ln>
                <a:noFill/>
              </a:ln>
              <a:solidFill>
                <a:srgbClr val="002060"/>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ts val="600"/>
              </a:spcBef>
              <a:spcAft>
                <a:spcPts val="600"/>
              </a:spcAft>
              <a:buClrTx/>
              <a:buSzTx/>
              <a:buFont typeface="Wingdings" pitchFamily="2" charset="2"/>
              <a:buChar char="§"/>
              <a:tabLst>
                <a:tab pos="571500" algn="l"/>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 Cho </a:t>
            </a:r>
            <a:r>
              <a:rPr kumimoji="0" lang="en-US" sz="2000" b="0" i="0" u="none" strike="noStrike" cap="none" normalizeH="0" baseline="0" dirty="0" err="1" smtClean="0">
                <a:ln>
                  <a:noFill/>
                </a:ln>
                <a:solidFill>
                  <a:schemeClr val="accent4"/>
                </a:solidFill>
                <a:effectLst/>
                <a:latin typeface="Arial" pitchFamily="34" charset="0"/>
                <a:ea typeface="Times New Roman" pitchFamily="18" charset="0"/>
                <a:cs typeface="Arial" pitchFamily="34" charset="0"/>
              </a:rPr>
              <a:t>phép</a:t>
            </a: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 user </a:t>
            </a:r>
            <a:r>
              <a:rPr kumimoji="0" lang="en-US" sz="2000" b="0" i="0" u="none" strike="noStrike" cap="none" normalizeH="0" baseline="0" dirty="0" err="1" smtClean="0">
                <a:ln>
                  <a:noFill/>
                </a:ln>
                <a:solidFill>
                  <a:schemeClr val="accent4"/>
                </a:solidFill>
                <a:effectLst/>
                <a:latin typeface="Arial" pitchFamily="34" charset="0"/>
                <a:ea typeface="Times New Roman" pitchFamily="18" charset="0"/>
                <a:cs typeface="Arial" pitchFamily="34" charset="0"/>
              </a:rPr>
              <a:t>thực</a:t>
            </a: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accent4"/>
                </a:solidFill>
                <a:effectLst/>
                <a:latin typeface="Arial" pitchFamily="34" charset="0"/>
                <a:ea typeface="Times New Roman" pitchFamily="18" charset="0"/>
                <a:cs typeface="Arial" pitchFamily="34" charset="0"/>
              </a:rPr>
              <a:t>hiện</a:t>
            </a: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accent4"/>
                </a:solidFill>
                <a:effectLst/>
                <a:latin typeface="Arial" pitchFamily="34" charset="0"/>
                <a:ea typeface="Times New Roman" pitchFamily="18" charset="0"/>
                <a:cs typeface="Arial" pitchFamily="34" charset="0"/>
              </a:rPr>
              <a:t>các</a:t>
            </a: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accent4"/>
                </a:solidFill>
                <a:effectLst/>
                <a:latin typeface="Arial" pitchFamily="34" charset="0"/>
                <a:ea typeface="Times New Roman" pitchFamily="18" charset="0"/>
                <a:cs typeface="Arial" pitchFamily="34" charset="0"/>
              </a:rPr>
              <a:t>thao</a:t>
            </a: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accent4"/>
                </a:solidFill>
                <a:effectLst/>
                <a:latin typeface="Arial" pitchFamily="34" charset="0"/>
                <a:ea typeface="Times New Roman" pitchFamily="18" charset="0"/>
                <a:cs typeface="Arial" pitchFamily="34" charset="0"/>
              </a:rPr>
              <a:t>tác</a:t>
            </a: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accent4"/>
                </a:solidFill>
                <a:effectLst/>
                <a:latin typeface="Arial" pitchFamily="34" charset="0"/>
                <a:ea typeface="Times New Roman" pitchFamily="18" charset="0"/>
                <a:cs typeface="Arial" pitchFamily="34" charset="0"/>
              </a:rPr>
              <a:t>đăng</a:t>
            </a: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accent4"/>
                </a:solidFill>
                <a:effectLst/>
                <a:latin typeface="Arial" pitchFamily="34" charset="0"/>
                <a:ea typeface="Times New Roman" pitchFamily="18" charset="0"/>
                <a:cs typeface="Arial" pitchFamily="34" charset="0"/>
              </a:rPr>
              <a:t>nhập</a:t>
            </a: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 (logon) </a:t>
            </a:r>
            <a:r>
              <a:rPr kumimoji="0" lang="en-US" sz="2000" b="0" i="0" u="none" strike="noStrike" cap="none" normalizeH="0" baseline="0" dirty="0" err="1" smtClean="0">
                <a:ln>
                  <a:noFill/>
                </a:ln>
                <a:solidFill>
                  <a:schemeClr val="accent4"/>
                </a:solidFill>
                <a:effectLst/>
                <a:latin typeface="Arial" pitchFamily="34" charset="0"/>
                <a:ea typeface="Times New Roman" pitchFamily="18" charset="0"/>
                <a:cs typeface="Arial" pitchFamily="34" charset="0"/>
              </a:rPr>
              <a:t>bằng</a:t>
            </a: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accent4"/>
                </a:solidFill>
                <a:effectLst/>
                <a:latin typeface="Arial" pitchFamily="34" charset="0"/>
                <a:ea typeface="Times New Roman" pitchFamily="18" charset="0"/>
                <a:cs typeface="Arial" pitchFamily="34" charset="0"/>
              </a:rPr>
              <a:t>cách</a:t>
            </a: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accent4"/>
                </a:solidFill>
                <a:effectLst/>
                <a:latin typeface="Arial" pitchFamily="34" charset="0"/>
                <a:ea typeface="Times New Roman" pitchFamily="18" charset="0"/>
                <a:cs typeface="Arial" pitchFamily="34" charset="0"/>
              </a:rPr>
              <a:t>cung</a:t>
            </a: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accent4"/>
                </a:solidFill>
                <a:effectLst/>
                <a:latin typeface="Arial" pitchFamily="34" charset="0"/>
                <a:ea typeface="Times New Roman" pitchFamily="18" charset="0"/>
                <a:cs typeface="Arial" pitchFamily="34" charset="0"/>
              </a:rPr>
              <a:t>cấp</a:t>
            </a: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accent4"/>
                </a:solidFill>
                <a:effectLst/>
                <a:latin typeface="Arial" pitchFamily="34" charset="0"/>
                <a:ea typeface="Times New Roman" pitchFamily="18" charset="0"/>
                <a:cs typeface="Arial" pitchFamily="34" charset="0"/>
              </a:rPr>
              <a:t>thông</a:t>
            </a: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 tin </a:t>
            </a:r>
            <a:r>
              <a:rPr kumimoji="0" lang="en-US" sz="2000" b="0" i="0" u="none" strike="noStrike" cap="none" normalizeH="0" baseline="0" dirty="0" err="1" smtClean="0">
                <a:ln>
                  <a:noFill/>
                </a:ln>
                <a:solidFill>
                  <a:schemeClr val="accent4"/>
                </a:solidFill>
                <a:effectLst/>
                <a:latin typeface="Arial" pitchFamily="34" charset="0"/>
                <a:ea typeface="Times New Roman" pitchFamily="18" charset="0"/>
                <a:cs typeface="Arial" pitchFamily="34" charset="0"/>
              </a:rPr>
              <a:t>về</a:t>
            </a: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accent4"/>
                </a:solidFill>
                <a:effectLst/>
                <a:latin typeface="Arial" pitchFamily="34" charset="0"/>
                <a:ea typeface="Times New Roman" pitchFamily="18" charset="0"/>
                <a:cs typeface="Arial" pitchFamily="34" charset="0"/>
              </a:rPr>
              <a:t>thành</a:t>
            </a: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accent4"/>
                </a:solidFill>
                <a:effectLst/>
                <a:latin typeface="Arial" pitchFamily="34" charset="0"/>
                <a:ea typeface="Times New Roman" pitchFamily="18" charset="0"/>
                <a:cs typeface="Arial" pitchFamily="34" charset="0"/>
              </a:rPr>
              <a:t>viên</a:t>
            </a: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accent4"/>
                </a:solidFill>
                <a:effectLst/>
                <a:latin typeface="Arial" pitchFamily="34" charset="0"/>
                <a:ea typeface="Times New Roman" pitchFamily="18" charset="0"/>
                <a:cs typeface="Arial" pitchFamily="34" charset="0"/>
              </a:rPr>
              <a:t>nhóm</a:t>
            </a: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accent4"/>
                </a:solidFill>
                <a:effectLst/>
                <a:latin typeface="Arial" pitchFamily="34" charset="0"/>
                <a:ea typeface="Times New Roman" pitchFamily="18" charset="0"/>
                <a:cs typeface="Arial" pitchFamily="34" charset="0"/>
              </a:rPr>
              <a:t>cho</a:t>
            </a: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 Active Directory,</a:t>
            </a:r>
          </a:p>
          <a:p>
            <a:pPr marL="0" marR="0" lvl="0" indent="0" algn="l" defTabSz="914400" rtl="0" eaLnBrk="0" fontAlgn="base" latinLnBrk="0" hangingPunct="0">
              <a:lnSpc>
                <a:spcPct val="100000"/>
              </a:lnSpc>
              <a:spcBef>
                <a:spcPts val="600"/>
              </a:spcBef>
              <a:spcAft>
                <a:spcPts val="600"/>
              </a:spcAft>
              <a:buClrTx/>
              <a:buSzTx/>
              <a:buFont typeface="Wingdings" pitchFamily="2" charset="2"/>
              <a:buChar char="§"/>
              <a:tabLst>
                <a:tab pos="571500" algn="l"/>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Cho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phép</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tìm</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kiếm</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thông</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tin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trên</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Active Directory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bất</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kể</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domain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nào</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trong</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Forest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chứa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dữ</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liệu</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thực</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sự</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04800" y="114300"/>
            <a:ext cx="8610600" cy="628650"/>
          </a:xfrm>
        </p:spPr>
        <p:txBody>
          <a:bodyPr/>
          <a:lstStyle/>
          <a:p>
            <a:pPr lvl="1"/>
            <a:r>
              <a:rPr lang="en-US" smtClean="0">
                <a:solidFill>
                  <a:schemeClr val="bg1"/>
                </a:solidFill>
              </a:rPr>
              <a:t>Một số khái niệm trên Active Directory</a:t>
            </a:r>
            <a:endParaRPr lang="en-US">
              <a:solidFill>
                <a:schemeClr val="bg1"/>
              </a:solidFill>
            </a:endParaRPr>
          </a:p>
        </p:txBody>
      </p:sp>
      <p:sp>
        <p:nvSpPr>
          <p:cNvPr id="4" name="Rectangle 9"/>
          <p:cNvSpPr txBox="1">
            <a:spLocks noChangeArrowheads="1"/>
          </p:cNvSpPr>
          <p:nvPr/>
        </p:nvSpPr>
        <p:spPr>
          <a:xfrm>
            <a:off x="76200" y="628650"/>
            <a:ext cx="8915400" cy="2800350"/>
          </a:xfrm>
          <a:prstGeom prst="rect">
            <a:avLst/>
          </a:prstGeom>
        </p:spPr>
        <p:txBody>
          <a:bodyPr/>
          <a:lstStyle/>
          <a:p>
            <a:pPr lvl="0"/>
            <a:r>
              <a:rPr lang="en-US" sz="2000" smtClean="0">
                <a:solidFill>
                  <a:srgbClr val="FF0000"/>
                </a:solidFill>
              </a:rPr>
              <a:t>Replication</a:t>
            </a:r>
          </a:p>
          <a:p>
            <a:pPr lvl="0"/>
            <a:endParaRPr lang="en-US" sz="2000" b="0" smtClean="0"/>
          </a:p>
          <a:p>
            <a:pPr marL="344488" indent="-284163">
              <a:spcBef>
                <a:spcPts val="600"/>
              </a:spcBef>
              <a:spcAft>
                <a:spcPts val="600"/>
              </a:spcAft>
              <a:buFont typeface="Wingdings" pitchFamily="2" charset="2"/>
              <a:buChar char="§"/>
            </a:pPr>
            <a:r>
              <a:rPr lang="en-US" sz="2000" b="0" smtClean="0"/>
              <a:t>Tài khoản user và các dịch vụ trên phải được truy xuất vào mọi lúc và mọi nơi từ bất kỳ máy tính nào trên domain, tree hoặc forest</a:t>
            </a:r>
          </a:p>
          <a:p>
            <a:pPr marL="344488" indent="-284163">
              <a:spcBef>
                <a:spcPts val="600"/>
              </a:spcBef>
              <a:spcAft>
                <a:spcPts val="600"/>
              </a:spcAft>
              <a:buFont typeface="Wingdings" pitchFamily="2" charset="2"/>
              <a:buChar char="§"/>
            </a:pPr>
            <a:r>
              <a:rPr lang="en-US" sz="2000" b="0" smtClean="0"/>
              <a:t>Chính vì thế Replication nhằm </a:t>
            </a:r>
            <a:r>
              <a:rPr lang="en-US" sz="2000" smtClean="0">
                <a:solidFill>
                  <a:srgbClr val="002060"/>
                </a:solidFill>
              </a:rPr>
              <a:t>đảm bảo cho những thay đổi trên một Domain controller được phản ảnh trên mọi Domain controller trong một domain</a:t>
            </a:r>
            <a:r>
              <a:rPr lang="en-US" sz="2000" b="0" smtClean="0"/>
              <a:t>. Thông tin trong Active Directory được sao chép cho tất cả các Domain controller trong một site hoặc giữa các sites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14300"/>
            <a:ext cx="8229600" cy="422672"/>
          </a:xfrm>
        </p:spPr>
        <p:txBody>
          <a:bodyPr/>
          <a:lstStyle/>
          <a:p>
            <a:pPr eaLnBrk="1" hangingPunct="1"/>
            <a:r>
              <a:rPr lang="en-US" sz="2800" dirty="0" smtClean="0">
                <a:solidFill>
                  <a:schemeClr val="bg1"/>
                </a:solidFill>
              </a:rPr>
              <a:t>Why Deploy AD DS?</a:t>
            </a:r>
          </a:p>
        </p:txBody>
      </p:sp>
      <p:sp>
        <p:nvSpPr>
          <p:cNvPr id="6147" name="Rounded Rectangle 812098"/>
          <p:cNvSpPr>
            <a:spLocks noGrp="1" noChangeArrowheads="1"/>
          </p:cNvSpPr>
          <p:nvPr>
            <p:ph type="body" idx="4294967295"/>
          </p:nvPr>
        </p:nvSpPr>
        <p:spPr>
          <a:xfrm>
            <a:off x="1473994" y="1724025"/>
            <a:ext cx="6254354" cy="2901554"/>
          </a:xfrm>
          <a:prstGeom prst="rect">
            <a:avLst/>
          </a:prstGeom>
          <a:solidFill>
            <a:schemeClr val="accent1">
              <a:lumMod val="20000"/>
              <a:lumOff val="80000"/>
            </a:schemeClr>
          </a:solidFill>
          <a:ln cap="flat" algn="ctr">
            <a:noFill/>
            <a:round/>
            <a:headEnd type="none" w="med" len="med"/>
            <a:tailEnd type="none" w="med" len="med"/>
          </a:ln>
        </p:spPr>
        <p:txBody>
          <a:bodyPr lIns="91440" tIns="45720" rIns="91440" bIns="45720"/>
          <a:lstStyle/>
          <a:p>
            <a:pPr marL="0" indent="0">
              <a:spcBef>
                <a:spcPct val="0"/>
              </a:spcBef>
              <a:buNone/>
            </a:pPr>
            <a:r>
              <a:rPr lang="en-US" sz="2400" b="0" dirty="0" smtClean="0"/>
              <a:t>AD DS features include:</a:t>
            </a:r>
          </a:p>
        </p:txBody>
      </p:sp>
      <p:sp>
        <p:nvSpPr>
          <p:cNvPr id="6148" name="Rounded Rectangle 844806"/>
          <p:cNvSpPr>
            <a:spLocks noChangeArrowheads="1"/>
          </p:cNvSpPr>
          <p:nvPr/>
        </p:nvSpPr>
        <p:spPr bwMode="auto">
          <a:xfrm>
            <a:off x="1683544" y="2264331"/>
            <a:ext cx="5835254" cy="376476"/>
          </a:xfrm>
          <a:prstGeom prst="roundRect">
            <a:avLst>
              <a:gd name="adj" fmla="val 4167"/>
            </a:avLst>
          </a:prstGeom>
          <a:solidFill>
            <a:schemeClr val="bg2">
              <a:lumMod val="75000"/>
            </a:schemeClr>
          </a:solidFill>
          <a:ln w="9525" algn="ctr">
            <a:solidFill>
              <a:schemeClr val="tx1"/>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2000" b="0" dirty="0">
                <a:latin typeface="Segoe UI Light" panose="020B0502040204020203" pitchFamily="34" charset="0"/>
                <a:cs typeface="Segoe UI Light" panose="020B0502040204020203" pitchFamily="34" charset="0"/>
              </a:rPr>
              <a:t>Centralized directory </a:t>
            </a:r>
          </a:p>
        </p:txBody>
      </p:sp>
      <p:sp>
        <p:nvSpPr>
          <p:cNvPr id="6149" name="Rounded Rectangle 844808"/>
          <p:cNvSpPr>
            <a:spLocks noChangeArrowheads="1"/>
          </p:cNvSpPr>
          <p:nvPr/>
        </p:nvSpPr>
        <p:spPr bwMode="auto">
          <a:xfrm>
            <a:off x="1683544" y="2717958"/>
            <a:ext cx="5835254" cy="376476"/>
          </a:xfrm>
          <a:prstGeom prst="roundRect">
            <a:avLst>
              <a:gd name="adj" fmla="val 4167"/>
            </a:avLst>
          </a:prstGeom>
          <a:solidFill>
            <a:schemeClr val="bg2">
              <a:lumMod val="75000"/>
            </a:schemeClr>
          </a:solidFill>
          <a:ln w="9525" algn="ctr">
            <a:solidFill>
              <a:schemeClr val="tx1"/>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2000" b="0" dirty="0">
                <a:latin typeface="Segoe UI Light" panose="020B0502040204020203" pitchFamily="34" charset="0"/>
                <a:cs typeface="Segoe UI Light" panose="020B0502040204020203" pitchFamily="34" charset="0"/>
              </a:rPr>
              <a:t>Single</a:t>
            </a:r>
            <a:r>
              <a:rPr lang="en-US" sz="2000" dirty="0">
                <a:latin typeface="Segoe UI Light" panose="020B0502040204020203" pitchFamily="34" charset="0"/>
                <a:cs typeface="Segoe UI Light" panose="020B0502040204020203" pitchFamily="34" charset="0"/>
              </a:rPr>
              <a:t> </a:t>
            </a:r>
            <a:r>
              <a:rPr lang="en-US" sz="2000" b="0" dirty="0">
                <a:latin typeface="Segoe UI Light" panose="020B0502040204020203" pitchFamily="34" charset="0"/>
                <a:cs typeface="Segoe UI Light" panose="020B0502040204020203" pitchFamily="34" charset="0"/>
              </a:rPr>
              <a:t>sign-on</a:t>
            </a:r>
            <a:r>
              <a:rPr lang="en-US" sz="2000" dirty="0">
                <a:latin typeface="Segoe UI Light" panose="020B0502040204020203" pitchFamily="34" charset="0"/>
                <a:cs typeface="Segoe UI Light" panose="020B0502040204020203" pitchFamily="34" charset="0"/>
              </a:rPr>
              <a:t> </a:t>
            </a:r>
            <a:r>
              <a:rPr lang="en-US" sz="2000" b="0" dirty="0">
                <a:latin typeface="Segoe UI Light" panose="020B0502040204020203" pitchFamily="34" charset="0"/>
                <a:cs typeface="Segoe UI Light" panose="020B0502040204020203" pitchFamily="34" charset="0"/>
              </a:rPr>
              <a:t>access</a:t>
            </a:r>
            <a:r>
              <a:rPr lang="en-US" sz="2000" dirty="0">
                <a:latin typeface="Segoe UI Light" panose="020B0502040204020203" pitchFamily="34" charset="0"/>
                <a:cs typeface="Segoe UI Light" panose="020B0502040204020203" pitchFamily="34" charset="0"/>
              </a:rPr>
              <a:t> </a:t>
            </a:r>
          </a:p>
        </p:txBody>
      </p:sp>
      <p:sp>
        <p:nvSpPr>
          <p:cNvPr id="6150" name="Rounded Rectangle 844808"/>
          <p:cNvSpPr>
            <a:spLocks noChangeArrowheads="1"/>
          </p:cNvSpPr>
          <p:nvPr/>
        </p:nvSpPr>
        <p:spPr bwMode="auto">
          <a:xfrm>
            <a:off x="1678782" y="3209687"/>
            <a:ext cx="5845969" cy="376476"/>
          </a:xfrm>
          <a:prstGeom prst="roundRect">
            <a:avLst>
              <a:gd name="adj" fmla="val 4167"/>
            </a:avLst>
          </a:prstGeom>
          <a:solidFill>
            <a:schemeClr val="bg2">
              <a:lumMod val="75000"/>
            </a:schemeClr>
          </a:solidFill>
          <a:ln w="9525" algn="ctr">
            <a:solidFill>
              <a:schemeClr val="tx1"/>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2000" b="0" dirty="0">
                <a:latin typeface="Segoe UI Light" panose="020B0502040204020203" pitchFamily="34" charset="0"/>
                <a:cs typeface="Segoe UI Light" panose="020B0502040204020203" pitchFamily="34" charset="0"/>
              </a:rPr>
              <a:t>Integrated</a:t>
            </a:r>
            <a:r>
              <a:rPr lang="en-US" sz="2000" dirty="0">
                <a:latin typeface="Segoe UI Light" panose="020B0502040204020203" pitchFamily="34" charset="0"/>
                <a:cs typeface="Segoe UI Light" panose="020B0502040204020203" pitchFamily="34" charset="0"/>
              </a:rPr>
              <a:t> </a:t>
            </a:r>
            <a:r>
              <a:rPr lang="en-US" sz="2000" b="0" dirty="0">
                <a:latin typeface="Segoe UI Light" panose="020B0502040204020203" pitchFamily="34" charset="0"/>
                <a:cs typeface="Segoe UI Light" panose="020B0502040204020203" pitchFamily="34" charset="0"/>
              </a:rPr>
              <a:t>security</a:t>
            </a:r>
            <a:r>
              <a:rPr lang="en-US" sz="2000" dirty="0">
                <a:latin typeface="Segoe UI Light" panose="020B0502040204020203" pitchFamily="34" charset="0"/>
                <a:cs typeface="Segoe UI Light" panose="020B0502040204020203" pitchFamily="34" charset="0"/>
              </a:rPr>
              <a:t> </a:t>
            </a:r>
          </a:p>
        </p:txBody>
      </p:sp>
      <p:sp>
        <p:nvSpPr>
          <p:cNvPr id="6151" name="Rounded Rectangle 844808"/>
          <p:cNvSpPr>
            <a:spLocks noChangeArrowheads="1"/>
          </p:cNvSpPr>
          <p:nvPr/>
        </p:nvSpPr>
        <p:spPr bwMode="auto">
          <a:xfrm>
            <a:off x="1681163" y="3704987"/>
            <a:ext cx="5840016" cy="376476"/>
          </a:xfrm>
          <a:prstGeom prst="roundRect">
            <a:avLst>
              <a:gd name="adj" fmla="val 4167"/>
            </a:avLst>
          </a:prstGeom>
          <a:solidFill>
            <a:schemeClr val="bg2">
              <a:lumMod val="75000"/>
            </a:schemeClr>
          </a:solidFill>
          <a:ln w="9525" algn="ctr">
            <a:solidFill>
              <a:schemeClr val="tx1"/>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2000" b="0" dirty="0">
                <a:latin typeface="Segoe UI Light" panose="020B0502040204020203" pitchFamily="34" charset="0"/>
                <a:cs typeface="Segoe UI Light" panose="020B0502040204020203" pitchFamily="34" charset="0"/>
              </a:rPr>
              <a:t>Scalability </a:t>
            </a:r>
          </a:p>
        </p:txBody>
      </p:sp>
      <p:sp>
        <p:nvSpPr>
          <p:cNvPr id="925704" name="AutoShape 8"/>
          <p:cNvSpPr>
            <a:spLocks noChangeArrowheads="1"/>
          </p:cNvSpPr>
          <p:nvPr/>
        </p:nvSpPr>
        <p:spPr bwMode="auto">
          <a:xfrm>
            <a:off x="457200" y="789385"/>
            <a:ext cx="8610600" cy="713184"/>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sz="2000" dirty="0">
                <a:latin typeface="Segoe UI Light" panose="020B0502040204020203" pitchFamily="34" charset="0"/>
                <a:cs typeface="Segoe UI Light" panose="020B0502040204020203" pitchFamily="34" charset="0"/>
              </a:rPr>
              <a:t>AD DS provides a centralized system for managing users, computers, and other resources on a network</a:t>
            </a:r>
          </a:p>
        </p:txBody>
      </p:sp>
      <p:sp>
        <p:nvSpPr>
          <p:cNvPr id="6153" name="Rounded Rectangle 844808"/>
          <p:cNvSpPr>
            <a:spLocks noChangeArrowheads="1"/>
          </p:cNvSpPr>
          <p:nvPr/>
        </p:nvSpPr>
        <p:spPr bwMode="auto">
          <a:xfrm>
            <a:off x="1679973" y="4176474"/>
            <a:ext cx="5842397" cy="376476"/>
          </a:xfrm>
          <a:prstGeom prst="roundRect">
            <a:avLst>
              <a:gd name="adj" fmla="val 4167"/>
            </a:avLst>
          </a:prstGeom>
          <a:solidFill>
            <a:schemeClr val="bg2">
              <a:lumMod val="75000"/>
            </a:schemeClr>
          </a:solidFill>
          <a:ln w="9525" algn="ctr">
            <a:solidFill>
              <a:schemeClr val="tx1"/>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2000" b="0" dirty="0">
                <a:latin typeface="Segoe UI Light" panose="020B0502040204020203" pitchFamily="34" charset="0"/>
                <a:cs typeface="Segoe UI Light" panose="020B0502040204020203" pitchFamily="34" charset="0"/>
              </a:rPr>
              <a:t>Common management interface  </a:t>
            </a:r>
          </a:p>
        </p:txBody>
      </p:sp>
    </p:spTree>
    <p:extLst>
      <p:ext uri="{BB962C8B-B14F-4D97-AF65-F5344CB8AC3E}">
        <p14:creationId xmlns:p14="http://schemas.microsoft.com/office/powerpoint/2010/main" val="423796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9"/>
                                        </p:tgtEl>
                                        <p:attrNameLst>
                                          <p:attrName>style.visibility</p:attrName>
                                        </p:attrNameLst>
                                      </p:cBhvr>
                                      <p:to>
                                        <p:strVal val="visible"/>
                                      </p:to>
                                    </p:set>
                                    <p:anim calcmode="lin" valueType="num">
                                      <p:cBhvr additive="base">
                                        <p:cTn id="13" dur="500" fill="hold"/>
                                        <p:tgtEl>
                                          <p:spTgt spid="6149"/>
                                        </p:tgtEl>
                                        <p:attrNameLst>
                                          <p:attrName>ppt_x</p:attrName>
                                        </p:attrNameLst>
                                      </p:cBhvr>
                                      <p:tavLst>
                                        <p:tav tm="0">
                                          <p:val>
                                            <p:strVal val="#ppt_x"/>
                                          </p:val>
                                        </p:tav>
                                        <p:tav tm="100000">
                                          <p:val>
                                            <p:strVal val="#ppt_x"/>
                                          </p:val>
                                        </p:tav>
                                      </p:tavLst>
                                    </p:anim>
                                    <p:anim calcmode="lin" valueType="num">
                                      <p:cBhvr additive="base">
                                        <p:cTn id="14"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50"/>
                                        </p:tgtEl>
                                        <p:attrNameLst>
                                          <p:attrName>style.visibility</p:attrName>
                                        </p:attrNameLst>
                                      </p:cBhvr>
                                      <p:to>
                                        <p:strVal val="visible"/>
                                      </p:to>
                                    </p:set>
                                    <p:anim calcmode="lin" valueType="num">
                                      <p:cBhvr additive="base">
                                        <p:cTn id="19" dur="500" fill="hold"/>
                                        <p:tgtEl>
                                          <p:spTgt spid="6150"/>
                                        </p:tgtEl>
                                        <p:attrNameLst>
                                          <p:attrName>ppt_x</p:attrName>
                                        </p:attrNameLst>
                                      </p:cBhvr>
                                      <p:tavLst>
                                        <p:tav tm="0">
                                          <p:val>
                                            <p:strVal val="#ppt_x"/>
                                          </p:val>
                                        </p:tav>
                                        <p:tav tm="100000">
                                          <p:val>
                                            <p:strVal val="#ppt_x"/>
                                          </p:val>
                                        </p:tav>
                                      </p:tavLst>
                                    </p:anim>
                                    <p:anim calcmode="lin" valueType="num">
                                      <p:cBhvr additive="base">
                                        <p:cTn id="20"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51"/>
                                        </p:tgtEl>
                                        <p:attrNameLst>
                                          <p:attrName>style.visibility</p:attrName>
                                        </p:attrNameLst>
                                      </p:cBhvr>
                                      <p:to>
                                        <p:strVal val="visible"/>
                                      </p:to>
                                    </p:set>
                                    <p:anim calcmode="lin" valueType="num">
                                      <p:cBhvr additive="base">
                                        <p:cTn id="25" dur="500" fill="hold"/>
                                        <p:tgtEl>
                                          <p:spTgt spid="6151"/>
                                        </p:tgtEl>
                                        <p:attrNameLst>
                                          <p:attrName>ppt_x</p:attrName>
                                        </p:attrNameLst>
                                      </p:cBhvr>
                                      <p:tavLst>
                                        <p:tav tm="0">
                                          <p:val>
                                            <p:strVal val="#ppt_x"/>
                                          </p:val>
                                        </p:tav>
                                        <p:tav tm="100000">
                                          <p:val>
                                            <p:strVal val="#ppt_x"/>
                                          </p:val>
                                        </p:tav>
                                      </p:tavLst>
                                    </p:anim>
                                    <p:anim calcmode="lin" valueType="num">
                                      <p:cBhvr additive="base">
                                        <p:cTn id="26" dur="500" fill="hold"/>
                                        <p:tgtEl>
                                          <p:spTgt spid="615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53"/>
                                        </p:tgtEl>
                                        <p:attrNameLst>
                                          <p:attrName>style.visibility</p:attrName>
                                        </p:attrNameLst>
                                      </p:cBhvr>
                                      <p:to>
                                        <p:strVal val="visible"/>
                                      </p:to>
                                    </p:set>
                                    <p:anim calcmode="lin" valueType="num">
                                      <p:cBhvr additive="base">
                                        <p:cTn id="31" dur="500" fill="hold"/>
                                        <p:tgtEl>
                                          <p:spTgt spid="6153"/>
                                        </p:tgtEl>
                                        <p:attrNameLst>
                                          <p:attrName>ppt_x</p:attrName>
                                        </p:attrNameLst>
                                      </p:cBhvr>
                                      <p:tavLst>
                                        <p:tav tm="0">
                                          <p:val>
                                            <p:strVal val="#ppt_x"/>
                                          </p:val>
                                        </p:tav>
                                        <p:tav tm="100000">
                                          <p:val>
                                            <p:strVal val="#ppt_x"/>
                                          </p:val>
                                        </p:tav>
                                      </p:tavLst>
                                    </p:anim>
                                    <p:anim calcmode="lin" valueType="num">
                                      <p:cBhvr additive="base">
                                        <p:cTn id="32" dur="500" fill="hold"/>
                                        <p:tgtEl>
                                          <p:spTgt spid="61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nimBg="1"/>
      <p:bldP spid="6149" grpId="0" animBg="1"/>
      <p:bldP spid="6150" grpId="0" animBg="1"/>
      <p:bldP spid="6151" grpId="0" animBg="1"/>
      <p:bldP spid="615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5473" name="Group 81"/>
          <p:cNvGraphicFramePr>
            <a:graphicFrameLocks noGrp="1"/>
          </p:cNvGraphicFramePr>
          <p:nvPr>
            <p:ph idx="1"/>
            <p:extLst>
              <p:ext uri="{D42A27DB-BD31-4B8C-83A1-F6EECF244321}">
                <p14:modId xmlns:p14="http://schemas.microsoft.com/office/powerpoint/2010/main" val="1159742600"/>
              </p:ext>
            </p:extLst>
          </p:nvPr>
        </p:nvGraphicFramePr>
        <p:xfrm>
          <a:off x="1345409" y="692945"/>
          <a:ext cx="6450807" cy="3675860"/>
        </p:xfrm>
        <a:graphic>
          <a:graphicData uri="http://schemas.openxmlformats.org/drawingml/2006/table">
            <a:tbl>
              <a:tblPr/>
              <a:tblGrid>
                <a:gridCol w="1548047"/>
                <a:gridCol w="4902760"/>
              </a:tblGrid>
              <a:tr h="342893">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5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Object</a:t>
                      </a:r>
                    </a:p>
                  </a:txBody>
                  <a:tcPr marL="68580" marR="68580" marT="68576" marB="6857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Description</a:t>
                      </a:r>
                    </a:p>
                  </a:txBody>
                  <a:tcPr marL="68580" marR="68580" marT="68576" marB="6857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r>
              <a:tr h="50748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TCP/IP</a:t>
                      </a:r>
                    </a:p>
                  </a:txBody>
                  <a:tcPr marL="68580" marR="68580" marT="68576" marB="6857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Configure appropriate TCP/IP and DNS server addresses.</a:t>
                      </a:r>
                    </a:p>
                  </a:txBody>
                  <a:tcPr marL="68580" marR="68580" marT="68576" marB="6857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106298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Credentials</a:t>
                      </a:r>
                    </a:p>
                  </a:txBody>
                  <a:tcPr marL="68580" marR="68580" marT="68576" marB="6857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To install a new AD DS forest, you need to be local Administrator on the server. To install an additional domain controller in an existing domain, you need to be a member of the Domain Admins group. </a:t>
                      </a:r>
                    </a:p>
                  </a:txBody>
                  <a:tcPr marL="68580" marR="68580" marT="68576" marB="6857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176249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Domain Name System )DNS) Infrastructure</a:t>
                      </a:r>
                    </a:p>
                  </a:txBody>
                  <a:tcPr marL="68580" marR="68580" marT="68576" marB="6857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Verify that a DNS infrastructure is in place. When you install AD DS, you can include DNS server installation, if it is needed. </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When you create a new domain, a DNS delegation is created automatically during the installation process. Creating a DNS delegation requires credentials that have permissions to update the parent DNS zones.</a:t>
                      </a:r>
                    </a:p>
                  </a:txBody>
                  <a:tcPr marL="68580" marR="68580" marT="68576" marB="6857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Rectangle 2"/>
          <p:cNvSpPr txBox="1">
            <a:spLocks noChangeArrowheads="1"/>
          </p:cNvSpPr>
          <p:nvPr/>
        </p:nvSpPr>
        <p:spPr>
          <a:xfrm>
            <a:off x="284635" y="136662"/>
            <a:ext cx="8643324" cy="492661"/>
          </a:xfrm>
          <a:prstGeom prst="rect">
            <a:avLst/>
          </a:prstGeom>
        </p:spPr>
        <p:txBody>
          <a:bodyPr vert="horz" lIns="91409" tIns="45705" rIns="91409" bIns="45705" rtlCol="0" anchor="t" anchorCtr="0">
            <a:normAutofit fontScale="92500" lnSpcReduction="20000"/>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smtClean="0">
                <a:solidFill>
                  <a:schemeClr val="bg1"/>
                </a:solidFill>
              </a:rPr>
              <a:t>Requirements for Installing AD DS</a:t>
            </a:r>
          </a:p>
        </p:txBody>
      </p:sp>
    </p:spTree>
    <p:extLst>
      <p:ext uri="{BB962C8B-B14F-4D97-AF65-F5344CB8AC3E}">
        <p14:creationId xmlns:p14="http://schemas.microsoft.com/office/powerpoint/2010/main" val="319509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29778"/>
            <a:ext cx="8229600" cy="460772"/>
          </a:xfrm>
        </p:spPr>
        <p:txBody>
          <a:bodyPr/>
          <a:lstStyle/>
          <a:p>
            <a:pPr eaLnBrk="1" hangingPunct="1"/>
            <a:r>
              <a:rPr lang="en-US" sz="2800" dirty="0" smtClean="0">
                <a:solidFill>
                  <a:schemeClr val="bg1"/>
                </a:solidFill>
              </a:rPr>
              <a:t>Domain Controllers</a:t>
            </a:r>
          </a:p>
        </p:txBody>
      </p:sp>
      <p:sp>
        <p:nvSpPr>
          <p:cNvPr id="22531" name="Rounded Rectangle 812098"/>
          <p:cNvSpPr>
            <a:spLocks noGrp="1" noChangeArrowheads="1"/>
          </p:cNvSpPr>
          <p:nvPr>
            <p:ph type="body" idx="4294967295"/>
          </p:nvPr>
        </p:nvSpPr>
        <p:spPr>
          <a:xfrm>
            <a:off x="1476377" y="1657350"/>
            <a:ext cx="6303169" cy="2453879"/>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sz="2400" b="0" dirty="0" smtClean="0"/>
              <a:t>Domain controllers:</a:t>
            </a:r>
          </a:p>
        </p:txBody>
      </p:sp>
      <p:sp>
        <p:nvSpPr>
          <p:cNvPr id="22532" name="Rounded Rectangle 844806"/>
          <p:cNvSpPr>
            <a:spLocks noChangeArrowheads="1"/>
          </p:cNvSpPr>
          <p:nvPr/>
        </p:nvSpPr>
        <p:spPr bwMode="auto">
          <a:xfrm>
            <a:off x="1653184" y="2159936"/>
            <a:ext cx="5959079" cy="348240"/>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800" b="0" dirty="0">
                <a:latin typeface="Segoe UI Light" panose="020B0502040204020203" pitchFamily="34" charset="0"/>
                <a:cs typeface="Segoe UI Light" panose="020B0502040204020203" pitchFamily="34" charset="0"/>
              </a:rPr>
              <a:t>Host a copy of the AD DS directory store</a:t>
            </a:r>
          </a:p>
        </p:txBody>
      </p:sp>
      <p:sp>
        <p:nvSpPr>
          <p:cNvPr id="22533" name="Rounded Rectangle 844808"/>
          <p:cNvSpPr>
            <a:spLocks noChangeArrowheads="1"/>
          </p:cNvSpPr>
          <p:nvPr/>
        </p:nvSpPr>
        <p:spPr bwMode="auto">
          <a:xfrm>
            <a:off x="1657946" y="2610131"/>
            <a:ext cx="5954316" cy="34824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800" b="0">
                <a:latin typeface="Segoe UI Light" panose="020B0502040204020203" pitchFamily="34" charset="0"/>
                <a:cs typeface="Segoe UI Light" panose="020B0502040204020203" pitchFamily="34" charset="0"/>
              </a:rPr>
              <a:t>Provide authentication and authorization services</a:t>
            </a:r>
          </a:p>
        </p:txBody>
      </p:sp>
      <p:sp>
        <p:nvSpPr>
          <p:cNvPr id="22534" name="Rounded Rectangle 844808"/>
          <p:cNvSpPr>
            <a:spLocks noChangeArrowheads="1"/>
          </p:cNvSpPr>
          <p:nvPr/>
        </p:nvSpPr>
        <p:spPr bwMode="auto">
          <a:xfrm>
            <a:off x="1657948" y="3009853"/>
            <a:ext cx="5954315" cy="602361"/>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800" b="0" dirty="0">
                <a:latin typeface="Segoe UI Light" panose="020B0502040204020203" pitchFamily="34" charset="0"/>
                <a:cs typeface="Segoe UI Light" panose="020B0502040204020203" pitchFamily="34" charset="0"/>
              </a:rPr>
              <a:t>Replicate updates to other domain controllers in the domain and forest</a:t>
            </a:r>
          </a:p>
        </p:txBody>
      </p:sp>
      <p:sp>
        <p:nvSpPr>
          <p:cNvPr id="959495" name="AutoShape 7"/>
          <p:cNvSpPr>
            <a:spLocks noChangeArrowheads="1"/>
          </p:cNvSpPr>
          <p:nvPr/>
        </p:nvSpPr>
        <p:spPr bwMode="auto">
          <a:xfrm>
            <a:off x="76200" y="789385"/>
            <a:ext cx="9144000" cy="656034"/>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sz="1800" dirty="0">
                <a:latin typeface="Segoe UI Light" panose="020B0502040204020203" pitchFamily="34" charset="0"/>
                <a:cs typeface="Segoe UI Light" panose="020B0502040204020203" pitchFamily="34" charset="0"/>
              </a:rPr>
              <a:t>A domain controller is a server with the AD DS server role </a:t>
            </a:r>
            <a:r>
              <a:rPr lang="en-US" sz="1800" dirty="0" smtClean="0">
                <a:latin typeface="Segoe UI Light" panose="020B0502040204020203" pitchFamily="34" charset="0"/>
                <a:cs typeface="Segoe UI Light" panose="020B0502040204020203" pitchFamily="34" charset="0"/>
              </a:rPr>
              <a:t>installed that has specifically been promoted to a domain controller</a:t>
            </a:r>
            <a:endParaRPr lang="en-US" sz="1800" dirty="0">
              <a:latin typeface="Segoe UI Light" panose="020B0502040204020203" pitchFamily="34" charset="0"/>
              <a:cs typeface="Segoe UI Light" panose="020B0502040204020203" pitchFamily="34" charset="0"/>
            </a:endParaRPr>
          </a:p>
        </p:txBody>
      </p:sp>
      <p:sp>
        <p:nvSpPr>
          <p:cNvPr id="22536" name="Rounded Rectangle 844808"/>
          <p:cNvSpPr>
            <a:spLocks noChangeArrowheads="1"/>
          </p:cNvSpPr>
          <p:nvPr/>
        </p:nvSpPr>
        <p:spPr bwMode="auto">
          <a:xfrm>
            <a:off x="1657948" y="3581353"/>
            <a:ext cx="5954315" cy="602361"/>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800" b="0" dirty="0">
                <a:latin typeface="Segoe UI Light" panose="020B0502040204020203" pitchFamily="34" charset="0"/>
                <a:cs typeface="Segoe UI Light" panose="020B0502040204020203" pitchFamily="34" charset="0"/>
              </a:rPr>
              <a:t>Allow administrative access to manage user accounts and network resources</a:t>
            </a:r>
          </a:p>
        </p:txBody>
      </p:sp>
      <p:sp>
        <p:nvSpPr>
          <p:cNvPr id="22537" name="AutoShape 10"/>
          <p:cNvSpPr>
            <a:spLocks noChangeArrowheads="1"/>
          </p:cNvSpPr>
          <p:nvPr/>
        </p:nvSpPr>
        <p:spPr bwMode="auto">
          <a:xfrm>
            <a:off x="1476378" y="4225529"/>
            <a:ext cx="6293643" cy="419100"/>
          </a:xfrm>
          <a:prstGeom prst="rect">
            <a:avLst/>
          </a:prstGeom>
          <a:solidFill>
            <a:srgbClr val="BBCDE3"/>
          </a:solidFill>
          <a:ln w="9525" algn="ctr">
            <a:solidFill>
              <a:srgbClr val="333333"/>
            </a:solidFill>
            <a:round/>
            <a:headEnd/>
            <a:tailEnd/>
          </a:ln>
        </p:spPr>
        <p:txBody>
          <a:bodyPr wrap="none" anchor="ct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pPr>
            <a:r>
              <a:rPr lang="en-US" sz="2000" b="0" dirty="0">
                <a:latin typeface="Segoe UI Light" panose="020B0502040204020203" pitchFamily="34" charset="0"/>
                <a:cs typeface="Segoe UI Light" panose="020B0502040204020203" pitchFamily="34" charset="0"/>
              </a:rPr>
              <a:t>Windows Server 2008 </a:t>
            </a:r>
            <a:r>
              <a:rPr lang="en-US" sz="2000" b="0" dirty="0" smtClean="0">
                <a:latin typeface="Segoe UI Light" panose="020B0502040204020203" pitchFamily="34" charset="0"/>
                <a:cs typeface="Segoe UI Light" panose="020B0502040204020203" pitchFamily="34" charset="0"/>
              </a:rPr>
              <a:t>and later </a:t>
            </a:r>
            <a:r>
              <a:rPr lang="en-US" sz="2000" b="0" dirty="0">
                <a:latin typeface="Segoe UI Light" panose="020B0502040204020203" pitchFamily="34" charset="0"/>
                <a:cs typeface="Segoe UI Light" panose="020B0502040204020203" pitchFamily="34" charset="0"/>
              </a:rPr>
              <a:t>supports RODCs</a:t>
            </a:r>
          </a:p>
        </p:txBody>
      </p:sp>
      <p:pic>
        <p:nvPicPr>
          <p:cNvPr id="959501" name="Picture 13"/>
          <p:cNvPicPr>
            <a:picLocks noChangeAspect="1" noChangeArrowheads="1"/>
          </p:cNvPicPr>
          <p:nvPr/>
        </p:nvPicPr>
        <p:blipFill>
          <a:blip r:embed="rId3"/>
          <a:srcRect/>
          <a:stretch>
            <a:fillRect/>
          </a:stretch>
        </p:blipFill>
        <p:spPr bwMode="auto">
          <a:xfrm>
            <a:off x="6262689" y="1229918"/>
            <a:ext cx="616744" cy="725090"/>
          </a:xfrm>
          <a:prstGeom prst="rect">
            <a:avLst/>
          </a:prstGeom>
          <a:noFill/>
          <a:ln w="9525" algn="ctr">
            <a:noFill/>
            <a:miter lim="800000"/>
            <a:headEnd/>
            <a:tailEnd/>
          </a:ln>
          <a:effectLst>
            <a:outerShdw dist="35921" dir="2700000" algn="ctr" rotWithShape="0">
              <a:srgbClr val="AFAFAF"/>
            </a:outerShdw>
          </a:effectLst>
        </p:spPr>
      </p:pic>
      <p:pic>
        <p:nvPicPr>
          <p:cNvPr id="959499" name="Picture 11"/>
          <p:cNvPicPr>
            <a:picLocks noChangeAspect="1" noChangeArrowheads="1"/>
          </p:cNvPicPr>
          <p:nvPr/>
        </p:nvPicPr>
        <p:blipFill>
          <a:blip r:embed="rId4"/>
          <a:srcRect/>
          <a:stretch>
            <a:fillRect/>
          </a:stretch>
        </p:blipFill>
        <p:spPr bwMode="auto">
          <a:xfrm>
            <a:off x="6560345" y="1413274"/>
            <a:ext cx="526256" cy="463153"/>
          </a:xfrm>
          <a:prstGeom prst="rect">
            <a:avLst/>
          </a:prstGeom>
          <a:noFill/>
          <a:ln w="9525" algn="ctr">
            <a:noFill/>
            <a:miter lim="800000"/>
            <a:headEnd/>
            <a:tailEnd/>
          </a:ln>
          <a:effectLst>
            <a:outerShdw dist="35921" dir="2700000" algn="ctr" rotWithShape="0">
              <a:srgbClr val="AFAFAF"/>
            </a:outerShdw>
          </a:effectLst>
        </p:spPr>
      </p:pic>
      <p:pic>
        <p:nvPicPr>
          <p:cNvPr id="959500" name="Picture 12"/>
          <p:cNvPicPr>
            <a:picLocks noChangeAspect="1" noChangeArrowheads="1"/>
          </p:cNvPicPr>
          <p:nvPr/>
        </p:nvPicPr>
        <p:blipFill>
          <a:blip r:embed="rId5"/>
          <a:srcRect/>
          <a:stretch>
            <a:fillRect/>
          </a:stretch>
        </p:blipFill>
        <p:spPr bwMode="auto">
          <a:xfrm>
            <a:off x="6766323" y="1612106"/>
            <a:ext cx="489347" cy="320279"/>
          </a:xfrm>
          <a:prstGeom prst="rect">
            <a:avLst/>
          </a:prstGeom>
          <a:noFill/>
          <a:ln w="9525" algn="ctr">
            <a:noFill/>
            <a:miter lim="800000"/>
            <a:headEnd/>
            <a:tailEnd/>
          </a:ln>
          <a:effectLst>
            <a:outerShdw dist="35921" dir="2700000" algn="ctr" rotWithShape="0">
              <a:srgbClr val="AFAFAF"/>
            </a:outerShdw>
          </a:effectLst>
        </p:spPr>
      </p:pic>
    </p:spTree>
    <p:extLst>
      <p:ext uri="{BB962C8B-B14F-4D97-AF65-F5344CB8AC3E}">
        <p14:creationId xmlns:p14="http://schemas.microsoft.com/office/powerpoint/2010/main" val="1004580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57150"/>
            <a:ext cx="8229600" cy="583407"/>
          </a:xfrm>
        </p:spPr>
        <p:txBody>
          <a:bodyPr/>
          <a:lstStyle/>
          <a:p>
            <a:r>
              <a:rPr lang="en-US" sz="2800" dirty="0" smtClean="0">
                <a:solidFill>
                  <a:schemeClr val="bg1"/>
                </a:solidFill>
              </a:rPr>
              <a:t>Global Catalog Servers</a:t>
            </a:r>
          </a:p>
        </p:txBody>
      </p:sp>
      <p:sp>
        <p:nvSpPr>
          <p:cNvPr id="24579" name="Rounded Rectangle 812098"/>
          <p:cNvSpPr>
            <a:spLocks noGrp="1" noChangeArrowheads="1"/>
          </p:cNvSpPr>
          <p:nvPr>
            <p:ph type="body" idx="4294967295"/>
          </p:nvPr>
        </p:nvSpPr>
        <p:spPr>
          <a:xfrm>
            <a:off x="1468042" y="1714500"/>
            <a:ext cx="6297215" cy="2838450"/>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sz="2400" b="0" dirty="0" smtClean="0"/>
              <a:t>The global catalog:</a:t>
            </a:r>
          </a:p>
        </p:txBody>
      </p:sp>
      <p:sp>
        <p:nvSpPr>
          <p:cNvPr id="24580" name="Rounded Rectangle 844806"/>
          <p:cNvSpPr>
            <a:spLocks noChangeArrowheads="1"/>
          </p:cNvSpPr>
          <p:nvPr/>
        </p:nvSpPr>
        <p:spPr bwMode="auto">
          <a:xfrm>
            <a:off x="1621631" y="2241282"/>
            <a:ext cx="5949554" cy="856482"/>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800" b="0" dirty="0">
                <a:latin typeface="Segoe UI Light" panose="020B0502040204020203" pitchFamily="34" charset="0"/>
                <a:cs typeface="Segoe UI Light" panose="020B0502040204020203" pitchFamily="34" charset="0"/>
              </a:rPr>
              <a:t>Contains a copy of all AD DS objects in a forest that includes only some of the attributes for each object in the forest</a:t>
            </a:r>
          </a:p>
        </p:txBody>
      </p:sp>
      <p:sp>
        <p:nvSpPr>
          <p:cNvPr id="24581" name="Rounded Rectangle 844808"/>
          <p:cNvSpPr>
            <a:spLocks noChangeArrowheads="1"/>
          </p:cNvSpPr>
          <p:nvPr/>
        </p:nvSpPr>
        <p:spPr bwMode="auto">
          <a:xfrm>
            <a:off x="1624013" y="3303931"/>
            <a:ext cx="5959079" cy="602361"/>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800" b="0">
                <a:latin typeface="Segoe UI Light" panose="020B0502040204020203" pitchFamily="34" charset="0"/>
                <a:cs typeface="Segoe UI Light" panose="020B0502040204020203" pitchFamily="34" charset="0"/>
              </a:rPr>
              <a:t>Improves efficiency of object searches by avoiding unnecessary referrals to domain controllers</a:t>
            </a:r>
          </a:p>
        </p:txBody>
      </p:sp>
      <p:sp>
        <p:nvSpPr>
          <p:cNvPr id="24582" name="Rounded Rectangle 844808"/>
          <p:cNvSpPr>
            <a:spLocks noChangeArrowheads="1"/>
          </p:cNvSpPr>
          <p:nvPr/>
        </p:nvSpPr>
        <p:spPr bwMode="auto">
          <a:xfrm>
            <a:off x="1634730" y="4052310"/>
            <a:ext cx="5925740" cy="34824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800" b="0">
                <a:latin typeface="Segoe UI Light" panose="020B0502040204020203" pitchFamily="34" charset="0"/>
                <a:cs typeface="Segoe UI Light" panose="020B0502040204020203" pitchFamily="34" charset="0"/>
              </a:rPr>
              <a:t>Required for users to log on to a domain</a:t>
            </a:r>
          </a:p>
        </p:txBody>
      </p:sp>
      <p:sp>
        <p:nvSpPr>
          <p:cNvPr id="963591" name="AutoShape 7"/>
          <p:cNvSpPr>
            <a:spLocks noChangeArrowheads="1"/>
          </p:cNvSpPr>
          <p:nvPr/>
        </p:nvSpPr>
        <p:spPr bwMode="auto">
          <a:xfrm>
            <a:off x="1471614" y="789385"/>
            <a:ext cx="6298406" cy="656034"/>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sz="1800" dirty="0">
                <a:latin typeface="Segoe UI Light" panose="020B0502040204020203" pitchFamily="34" charset="0"/>
                <a:cs typeface="Segoe UI Light" panose="020B0502040204020203" pitchFamily="34" charset="0"/>
              </a:rPr>
              <a:t>Global catalog servers are domain controllers that also store a copy of the global catalog</a:t>
            </a:r>
          </a:p>
        </p:txBody>
      </p:sp>
      <p:pic>
        <p:nvPicPr>
          <p:cNvPr id="963594" name="Picture 10"/>
          <p:cNvPicPr>
            <a:picLocks noChangeAspect="1" noChangeArrowheads="1"/>
          </p:cNvPicPr>
          <p:nvPr/>
        </p:nvPicPr>
        <p:blipFill>
          <a:blip r:embed="rId3"/>
          <a:srcRect/>
          <a:stretch>
            <a:fillRect/>
          </a:stretch>
        </p:blipFill>
        <p:spPr bwMode="auto">
          <a:xfrm>
            <a:off x="6262688" y="1229916"/>
            <a:ext cx="753666" cy="885825"/>
          </a:xfrm>
          <a:prstGeom prst="rect">
            <a:avLst/>
          </a:prstGeom>
          <a:noFill/>
          <a:ln w="9525" algn="ctr">
            <a:noFill/>
            <a:miter lim="800000"/>
            <a:headEnd/>
            <a:tailEnd/>
          </a:ln>
          <a:effectLst>
            <a:outerShdw dist="35921" dir="2700000" algn="ctr" rotWithShape="0">
              <a:srgbClr val="AFAFAF"/>
            </a:outerShdw>
          </a:effectLst>
        </p:spPr>
      </p:pic>
      <p:pic>
        <p:nvPicPr>
          <p:cNvPr id="963600" name="Picture 16"/>
          <p:cNvPicPr>
            <a:picLocks noChangeAspect="1" noChangeArrowheads="1"/>
          </p:cNvPicPr>
          <p:nvPr/>
        </p:nvPicPr>
        <p:blipFill>
          <a:blip r:embed="rId4"/>
          <a:srcRect/>
          <a:stretch>
            <a:fillRect/>
          </a:stretch>
        </p:blipFill>
        <p:spPr bwMode="auto">
          <a:xfrm>
            <a:off x="6673454" y="1545433"/>
            <a:ext cx="671513" cy="488156"/>
          </a:xfrm>
          <a:prstGeom prst="rect">
            <a:avLst/>
          </a:prstGeom>
          <a:noFill/>
          <a:ln w="9525" algn="ctr">
            <a:noFill/>
            <a:miter lim="800000"/>
            <a:headEnd/>
            <a:tailEnd/>
          </a:ln>
          <a:effectLst>
            <a:outerShdw dist="35921" dir="2700000" algn="ctr" rotWithShape="0">
              <a:srgbClr val="AFAFAF"/>
            </a:outerShdw>
          </a:effectLst>
        </p:spPr>
      </p:pic>
    </p:spTree>
    <p:extLst>
      <p:ext uri="{BB962C8B-B14F-4D97-AF65-F5344CB8AC3E}">
        <p14:creationId xmlns:p14="http://schemas.microsoft.com/office/powerpoint/2010/main" val="1006863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ChangeArrowheads="1"/>
          </p:cNvSpPr>
          <p:nvPr/>
        </p:nvSpPr>
        <p:spPr bwMode="auto">
          <a:xfrm>
            <a:off x="304800" y="2000250"/>
            <a:ext cx="3657600" cy="1314450"/>
          </a:xfrm>
          <a:prstGeom prst="rect">
            <a:avLst/>
          </a:prstGeom>
          <a:noFill/>
          <a:ln w="9525">
            <a:noFill/>
            <a:miter lim="800000"/>
            <a:headEnd/>
            <a:tailEnd/>
          </a:ln>
          <a:effectLst/>
        </p:spPr>
        <p:txBody>
          <a:bodyPr lIns="82121" tIns="41059" rIns="82121" bIns="41059" anchor="b"/>
          <a:lstStyle/>
          <a:p>
            <a:pPr defTabSz="814388">
              <a:buClr>
                <a:schemeClr val="folHlink"/>
              </a:buClr>
              <a:buFontTx/>
              <a:buChar char="•"/>
            </a:pPr>
            <a:endParaRPr lang="en-US"/>
          </a:p>
        </p:txBody>
      </p:sp>
      <p:sp>
        <p:nvSpPr>
          <p:cNvPr id="38919" name="Rectangle 7"/>
          <p:cNvSpPr>
            <a:spLocks noGrp="1" noChangeArrowheads="1"/>
          </p:cNvSpPr>
          <p:nvPr>
            <p:ph type="title"/>
          </p:nvPr>
        </p:nvSpPr>
        <p:spPr>
          <a:xfrm>
            <a:off x="228600" y="114300"/>
            <a:ext cx="8229600" cy="422672"/>
          </a:xfrm>
        </p:spPr>
        <p:txBody>
          <a:bodyPr/>
          <a:lstStyle/>
          <a:p>
            <a:pPr algn="ctr"/>
            <a:r>
              <a:rPr lang="en-US" dirty="0" smtClean="0">
                <a:solidFill>
                  <a:schemeClr val="bg1"/>
                </a:solidFill>
              </a:rPr>
              <a:t>Content</a:t>
            </a:r>
            <a:endParaRPr lang="en-US" dirty="0">
              <a:solidFill>
                <a:schemeClr val="bg1"/>
              </a:solidFill>
            </a:endParaRPr>
          </a:p>
        </p:txBody>
      </p:sp>
      <p:sp>
        <p:nvSpPr>
          <p:cNvPr id="5" name="Rectangle 9"/>
          <p:cNvSpPr txBox="1">
            <a:spLocks noChangeArrowheads="1"/>
          </p:cNvSpPr>
          <p:nvPr/>
        </p:nvSpPr>
        <p:spPr>
          <a:xfrm>
            <a:off x="533400" y="1028700"/>
            <a:ext cx="8077200" cy="3200400"/>
          </a:xfrm>
          <a:prstGeom prst="rect">
            <a:avLst/>
          </a:prstGeom>
        </p:spPr>
        <p:txBody>
          <a:bodyPr/>
          <a:lstStyle/>
          <a:p>
            <a:pPr marL="900113" marR="0" lvl="1" indent="-514350" algn="l" defTabSz="914400" rtl="0" eaLnBrk="0" fontAlgn="base" latinLnBrk="0" hangingPunct="0">
              <a:lnSpc>
                <a:spcPct val="100000"/>
              </a:lnSpc>
              <a:spcBef>
                <a:spcPct val="25000"/>
              </a:spcBef>
              <a:spcAft>
                <a:spcPts val="600"/>
              </a:spcAft>
              <a:buClrTx/>
              <a:buSzTx/>
              <a:buFont typeface="+mj-lt"/>
              <a:buAutoNum type="arabicPeriod"/>
              <a:tabLst/>
              <a:defRPr/>
            </a:pPr>
            <a:r>
              <a:rPr kumimoji="0" lang="en-US" sz="2600" b="0" i="0" u="none" strike="noStrike" kern="0" cap="none" spc="0" normalizeH="0" baseline="0" noProof="0" dirty="0" smtClean="0">
                <a:ln>
                  <a:noFill/>
                </a:ln>
                <a:solidFill>
                  <a:schemeClr val="tx1"/>
                </a:solidFill>
                <a:effectLst/>
                <a:uLnTx/>
                <a:uFillTx/>
                <a:latin typeface="+mn-lt"/>
                <a:ea typeface="+mn-ea"/>
              </a:rPr>
              <a:t>Workgroup</a:t>
            </a:r>
            <a:r>
              <a:rPr kumimoji="0" lang="en-US" sz="2600" b="0" i="0" u="none" strike="noStrike" kern="0" cap="none" spc="0" normalizeH="0" noProof="0" dirty="0" smtClean="0">
                <a:ln>
                  <a:noFill/>
                </a:ln>
                <a:solidFill>
                  <a:schemeClr val="tx1"/>
                </a:solidFill>
                <a:effectLst/>
                <a:uLnTx/>
                <a:uFillTx/>
                <a:latin typeface="+mn-lt"/>
                <a:ea typeface="+mn-ea"/>
              </a:rPr>
              <a:t> &amp; Domain Controller </a:t>
            </a:r>
            <a:endParaRPr kumimoji="0" lang="en-US" sz="2600" b="0" i="0" u="none" strike="noStrike" kern="0" cap="none" spc="0" normalizeH="0" baseline="0" noProof="0" dirty="0" smtClean="0">
              <a:ln>
                <a:noFill/>
              </a:ln>
              <a:solidFill>
                <a:schemeClr val="tx1"/>
              </a:solidFill>
              <a:effectLst/>
              <a:uLnTx/>
              <a:uFillTx/>
              <a:latin typeface="+mn-lt"/>
              <a:ea typeface="+mn-ea"/>
            </a:endParaRPr>
          </a:p>
          <a:p>
            <a:pPr marL="900113" marR="0" lvl="1" indent="-514350" algn="l" defTabSz="914400" rtl="0" eaLnBrk="0" fontAlgn="base" latinLnBrk="0" hangingPunct="0">
              <a:lnSpc>
                <a:spcPct val="100000"/>
              </a:lnSpc>
              <a:spcBef>
                <a:spcPct val="25000"/>
              </a:spcBef>
              <a:spcAft>
                <a:spcPts val="600"/>
              </a:spcAft>
              <a:buClrTx/>
              <a:buSzTx/>
              <a:buFont typeface="+mj-lt"/>
              <a:buAutoNum type="arabicPeriod"/>
              <a:tabLst/>
              <a:defRPr/>
            </a:pPr>
            <a:r>
              <a:rPr kumimoji="0" lang="en-US" sz="2600" b="0" i="0" u="none" strike="noStrike" kern="0" cap="none" spc="0" normalizeH="0" baseline="0" noProof="0" dirty="0" smtClean="0">
                <a:ln>
                  <a:noFill/>
                </a:ln>
                <a:solidFill>
                  <a:schemeClr val="tx1"/>
                </a:solidFill>
                <a:effectLst/>
                <a:uLnTx/>
                <a:uFillTx/>
                <a:latin typeface="+mn-lt"/>
                <a:ea typeface="+mn-ea"/>
              </a:rPr>
              <a:t>Active</a:t>
            </a:r>
            <a:r>
              <a:rPr kumimoji="0" lang="en-US" sz="2600" b="0" i="0" u="none" strike="noStrike" kern="0" cap="none" spc="0" normalizeH="0" noProof="0" dirty="0" smtClean="0">
                <a:ln>
                  <a:noFill/>
                </a:ln>
                <a:solidFill>
                  <a:schemeClr val="tx1"/>
                </a:solidFill>
                <a:effectLst/>
                <a:uLnTx/>
                <a:uFillTx/>
                <a:latin typeface="+mn-lt"/>
                <a:ea typeface="+mn-ea"/>
              </a:rPr>
              <a:t> </a:t>
            </a:r>
            <a:r>
              <a:rPr kumimoji="0" lang="en-US" sz="2600" b="0" i="0" u="none" strike="noStrike" kern="0" cap="none" spc="0" normalizeH="0" noProof="0" dirty="0" smtClean="0">
                <a:ln>
                  <a:noFill/>
                </a:ln>
                <a:solidFill>
                  <a:schemeClr val="tx1"/>
                </a:solidFill>
                <a:effectLst/>
                <a:uLnTx/>
                <a:uFillTx/>
                <a:latin typeface="+mn-lt"/>
                <a:ea typeface="+mn-ea"/>
              </a:rPr>
              <a:t>Directory</a:t>
            </a:r>
          </a:p>
          <a:p>
            <a:pPr marL="385763" marR="0" lvl="1" algn="l" defTabSz="914400" rtl="0" eaLnBrk="0" fontAlgn="base" latinLnBrk="0" hangingPunct="0">
              <a:lnSpc>
                <a:spcPct val="100000"/>
              </a:lnSpc>
              <a:spcBef>
                <a:spcPct val="25000"/>
              </a:spcBef>
              <a:spcAft>
                <a:spcPct val="0"/>
              </a:spcAft>
              <a:buClrTx/>
              <a:buSzTx/>
              <a:tabLst/>
              <a:defRPr/>
            </a:pPr>
            <a:endParaRPr kumimoji="0" lang="en-US" sz="2600" b="0"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133350"/>
            <a:ext cx="8229600" cy="536972"/>
          </a:xfrm>
        </p:spPr>
        <p:txBody>
          <a:bodyPr/>
          <a:lstStyle/>
          <a:p>
            <a:pPr eaLnBrk="1" hangingPunct="1"/>
            <a:r>
              <a:rPr lang="en-US" sz="2800" dirty="0" smtClean="0">
                <a:solidFill>
                  <a:schemeClr val="bg1"/>
                </a:solidFill>
              </a:rPr>
              <a:t>What is the AD DS Data Store?</a:t>
            </a:r>
          </a:p>
        </p:txBody>
      </p:sp>
      <p:sp>
        <p:nvSpPr>
          <p:cNvPr id="25603" name="Rounded Rectangle 812098"/>
          <p:cNvSpPr>
            <a:spLocks noGrp="1" noChangeArrowheads="1"/>
          </p:cNvSpPr>
          <p:nvPr>
            <p:ph type="body" idx="4294967295"/>
          </p:nvPr>
        </p:nvSpPr>
        <p:spPr>
          <a:xfrm>
            <a:off x="1468043" y="1885950"/>
            <a:ext cx="6311503" cy="2590800"/>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sz="2400" b="0" dirty="0" smtClean="0"/>
              <a:t>The AD DS data store:</a:t>
            </a:r>
          </a:p>
        </p:txBody>
      </p:sp>
      <p:sp>
        <p:nvSpPr>
          <p:cNvPr id="25604" name="Rounded Rectangle 844806"/>
          <p:cNvSpPr>
            <a:spLocks noChangeArrowheads="1"/>
          </p:cNvSpPr>
          <p:nvPr/>
        </p:nvSpPr>
        <p:spPr bwMode="auto">
          <a:xfrm>
            <a:off x="1636283" y="2336923"/>
            <a:ext cx="5940029" cy="34824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800" b="0" dirty="0">
                <a:latin typeface="Segoe UI Light" panose="020B0502040204020203" pitchFamily="34" charset="0"/>
                <a:cs typeface="Segoe UI Light" panose="020B0502040204020203" pitchFamily="34" charset="0"/>
              </a:rPr>
              <a:t>Consists of the </a:t>
            </a:r>
            <a:r>
              <a:rPr lang="en-US" sz="1800" b="0" dirty="0" err="1">
                <a:latin typeface="Segoe UI Light" panose="020B0502040204020203" pitchFamily="34" charset="0"/>
                <a:cs typeface="Segoe UI Light" panose="020B0502040204020203" pitchFamily="34" charset="0"/>
              </a:rPr>
              <a:t>Ntds.dit</a:t>
            </a:r>
            <a:r>
              <a:rPr lang="en-US" sz="1800" b="0" dirty="0">
                <a:latin typeface="Segoe UI Light" panose="020B0502040204020203" pitchFamily="34" charset="0"/>
                <a:cs typeface="Segoe UI Light" panose="020B0502040204020203" pitchFamily="34" charset="0"/>
              </a:rPr>
              <a:t> file </a:t>
            </a:r>
          </a:p>
        </p:txBody>
      </p:sp>
      <p:sp>
        <p:nvSpPr>
          <p:cNvPr id="25605" name="Rounded Rectangle 844808"/>
          <p:cNvSpPr>
            <a:spLocks noChangeArrowheads="1"/>
          </p:cNvSpPr>
          <p:nvPr/>
        </p:nvSpPr>
        <p:spPr bwMode="auto">
          <a:xfrm>
            <a:off x="1632348" y="2915646"/>
            <a:ext cx="5924550" cy="602361"/>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800" b="0" dirty="0">
                <a:latin typeface="Segoe UI Light" panose="020B0502040204020203" pitchFamily="34" charset="0"/>
                <a:cs typeface="Segoe UI Light" panose="020B0502040204020203" pitchFamily="34" charset="0"/>
              </a:rPr>
              <a:t>Is stored by default in the %</a:t>
            </a:r>
            <a:r>
              <a:rPr lang="en-US" sz="1800" b="0" dirty="0" err="1">
                <a:latin typeface="Segoe UI Light" panose="020B0502040204020203" pitchFamily="34" charset="0"/>
                <a:cs typeface="Segoe UI Light" panose="020B0502040204020203" pitchFamily="34" charset="0"/>
              </a:rPr>
              <a:t>SystemRoot</a:t>
            </a:r>
            <a:r>
              <a:rPr lang="en-US" sz="1800" b="0" dirty="0">
                <a:latin typeface="Segoe UI Light" panose="020B0502040204020203" pitchFamily="34" charset="0"/>
                <a:cs typeface="Segoe UI Light" panose="020B0502040204020203" pitchFamily="34" charset="0"/>
              </a:rPr>
              <a:t>%\NTDS folder on all domain controllers</a:t>
            </a:r>
          </a:p>
        </p:txBody>
      </p:sp>
      <p:sp>
        <p:nvSpPr>
          <p:cNvPr id="25606" name="Rounded Rectangle 844808"/>
          <p:cNvSpPr>
            <a:spLocks noChangeArrowheads="1"/>
          </p:cNvSpPr>
          <p:nvPr/>
        </p:nvSpPr>
        <p:spPr bwMode="auto">
          <a:xfrm>
            <a:off x="1632348" y="3752803"/>
            <a:ext cx="5930503" cy="602361"/>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800" b="0">
                <a:latin typeface="Segoe UI Light" panose="020B0502040204020203" pitchFamily="34" charset="0"/>
                <a:cs typeface="Segoe UI Light" panose="020B0502040204020203" pitchFamily="34" charset="0"/>
              </a:rPr>
              <a:t>Is accessible only through the domain controller processes and protocols</a:t>
            </a:r>
          </a:p>
        </p:txBody>
      </p:sp>
      <p:sp>
        <p:nvSpPr>
          <p:cNvPr id="965639" name="AutoShape 7"/>
          <p:cNvSpPr>
            <a:spLocks noChangeArrowheads="1"/>
          </p:cNvSpPr>
          <p:nvPr/>
        </p:nvSpPr>
        <p:spPr bwMode="auto">
          <a:xfrm>
            <a:off x="685800" y="833437"/>
            <a:ext cx="7924800" cy="785813"/>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sz="1800" dirty="0">
                <a:latin typeface="Segoe UI Light" panose="020B0502040204020203" pitchFamily="34" charset="0"/>
                <a:cs typeface="Segoe UI Light" panose="020B0502040204020203" pitchFamily="34" charset="0"/>
              </a:rPr>
              <a:t>The AD DS data store contains the database files and processes that store and manage directory information for users, services, and applications</a:t>
            </a:r>
          </a:p>
        </p:txBody>
      </p:sp>
    </p:spTree>
    <p:extLst>
      <p:ext uri="{BB962C8B-B14F-4D97-AF65-F5344CB8AC3E}">
        <p14:creationId xmlns:p14="http://schemas.microsoft.com/office/powerpoint/2010/main" val="1653277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133350"/>
            <a:ext cx="8229600" cy="460772"/>
          </a:xfrm>
        </p:spPr>
        <p:txBody>
          <a:bodyPr/>
          <a:lstStyle/>
          <a:p>
            <a:pPr eaLnBrk="1" hangingPunct="1"/>
            <a:r>
              <a:rPr lang="en-US" sz="2800" dirty="0" smtClean="0">
                <a:solidFill>
                  <a:schemeClr val="bg1"/>
                </a:solidFill>
              </a:rPr>
              <a:t>What is AD DS Replication?</a:t>
            </a:r>
          </a:p>
        </p:txBody>
      </p:sp>
      <p:sp>
        <p:nvSpPr>
          <p:cNvPr id="26627" name="Rounded Rectangle 812098"/>
          <p:cNvSpPr>
            <a:spLocks noGrp="1" noChangeArrowheads="1"/>
          </p:cNvSpPr>
          <p:nvPr>
            <p:ph type="body" idx="4294967295"/>
          </p:nvPr>
        </p:nvSpPr>
        <p:spPr>
          <a:xfrm>
            <a:off x="1465662" y="1504950"/>
            <a:ext cx="6303169" cy="2209800"/>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sz="2400" b="0" smtClean="0"/>
              <a:t>AD DS replication:</a:t>
            </a:r>
          </a:p>
        </p:txBody>
      </p:sp>
      <p:sp>
        <p:nvSpPr>
          <p:cNvPr id="26628" name="Rounded Rectangle 844806"/>
          <p:cNvSpPr>
            <a:spLocks noChangeArrowheads="1"/>
          </p:cNvSpPr>
          <p:nvPr/>
        </p:nvSpPr>
        <p:spPr bwMode="auto">
          <a:xfrm>
            <a:off x="1624012" y="2063401"/>
            <a:ext cx="5944791" cy="602361"/>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800" b="0" dirty="0">
                <a:latin typeface="Segoe UI Light" panose="020B0502040204020203" pitchFamily="34" charset="0"/>
                <a:cs typeface="Segoe UI Light" panose="020B0502040204020203" pitchFamily="34" charset="0"/>
              </a:rPr>
              <a:t>Ensures that all domain controllers have the same information</a:t>
            </a:r>
          </a:p>
        </p:txBody>
      </p:sp>
      <p:sp>
        <p:nvSpPr>
          <p:cNvPr id="26629" name="Rounded Rectangle 844808"/>
          <p:cNvSpPr>
            <a:spLocks noChangeArrowheads="1"/>
          </p:cNvSpPr>
          <p:nvPr/>
        </p:nvSpPr>
        <p:spPr bwMode="auto">
          <a:xfrm>
            <a:off x="1626394" y="2719100"/>
            <a:ext cx="5954316" cy="34824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800" b="0">
                <a:latin typeface="Segoe UI Light" panose="020B0502040204020203" pitchFamily="34" charset="0"/>
                <a:cs typeface="Segoe UI Light" panose="020B0502040204020203" pitchFamily="34" charset="0"/>
              </a:rPr>
              <a:t>Uses a multimaster replication model</a:t>
            </a:r>
          </a:p>
        </p:txBody>
      </p:sp>
      <p:sp>
        <p:nvSpPr>
          <p:cNvPr id="26630" name="Rounded Rectangle 844808"/>
          <p:cNvSpPr>
            <a:spLocks noChangeArrowheads="1"/>
          </p:cNvSpPr>
          <p:nvPr/>
        </p:nvSpPr>
        <p:spPr bwMode="auto">
          <a:xfrm>
            <a:off x="1634730" y="3172728"/>
            <a:ext cx="5950744" cy="34824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800" b="0">
                <a:latin typeface="Segoe UI Light" panose="020B0502040204020203" pitchFamily="34" charset="0"/>
                <a:cs typeface="Segoe UI Light" panose="020B0502040204020203" pitchFamily="34" charset="0"/>
              </a:rPr>
              <a:t>Can be managed by creating AD DS sites</a:t>
            </a:r>
          </a:p>
        </p:txBody>
      </p:sp>
      <p:sp>
        <p:nvSpPr>
          <p:cNvPr id="967687" name="AutoShape 7"/>
          <p:cNvSpPr>
            <a:spLocks noChangeArrowheads="1"/>
          </p:cNvSpPr>
          <p:nvPr/>
        </p:nvSpPr>
        <p:spPr bwMode="auto">
          <a:xfrm>
            <a:off x="228600" y="789385"/>
            <a:ext cx="8153400" cy="656034"/>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sz="2000" dirty="0">
                <a:latin typeface="Segoe UI Light" panose="020B0502040204020203" pitchFamily="34" charset="0"/>
                <a:cs typeface="Segoe UI Light" panose="020B0502040204020203" pitchFamily="34" charset="0"/>
              </a:rPr>
              <a:t>AD DS replication copies all updates of the AD DS database to all other domain controllers in a domain or forest</a:t>
            </a:r>
          </a:p>
        </p:txBody>
      </p:sp>
      <p:sp>
        <p:nvSpPr>
          <p:cNvPr id="26632" name="AutoShape 8"/>
          <p:cNvSpPr>
            <a:spLocks noChangeArrowheads="1"/>
          </p:cNvSpPr>
          <p:nvPr/>
        </p:nvSpPr>
        <p:spPr bwMode="auto">
          <a:xfrm>
            <a:off x="1583532" y="3877676"/>
            <a:ext cx="6094810" cy="590931"/>
          </a:xfrm>
          <a:prstGeom prst="rect">
            <a:avLst/>
          </a:prstGeom>
          <a:solidFill>
            <a:srgbClr val="BBCDE3"/>
          </a:solidFill>
          <a:ln w="9525" algn="ctr">
            <a:solidFill>
              <a:srgbClr val="333333"/>
            </a:solidFill>
            <a:round/>
            <a:headEnd/>
            <a:tailEnd/>
          </a:ln>
        </p:spPr>
        <p:txBody>
          <a:bodyPr anchor="ct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pPr>
            <a:r>
              <a:rPr lang="en-US" sz="1800" b="0" dirty="0">
                <a:latin typeface="Segoe UI Light" panose="020B0502040204020203" pitchFamily="34" charset="0"/>
                <a:cs typeface="Segoe UI Light" panose="020B0502040204020203" pitchFamily="34" charset="0"/>
              </a:rPr>
              <a:t>The AD DS replication topology is created automatically as new domain controllers are added to the domain</a:t>
            </a:r>
          </a:p>
        </p:txBody>
      </p:sp>
    </p:spTree>
    <p:extLst>
      <p:ext uri="{BB962C8B-B14F-4D97-AF65-F5344CB8AC3E}">
        <p14:creationId xmlns:p14="http://schemas.microsoft.com/office/powerpoint/2010/main" val="17863924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57150"/>
            <a:ext cx="8229600" cy="536972"/>
          </a:xfrm>
        </p:spPr>
        <p:txBody>
          <a:bodyPr/>
          <a:lstStyle/>
          <a:p>
            <a:pPr eaLnBrk="1" hangingPunct="1"/>
            <a:r>
              <a:rPr lang="en-US" sz="3200" dirty="0" smtClean="0">
                <a:solidFill>
                  <a:schemeClr val="bg1"/>
                </a:solidFill>
              </a:rPr>
              <a:t>What are Sites?</a:t>
            </a:r>
          </a:p>
        </p:txBody>
      </p:sp>
      <p:sp>
        <p:nvSpPr>
          <p:cNvPr id="27651" name="Rounded Rectangle 812098"/>
          <p:cNvSpPr>
            <a:spLocks noGrp="1" noChangeArrowheads="1"/>
          </p:cNvSpPr>
          <p:nvPr>
            <p:ph type="body" idx="4294967295"/>
          </p:nvPr>
        </p:nvSpPr>
        <p:spPr>
          <a:xfrm>
            <a:off x="1465662" y="1581150"/>
            <a:ext cx="7449738" cy="2988469"/>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sz="2400" b="0" dirty="0" smtClean="0"/>
              <a:t>Sites are:</a:t>
            </a:r>
          </a:p>
        </p:txBody>
      </p:sp>
      <p:sp>
        <p:nvSpPr>
          <p:cNvPr id="27652" name="Rounded Rectangle 844806"/>
          <p:cNvSpPr>
            <a:spLocks noChangeArrowheads="1"/>
          </p:cNvSpPr>
          <p:nvPr/>
        </p:nvSpPr>
        <p:spPr bwMode="auto">
          <a:xfrm>
            <a:off x="1626393" y="2086249"/>
            <a:ext cx="7060407" cy="320004"/>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600" b="0" dirty="0">
                <a:latin typeface="Segoe UI Light" panose="020B0502040204020203" pitchFamily="34" charset="0"/>
                <a:cs typeface="Segoe UI Light" panose="020B0502040204020203" pitchFamily="34" charset="0"/>
              </a:rPr>
              <a:t>Associated with IP subnets</a:t>
            </a:r>
          </a:p>
        </p:txBody>
      </p:sp>
      <p:sp>
        <p:nvSpPr>
          <p:cNvPr id="27653" name="Rounded Rectangle 844808"/>
          <p:cNvSpPr>
            <a:spLocks noChangeArrowheads="1"/>
          </p:cNvSpPr>
          <p:nvPr/>
        </p:nvSpPr>
        <p:spPr bwMode="auto">
          <a:xfrm>
            <a:off x="1626393" y="2449850"/>
            <a:ext cx="7060407" cy="320004"/>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600" b="0" dirty="0">
                <a:latin typeface="Segoe UI Light" panose="020B0502040204020203" pitchFamily="34" charset="0"/>
                <a:cs typeface="Segoe UI Light" panose="020B0502040204020203" pitchFamily="34" charset="0"/>
              </a:rPr>
              <a:t>Used to manage replication traffic</a:t>
            </a:r>
          </a:p>
        </p:txBody>
      </p:sp>
      <p:sp>
        <p:nvSpPr>
          <p:cNvPr id="27654" name="Rounded Rectangle 844808"/>
          <p:cNvSpPr>
            <a:spLocks noChangeArrowheads="1"/>
          </p:cNvSpPr>
          <p:nvPr/>
        </p:nvSpPr>
        <p:spPr bwMode="auto">
          <a:xfrm>
            <a:off x="1631156" y="2860979"/>
            <a:ext cx="7055644" cy="320004"/>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600" b="0">
                <a:latin typeface="Segoe UI Light" panose="020B0502040204020203" pitchFamily="34" charset="0"/>
                <a:cs typeface="Segoe UI Light" panose="020B0502040204020203" pitchFamily="34" charset="0"/>
              </a:rPr>
              <a:t>Used to manage client logon traffic</a:t>
            </a:r>
          </a:p>
        </p:txBody>
      </p:sp>
      <p:sp>
        <p:nvSpPr>
          <p:cNvPr id="969735" name="AutoShape 7"/>
          <p:cNvSpPr>
            <a:spLocks noChangeArrowheads="1"/>
          </p:cNvSpPr>
          <p:nvPr/>
        </p:nvSpPr>
        <p:spPr bwMode="auto">
          <a:xfrm>
            <a:off x="260836" y="742950"/>
            <a:ext cx="8730765" cy="742950"/>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sz="2000" dirty="0">
                <a:latin typeface="Segoe UI Light" panose="020B0502040204020203" pitchFamily="34" charset="0"/>
                <a:cs typeface="Segoe UI Light" panose="020B0502040204020203" pitchFamily="34" charset="0"/>
              </a:rPr>
              <a:t>An AD DS site is used to represent a network segment where all domain controllers are connected by a fast and reliable network connection</a:t>
            </a:r>
          </a:p>
        </p:txBody>
      </p:sp>
      <p:sp>
        <p:nvSpPr>
          <p:cNvPr id="27656" name="Rounded Rectangle 844808"/>
          <p:cNvSpPr>
            <a:spLocks noChangeArrowheads="1"/>
          </p:cNvSpPr>
          <p:nvPr/>
        </p:nvSpPr>
        <p:spPr bwMode="auto">
          <a:xfrm>
            <a:off x="1631156" y="3274020"/>
            <a:ext cx="7055644" cy="545890"/>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600" b="0" dirty="0">
                <a:latin typeface="Segoe UI Light" panose="020B0502040204020203" pitchFamily="34" charset="0"/>
                <a:cs typeface="Segoe UI Light" panose="020B0502040204020203" pitchFamily="34" charset="0"/>
              </a:rPr>
              <a:t>Used by site aware applications such as Distributed File Systems (DFS) or Exchange </a:t>
            </a:r>
            <a:r>
              <a:rPr lang="en-US" sz="1600" b="0" dirty="0" smtClean="0">
                <a:latin typeface="Segoe UI Light" panose="020B0502040204020203" pitchFamily="34" charset="0"/>
                <a:cs typeface="Segoe UI Light" panose="020B0502040204020203" pitchFamily="34" charset="0"/>
              </a:rPr>
              <a:t>Server</a:t>
            </a:r>
            <a:endParaRPr lang="en-US" sz="1600" b="0" dirty="0">
              <a:latin typeface="Segoe UI Light" panose="020B0502040204020203" pitchFamily="34" charset="0"/>
              <a:cs typeface="Segoe UI Light" panose="020B0502040204020203" pitchFamily="34" charset="0"/>
            </a:endParaRPr>
          </a:p>
        </p:txBody>
      </p:sp>
      <p:sp>
        <p:nvSpPr>
          <p:cNvPr id="27657" name="Rounded Rectangle 844808"/>
          <p:cNvSpPr>
            <a:spLocks noChangeArrowheads="1"/>
          </p:cNvSpPr>
          <p:nvPr/>
        </p:nvSpPr>
        <p:spPr bwMode="auto">
          <a:xfrm>
            <a:off x="1626394" y="3996878"/>
            <a:ext cx="7060406" cy="545890"/>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600" b="0">
                <a:latin typeface="Segoe UI Light" panose="020B0502040204020203" pitchFamily="34" charset="0"/>
                <a:cs typeface="Segoe UI Light" panose="020B0502040204020203" pitchFamily="34" charset="0"/>
              </a:rPr>
              <a:t>Used to assign group policy objects to all users and computers in a company location</a:t>
            </a:r>
          </a:p>
        </p:txBody>
      </p:sp>
    </p:spTree>
    <p:extLst>
      <p:ext uri="{BB962C8B-B14F-4D97-AF65-F5344CB8AC3E}">
        <p14:creationId xmlns:p14="http://schemas.microsoft.com/office/powerpoint/2010/main" val="164049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1073" y="535469"/>
            <a:ext cx="3843874" cy="3743848"/>
          </a:xfrm>
          <a:prstGeom prst="rect">
            <a:avLst/>
          </a:prstGeom>
        </p:spPr>
      </p:pic>
      <p:sp>
        <p:nvSpPr>
          <p:cNvPr id="7" name="Content Placeholder 6"/>
          <p:cNvSpPr>
            <a:spLocks noGrp="1"/>
          </p:cNvSpPr>
          <p:nvPr>
            <p:ph sz="quarter" idx="4294967295"/>
          </p:nvPr>
        </p:nvSpPr>
        <p:spPr>
          <a:xfrm>
            <a:off x="284559" y="1063230"/>
            <a:ext cx="8643938" cy="3945731"/>
          </a:xfrm>
          <a:prstGeom prst="rect">
            <a:avLst/>
          </a:prstGeom>
        </p:spPr>
        <p:txBody>
          <a:bodyPr>
            <a:normAutofit/>
          </a:bodyPr>
          <a:lstStyle/>
          <a:p>
            <a:r>
              <a:rPr lang="en-US" sz="2400" dirty="0" smtClean="0"/>
              <a:t>Units of Replication</a:t>
            </a:r>
          </a:p>
          <a:p>
            <a:r>
              <a:rPr lang="en-US" sz="2400" dirty="0" smtClean="0"/>
              <a:t>Maintained by Domain Controllers</a:t>
            </a:r>
          </a:p>
          <a:p>
            <a:r>
              <a:rPr lang="en-US" sz="2400" dirty="0" smtClean="0"/>
              <a:t>Millions of Objects</a:t>
            </a:r>
          </a:p>
          <a:p>
            <a:endParaRPr lang="en-GB" sz="2400" dirty="0" smtClean="0"/>
          </a:p>
          <a:p>
            <a:endParaRPr lang="en-GB" sz="2400" dirty="0"/>
          </a:p>
        </p:txBody>
      </p:sp>
      <p:sp>
        <p:nvSpPr>
          <p:cNvPr id="2" name="Title 1"/>
          <p:cNvSpPr>
            <a:spLocks noGrp="1"/>
          </p:cNvSpPr>
          <p:nvPr>
            <p:ph type="title"/>
          </p:nvPr>
        </p:nvSpPr>
        <p:spPr>
          <a:xfrm>
            <a:off x="457200" y="114300"/>
            <a:ext cx="8229600" cy="479822"/>
          </a:xfrm>
        </p:spPr>
        <p:txBody>
          <a:bodyPr/>
          <a:lstStyle/>
          <a:p>
            <a:r>
              <a:rPr lang="en-US" sz="3200" dirty="0" smtClean="0">
                <a:solidFill>
                  <a:schemeClr val="bg1"/>
                </a:solidFill>
              </a:rPr>
              <a:t>Domains</a:t>
            </a:r>
            <a:endParaRPr lang="en-US" sz="3200" dirty="0">
              <a:solidFill>
                <a:schemeClr val="bg1"/>
              </a:solidFill>
            </a:endParaRPr>
          </a:p>
        </p:txBody>
      </p:sp>
    </p:spTree>
    <p:extLst>
      <p:ext uri="{BB962C8B-B14F-4D97-AF65-F5344CB8AC3E}">
        <p14:creationId xmlns:p14="http://schemas.microsoft.com/office/powerpoint/2010/main" val="3212495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571500"/>
          </a:xfrm>
        </p:spPr>
        <p:txBody>
          <a:bodyPr/>
          <a:lstStyle/>
          <a:p>
            <a:r>
              <a:rPr lang="en-US" dirty="0" smtClean="0">
                <a:solidFill>
                  <a:schemeClr val="bg1"/>
                </a:solidFill>
              </a:rPr>
              <a:t>Trees</a:t>
            </a:r>
            <a:endParaRPr lang="en-US" dirty="0">
              <a:solidFill>
                <a:schemeClr val="bg1"/>
              </a:solidFill>
            </a:endParaRPr>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5137484" y="535469"/>
            <a:ext cx="3615020" cy="3945731"/>
          </a:xfrm>
          <a:prstGeom prst="rect">
            <a:avLst/>
          </a:prstGeom>
        </p:spPr>
      </p:pic>
    </p:spTree>
    <p:extLst>
      <p:ext uri="{BB962C8B-B14F-4D97-AF65-F5344CB8AC3E}">
        <p14:creationId xmlns:p14="http://schemas.microsoft.com/office/powerpoint/2010/main" val="832625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ounded Rectangle 812098"/>
          <p:cNvSpPr>
            <a:spLocks noGrp="1" noChangeArrowheads="1"/>
          </p:cNvSpPr>
          <p:nvPr>
            <p:ph type="body" idx="4294967295"/>
          </p:nvPr>
        </p:nvSpPr>
        <p:spPr>
          <a:xfrm>
            <a:off x="1409701" y="801293"/>
            <a:ext cx="7200899" cy="1141808"/>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sz="2800" b="0" dirty="0" smtClean="0"/>
              <a:t>The AD DS Schema:</a:t>
            </a:r>
          </a:p>
          <a:p>
            <a:pPr>
              <a:spcBef>
                <a:spcPct val="0"/>
              </a:spcBef>
            </a:pPr>
            <a:r>
              <a:rPr lang="en-US" sz="1800" b="0" dirty="0"/>
              <a:t>Defines every type of object that can be stored in </a:t>
            </a:r>
            <a:r>
              <a:rPr lang="en-US" sz="1800" b="0" dirty="0" smtClean="0"/>
              <a:t>the directory</a:t>
            </a:r>
          </a:p>
          <a:p>
            <a:pPr>
              <a:spcBef>
                <a:spcPct val="0"/>
              </a:spcBef>
            </a:pPr>
            <a:r>
              <a:rPr lang="en-US" sz="1800" b="0" dirty="0"/>
              <a:t>Enforces rules regarding object creation and </a:t>
            </a:r>
            <a:r>
              <a:rPr lang="en-US" sz="1800" b="0" dirty="0" smtClean="0"/>
              <a:t>configuration</a:t>
            </a:r>
            <a:endParaRPr lang="en-US" sz="1800" b="0" dirty="0"/>
          </a:p>
          <a:p>
            <a:pPr marL="0" indent="0">
              <a:spcBef>
                <a:spcPct val="0"/>
              </a:spcBef>
              <a:buNone/>
            </a:pPr>
            <a:endParaRPr lang="en-US" sz="2800" b="0" dirty="0" smtClean="0"/>
          </a:p>
        </p:txBody>
      </p:sp>
      <p:graphicFrame>
        <p:nvGraphicFramePr>
          <p:cNvPr id="940086" name="Group 54"/>
          <p:cNvGraphicFramePr>
            <a:graphicFrameLocks noGrp="1"/>
          </p:cNvGraphicFramePr>
          <p:nvPr>
            <p:ph idx="1"/>
            <p:extLst>
              <p:ext uri="{D42A27DB-BD31-4B8C-83A1-F6EECF244321}">
                <p14:modId xmlns:p14="http://schemas.microsoft.com/office/powerpoint/2010/main" val="1434310396"/>
              </p:ext>
            </p:extLst>
          </p:nvPr>
        </p:nvGraphicFramePr>
        <p:xfrm>
          <a:off x="1425178" y="2543176"/>
          <a:ext cx="6309121" cy="1824910"/>
        </p:xfrm>
        <a:graphic>
          <a:graphicData uri="http://schemas.openxmlformats.org/drawingml/2006/table">
            <a:tbl>
              <a:tblPr/>
              <a:tblGrid>
                <a:gridCol w="1520270"/>
                <a:gridCol w="3032226"/>
                <a:gridCol w="1756625"/>
              </a:tblGrid>
              <a:tr h="322385">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Object Types</a:t>
                      </a:r>
                    </a:p>
                  </a:txBody>
                  <a:tcPr marL="68574" marR="68574" marT="68593" marB="68593"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Function</a:t>
                      </a:r>
                    </a:p>
                  </a:txBody>
                  <a:tcPr marL="68574" marR="68574" marT="68593" marB="68593"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4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Examples</a:t>
                      </a:r>
                    </a:p>
                  </a:txBody>
                  <a:tcPr marL="68574" marR="68574" marT="68593" marB="68593"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r>
              <a:tr h="847881">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Class Object</a:t>
                      </a:r>
                    </a:p>
                  </a:txBody>
                  <a:tcPr marL="68574" marR="68574" marT="68593" marB="68593"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What objects can be created in the directory </a:t>
                      </a:r>
                    </a:p>
                  </a:txBody>
                  <a:tcPr marL="68574" marR="68574" marT="68593" marB="68593"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User</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Computer</a:t>
                      </a:r>
                    </a:p>
                  </a:txBody>
                  <a:tcPr marL="68574" marR="68574" marT="68593" marB="68593"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64781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Attribute Object</a:t>
                      </a:r>
                    </a:p>
                  </a:txBody>
                  <a:tcPr marL="68574" marR="68574" marT="68593" marB="68593"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Information that can be attached to an object</a:t>
                      </a:r>
                    </a:p>
                  </a:txBody>
                  <a:tcPr marL="68574" marR="68574" marT="68593" marB="68593"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Display name </a:t>
                      </a:r>
                    </a:p>
                  </a:txBody>
                  <a:tcPr marL="68574" marR="68574" marT="68593" marB="68593"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sp>
        <p:nvSpPr>
          <p:cNvPr id="7" name="Rectangle 2"/>
          <p:cNvSpPr txBox="1">
            <a:spLocks noChangeArrowheads="1"/>
          </p:cNvSpPr>
          <p:nvPr/>
        </p:nvSpPr>
        <p:spPr>
          <a:xfrm>
            <a:off x="284635" y="136662"/>
            <a:ext cx="8643324" cy="797615"/>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sz="3600" dirty="0">
                <a:solidFill>
                  <a:schemeClr val="bg1"/>
                </a:solidFill>
              </a:rPr>
              <a:t>What is the AD DS Schema?</a:t>
            </a:r>
            <a:endParaRPr lang="en-US" sz="3600" dirty="0" smtClean="0">
              <a:solidFill>
                <a:schemeClr val="bg1"/>
              </a:solidFill>
            </a:endParaRPr>
          </a:p>
        </p:txBody>
      </p:sp>
    </p:spTree>
    <p:extLst>
      <p:ext uri="{BB962C8B-B14F-4D97-AF65-F5344CB8AC3E}">
        <p14:creationId xmlns:p14="http://schemas.microsoft.com/office/powerpoint/2010/main" val="4640495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83344"/>
            <a:ext cx="8229600" cy="583406"/>
          </a:xfrm>
        </p:spPr>
        <p:txBody>
          <a:bodyPr/>
          <a:lstStyle/>
          <a:p>
            <a:pPr algn="ctr" eaLnBrk="1" hangingPunct="1"/>
            <a:r>
              <a:rPr lang="en-US" sz="3200" dirty="0" smtClean="0">
                <a:solidFill>
                  <a:schemeClr val="bg1"/>
                </a:solidFill>
              </a:rPr>
              <a:t>The Basics: Domains</a:t>
            </a:r>
          </a:p>
        </p:txBody>
      </p:sp>
      <p:sp>
        <p:nvSpPr>
          <p:cNvPr id="13315" name="Rounded Rectangle 812098"/>
          <p:cNvSpPr>
            <a:spLocks noGrp="1" noChangeArrowheads="1"/>
          </p:cNvSpPr>
          <p:nvPr>
            <p:ph type="body" idx="4294967295"/>
          </p:nvPr>
        </p:nvSpPr>
        <p:spPr>
          <a:xfrm>
            <a:off x="1476374" y="2057400"/>
            <a:ext cx="6677025" cy="2472928"/>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sz="2400" b="0" dirty="0" smtClean="0"/>
              <a:t>Domains:</a:t>
            </a:r>
          </a:p>
        </p:txBody>
      </p:sp>
      <p:sp>
        <p:nvSpPr>
          <p:cNvPr id="13316" name="Rounded Rectangle 844806"/>
          <p:cNvSpPr>
            <a:spLocks noChangeArrowheads="1"/>
          </p:cNvSpPr>
          <p:nvPr/>
        </p:nvSpPr>
        <p:spPr bwMode="auto">
          <a:xfrm>
            <a:off x="1624012" y="2557327"/>
            <a:ext cx="5944791" cy="602361"/>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800" b="0" dirty="0">
                <a:latin typeface="Segoe UI Light" panose="020B0502040204020203" pitchFamily="34" charset="0"/>
                <a:cs typeface="Segoe UI Light" panose="020B0502040204020203" pitchFamily="34" charset="0"/>
              </a:rPr>
              <a:t>An administrative boundary for applying policies to groups of objects</a:t>
            </a:r>
          </a:p>
        </p:txBody>
      </p:sp>
      <p:sp>
        <p:nvSpPr>
          <p:cNvPr id="13317" name="Rounded Rectangle 844808"/>
          <p:cNvSpPr>
            <a:spLocks noChangeArrowheads="1"/>
          </p:cNvSpPr>
          <p:nvPr/>
        </p:nvSpPr>
        <p:spPr bwMode="auto">
          <a:xfrm>
            <a:off x="1624012" y="3181303"/>
            <a:ext cx="5944791" cy="602361"/>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800" b="0" dirty="0">
                <a:latin typeface="Segoe UI Light" panose="020B0502040204020203" pitchFamily="34" charset="0"/>
                <a:cs typeface="Segoe UI Light" panose="020B0502040204020203" pitchFamily="34" charset="0"/>
              </a:rPr>
              <a:t>A replication boundary for replicating data between domain controllers</a:t>
            </a:r>
          </a:p>
        </p:txBody>
      </p:sp>
      <p:sp>
        <p:nvSpPr>
          <p:cNvPr id="13318" name="Rounded Rectangle 844808"/>
          <p:cNvSpPr>
            <a:spLocks noChangeArrowheads="1"/>
          </p:cNvSpPr>
          <p:nvPr/>
        </p:nvSpPr>
        <p:spPr bwMode="auto">
          <a:xfrm>
            <a:off x="1624012" y="3911494"/>
            <a:ext cx="5944791" cy="602361"/>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800" b="0" dirty="0">
                <a:latin typeface="Segoe UI Light" panose="020B0502040204020203" pitchFamily="34" charset="0"/>
                <a:cs typeface="Segoe UI Light" panose="020B0502040204020203" pitchFamily="34" charset="0"/>
              </a:rPr>
              <a:t>An authentication and authorization boundary that provides a way to limit the scope of access to resources</a:t>
            </a:r>
          </a:p>
        </p:txBody>
      </p:sp>
      <p:sp>
        <p:nvSpPr>
          <p:cNvPr id="943112" name="AutoShape 8"/>
          <p:cNvSpPr>
            <a:spLocks noChangeArrowheads="1"/>
          </p:cNvSpPr>
          <p:nvPr/>
        </p:nvSpPr>
        <p:spPr bwMode="auto">
          <a:xfrm>
            <a:off x="762000" y="789384"/>
            <a:ext cx="5581650" cy="1042988"/>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endParaRPr lang="en-US" dirty="0">
              <a:latin typeface="Segoe UI Light" panose="020B0502040204020203" pitchFamily="34" charset="0"/>
              <a:cs typeface="Segoe UI Light" panose="020B0502040204020203" pitchFamily="34" charset="0"/>
            </a:endParaRPr>
          </a:p>
        </p:txBody>
      </p:sp>
      <p:grpSp>
        <p:nvGrpSpPr>
          <p:cNvPr id="13320" name="Group 12"/>
          <p:cNvGrpSpPr>
            <a:grpSpLocks/>
          </p:cNvGrpSpPr>
          <p:nvPr/>
        </p:nvGrpSpPr>
        <p:grpSpPr bwMode="auto">
          <a:xfrm>
            <a:off x="6496049" y="668868"/>
            <a:ext cx="1581150" cy="1270397"/>
            <a:chOff x="4470" y="953"/>
            <a:chExt cx="1328" cy="1067"/>
          </a:xfrm>
        </p:grpSpPr>
        <p:pic>
          <p:nvPicPr>
            <p:cNvPr id="943114" name="Picture 10"/>
            <p:cNvPicPr>
              <a:picLocks noChangeAspect="1" noChangeArrowheads="1"/>
            </p:cNvPicPr>
            <p:nvPr/>
          </p:nvPicPr>
          <p:blipFill>
            <a:blip r:embed="rId3"/>
            <a:srcRect/>
            <a:stretch>
              <a:fillRect/>
            </a:stretch>
          </p:blipFill>
          <p:spPr bwMode="auto">
            <a:xfrm>
              <a:off x="4470" y="953"/>
              <a:ext cx="998" cy="882"/>
            </a:xfrm>
            <a:prstGeom prst="rect">
              <a:avLst/>
            </a:prstGeom>
            <a:noFill/>
            <a:ln w="9525" algn="ctr">
              <a:noFill/>
              <a:miter lim="800000"/>
              <a:headEnd/>
              <a:tailEnd/>
            </a:ln>
            <a:effectLst>
              <a:outerShdw dist="35921" dir="2700000" algn="ctr" rotWithShape="0">
                <a:srgbClr val="AFAFAF"/>
              </a:outerShdw>
            </a:effectLst>
          </p:spPr>
        </p:pic>
        <p:sp>
          <p:nvSpPr>
            <p:cNvPr id="13322" name="Text Box 11"/>
            <p:cNvSpPr txBox="1">
              <a:spLocks noChangeArrowheads="1"/>
            </p:cNvSpPr>
            <p:nvPr/>
          </p:nvSpPr>
          <p:spPr bwMode="auto">
            <a:xfrm>
              <a:off x="4638" y="1872"/>
              <a:ext cx="1160" cy="148"/>
            </a:xfrm>
            <a:prstGeom prst="rect">
              <a:avLst/>
            </a:prstGeom>
            <a:solidFill>
              <a:schemeClr val="bg1">
                <a:alpha val="79999"/>
              </a:schemeClr>
            </a:solidFill>
            <a:ln w="9525" algn="ctr">
              <a:solidFill>
                <a:srgbClr val="333333"/>
              </a:solidFill>
              <a:miter lim="800000"/>
              <a:headEnd/>
              <a:tailEnd/>
            </a:ln>
            <a:effectLst>
              <a:outerShdw blurRad="88900" dist="50800" dir="5400000" algn="ctr" rotWithShape="0">
                <a:schemeClr val="bg1"/>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200" b="0" dirty="0" smtClean="0">
                  <a:latin typeface="Segoe UI Light" panose="020B0502040204020203" pitchFamily="34" charset="0"/>
                  <a:cs typeface="Segoe UI Light" panose="020B0502040204020203" pitchFamily="34" charset="0"/>
                </a:rPr>
                <a:t>Contoso.com</a:t>
              </a:r>
              <a:endParaRPr lang="en-US" sz="1200" b="0" dirty="0">
                <a:latin typeface="Segoe UI Light" panose="020B0502040204020203" pitchFamily="34" charset="0"/>
                <a:cs typeface="Segoe UI Light" panose="020B0502040204020203" pitchFamily="34" charset="0"/>
              </a:endParaRPr>
            </a:p>
          </p:txBody>
        </p:sp>
      </p:grpSp>
      <p:sp>
        <p:nvSpPr>
          <p:cNvPr id="2" name="TextBox 1"/>
          <p:cNvSpPr txBox="1"/>
          <p:nvPr/>
        </p:nvSpPr>
        <p:spPr>
          <a:xfrm>
            <a:off x="1371600" y="956935"/>
            <a:ext cx="4719638" cy="707886"/>
          </a:xfrm>
          <a:prstGeom prst="rect">
            <a:avLst/>
          </a:prstGeom>
          <a:noFill/>
        </p:spPr>
        <p:txBody>
          <a:bodyPr wrap="square" rtlCol="0">
            <a:spAutoFit/>
          </a:bodyPr>
          <a:lstStyle/>
          <a:p>
            <a:r>
              <a:rPr lang="en-US" sz="2000" dirty="0">
                <a:latin typeface="Segoe UI Light" panose="020B0502040204020203" pitchFamily="34" charset="0"/>
                <a:cs typeface="Segoe UI Light" panose="020B0502040204020203" pitchFamily="34" charset="0"/>
              </a:rPr>
              <a:t>Domains are </a:t>
            </a:r>
            <a:r>
              <a:rPr lang="en-US" sz="2000" dirty="0" smtClean="0">
                <a:latin typeface="Segoe UI Light" panose="020B0502040204020203" pitchFamily="34" charset="0"/>
                <a:cs typeface="Segoe UI Light" panose="020B0502040204020203" pitchFamily="34" charset="0"/>
              </a:rPr>
              <a:t>used </a:t>
            </a:r>
            <a:r>
              <a:rPr lang="en-US" sz="2000" dirty="0">
                <a:latin typeface="Segoe UI Light" panose="020B0502040204020203" pitchFamily="34" charset="0"/>
                <a:cs typeface="Segoe UI Light" panose="020B0502040204020203" pitchFamily="34" charset="0"/>
              </a:rPr>
              <a:t>to group and manage </a:t>
            </a:r>
            <a:r>
              <a:rPr lang="en-US" sz="2000" dirty="0" smtClean="0">
                <a:latin typeface="Segoe UI Light" panose="020B0502040204020203" pitchFamily="34" charset="0"/>
                <a:cs typeface="Segoe UI Light" panose="020B0502040204020203" pitchFamily="34" charset="0"/>
              </a:rPr>
              <a:t>objects in </a:t>
            </a:r>
            <a:r>
              <a:rPr lang="en-US" sz="2000" dirty="0">
                <a:latin typeface="Segoe UI Light" panose="020B0502040204020203" pitchFamily="34" charset="0"/>
                <a:cs typeface="Segoe UI Light" panose="020B0502040204020203" pitchFamily="34" charset="0"/>
              </a:rPr>
              <a:t>an </a:t>
            </a:r>
            <a:r>
              <a:rPr lang="en-US" sz="2000" dirty="0" smtClean="0">
                <a:latin typeface="Segoe UI Light" panose="020B0502040204020203" pitchFamily="34" charset="0"/>
                <a:cs typeface="Segoe UI Light" panose="020B0502040204020203" pitchFamily="34" charset="0"/>
              </a:rPr>
              <a:t>organization</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275019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solidFill>
                  <a:schemeClr val="bg1"/>
                </a:solidFill>
              </a:rPr>
              <a:t>The Basics: </a:t>
            </a:r>
            <a:r>
              <a:rPr lang="en-US" dirty="0" smtClean="0">
                <a:solidFill>
                  <a:schemeClr val="bg1"/>
                </a:solidFill>
              </a:rPr>
              <a:t>Tree</a:t>
            </a:r>
            <a:r>
              <a:rPr lang="en-US" dirty="0">
                <a:solidFill>
                  <a:schemeClr val="bg1"/>
                </a:solidFill>
              </a:rPr>
              <a:t>s</a:t>
            </a:r>
            <a:endParaRPr lang="en-US" dirty="0" smtClean="0">
              <a:solidFill>
                <a:schemeClr val="bg1"/>
              </a:solidFill>
            </a:endParaRPr>
          </a:p>
        </p:txBody>
      </p:sp>
      <p:sp>
        <p:nvSpPr>
          <p:cNvPr id="15363" name="Rounded Rectangle 812098"/>
          <p:cNvSpPr>
            <a:spLocks noGrp="1" noChangeArrowheads="1"/>
          </p:cNvSpPr>
          <p:nvPr>
            <p:ph type="body" idx="4294967295"/>
          </p:nvPr>
        </p:nvSpPr>
        <p:spPr>
          <a:xfrm>
            <a:off x="1473561" y="2165615"/>
            <a:ext cx="6313884" cy="2153841"/>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smtClean="0"/>
              <a:t>All domains in the tree:</a:t>
            </a:r>
          </a:p>
        </p:txBody>
      </p:sp>
      <p:sp>
        <p:nvSpPr>
          <p:cNvPr id="15364" name="Rounded Rectangle 844806"/>
          <p:cNvSpPr>
            <a:spLocks noChangeArrowheads="1"/>
          </p:cNvSpPr>
          <p:nvPr/>
        </p:nvSpPr>
        <p:spPr bwMode="auto">
          <a:xfrm>
            <a:off x="1622823" y="2532429"/>
            <a:ext cx="5940029" cy="771775"/>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smtClean="0">
                <a:latin typeface="Segoe UI Light" panose="020B0502040204020203" pitchFamily="34" charset="0"/>
                <a:cs typeface="Segoe UI Light" panose="020B0502040204020203" pitchFamily="34" charset="0"/>
              </a:rPr>
              <a:t>Share </a:t>
            </a:r>
            <a:r>
              <a:rPr lang="en-US" b="0" dirty="0">
                <a:latin typeface="Segoe UI Light" panose="020B0502040204020203" pitchFamily="34" charset="0"/>
                <a:cs typeface="Segoe UI Light" panose="020B0502040204020203" pitchFamily="34" charset="0"/>
              </a:rPr>
              <a:t>a contiguous namespace with the parent domain</a:t>
            </a:r>
          </a:p>
        </p:txBody>
      </p:sp>
      <p:sp>
        <p:nvSpPr>
          <p:cNvPr id="15365" name="Rounded Rectangle 844808"/>
          <p:cNvSpPr>
            <a:spLocks noChangeArrowheads="1"/>
          </p:cNvSpPr>
          <p:nvPr/>
        </p:nvSpPr>
        <p:spPr bwMode="auto">
          <a:xfrm>
            <a:off x="1622823" y="3221622"/>
            <a:ext cx="5940029" cy="432947"/>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Can have additional child </a:t>
            </a:r>
            <a:r>
              <a:rPr lang="en-US" b="0" dirty="0" smtClean="0">
                <a:latin typeface="Segoe UI Light" panose="020B0502040204020203" pitchFamily="34" charset="0"/>
                <a:cs typeface="Segoe UI Light" panose="020B0502040204020203" pitchFamily="34" charset="0"/>
              </a:rPr>
              <a:t>domains</a:t>
            </a:r>
            <a:endParaRPr lang="en-US" b="0" dirty="0">
              <a:latin typeface="Segoe UI Light" panose="020B0502040204020203" pitchFamily="34" charset="0"/>
              <a:cs typeface="Segoe UI Light" panose="020B0502040204020203" pitchFamily="34" charset="0"/>
            </a:endParaRPr>
          </a:p>
        </p:txBody>
      </p:sp>
      <p:sp>
        <p:nvSpPr>
          <p:cNvPr id="15366" name="Rounded Rectangle 844808"/>
          <p:cNvSpPr>
            <a:spLocks noChangeArrowheads="1"/>
          </p:cNvSpPr>
          <p:nvPr/>
        </p:nvSpPr>
        <p:spPr bwMode="auto">
          <a:xfrm>
            <a:off x="1622823" y="3599081"/>
            <a:ext cx="5940029" cy="771775"/>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smtClean="0">
                <a:latin typeface="Segoe UI Light" panose="020B0502040204020203" pitchFamily="34" charset="0"/>
                <a:cs typeface="Segoe UI Light" panose="020B0502040204020203" pitchFamily="34" charset="0"/>
              </a:rPr>
              <a:t>By default create </a:t>
            </a:r>
            <a:r>
              <a:rPr lang="en-US" b="0" dirty="0">
                <a:latin typeface="Segoe UI Light" panose="020B0502040204020203" pitchFamily="34" charset="0"/>
                <a:cs typeface="Segoe UI Light" panose="020B0502040204020203" pitchFamily="34" charset="0"/>
              </a:rPr>
              <a:t>a two-way transitive trust with </a:t>
            </a:r>
            <a:r>
              <a:rPr lang="en-US" b="0" dirty="0" smtClean="0">
                <a:latin typeface="Segoe UI Light" panose="020B0502040204020203" pitchFamily="34" charset="0"/>
                <a:cs typeface="Segoe UI Light" panose="020B0502040204020203" pitchFamily="34" charset="0"/>
              </a:rPr>
              <a:t>other domains</a:t>
            </a:r>
            <a:endParaRPr lang="en-US" b="0" dirty="0">
              <a:latin typeface="Segoe UI Light" panose="020B0502040204020203" pitchFamily="34" charset="0"/>
              <a:cs typeface="Segoe UI Light" panose="020B0502040204020203" pitchFamily="34" charset="0"/>
            </a:endParaRPr>
          </a:p>
        </p:txBody>
      </p:sp>
      <p:sp>
        <p:nvSpPr>
          <p:cNvPr id="947207" name="AutoShape 7"/>
          <p:cNvSpPr>
            <a:spLocks noChangeArrowheads="1"/>
          </p:cNvSpPr>
          <p:nvPr/>
        </p:nvSpPr>
        <p:spPr bwMode="auto">
          <a:xfrm>
            <a:off x="184636" y="628650"/>
            <a:ext cx="5327134" cy="1042988"/>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 domain tree is a </a:t>
            </a:r>
            <a:r>
              <a:rPr lang="en-US" dirty="0" smtClean="0">
                <a:latin typeface="Segoe UI Light" panose="020B0502040204020203" pitchFamily="34" charset="0"/>
                <a:cs typeface="Segoe UI Light" panose="020B0502040204020203" pitchFamily="34" charset="0"/>
              </a:rPr>
              <a:t>hierarchy of </a:t>
            </a:r>
            <a:r>
              <a:rPr lang="en-US" dirty="0">
                <a:latin typeface="Segoe UI Light" panose="020B0502040204020203" pitchFamily="34" charset="0"/>
                <a:cs typeface="Segoe UI Light" panose="020B0502040204020203" pitchFamily="34" charset="0"/>
              </a:rPr>
              <a:t>domains in AD DS</a:t>
            </a:r>
          </a:p>
        </p:txBody>
      </p:sp>
      <p:pic>
        <p:nvPicPr>
          <p:cNvPr id="947211" name="Picture 11"/>
          <p:cNvPicPr>
            <a:picLocks noChangeAspect="1" noChangeArrowheads="1"/>
          </p:cNvPicPr>
          <p:nvPr/>
        </p:nvPicPr>
        <p:blipFill>
          <a:blip r:embed="rId3"/>
          <a:srcRect/>
          <a:stretch>
            <a:fillRect/>
          </a:stretch>
        </p:blipFill>
        <p:spPr bwMode="auto">
          <a:xfrm>
            <a:off x="5511769" y="490628"/>
            <a:ext cx="2270522" cy="1544240"/>
          </a:xfrm>
          <a:prstGeom prst="rect">
            <a:avLst/>
          </a:prstGeom>
          <a:noFill/>
          <a:ln w="9525" algn="ctr">
            <a:noFill/>
            <a:miter lim="800000"/>
            <a:headEnd/>
            <a:tailEnd/>
          </a:ln>
          <a:effectLst>
            <a:outerShdw dist="35921" dir="2700000" algn="ctr" rotWithShape="0">
              <a:srgbClr val="AFAFAF"/>
            </a:outerShdw>
          </a:effectLst>
        </p:spPr>
      </p:pic>
      <p:sp>
        <p:nvSpPr>
          <p:cNvPr id="15369" name="Text Box 10"/>
          <p:cNvSpPr txBox="1">
            <a:spLocks noChangeArrowheads="1"/>
          </p:cNvSpPr>
          <p:nvPr/>
        </p:nvSpPr>
        <p:spPr bwMode="auto">
          <a:xfrm>
            <a:off x="6485853" y="896166"/>
            <a:ext cx="1284167" cy="192712"/>
          </a:xfrm>
          <a:prstGeom prst="rect">
            <a:avLst/>
          </a:prstGeom>
          <a:solidFill>
            <a:schemeClr val="bg1"/>
          </a:solidFill>
          <a:ln w="9525" algn="ctr">
            <a:solidFill>
              <a:srgbClr val="333333"/>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dirty="0">
                <a:latin typeface="Segoe UI Light" panose="020B0502040204020203" pitchFamily="34" charset="0"/>
                <a:cs typeface="Segoe UI Light" panose="020B0502040204020203" pitchFamily="34" charset="0"/>
              </a:rPr>
              <a:t>c</a:t>
            </a:r>
            <a:r>
              <a:rPr lang="en-GB" sz="1400" b="0" dirty="0" smtClean="0">
                <a:latin typeface="Segoe UI Light" panose="020B0502040204020203" pitchFamily="34" charset="0"/>
                <a:cs typeface="Segoe UI Light" panose="020B0502040204020203" pitchFamily="34" charset="0"/>
              </a:rPr>
              <a:t>ontoso.com</a:t>
            </a:r>
            <a:endParaRPr lang="en-US" sz="1400" b="0" dirty="0">
              <a:latin typeface="Segoe UI Light" panose="020B0502040204020203" pitchFamily="34" charset="0"/>
              <a:cs typeface="Segoe UI Light" panose="020B0502040204020203" pitchFamily="34" charset="0"/>
            </a:endParaRPr>
          </a:p>
        </p:txBody>
      </p:sp>
      <p:sp>
        <p:nvSpPr>
          <p:cNvPr id="15370" name="Text Box 12"/>
          <p:cNvSpPr txBox="1">
            <a:spLocks noChangeArrowheads="1"/>
          </p:cNvSpPr>
          <p:nvPr/>
        </p:nvSpPr>
        <p:spPr bwMode="auto">
          <a:xfrm>
            <a:off x="7020238" y="1752872"/>
            <a:ext cx="1666562" cy="195167"/>
          </a:xfrm>
          <a:prstGeom prst="rect">
            <a:avLst/>
          </a:prstGeom>
          <a:solidFill>
            <a:schemeClr val="bg1"/>
          </a:solidFill>
          <a:ln w="9525" algn="ctr">
            <a:solidFill>
              <a:srgbClr val="333333"/>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dirty="0" smtClean="0">
                <a:latin typeface="Segoe UI Light" panose="020B0502040204020203" pitchFamily="34" charset="0"/>
                <a:cs typeface="Segoe UI Light" panose="020B0502040204020203" pitchFamily="34" charset="0"/>
              </a:rPr>
              <a:t>na.contoso.com</a:t>
            </a:r>
            <a:endParaRPr lang="en-US" sz="1400" b="0" dirty="0">
              <a:latin typeface="Segoe UI Light" panose="020B0502040204020203" pitchFamily="34" charset="0"/>
              <a:cs typeface="Segoe UI Light" panose="020B0502040204020203" pitchFamily="34" charset="0"/>
            </a:endParaRPr>
          </a:p>
        </p:txBody>
      </p:sp>
      <p:sp>
        <p:nvSpPr>
          <p:cNvPr id="15371" name="Text Box 13"/>
          <p:cNvSpPr txBox="1">
            <a:spLocks noChangeArrowheads="1"/>
          </p:cNvSpPr>
          <p:nvPr/>
        </p:nvSpPr>
        <p:spPr bwMode="auto">
          <a:xfrm>
            <a:off x="4419600" y="1739651"/>
            <a:ext cx="1676400" cy="208388"/>
          </a:xfrm>
          <a:prstGeom prst="rect">
            <a:avLst/>
          </a:prstGeom>
          <a:solidFill>
            <a:schemeClr val="bg1"/>
          </a:solidFill>
          <a:ln w="9525" algn="ctr">
            <a:solidFill>
              <a:srgbClr val="333333"/>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dirty="0" smtClean="0">
                <a:latin typeface="Segoe UI Light" panose="020B0502040204020203" pitchFamily="34" charset="0"/>
                <a:cs typeface="Segoe UI Light" panose="020B0502040204020203" pitchFamily="34" charset="0"/>
              </a:rPr>
              <a:t>emea.contoso.com</a:t>
            </a:r>
            <a:endParaRPr lang="en-US" sz="1400" b="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34044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29778"/>
            <a:ext cx="8229600" cy="460772"/>
          </a:xfrm>
        </p:spPr>
        <p:txBody>
          <a:bodyPr/>
          <a:lstStyle/>
          <a:p>
            <a:r>
              <a:rPr lang="en-US" sz="2800" dirty="0">
                <a:solidFill>
                  <a:schemeClr val="bg1"/>
                </a:solidFill>
              </a:rPr>
              <a:t>The Basics: </a:t>
            </a:r>
            <a:r>
              <a:rPr lang="en-US" sz="2800" dirty="0" smtClean="0">
                <a:solidFill>
                  <a:schemeClr val="bg1"/>
                </a:solidFill>
              </a:rPr>
              <a:t>Forest</a:t>
            </a:r>
            <a:r>
              <a:rPr lang="en-US" sz="2800" dirty="0">
                <a:solidFill>
                  <a:schemeClr val="bg1"/>
                </a:solidFill>
              </a:rPr>
              <a:t>s</a:t>
            </a:r>
            <a:endParaRPr lang="en-US" sz="2800" dirty="0" smtClean="0">
              <a:solidFill>
                <a:schemeClr val="bg1"/>
              </a:solidFill>
            </a:endParaRPr>
          </a:p>
        </p:txBody>
      </p:sp>
      <p:sp>
        <p:nvSpPr>
          <p:cNvPr id="16387" name="Rounded Rectangle 812098"/>
          <p:cNvSpPr>
            <a:spLocks noGrp="1" noChangeArrowheads="1"/>
          </p:cNvSpPr>
          <p:nvPr>
            <p:ph type="body" idx="4294967295"/>
          </p:nvPr>
        </p:nvSpPr>
        <p:spPr>
          <a:xfrm>
            <a:off x="538163" y="1731169"/>
            <a:ext cx="6303169" cy="2844392"/>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sz="2000" b="0" dirty="0" smtClean="0"/>
              <a:t>Forests:</a:t>
            </a:r>
          </a:p>
        </p:txBody>
      </p:sp>
      <p:sp>
        <p:nvSpPr>
          <p:cNvPr id="16388" name="Rounded Rectangle 844806"/>
          <p:cNvSpPr>
            <a:spLocks noChangeArrowheads="1"/>
          </p:cNvSpPr>
          <p:nvPr/>
        </p:nvSpPr>
        <p:spPr bwMode="auto">
          <a:xfrm>
            <a:off x="694135" y="2136122"/>
            <a:ext cx="5940029" cy="34824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800" b="0" dirty="0">
                <a:latin typeface="Segoe UI Light" panose="020B0502040204020203" pitchFamily="34" charset="0"/>
                <a:cs typeface="Segoe UI Light" panose="020B0502040204020203" pitchFamily="34" charset="0"/>
              </a:rPr>
              <a:t>Share a common schema</a:t>
            </a:r>
          </a:p>
        </p:txBody>
      </p:sp>
      <p:sp>
        <p:nvSpPr>
          <p:cNvPr id="16389" name="Rounded Rectangle 844808"/>
          <p:cNvSpPr>
            <a:spLocks noChangeArrowheads="1"/>
          </p:cNvSpPr>
          <p:nvPr/>
        </p:nvSpPr>
        <p:spPr bwMode="auto">
          <a:xfrm>
            <a:off x="688180" y="2536172"/>
            <a:ext cx="5945982" cy="348240"/>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800" b="0">
                <a:latin typeface="Segoe UI Light" panose="020B0502040204020203" pitchFamily="34" charset="0"/>
                <a:cs typeface="Segoe UI Light" panose="020B0502040204020203" pitchFamily="34" charset="0"/>
              </a:rPr>
              <a:t>Share a common configuration partition</a:t>
            </a:r>
          </a:p>
        </p:txBody>
      </p:sp>
      <p:sp>
        <p:nvSpPr>
          <p:cNvPr id="16390" name="Rounded Rectangle 844808"/>
          <p:cNvSpPr>
            <a:spLocks noChangeArrowheads="1"/>
          </p:cNvSpPr>
          <p:nvPr/>
        </p:nvSpPr>
        <p:spPr bwMode="auto">
          <a:xfrm>
            <a:off x="696516" y="3063282"/>
            <a:ext cx="5937647" cy="348240"/>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800" b="0" dirty="0">
                <a:latin typeface="Segoe UI Light" panose="020B0502040204020203" pitchFamily="34" charset="0"/>
                <a:cs typeface="Segoe UI Light" panose="020B0502040204020203" pitchFamily="34" charset="0"/>
              </a:rPr>
              <a:t>Share a common global catalog to enable searching</a:t>
            </a:r>
          </a:p>
        </p:txBody>
      </p:sp>
      <p:sp>
        <p:nvSpPr>
          <p:cNvPr id="949255" name="AutoShape 7"/>
          <p:cNvSpPr>
            <a:spLocks noChangeArrowheads="1"/>
          </p:cNvSpPr>
          <p:nvPr/>
        </p:nvSpPr>
        <p:spPr bwMode="auto">
          <a:xfrm>
            <a:off x="533400" y="594109"/>
            <a:ext cx="6298406" cy="1042988"/>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sz="2000" dirty="0">
                <a:latin typeface="Segoe UI Light" panose="020B0502040204020203" pitchFamily="34" charset="0"/>
                <a:cs typeface="Segoe UI Light" panose="020B0502040204020203" pitchFamily="34" charset="0"/>
              </a:rPr>
              <a:t>A forest is a collection of </a:t>
            </a:r>
            <a:br>
              <a:rPr lang="en-US" sz="2000" dirty="0">
                <a:latin typeface="Segoe UI Light" panose="020B0502040204020203" pitchFamily="34" charset="0"/>
                <a:cs typeface="Segoe UI Light" panose="020B0502040204020203" pitchFamily="34" charset="0"/>
              </a:rPr>
            </a:br>
            <a:r>
              <a:rPr lang="en-US" sz="2000" dirty="0">
                <a:latin typeface="Segoe UI Light" panose="020B0502040204020203" pitchFamily="34" charset="0"/>
                <a:cs typeface="Segoe UI Light" panose="020B0502040204020203" pitchFamily="34" charset="0"/>
              </a:rPr>
              <a:t>one or more domain trees</a:t>
            </a:r>
          </a:p>
        </p:txBody>
      </p:sp>
      <p:sp>
        <p:nvSpPr>
          <p:cNvPr id="16392" name="Rounded Rectangle 844806"/>
          <p:cNvSpPr>
            <a:spLocks noChangeArrowheads="1"/>
          </p:cNvSpPr>
          <p:nvPr/>
        </p:nvSpPr>
        <p:spPr bwMode="auto">
          <a:xfrm>
            <a:off x="696516" y="3620401"/>
            <a:ext cx="5940028" cy="34824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800" b="0">
                <a:latin typeface="Segoe UI Light" panose="020B0502040204020203" pitchFamily="34" charset="0"/>
                <a:cs typeface="Segoe UI Light" panose="020B0502040204020203" pitchFamily="34" charset="0"/>
              </a:rPr>
              <a:t>Enable trusts between all domains in the forest</a:t>
            </a:r>
          </a:p>
        </p:txBody>
      </p:sp>
      <p:sp>
        <p:nvSpPr>
          <p:cNvPr id="16393" name="Rounded Rectangle 844806"/>
          <p:cNvSpPr>
            <a:spLocks noChangeArrowheads="1"/>
          </p:cNvSpPr>
          <p:nvPr/>
        </p:nvSpPr>
        <p:spPr bwMode="auto">
          <a:xfrm>
            <a:off x="694134" y="4198950"/>
            <a:ext cx="5940028" cy="34824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800" b="0">
                <a:latin typeface="Segoe UI Light" panose="020B0502040204020203" pitchFamily="34" charset="0"/>
                <a:cs typeface="Segoe UI Light" panose="020B0502040204020203" pitchFamily="34" charset="0"/>
              </a:rPr>
              <a:t>Share the Enterprise Admins and Schema Admins groups</a:t>
            </a:r>
          </a:p>
        </p:txBody>
      </p:sp>
      <p:grpSp>
        <p:nvGrpSpPr>
          <p:cNvPr id="16394" name="Group 17"/>
          <p:cNvGrpSpPr>
            <a:grpSpLocks/>
          </p:cNvGrpSpPr>
          <p:nvPr/>
        </p:nvGrpSpPr>
        <p:grpSpPr bwMode="auto">
          <a:xfrm>
            <a:off x="4331492" y="590550"/>
            <a:ext cx="1930004" cy="1140619"/>
            <a:chOff x="5502613" y="1047345"/>
            <a:chExt cx="2573574" cy="1520757"/>
          </a:xfrm>
        </p:grpSpPr>
        <p:cxnSp>
          <p:nvCxnSpPr>
            <p:cNvPr id="14" name="Straight Connector 13"/>
            <p:cNvCxnSpPr/>
            <p:nvPr/>
          </p:nvCxnSpPr>
          <p:spPr bwMode="auto">
            <a:xfrm flipV="1">
              <a:off x="6017010" y="1066394"/>
              <a:ext cx="1192322" cy="517502"/>
            </a:xfrm>
            <a:prstGeom prst="line">
              <a:avLst/>
            </a:prstGeom>
            <a:gradFill rotWithShape="1">
              <a:gsLst>
                <a:gs pos="0">
                  <a:srgbClr val="E4CD9A"/>
                </a:gs>
                <a:gs pos="100000">
                  <a:srgbClr val="EEEFD7"/>
                </a:gs>
              </a:gsLst>
              <a:lin ang="2700000" scaled="1"/>
            </a:gradFill>
            <a:ln w="34925" cap="flat" cmpd="sng" algn="ctr">
              <a:solidFill>
                <a:schemeClr val="accent4">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p:spPr>
        </p:cxnSp>
        <p:pic>
          <p:nvPicPr>
            <p:cNvPr id="16395" name="Picture 11"/>
            <p:cNvPicPr>
              <a:picLocks noChangeAspect="1" noChangeArrowheads="1"/>
            </p:cNvPicPr>
            <p:nvPr/>
          </p:nvPicPr>
          <p:blipFill>
            <a:blip r:embed="rId3"/>
            <a:srcRect/>
            <a:stretch>
              <a:fillRect/>
            </a:stretch>
          </p:blipFill>
          <p:spPr bwMode="auto">
            <a:xfrm>
              <a:off x="6650481" y="1047345"/>
              <a:ext cx="1425706" cy="1520757"/>
            </a:xfrm>
            <a:prstGeom prst="rect">
              <a:avLst/>
            </a:prstGeom>
            <a:noFill/>
            <a:ln w="9525" cap="flat" cmpd="sng" algn="ctr">
              <a:noFill/>
              <a:prstDash val="solid"/>
              <a:miter lim="800000"/>
              <a:headEnd/>
              <a:tailEnd/>
            </a:ln>
            <a:effectLst>
              <a:outerShdw dist="35921" dir="2700000" algn="ctr" rotWithShape="0">
                <a:srgbClr val="AFAFAF"/>
              </a:outerShdw>
            </a:effectLst>
          </p:spPr>
        </p:pic>
        <p:pic>
          <p:nvPicPr>
            <p:cNvPr id="2" name="Picture 10"/>
            <p:cNvPicPr>
              <a:picLocks noChangeAspect="1" noChangeArrowheads="1"/>
            </p:cNvPicPr>
            <p:nvPr/>
          </p:nvPicPr>
          <p:blipFill>
            <a:blip r:embed="rId4"/>
            <a:srcRect/>
            <a:stretch>
              <a:fillRect/>
            </a:stretch>
          </p:blipFill>
          <p:spPr bwMode="auto">
            <a:xfrm>
              <a:off x="5502613" y="1553735"/>
              <a:ext cx="1054197" cy="917534"/>
            </a:xfrm>
            <a:prstGeom prst="rect">
              <a:avLst/>
            </a:prstGeom>
            <a:noFill/>
            <a:ln w="9525" cap="flat" cmpd="sng" algn="ctr">
              <a:noFill/>
              <a:prstDash val="solid"/>
              <a:miter lim="800000"/>
              <a:headEnd/>
              <a:tailEnd/>
            </a:ln>
            <a:effectLst>
              <a:outerShdw dist="35921" dir="2700000" algn="ctr" rotWithShape="0">
                <a:srgbClr val="AFAFAF"/>
              </a:outerShdw>
            </a:effectLst>
          </p:spPr>
        </p:pic>
      </p:grpSp>
    </p:spTree>
    <p:extLst>
      <p:ext uri="{BB962C8B-B14F-4D97-AF65-F5344CB8AC3E}">
        <p14:creationId xmlns:p14="http://schemas.microsoft.com/office/powerpoint/2010/main" val="3249307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57150"/>
            <a:ext cx="8229600" cy="591873"/>
          </a:xfrm>
        </p:spPr>
        <p:txBody>
          <a:bodyPr/>
          <a:lstStyle/>
          <a:p>
            <a:pPr eaLnBrk="1" hangingPunct="1"/>
            <a:r>
              <a:rPr lang="en-US" sz="2800" dirty="0" smtClean="0">
                <a:solidFill>
                  <a:schemeClr val="bg1"/>
                </a:solidFill>
              </a:rPr>
              <a:t>The Basics: Organizational Units (OUs)</a:t>
            </a:r>
          </a:p>
        </p:txBody>
      </p:sp>
      <p:sp>
        <p:nvSpPr>
          <p:cNvPr id="17411" name="Rounded Rectangle 812098"/>
          <p:cNvSpPr>
            <a:spLocks noGrp="1" noChangeArrowheads="1"/>
          </p:cNvSpPr>
          <p:nvPr>
            <p:ph type="body" idx="4294967295"/>
          </p:nvPr>
        </p:nvSpPr>
        <p:spPr>
          <a:xfrm>
            <a:off x="1476377" y="1962150"/>
            <a:ext cx="6303169" cy="2434828"/>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sz="2400" b="0" dirty="0" err="1" smtClean="0"/>
              <a:t>OUs</a:t>
            </a:r>
            <a:r>
              <a:rPr lang="en-US" sz="2400" b="0" dirty="0" smtClean="0"/>
              <a:t> are used to:</a:t>
            </a:r>
          </a:p>
        </p:txBody>
      </p:sp>
      <p:sp>
        <p:nvSpPr>
          <p:cNvPr id="17412" name="Rounded Rectangle 844806"/>
          <p:cNvSpPr>
            <a:spLocks noChangeArrowheads="1"/>
          </p:cNvSpPr>
          <p:nvPr/>
        </p:nvSpPr>
        <p:spPr bwMode="auto">
          <a:xfrm>
            <a:off x="1626393" y="2646471"/>
            <a:ext cx="5940029" cy="34824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800" b="0" dirty="0">
                <a:latin typeface="Segoe UI Light" panose="020B0502040204020203" pitchFamily="34" charset="0"/>
                <a:cs typeface="Segoe UI Light" panose="020B0502040204020203" pitchFamily="34" charset="0"/>
              </a:rPr>
              <a:t>Represent your organization hierarchically and logically</a:t>
            </a:r>
          </a:p>
        </p:txBody>
      </p:sp>
      <p:sp>
        <p:nvSpPr>
          <p:cNvPr id="17413" name="Rounded Rectangle 844808"/>
          <p:cNvSpPr>
            <a:spLocks noChangeArrowheads="1"/>
          </p:cNvSpPr>
          <p:nvPr/>
        </p:nvSpPr>
        <p:spPr bwMode="auto">
          <a:xfrm>
            <a:off x="1626395" y="3149511"/>
            <a:ext cx="5934075" cy="34824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800" b="0">
                <a:latin typeface="Segoe UI Light" panose="020B0502040204020203" pitchFamily="34" charset="0"/>
                <a:cs typeface="Segoe UI Light" panose="020B0502040204020203" pitchFamily="34" charset="0"/>
              </a:rPr>
              <a:t>Manage a collection of objects in a consistent way</a:t>
            </a:r>
          </a:p>
        </p:txBody>
      </p:sp>
      <p:sp>
        <p:nvSpPr>
          <p:cNvPr id="17414" name="Rounded Rectangle 844808"/>
          <p:cNvSpPr>
            <a:spLocks noChangeArrowheads="1"/>
          </p:cNvSpPr>
          <p:nvPr/>
        </p:nvSpPr>
        <p:spPr bwMode="auto">
          <a:xfrm>
            <a:off x="1634730" y="3633499"/>
            <a:ext cx="5925740" cy="34824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800" b="0">
                <a:latin typeface="Segoe UI Light" panose="020B0502040204020203" pitchFamily="34" charset="0"/>
                <a:cs typeface="Segoe UI Light" panose="020B0502040204020203" pitchFamily="34" charset="0"/>
              </a:rPr>
              <a:t>Delegate permissions to administer groups of objects</a:t>
            </a:r>
          </a:p>
        </p:txBody>
      </p:sp>
      <p:sp>
        <p:nvSpPr>
          <p:cNvPr id="951303" name="AutoShape 7"/>
          <p:cNvSpPr>
            <a:spLocks noChangeArrowheads="1"/>
          </p:cNvSpPr>
          <p:nvPr/>
        </p:nvSpPr>
        <p:spPr bwMode="auto">
          <a:xfrm>
            <a:off x="1481139" y="797851"/>
            <a:ext cx="6298406" cy="1042988"/>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sz="2000" dirty="0" err="1">
                <a:latin typeface="Segoe UI Light" panose="020B0502040204020203" pitchFamily="34" charset="0"/>
                <a:cs typeface="Segoe UI Light" panose="020B0502040204020203" pitchFamily="34" charset="0"/>
              </a:rPr>
              <a:t>OUs</a:t>
            </a:r>
            <a:r>
              <a:rPr lang="en-US" sz="2000" dirty="0">
                <a:latin typeface="Segoe UI Light" panose="020B0502040204020203" pitchFamily="34" charset="0"/>
                <a:cs typeface="Segoe UI Light" panose="020B0502040204020203" pitchFamily="34" charset="0"/>
              </a:rPr>
              <a:t> are Active Directory containers that can contain users, groups, computers, and other </a:t>
            </a:r>
            <a:r>
              <a:rPr lang="en-US" sz="2000" dirty="0" err="1">
                <a:latin typeface="Segoe UI Light" panose="020B0502040204020203" pitchFamily="34" charset="0"/>
                <a:cs typeface="Segoe UI Light" panose="020B0502040204020203" pitchFamily="34" charset="0"/>
              </a:rPr>
              <a:t>OUs</a:t>
            </a:r>
            <a:endParaRPr lang="en-US" sz="2000" dirty="0">
              <a:latin typeface="Segoe UI Light" panose="020B0502040204020203" pitchFamily="34" charset="0"/>
              <a:cs typeface="Segoe UI Light" panose="020B0502040204020203" pitchFamily="34" charset="0"/>
            </a:endParaRPr>
          </a:p>
        </p:txBody>
      </p:sp>
      <p:pic>
        <p:nvPicPr>
          <p:cNvPr id="951306" name="Picture 10"/>
          <p:cNvPicPr>
            <a:picLocks noChangeAspect="1" noChangeArrowheads="1"/>
          </p:cNvPicPr>
          <p:nvPr/>
        </p:nvPicPr>
        <p:blipFill>
          <a:blip r:embed="rId3"/>
          <a:srcRect/>
          <a:stretch>
            <a:fillRect/>
          </a:stretch>
        </p:blipFill>
        <p:spPr bwMode="auto">
          <a:xfrm>
            <a:off x="6248401" y="1475185"/>
            <a:ext cx="1078706" cy="952500"/>
          </a:xfrm>
          <a:prstGeom prst="rect">
            <a:avLst/>
          </a:prstGeom>
          <a:noFill/>
          <a:ln w="9525" algn="ctr">
            <a:noFill/>
            <a:miter lim="800000"/>
            <a:headEnd/>
            <a:tailEnd/>
          </a:ln>
          <a:effectLst>
            <a:outerShdw dist="35921" dir="2700000" algn="ctr" rotWithShape="0">
              <a:srgbClr val="AFAFAF"/>
            </a:outerShdw>
          </a:effectLst>
        </p:spPr>
      </p:pic>
      <p:sp>
        <p:nvSpPr>
          <p:cNvPr id="17417" name="Rounded Rectangle 844808"/>
          <p:cNvSpPr>
            <a:spLocks noChangeArrowheads="1"/>
          </p:cNvSpPr>
          <p:nvPr/>
        </p:nvSpPr>
        <p:spPr bwMode="auto">
          <a:xfrm>
            <a:off x="1632349" y="4149041"/>
            <a:ext cx="5925740" cy="34824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800" b="0">
                <a:latin typeface="Segoe UI Light" panose="020B0502040204020203" pitchFamily="34" charset="0"/>
                <a:cs typeface="Segoe UI Light" panose="020B0502040204020203" pitchFamily="34" charset="0"/>
              </a:rPr>
              <a:t>Apply policies</a:t>
            </a:r>
          </a:p>
        </p:txBody>
      </p:sp>
    </p:spTree>
    <p:extLst>
      <p:ext uri="{BB962C8B-B14F-4D97-AF65-F5344CB8AC3E}">
        <p14:creationId xmlns:p14="http://schemas.microsoft.com/office/powerpoint/2010/main" val="2840420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228600" y="110729"/>
            <a:ext cx="8229600" cy="461665"/>
          </a:xfrm>
          <a:prstGeom prst="rect">
            <a:avLst/>
          </a:prstGeom>
          <a:noFill/>
          <a:ln w="9525">
            <a:noFill/>
            <a:miter lim="800000"/>
            <a:headEnd/>
            <a:tailEnd/>
          </a:ln>
        </p:spPr>
        <p:txBody>
          <a:bodyPr>
            <a:spAutoFit/>
          </a:bodyPr>
          <a:lstStyle/>
          <a:p>
            <a:r>
              <a:rPr lang="en-US" smtClean="0">
                <a:solidFill>
                  <a:schemeClr val="bg1"/>
                </a:solidFill>
                <a:cs typeface="Arial" charset="0"/>
              </a:rPr>
              <a:t>Giới thiệu</a:t>
            </a:r>
            <a:endParaRPr lang="en-US">
              <a:solidFill>
                <a:schemeClr val="bg1"/>
              </a:solidFill>
            </a:endParaRPr>
          </a:p>
        </p:txBody>
      </p:sp>
      <p:sp>
        <p:nvSpPr>
          <p:cNvPr id="9219" name="Rectangle 2"/>
          <p:cNvSpPr>
            <a:spLocks noChangeArrowheads="1"/>
          </p:cNvSpPr>
          <p:nvPr/>
        </p:nvSpPr>
        <p:spPr bwMode="auto">
          <a:xfrm>
            <a:off x="152400" y="685801"/>
            <a:ext cx="3080523" cy="461665"/>
          </a:xfrm>
          <a:prstGeom prst="rect">
            <a:avLst/>
          </a:prstGeom>
          <a:noFill/>
          <a:ln w="9525">
            <a:noFill/>
            <a:miter lim="800000"/>
            <a:headEnd/>
            <a:tailEnd/>
          </a:ln>
        </p:spPr>
        <p:txBody>
          <a:bodyPr wrap="none">
            <a:spAutoFit/>
          </a:bodyPr>
          <a:lstStyle/>
          <a:p>
            <a:r>
              <a:rPr lang="en-US"/>
              <a:t>Mô hình Workgroup</a:t>
            </a:r>
          </a:p>
        </p:txBody>
      </p:sp>
      <p:sp>
        <p:nvSpPr>
          <p:cNvPr id="9220" name="Rectangle 3"/>
          <p:cNvSpPr>
            <a:spLocks noChangeArrowheads="1"/>
          </p:cNvSpPr>
          <p:nvPr/>
        </p:nvSpPr>
        <p:spPr bwMode="auto">
          <a:xfrm>
            <a:off x="228600" y="1276350"/>
            <a:ext cx="8686800" cy="1631216"/>
          </a:xfrm>
          <a:prstGeom prst="rect">
            <a:avLst/>
          </a:prstGeom>
          <a:noFill/>
          <a:ln w="9525">
            <a:noFill/>
            <a:miter lim="800000"/>
            <a:headEnd/>
            <a:tailEnd/>
          </a:ln>
        </p:spPr>
        <p:txBody>
          <a:bodyPr wrap="square">
            <a:spAutoFit/>
          </a:bodyPr>
          <a:lstStyle/>
          <a:p>
            <a:pPr marL="338138" indent="-338138">
              <a:buFontTx/>
              <a:buBlip>
                <a:blip r:embed="rId2"/>
              </a:buBlip>
            </a:pPr>
            <a:r>
              <a:rPr lang="vi-VN" sz="2000" dirty="0">
                <a:solidFill>
                  <a:srgbClr val="0070C0"/>
                </a:solidFill>
              </a:rPr>
              <a:t>Mô hình mạng workgroup còn gọi là mô hình mạng</a:t>
            </a:r>
            <a:r>
              <a:rPr lang="vi-VN" sz="2000" dirty="0">
                <a:solidFill>
                  <a:srgbClr val="FF0000"/>
                </a:solidFill>
              </a:rPr>
              <a:t> peer-to-peer</a:t>
            </a:r>
            <a:r>
              <a:rPr lang="vi-VN" sz="2000" dirty="0">
                <a:solidFill>
                  <a:srgbClr val="0070C0"/>
                </a:solidFill>
              </a:rPr>
              <a:t>, là mô hình mà trong đó các máy</a:t>
            </a:r>
            <a:r>
              <a:rPr lang="en-US" sz="2000" dirty="0">
                <a:solidFill>
                  <a:srgbClr val="0070C0"/>
                </a:solidFill>
              </a:rPr>
              <a:t> </a:t>
            </a:r>
            <a:r>
              <a:rPr lang="vi-VN" sz="2000" dirty="0">
                <a:solidFill>
                  <a:srgbClr val="0070C0"/>
                </a:solidFill>
              </a:rPr>
              <a:t>tính có vai trò như nhau được nối kết với nhau. Các dữ liệu và tài nguyên được </a:t>
            </a:r>
            <a:r>
              <a:rPr lang="vi-VN" sz="2000" dirty="0">
                <a:solidFill>
                  <a:srgbClr val="FF0000"/>
                </a:solidFill>
              </a:rPr>
              <a:t>lưu trữ phân tán tại các</a:t>
            </a:r>
            <a:r>
              <a:rPr lang="en-US" sz="2000" dirty="0">
                <a:solidFill>
                  <a:srgbClr val="FF0000"/>
                </a:solidFill>
              </a:rPr>
              <a:t> </a:t>
            </a:r>
            <a:r>
              <a:rPr lang="en-US" sz="2000" dirty="0" err="1">
                <a:solidFill>
                  <a:srgbClr val="FF0000"/>
                </a:solidFill>
              </a:rPr>
              <a:t>máy</a:t>
            </a:r>
            <a:r>
              <a:rPr lang="en-US" sz="2000" dirty="0">
                <a:solidFill>
                  <a:srgbClr val="FF0000"/>
                </a:solidFill>
              </a:rPr>
              <a:t> </a:t>
            </a:r>
            <a:r>
              <a:rPr lang="en-US" sz="2000" dirty="0" err="1">
                <a:solidFill>
                  <a:srgbClr val="FF0000"/>
                </a:solidFill>
              </a:rPr>
              <a:t>cục</a:t>
            </a:r>
            <a:r>
              <a:rPr lang="en-US" sz="2000" dirty="0">
                <a:solidFill>
                  <a:srgbClr val="FF0000"/>
                </a:solidFill>
              </a:rPr>
              <a:t> </a:t>
            </a:r>
            <a:r>
              <a:rPr lang="en-US" sz="2000" dirty="0" err="1">
                <a:solidFill>
                  <a:srgbClr val="FF0000"/>
                </a:solidFill>
              </a:rPr>
              <a:t>bộ</a:t>
            </a:r>
            <a:r>
              <a:rPr lang="en-US" sz="2000" dirty="0">
                <a:solidFill>
                  <a:srgbClr val="0070C0"/>
                </a:solidFill>
              </a:rPr>
              <a:t>, </a:t>
            </a:r>
            <a:r>
              <a:rPr lang="en-US" sz="2000" dirty="0" err="1">
                <a:solidFill>
                  <a:srgbClr val="0070C0"/>
                </a:solidFill>
              </a:rPr>
              <a:t>các</a:t>
            </a:r>
            <a:r>
              <a:rPr lang="en-US" sz="2000" dirty="0">
                <a:solidFill>
                  <a:srgbClr val="0070C0"/>
                </a:solidFill>
              </a:rPr>
              <a:t> </a:t>
            </a:r>
            <a:r>
              <a:rPr lang="en-US" sz="2000" dirty="0" err="1">
                <a:solidFill>
                  <a:srgbClr val="0070C0"/>
                </a:solidFill>
              </a:rPr>
              <a:t>máy</a:t>
            </a:r>
            <a:r>
              <a:rPr lang="en-US" sz="2000" dirty="0">
                <a:solidFill>
                  <a:srgbClr val="0070C0"/>
                </a:solidFill>
              </a:rPr>
              <a:t> </a:t>
            </a:r>
            <a:r>
              <a:rPr lang="en-US" sz="2000" dirty="0" err="1">
                <a:solidFill>
                  <a:srgbClr val="0070C0"/>
                </a:solidFill>
              </a:rPr>
              <a:t>tự</a:t>
            </a:r>
            <a:r>
              <a:rPr lang="en-US" sz="2000" dirty="0">
                <a:solidFill>
                  <a:srgbClr val="0070C0"/>
                </a:solidFill>
              </a:rPr>
              <a:t> </a:t>
            </a:r>
            <a:r>
              <a:rPr lang="en-US" sz="2000" dirty="0" err="1">
                <a:solidFill>
                  <a:srgbClr val="0070C0"/>
                </a:solidFill>
              </a:rPr>
              <a:t>quản</a:t>
            </a:r>
            <a:r>
              <a:rPr lang="en-US" sz="2000" dirty="0">
                <a:solidFill>
                  <a:srgbClr val="0070C0"/>
                </a:solidFill>
              </a:rPr>
              <a:t> </a:t>
            </a:r>
            <a:r>
              <a:rPr lang="en-US" sz="2000" dirty="0" err="1">
                <a:solidFill>
                  <a:srgbClr val="0070C0"/>
                </a:solidFill>
              </a:rPr>
              <a:t>lý</a:t>
            </a:r>
            <a:r>
              <a:rPr lang="en-US" sz="2000" dirty="0">
                <a:solidFill>
                  <a:srgbClr val="0070C0"/>
                </a:solidFill>
              </a:rPr>
              <a:t> </a:t>
            </a:r>
            <a:r>
              <a:rPr lang="en-US" sz="2000" dirty="0" err="1">
                <a:solidFill>
                  <a:srgbClr val="0070C0"/>
                </a:solidFill>
              </a:rPr>
              <a:t>tài</a:t>
            </a:r>
            <a:r>
              <a:rPr lang="en-US" sz="2000" dirty="0">
                <a:solidFill>
                  <a:srgbClr val="0070C0"/>
                </a:solidFill>
              </a:rPr>
              <a:t> </a:t>
            </a:r>
            <a:r>
              <a:rPr lang="en-US" sz="2000" dirty="0" err="1">
                <a:solidFill>
                  <a:srgbClr val="0070C0"/>
                </a:solidFill>
              </a:rPr>
              <a:t>nguyên</a:t>
            </a:r>
            <a:r>
              <a:rPr lang="en-US" sz="2000" dirty="0">
                <a:solidFill>
                  <a:srgbClr val="0070C0"/>
                </a:solidFill>
              </a:rPr>
              <a:t> </a:t>
            </a:r>
            <a:r>
              <a:rPr lang="en-US" sz="2000" dirty="0" err="1">
                <a:solidFill>
                  <a:srgbClr val="0070C0"/>
                </a:solidFill>
              </a:rPr>
              <a:t>cục</a:t>
            </a:r>
            <a:r>
              <a:rPr lang="en-US" sz="2000" dirty="0">
                <a:solidFill>
                  <a:srgbClr val="0070C0"/>
                </a:solidFill>
              </a:rPr>
              <a:t> </a:t>
            </a:r>
            <a:r>
              <a:rPr lang="en-US" sz="2000" dirty="0" err="1">
                <a:solidFill>
                  <a:srgbClr val="0070C0"/>
                </a:solidFill>
              </a:rPr>
              <a:t>bộ</a:t>
            </a:r>
            <a:r>
              <a:rPr lang="en-US" sz="2000" dirty="0">
                <a:solidFill>
                  <a:srgbClr val="0070C0"/>
                </a:solidFill>
              </a:rPr>
              <a:t> </a:t>
            </a:r>
            <a:r>
              <a:rPr lang="en-US" sz="2000" dirty="0" err="1">
                <a:solidFill>
                  <a:srgbClr val="0070C0"/>
                </a:solidFill>
              </a:rPr>
              <a:t>của</a:t>
            </a:r>
            <a:r>
              <a:rPr lang="en-US" sz="2000" dirty="0">
                <a:solidFill>
                  <a:srgbClr val="0070C0"/>
                </a:solidFill>
              </a:rPr>
              <a:t> </a:t>
            </a:r>
            <a:r>
              <a:rPr lang="en-US" sz="2000" dirty="0" err="1">
                <a:solidFill>
                  <a:srgbClr val="0070C0"/>
                </a:solidFill>
              </a:rPr>
              <a:t>mình</a:t>
            </a:r>
            <a:endParaRPr lang="en-US" sz="2000" dirty="0">
              <a:solidFill>
                <a:srgbClr val="0070C0"/>
              </a:solidFill>
            </a:endParaRPr>
          </a:p>
          <a:p>
            <a:endParaRPr lang="en-US" sz="2000"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67" name="AutoShape 15"/>
          <p:cNvSpPr>
            <a:spLocks noChangeArrowheads="1"/>
          </p:cNvSpPr>
          <p:nvPr/>
        </p:nvSpPr>
        <p:spPr bwMode="auto">
          <a:xfrm>
            <a:off x="1469361" y="502033"/>
            <a:ext cx="6292453" cy="923330"/>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tIns="91440" bIns="91440" anchor="ctr">
            <a:spAutoFit/>
          </a:bodyPr>
          <a:lstStyle/>
          <a:p>
            <a:pPr algn="l">
              <a:defRPr/>
            </a:pPr>
            <a:r>
              <a:rPr lang="en-US" dirty="0">
                <a:latin typeface="Segoe UI Light" panose="020B0502040204020203" pitchFamily="34" charset="0"/>
                <a:cs typeface="Segoe UI Light" panose="020B0502040204020203" pitchFamily="34" charset="0"/>
              </a:rPr>
              <a:t>Trusts provide a mechanism for users to gain access to resources in another domain</a:t>
            </a:r>
          </a:p>
        </p:txBody>
      </p:sp>
      <p:graphicFrame>
        <p:nvGraphicFramePr>
          <p:cNvPr id="945242" name="Group 90"/>
          <p:cNvGraphicFramePr>
            <a:graphicFrameLocks noGrp="1"/>
          </p:cNvGraphicFramePr>
          <p:nvPr>
            <p:ph type="tbl" idx="1"/>
            <p:extLst>
              <p:ext uri="{D42A27DB-BD31-4B8C-83A1-F6EECF244321}">
                <p14:modId xmlns:p14="http://schemas.microsoft.com/office/powerpoint/2010/main" val="2796097102"/>
              </p:ext>
            </p:extLst>
          </p:nvPr>
        </p:nvGraphicFramePr>
        <p:xfrm>
          <a:off x="1472931" y="1482925"/>
          <a:ext cx="6288881" cy="2311003"/>
        </p:xfrm>
        <a:graphic>
          <a:graphicData uri="http://schemas.openxmlformats.org/drawingml/2006/table">
            <a:tbl>
              <a:tblPr/>
              <a:tblGrid>
                <a:gridCol w="1249438"/>
                <a:gridCol w="2761988"/>
                <a:gridCol w="2277455"/>
              </a:tblGrid>
              <a:tr h="564404">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Types of Trusts</a:t>
                      </a:r>
                    </a:p>
                  </a:txBody>
                  <a:tcPr marL="68582" marR="68582" marT="68579" marB="6857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Description</a:t>
                      </a:r>
                    </a:p>
                  </a:txBody>
                  <a:tcPr marL="68582" marR="68582" marT="68579" marB="6857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Diagram</a:t>
                      </a:r>
                    </a:p>
                  </a:txBody>
                  <a:tcPr marL="68582" marR="68582" marT="68579" marB="6857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r>
              <a:tr h="77033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Directional</a:t>
                      </a:r>
                    </a:p>
                  </a:txBody>
                  <a:tcPr marL="68582" marR="68582" marT="68579" marB="6857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The trust direction flows from trusting domain to the trusted domain</a:t>
                      </a:r>
                    </a:p>
                  </a:txBody>
                  <a:tcPr marL="68582" marR="68582" marT="68579" marB="6857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endParaRPr kumimoji="0" lang="en-US" sz="14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endParaRPr>
                    </a:p>
                  </a:txBody>
                  <a:tcPr marL="68582" marR="68582" marT="68579" marB="6857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97626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Transitive</a:t>
                      </a:r>
                    </a:p>
                  </a:txBody>
                  <a:tcPr marL="68582" marR="68582" marT="68579" marB="6857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The trust relationship is extended beyond a two-domain trust to include other trusted domains</a:t>
                      </a:r>
                    </a:p>
                  </a:txBody>
                  <a:tcPr marL="68582" marR="68582" marT="68579" marB="6857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endPar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endParaRPr>
                    </a:p>
                  </a:txBody>
                  <a:tcPr marL="68582" marR="68582" marT="68579" marB="6857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sp>
        <p:nvSpPr>
          <p:cNvPr id="14358" name="AutoShape 48"/>
          <p:cNvSpPr>
            <a:spLocks noChangeArrowheads="1"/>
          </p:cNvSpPr>
          <p:nvPr/>
        </p:nvSpPr>
        <p:spPr bwMode="auto">
          <a:xfrm>
            <a:off x="1158480" y="3886200"/>
            <a:ext cx="7223521" cy="682228"/>
          </a:xfrm>
          <a:prstGeom prst="rect">
            <a:avLst/>
          </a:prstGeom>
          <a:solidFill>
            <a:srgbClr val="F2E7CE"/>
          </a:solidFill>
          <a:ln w="9525" algn="ctr">
            <a:solidFill>
              <a:srgbClr val="333333"/>
            </a:solidFill>
            <a:round/>
            <a:headEnd/>
            <a:tailEnd/>
          </a:ln>
        </p:spPr>
        <p:txBody>
          <a:bodyPr wrap="none" anchor="ct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2000" b="0" dirty="0">
                <a:latin typeface="Segoe UI Light" panose="020B0502040204020203" pitchFamily="34" charset="0"/>
                <a:cs typeface="Segoe UI Light" panose="020B0502040204020203" pitchFamily="34" charset="0"/>
              </a:rPr>
              <a:t>All domains in a forest trust all other domains in the forest</a:t>
            </a:r>
          </a:p>
          <a:p>
            <a:pPr algn="l">
              <a:lnSpc>
                <a:spcPct val="90000"/>
              </a:lnSpc>
              <a:spcBef>
                <a:spcPct val="40000"/>
              </a:spcBef>
              <a:buClr>
                <a:srgbClr val="006699"/>
              </a:buClr>
              <a:buFontTx/>
              <a:buChar char="•"/>
            </a:pPr>
            <a:r>
              <a:rPr lang="en-US" sz="2000" b="0" dirty="0">
                <a:latin typeface="Segoe UI Light" panose="020B0502040204020203" pitchFamily="34" charset="0"/>
                <a:cs typeface="Segoe UI Light" panose="020B0502040204020203" pitchFamily="34" charset="0"/>
              </a:rPr>
              <a:t>Trusts can extend outside the forest</a:t>
            </a:r>
          </a:p>
        </p:txBody>
      </p:sp>
      <p:grpSp>
        <p:nvGrpSpPr>
          <p:cNvPr id="14359" name="Group 78"/>
          <p:cNvGrpSpPr>
            <a:grpSpLocks/>
          </p:cNvGrpSpPr>
          <p:nvPr/>
        </p:nvGrpSpPr>
        <p:grpSpPr bwMode="auto">
          <a:xfrm>
            <a:off x="5687616" y="2209802"/>
            <a:ext cx="1832372" cy="622697"/>
            <a:chOff x="5903913" y="2998071"/>
            <a:chExt cx="2443162" cy="830262"/>
          </a:xfrm>
        </p:grpSpPr>
        <p:pic>
          <p:nvPicPr>
            <p:cNvPr id="945236" name="Picture 84"/>
            <p:cNvPicPr>
              <a:picLocks noChangeAspect="1" noChangeArrowheads="1"/>
            </p:cNvPicPr>
            <p:nvPr/>
          </p:nvPicPr>
          <p:blipFill>
            <a:blip r:embed="rId3"/>
            <a:srcRect/>
            <a:stretch>
              <a:fillRect/>
            </a:stretch>
          </p:blipFill>
          <p:spPr bwMode="auto">
            <a:xfrm>
              <a:off x="5903913" y="3099671"/>
              <a:ext cx="690562" cy="609599"/>
            </a:xfrm>
            <a:prstGeom prst="rect">
              <a:avLst/>
            </a:prstGeom>
            <a:noFill/>
            <a:ln w="9525" algn="ctr">
              <a:noFill/>
              <a:miter lim="800000"/>
              <a:headEnd/>
              <a:tailEnd/>
            </a:ln>
            <a:effectLst>
              <a:outerShdw dist="35921" dir="2700000" algn="ctr" rotWithShape="0">
                <a:srgbClr val="AFAFAF"/>
              </a:outerShdw>
            </a:effectLst>
          </p:spPr>
        </p:pic>
        <p:pic>
          <p:nvPicPr>
            <p:cNvPr id="945238" name="Picture 86"/>
            <p:cNvPicPr>
              <a:picLocks noChangeAspect="1" noChangeArrowheads="1"/>
            </p:cNvPicPr>
            <p:nvPr/>
          </p:nvPicPr>
          <p:blipFill>
            <a:blip r:embed="rId3"/>
            <a:srcRect/>
            <a:stretch>
              <a:fillRect/>
            </a:stretch>
          </p:blipFill>
          <p:spPr bwMode="auto">
            <a:xfrm>
              <a:off x="7656513" y="3094909"/>
              <a:ext cx="690562" cy="609599"/>
            </a:xfrm>
            <a:prstGeom prst="rect">
              <a:avLst/>
            </a:prstGeom>
            <a:noFill/>
            <a:ln w="9525" algn="ctr">
              <a:noFill/>
              <a:miter lim="800000"/>
              <a:headEnd/>
              <a:tailEnd/>
            </a:ln>
            <a:effectLst>
              <a:outerShdw dist="35921" dir="2700000" algn="ctr" rotWithShape="0">
                <a:srgbClr val="AFAFAF"/>
              </a:outerShdw>
            </a:effectLst>
          </p:spPr>
        </p:pic>
        <p:sp>
          <p:nvSpPr>
            <p:cNvPr id="14373" name="Text Box 92"/>
            <p:cNvSpPr txBox="1">
              <a:spLocks noChangeArrowheads="1"/>
            </p:cNvSpPr>
            <p:nvPr/>
          </p:nvSpPr>
          <p:spPr bwMode="auto">
            <a:xfrm>
              <a:off x="6675438" y="2998071"/>
              <a:ext cx="1000125" cy="258762"/>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200" b="0">
                  <a:latin typeface="Segoe UI Light" panose="020B0502040204020203" pitchFamily="34" charset="0"/>
                  <a:cs typeface="Segoe UI Light" panose="020B0502040204020203" pitchFamily="34" charset="0"/>
                </a:rPr>
                <a:t>Access</a:t>
              </a:r>
              <a:endParaRPr lang="en-US" sz="1200" b="0">
                <a:latin typeface="Segoe UI Light" panose="020B0502040204020203" pitchFamily="34" charset="0"/>
                <a:cs typeface="Segoe UI Light" panose="020B0502040204020203" pitchFamily="34" charset="0"/>
              </a:endParaRPr>
            </a:p>
          </p:txBody>
        </p:sp>
        <p:sp>
          <p:nvSpPr>
            <p:cNvPr id="14374" name="Text Box 93"/>
            <p:cNvSpPr txBox="1">
              <a:spLocks noChangeArrowheads="1"/>
            </p:cNvSpPr>
            <p:nvPr/>
          </p:nvSpPr>
          <p:spPr bwMode="auto">
            <a:xfrm>
              <a:off x="6611938" y="3569571"/>
              <a:ext cx="1000125" cy="258762"/>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200" b="0">
                  <a:latin typeface="Segoe UI Light" panose="020B0502040204020203" pitchFamily="34" charset="0"/>
                  <a:cs typeface="Segoe UI Light" panose="020B0502040204020203" pitchFamily="34" charset="0"/>
                </a:rPr>
                <a:t>TRUST</a:t>
              </a:r>
              <a:endParaRPr lang="en-US" sz="1200" b="0">
                <a:latin typeface="Segoe UI Light" panose="020B0502040204020203" pitchFamily="34" charset="0"/>
                <a:cs typeface="Segoe UI Light" panose="020B0502040204020203" pitchFamily="34" charset="0"/>
              </a:endParaRPr>
            </a:p>
          </p:txBody>
        </p:sp>
        <p:cxnSp>
          <p:nvCxnSpPr>
            <p:cNvPr id="14375" name="Straight Arrow Connector 48"/>
            <p:cNvCxnSpPr>
              <a:cxnSpLocks noChangeShapeType="1"/>
            </p:cNvCxnSpPr>
            <p:nvPr/>
          </p:nvCxnSpPr>
          <p:spPr bwMode="auto">
            <a:xfrm>
              <a:off x="6763109" y="3485074"/>
              <a:ext cx="759126" cy="1588"/>
            </a:xfrm>
            <a:prstGeom prst="straightConnector1">
              <a:avLst/>
            </a:prstGeom>
            <a:noFill/>
            <a:ln w="38100" algn="ctr">
              <a:solidFill>
                <a:srgbClr val="C00000"/>
              </a:solidFill>
              <a:round/>
              <a:headEnd/>
              <a:tailEnd type="triangle" w="lg" len="med"/>
            </a:ln>
            <a:extLst>
              <a:ext uri="{909E8E84-426E-40DD-AFC4-6F175D3DCCD1}">
                <a14:hiddenFill xmlns:a14="http://schemas.microsoft.com/office/drawing/2010/main">
                  <a:noFill/>
                </a14:hiddenFill>
              </a:ext>
            </a:extLst>
          </p:spPr>
        </p:cxnSp>
        <p:cxnSp>
          <p:nvCxnSpPr>
            <p:cNvPr id="14376" name="Straight Arrow Connector 55"/>
            <p:cNvCxnSpPr>
              <a:cxnSpLocks noChangeShapeType="1"/>
            </p:cNvCxnSpPr>
            <p:nvPr/>
          </p:nvCxnSpPr>
          <p:spPr bwMode="auto">
            <a:xfrm rot="10800000" flipV="1">
              <a:off x="6741460" y="3274993"/>
              <a:ext cx="753035" cy="1"/>
            </a:xfrm>
            <a:prstGeom prst="straightConnector1">
              <a:avLst/>
            </a:prstGeom>
            <a:noFill/>
            <a:ln w="38100" algn="ctr">
              <a:solidFill>
                <a:srgbClr val="C00000"/>
              </a:solidFill>
              <a:prstDash val="sysDash"/>
              <a:round/>
              <a:headEnd/>
              <a:tailEnd type="triangle" w="lg" len="med"/>
            </a:ln>
            <a:extLst>
              <a:ext uri="{909E8E84-426E-40DD-AFC4-6F175D3DCCD1}">
                <a14:hiddenFill xmlns:a14="http://schemas.microsoft.com/office/drawing/2010/main">
                  <a:noFill/>
                </a14:hiddenFill>
              </a:ext>
            </a:extLst>
          </p:spPr>
        </p:cxnSp>
      </p:grpSp>
      <p:grpSp>
        <p:nvGrpSpPr>
          <p:cNvPr id="14360" name="Group 77"/>
          <p:cNvGrpSpPr>
            <a:grpSpLocks/>
          </p:cNvGrpSpPr>
          <p:nvPr/>
        </p:nvGrpSpPr>
        <p:grpSpPr bwMode="auto">
          <a:xfrm>
            <a:off x="5525693" y="2950371"/>
            <a:ext cx="2082403" cy="750094"/>
            <a:chOff x="5688013" y="3985496"/>
            <a:chExt cx="2776537" cy="1000125"/>
          </a:xfrm>
        </p:grpSpPr>
        <p:pic>
          <p:nvPicPr>
            <p:cNvPr id="945247" name="Picture 95"/>
            <p:cNvPicPr>
              <a:picLocks noChangeAspect="1" noChangeArrowheads="1"/>
            </p:cNvPicPr>
            <p:nvPr/>
          </p:nvPicPr>
          <p:blipFill>
            <a:blip r:embed="rId4"/>
            <a:srcRect/>
            <a:stretch>
              <a:fillRect/>
            </a:stretch>
          </p:blipFill>
          <p:spPr bwMode="auto">
            <a:xfrm>
              <a:off x="6232525" y="3993434"/>
              <a:ext cx="369888" cy="327025"/>
            </a:xfrm>
            <a:prstGeom prst="rect">
              <a:avLst/>
            </a:prstGeom>
            <a:noFill/>
            <a:ln w="9525" algn="ctr">
              <a:noFill/>
              <a:miter lim="800000"/>
              <a:headEnd/>
              <a:tailEnd/>
            </a:ln>
            <a:effectLst>
              <a:outerShdw dist="35921" dir="2700000" algn="ctr" rotWithShape="0">
                <a:srgbClr val="AFAFAF"/>
              </a:outerShdw>
            </a:effectLst>
          </p:spPr>
        </p:pic>
        <p:pic>
          <p:nvPicPr>
            <p:cNvPr id="945248" name="Picture 96"/>
            <p:cNvPicPr>
              <a:picLocks noChangeAspect="1" noChangeArrowheads="1"/>
            </p:cNvPicPr>
            <p:nvPr/>
          </p:nvPicPr>
          <p:blipFill>
            <a:blip r:embed="rId4"/>
            <a:srcRect/>
            <a:stretch>
              <a:fillRect/>
            </a:stretch>
          </p:blipFill>
          <p:spPr bwMode="auto">
            <a:xfrm>
              <a:off x="7578725" y="3985496"/>
              <a:ext cx="369888" cy="327025"/>
            </a:xfrm>
            <a:prstGeom prst="rect">
              <a:avLst/>
            </a:prstGeom>
            <a:noFill/>
            <a:ln w="9525" algn="ctr">
              <a:noFill/>
              <a:miter lim="800000"/>
              <a:headEnd/>
              <a:tailEnd/>
            </a:ln>
            <a:effectLst>
              <a:outerShdw dist="35921" dir="2700000" algn="ctr" rotWithShape="0">
                <a:srgbClr val="AFAFAF"/>
              </a:outerShdw>
            </a:effectLst>
          </p:spPr>
        </p:pic>
        <p:pic>
          <p:nvPicPr>
            <p:cNvPr id="945249" name="Picture 97"/>
            <p:cNvPicPr>
              <a:picLocks noChangeAspect="1" noChangeArrowheads="1"/>
            </p:cNvPicPr>
            <p:nvPr/>
          </p:nvPicPr>
          <p:blipFill>
            <a:blip r:embed="rId4"/>
            <a:srcRect/>
            <a:stretch>
              <a:fillRect/>
            </a:stretch>
          </p:blipFill>
          <p:spPr bwMode="auto">
            <a:xfrm>
              <a:off x="8094663" y="4641134"/>
              <a:ext cx="369887" cy="327025"/>
            </a:xfrm>
            <a:prstGeom prst="rect">
              <a:avLst/>
            </a:prstGeom>
            <a:noFill/>
            <a:ln w="9525" algn="ctr">
              <a:noFill/>
              <a:miter lim="800000"/>
              <a:headEnd/>
              <a:tailEnd/>
            </a:ln>
            <a:effectLst>
              <a:outerShdw dist="35921" dir="2700000" algn="ctr" rotWithShape="0">
                <a:srgbClr val="AFAFAF"/>
              </a:outerShdw>
            </a:effectLst>
          </p:spPr>
        </p:pic>
        <p:pic>
          <p:nvPicPr>
            <p:cNvPr id="945250" name="Picture 98"/>
            <p:cNvPicPr>
              <a:picLocks noChangeAspect="1" noChangeArrowheads="1"/>
            </p:cNvPicPr>
            <p:nvPr/>
          </p:nvPicPr>
          <p:blipFill>
            <a:blip r:embed="rId4"/>
            <a:srcRect/>
            <a:stretch>
              <a:fillRect/>
            </a:stretch>
          </p:blipFill>
          <p:spPr bwMode="auto">
            <a:xfrm>
              <a:off x="5688013" y="4658596"/>
              <a:ext cx="369887" cy="327025"/>
            </a:xfrm>
            <a:prstGeom prst="rect">
              <a:avLst/>
            </a:prstGeom>
            <a:noFill/>
            <a:ln w="9525" algn="ctr">
              <a:noFill/>
              <a:miter lim="800000"/>
              <a:headEnd/>
              <a:tailEnd/>
            </a:ln>
            <a:effectLst>
              <a:outerShdw dist="35921" dir="2700000" algn="ctr" rotWithShape="0">
                <a:srgbClr val="AFAFAF"/>
              </a:outerShdw>
            </a:effectLst>
          </p:spPr>
        </p:pic>
        <p:pic>
          <p:nvPicPr>
            <p:cNvPr id="945251" name="Picture 99"/>
            <p:cNvPicPr>
              <a:picLocks noChangeAspect="1" noChangeArrowheads="1"/>
            </p:cNvPicPr>
            <p:nvPr/>
          </p:nvPicPr>
          <p:blipFill>
            <a:blip r:embed="rId4"/>
            <a:srcRect/>
            <a:stretch>
              <a:fillRect/>
            </a:stretch>
          </p:blipFill>
          <p:spPr bwMode="auto">
            <a:xfrm>
              <a:off x="7042150" y="4658596"/>
              <a:ext cx="369888" cy="327025"/>
            </a:xfrm>
            <a:prstGeom prst="rect">
              <a:avLst/>
            </a:prstGeom>
            <a:noFill/>
            <a:ln w="9525" algn="ctr">
              <a:noFill/>
              <a:miter lim="800000"/>
              <a:headEnd/>
              <a:tailEnd/>
            </a:ln>
            <a:effectLst>
              <a:outerShdw dist="35921" dir="2700000" algn="ctr" rotWithShape="0">
                <a:srgbClr val="AFAFAF"/>
              </a:outerShdw>
            </a:effectLst>
          </p:spPr>
        </p:pic>
        <p:sp>
          <p:nvSpPr>
            <p:cNvPr id="14366" name="Text Box 128"/>
            <p:cNvSpPr txBox="1">
              <a:spLocks noChangeArrowheads="1"/>
            </p:cNvSpPr>
            <p:nvPr/>
          </p:nvSpPr>
          <p:spPr bwMode="auto">
            <a:xfrm>
              <a:off x="6581775" y="4204571"/>
              <a:ext cx="1000125" cy="258762"/>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200" b="0">
                  <a:latin typeface="Segoe UI Light" panose="020B0502040204020203" pitchFamily="34" charset="0"/>
                  <a:cs typeface="Segoe UI Light" panose="020B0502040204020203" pitchFamily="34" charset="0"/>
                </a:rPr>
                <a:t>Trust &amp; Access</a:t>
              </a:r>
              <a:endParaRPr lang="en-US" sz="1200" b="0">
                <a:latin typeface="Segoe UI Light" panose="020B0502040204020203" pitchFamily="34" charset="0"/>
                <a:cs typeface="Segoe UI Light" panose="020B0502040204020203" pitchFamily="34" charset="0"/>
              </a:endParaRPr>
            </a:p>
          </p:txBody>
        </p:sp>
        <p:cxnSp>
          <p:nvCxnSpPr>
            <p:cNvPr id="14367" name="Straight Arrow Connector 63"/>
            <p:cNvCxnSpPr>
              <a:cxnSpLocks noChangeShapeType="1"/>
            </p:cNvCxnSpPr>
            <p:nvPr/>
          </p:nvCxnSpPr>
          <p:spPr bwMode="auto">
            <a:xfrm>
              <a:off x="6615952" y="4099748"/>
              <a:ext cx="950259" cy="1588"/>
            </a:xfrm>
            <a:prstGeom prst="straightConnector1">
              <a:avLst/>
            </a:prstGeom>
            <a:noFill/>
            <a:ln w="38100" algn="ctr">
              <a:solidFill>
                <a:srgbClr val="C00000"/>
              </a:solidFill>
              <a:round/>
              <a:headEnd type="triangle" w="lg" len="med"/>
              <a:tailEnd type="triangle" w="lg" len="med"/>
            </a:ln>
            <a:extLst>
              <a:ext uri="{909E8E84-426E-40DD-AFC4-6F175D3DCCD1}">
                <a14:hiddenFill xmlns:a14="http://schemas.microsoft.com/office/drawing/2010/main">
                  <a:noFill/>
                </a14:hiddenFill>
              </a:ext>
            </a:extLst>
          </p:spPr>
        </p:cxnSp>
        <p:cxnSp>
          <p:nvCxnSpPr>
            <p:cNvPr id="14368" name="Straight Arrow Connector 67"/>
            <p:cNvCxnSpPr>
              <a:cxnSpLocks noChangeShapeType="1"/>
            </p:cNvCxnSpPr>
            <p:nvPr/>
          </p:nvCxnSpPr>
          <p:spPr bwMode="auto">
            <a:xfrm rot="5400000" flipH="1" flipV="1">
              <a:off x="5952565" y="4395585"/>
              <a:ext cx="385483" cy="331694"/>
            </a:xfrm>
            <a:prstGeom prst="straightConnector1">
              <a:avLst/>
            </a:prstGeom>
            <a:noFill/>
            <a:ln w="38100" algn="ctr">
              <a:solidFill>
                <a:srgbClr val="C00000"/>
              </a:solidFill>
              <a:round/>
              <a:headEnd type="triangle" w="lg" len="med"/>
              <a:tailEnd type="triangle" w="lg" len="med"/>
            </a:ln>
            <a:extLst>
              <a:ext uri="{909E8E84-426E-40DD-AFC4-6F175D3DCCD1}">
                <a14:hiddenFill xmlns:a14="http://schemas.microsoft.com/office/drawing/2010/main">
                  <a:noFill/>
                </a14:hiddenFill>
              </a:ext>
            </a:extLst>
          </p:spPr>
        </p:cxnSp>
        <p:cxnSp>
          <p:nvCxnSpPr>
            <p:cNvPr id="14369" name="Straight Arrow Connector 69"/>
            <p:cNvCxnSpPr>
              <a:cxnSpLocks noChangeShapeType="1"/>
            </p:cNvCxnSpPr>
            <p:nvPr/>
          </p:nvCxnSpPr>
          <p:spPr bwMode="auto">
            <a:xfrm rot="5400000" flipH="1" flipV="1">
              <a:off x="7324165" y="4422480"/>
              <a:ext cx="385483" cy="331694"/>
            </a:xfrm>
            <a:prstGeom prst="straightConnector1">
              <a:avLst/>
            </a:prstGeom>
            <a:noFill/>
            <a:ln w="38100" algn="ctr">
              <a:solidFill>
                <a:srgbClr val="C00000"/>
              </a:solidFill>
              <a:round/>
              <a:headEnd type="triangle" w="lg" len="med"/>
              <a:tailEnd type="triangle" w="lg" len="med"/>
            </a:ln>
            <a:extLst>
              <a:ext uri="{909E8E84-426E-40DD-AFC4-6F175D3DCCD1}">
                <a14:hiddenFill xmlns:a14="http://schemas.microsoft.com/office/drawing/2010/main">
                  <a:noFill/>
                </a14:hiddenFill>
              </a:ext>
            </a:extLst>
          </p:spPr>
        </p:cxnSp>
        <p:cxnSp>
          <p:nvCxnSpPr>
            <p:cNvPr id="14370" name="Straight Arrow Connector 70"/>
            <p:cNvCxnSpPr>
              <a:cxnSpLocks noChangeShapeType="1"/>
            </p:cNvCxnSpPr>
            <p:nvPr/>
          </p:nvCxnSpPr>
          <p:spPr bwMode="auto">
            <a:xfrm rot="16200000" flipH="1">
              <a:off x="7844116" y="4431442"/>
              <a:ext cx="349626" cy="295836"/>
            </a:xfrm>
            <a:prstGeom prst="straightConnector1">
              <a:avLst/>
            </a:prstGeom>
            <a:noFill/>
            <a:ln w="38100" algn="ctr">
              <a:solidFill>
                <a:srgbClr val="C00000"/>
              </a:solidFill>
              <a:round/>
              <a:headEnd type="triangle" w="lg" len="med"/>
              <a:tailEnd type="triangle" w="lg" len="med"/>
            </a:ln>
            <a:extLst>
              <a:ext uri="{909E8E84-426E-40DD-AFC4-6F175D3DCCD1}">
                <a14:hiddenFill xmlns:a14="http://schemas.microsoft.com/office/drawing/2010/main">
                  <a:noFill/>
                </a14:hiddenFill>
              </a:ext>
            </a:extLst>
          </p:spPr>
        </p:cxnSp>
      </p:grpSp>
      <p:sp>
        <p:nvSpPr>
          <p:cNvPr id="26" name="Rectangle 2"/>
          <p:cNvSpPr txBox="1">
            <a:spLocks noChangeArrowheads="1"/>
          </p:cNvSpPr>
          <p:nvPr/>
        </p:nvSpPr>
        <p:spPr>
          <a:xfrm>
            <a:off x="284635" y="136662"/>
            <a:ext cx="8643324" cy="476624"/>
          </a:xfrm>
          <a:prstGeom prst="rect">
            <a:avLst/>
          </a:prstGeom>
        </p:spPr>
        <p:txBody>
          <a:bodyPr vert="horz" lIns="91409" tIns="45705" rIns="91409" bIns="45705" rtlCol="0" anchor="t" anchorCtr="0">
            <a:normAutofit fontScale="92500" lnSpcReduction="20000"/>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smtClean="0">
                <a:solidFill>
                  <a:schemeClr val="bg1"/>
                </a:solidFill>
              </a:rPr>
              <a:t>Trusts</a:t>
            </a:r>
          </a:p>
        </p:txBody>
      </p:sp>
    </p:spTree>
    <p:extLst>
      <p:ext uri="{BB962C8B-B14F-4D97-AF65-F5344CB8AC3E}">
        <p14:creationId xmlns:p14="http://schemas.microsoft.com/office/powerpoint/2010/main" val="42333244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5473" name="Group 81"/>
          <p:cNvGraphicFramePr>
            <a:graphicFrameLocks noGrp="1"/>
          </p:cNvGraphicFramePr>
          <p:nvPr>
            <p:ph idx="1"/>
            <p:extLst>
              <p:ext uri="{D42A27DB-BD31-4B8C-83A1-F6EECF244321}">
                <p14:modId xmlns:p14="http://schemas.microsoft.com/office/powerpoint/2010/main" val="1797811824"/>
              </p:ext>
            </p:extLst>
          </p:nvPr>
        </p:nvGraphicFramePr>
        <p:xfrm>
          <a:off x="457200" y="629323"/>
          <a:ext cx="8686800" cy="4010298"/>
        </p:xfrm>
        <a:graphic>
          <a:graphicData uri="http://schemas.openxmlformats.org/drawingml/2006/table">
            <a:tbl>
              <a:tblPr/>
              <a:tblGrid>
                <a:gridCol w="1816331"/>
                <a:gridCol w="6870469"/>
              </a:tblGrid>
              <a:tr h="342893">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5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Object</a:t>
                      </a:r>
                    </a:p>
                  </a:txBody>
                  <a:tcPr marL="68580" marR="68580" marT="68576" marB="6857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Description</a:t>
                      </a:r>
                    </a:p>
                  </a:txBody>
                  <a:tcPr marL="68580" marR="68580" marT="68576" marB="6857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r>
              <a:tr h="43302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User</a:t>
                      </a:r>
                    </a:p>
                  </a:txBody>
                  <a:tcPr marL="68580" marR="68580" marT="68576" marB="6857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Enables network resource access for a user</a:t>
                      </a:r>
                    </a:p>
                  </a:txBody>
                  <a:tcPr marL="68580" marR="68580" marT="68576" marB="6857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71391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err="1" smtClean="0">
                          <a:ln>
                            <a:noFill/>
                          </a:ln>
                          <a:solidFill>
                            <a:schemeClr val="tx1"/>
                          </a:solidFill>
                          <a:effectLst/>
                          <a:latin typeface="Segoe UI Light" panose="020B0502040204020203" pitchFamily="34" charset="0"/>
                          <a:cs typeface="Segoe UI Light" panose="020B0502040204020203" pitchFamily="34" charset="0"/>
                        </a:rPr>
                        <a:t>InetOrgPerson</a:t>
                      </a: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 </a:t>
                      </a:r>
                    </a:p>
                  </a:txBody>
                  <a:tcPr marL="68580" marR="68580" marT="68576" marB="6857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4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Similar to a user account </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4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Used for compatibility with other directory services </a:t>
                      </a:r>
                    </a:p>
                  </a:txBody>
                  <a:tcPr marL="68580" marR="68580" marT="68576" marB="6857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71391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Contacts</a:t>
                      </a:r>
                    </a:p>
                  </a:txBody>
                  <a:tcPr marL="68580" marR="68580" marT="68576" marB="6857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Used primarily to assign e-mail addresses to external users </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Does not enable network access</a:t>
                      </a:r>
                    </a:p>
                  </a:txBody>
                  <a:tcPr marL="68580" marR="68580" marT="68576" marB="6857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43302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Groups</a:t>
                      </a:r>
                    </a:p>
                  </a:txBody>
                  <a:tcPr marL="68580" marR="68580" marT="68576" marB="6857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4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Used to simplify the administration of access control </a:t>
                      </a:r>
                    </a:p>
                  </a:txBody>
                  <a:tcPr marL="68580" marR="68580" marT="68576" marB="6857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50748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Computers</a:t>
                      </a:r>
                    </a:p>
                  </a:txBody>
                  <a:tcPr marL="68580" marR="68580" marT="68576" marB="6857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4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Enables authentication and auditing of computer access to resources </a:t>
                      </a:r>
                    </a:p>
                  </a:txBody>
                  <a:tcPr marL="68580" marR="68580" marT="68576" marB="6857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43302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Printers</a:t>
                      </a:r>
                    </a:p>
                  </a:txBody>
                  <a:tcPr marL="68580" marR="68580" marT="68576" marB="6857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4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Used to simplify the process of locating and connecting to printers </a:t>
                      </a:r>
                    </a:p>
                  </a:txBody>
                  <a:tcPr marL="68580" marR="68580" marT="68576" marB="6857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43302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Shared folders</a:t>
                      </a:r>
                    </a:p>
                  </a:txBody>
                  <a:tcPr marL="68580" marR="68580" marT="68576" marB="6857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4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Enables users to search for shared folders based on properties </a:t>
                      </a:r>
                    </a:p>
                  </a:txBody>
                  <a:tcPr marL="68580" marR="68580" marT="68576" marB="68576"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Rectangle 2"/>
          <p:cNvSpPr txBox="1">
            <a:spLocks noChangeArrowheads="1"/>
          </p:cNvSpPr>
          <p:nvPr/>
        </p:nvSpPr>
        <p:spPr>
          <a:xfrm>
            <a:off x="284635" y="136662"/>
            <a:ext cx="8643324" cy="492661"/>
          </a:xfrm>
          <a:prstGeom prst="rect">
            <a:avLst/>
          </a:prstGeom>
        </p:spPr>
        <p:txBody>
          <a:bodyPr vert="horz" lIns="91409" tIns="45705" rIns="91409" bIns="45705" rtlCol="0" anchor="t" anchorCtr="0">
            <a:normAutofit fontScale="92500" lnSpcReduction="20000"/>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smtClean="0">
                <a:solidFill>
                  <a:schemeClr val="bg1"/>
                </a:solidFill>
              </a:rPr>
              <a:t>AD </a:t>
            </a:r>
            <a:r>
              <a:rPr lang="en-US" dirty="0">
                <a:solidFill>
                  <a:schemeClr val="bg1"/>
                </a:solidFill>
              </a:rPr>
              <a:t>DS </a:t>
            </a:r>
            <a:r>
              <a:rPr lang="en-US" dirty="0" smtClean="0">
                <a:solidFill>
                  <a:schemeClr val="bg1"/>
                </a:solidFill>
              </a:rPr>
              <a:t>Objects</a:t>
            </a:r>
          </a:p>
        </p:txBody>
      </p:sp>
    </p:spTree>
    <p:extLst>
      <p:ext uri="{BB962C8B-B14F-4D97-AF65-F5344CB8AC3E}">
        <p14:creationId xmlns:p14="http://schemas.microsoft.com/office/powerpoint/2010/main" val="422481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066801" y="914400"/>
            <a:ext cx="6443663" cy="1107281"/>
          </a:xfrm>
          <a:prstGeom prst="rect">
            <a:avLst/>
          </a:prstGeom>
        </p:spPr>
        <p:txBody>
          <a:bodyPr/>
          <a:lstStyle/>
          <a:p>
            <a:pPr algn="ctr">
              <a:defRPr/>
            </a:pPr>
            <a:r>
              <a:rPr lang="en-US" sz="3600" kern="0">
                <a:latin typeface="+mj-lt"/>
                <a:ea typeface="+mj-ea"/>
                <a:cs typeface="+mj-cs"/>
              </a:rPr>
              <a:t>Quản trị Group</a:t>
            </a:r>
            <a:endParaRPr lang="en-US" sz="3600" kern="0" dirty="0">
              <a:latin typeface="+mj-lt"/>
              <a:ea typeface="+mj-ea"/>
              <a:cs typeface="+mj-cs"/>
            </a:endParaRPr>
          </a:p>
        </p:txBody>
      </p:sp>
      <p:pic>
        <p:nvPicPr>
          <p:cNvPr id="26627" name="Picture 3" descr="2274_Intro_Splash"/>
          <p:cNvPicPr>
            <a:picLocks noChangeAspect="1" noChangeArrowheads="1"/>
          </p:cNvPicPr>
          <p:nvPr/>
        </p:nvPicPr>
        <p:blipFill>
          <a:blip r:embed="rId2"/>
          <a:srcRect/>
          <a:stretch>
            <a:fillRect/>
          </a:stretch>
        </p:blipFill>
        <p:spPr bwMode="auto">
          <a:xfrm>
            <a:off x="1981200" y="2571750"/>
            <a:ext cx="5041900" cy="1524000"/>
          </a:xfrm>
          <a:prstGeom prst="rect">
            <a:avLst/>
          </a:prstGeom>
          <a:noFill/>
          <a:ln w="9525">
            <a:noFill/>
            <a:miter lim="800000"/>
            <a:headEnd/>
            <a:tailEnd/>
          </a:ln>
        </p:spPr>
      </p:pic>
      <p:sp>
        <p:nvSpPr>
          <p:cNvPr id="26628" name="Rectangle 2"/>
          <p:cNvSpPr txBox="1">
            <a:spLocks noChangeArrowheads="1"/>
          </p:cNvSpPr>
          <p:nvPr/>
        </p:nvSpPr>
        <p:spPr bwMode="auto">
          <a:xfrm>
            <a:off x="304800" y="114300"/>
            <a:ext cx="8305800" cy="51435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2"/>
          <p:cNvSpPr>
            <a:spLocks noChangeArrowheads="1"/>
          </p:cNvSpPr>
          <p:nvPr/>
        </p:nvSpPr>
        <p:spPr bwMode="auto">
          <a:xfrm>
            <a:off x="228600" y="857250"/>
            <a:ext cx="8534400" cy="2862322"/>
          </a:xfrm>
          <a:prstGeom prst="rect">
            <a:avLst/>
          </a:prstGeom>
          <a:noFill/>
          <a:ln w="9525">
            <a:noFill/>
            <a:miter lim="800000"/>
            <a:headEnd/>
            <a:tailEnd/>
          </a:ln>
        </p:spPr>
        <p:txBody>
          <a:bodyPr>
            <a:spAutoFit/>
          </a:bodyPr>
          <a:lstStyle/>
          <a:p>
            <a:pPr>
              <a:buFontTx/>
              <a:buBlip>
                <a:blip r:embed="rId2"/>
              </a:buBlip>
            </a:pPr>
            <a:r>
              <a:rPr lang="vi-VN" sz="1800" dirty="0">
                <a:solidFill>
                  <a:srgbClr val="0070C0"/>
                </a:solidFill>
              </a:rPr>
              <a:t>Tài khoản nhóm (group account) là một đối tượng đại diện cho một nhóm người nào đó, dùng cho</a:t>
            </a:r>
            <a:r>
              <a:rPr lang="en-US" sz="1800" dirty="0">
                <a:solidFill>
                  <a:srgbClr val="0070C0"/>
                </a:solidFill>
              </a:rPr>
              <a:t> </a:t>
            </a:r>
            <a:r>
              <a:rPr lang="vi-VN" sz="1800" dirty="0">
                <a:solidFill>
                  <a:srgbClr val="0070C0"/>
                </a:solidFill>
              </a:rPr>
              <a:t>việc quản lý chung các đối tượng người dùng. </a:t>
            </a:r>
            <a:endParaRPr lang="en-US" sz="1800" dirty="0">
              <a:solidFill>
                <a:srgbClr val="0070C0"/>
              </a:solidFill>
            </a:endParaRPr>
          </a:p>
          <a:p>
            <a:pPr>
              <a:buFontTx/>
              <a:buBlip>
                <a:blip r:embed="rId2"/>
              </a:buBlip>
            </a:pPr>
            <a:endParaRPr lang="en-US" sz="1800" dirty="0">
              <a:solidFill>
                <a:srgbClr val="0070C0"/>
              </a:solidFill>
            </a:endParaRPr>
          </a:p>
          <a:p>
            <a:pPr>
              <a:buFontTx/>
              <a:buBlip>
                <a:blip r:embed="rId2"/>
              </a:buBlip>
            </a:pPr>
            <a:r>
              <a:rPr lang="vi-VN" sz="1800" dirty="0">
                <a:solidFill>
                  <a:srgbClr val="0070C0"/>
                </a:solidFill>
              </a:rPr>
              <a:t>Việc phân bổ các người dùng vào nhóm giúp chúng ta</a:t>
            </a:r>
            <a:r>
              <a:rPr lang="en-US" sz="1800" dirty="0">
                <a:solidFill>
                  <a:srgbClr val="0070C0"/>
                </a:solidFill>
              </a:rPr>
              <a:t> </a:t>
            </a:r>
            <a:r>
              <a:rPr lang="vi-VN" sz="1800" dirty="0">
                <a:solidFill>
                  <a:srgbClr val="0070C0"/>
                </a:solidFill>
              </a:rPr>
              <a:t>dễ dàng cấp quyền trên các tài nguyên mạng như thư mục chia sẻ, máy in. </a:t>
            </a:r>
            <a:endParaRPr lang="en-US" sz="1800" dirty="0">
              <a:solidFill>
                <a:srgbClr val="0070C0"/>
              </a:solidFill>
            </a:endParaRPr>
          </a:p>
          <a:p>
            <a:pPr>
              <a:buFontTx/>
              <a:buBlip>
                <a:blip r:embed="rId2"/>
              </a:buBlip>
            </a:pPr>
            <a:endParaRPr lang="en-US" sz="1800" dirty="0">
              <a:solidFill>
                <a:srgbClr val="0070C0"/>
              </a:solidFill>
            </a:endParaRPr>
          </a:p>
          <a:p>
            <a:pPr>
              <a:buFontTx/>
              <a:buBlip>
                <a:blip r:embed="rId2"/>
              </a:buBlip>
            </a:pPr>
            <a:r>
              <a:rPr lang="vi-VN" sz="1800" dirty="0">
                <a:solidFill>
                  <a:srgbClr val="0070C0"/>
                </a:solidFill>
              </a:rPr>
              <a:t>Chú ý là tài khoản người</a:t>
            </a:r>
            <a:r>
              <a:rPr lang="en-US" sz="1800" dirty="0">
                <a:solidFill>
                  <a:srgbClr val="0070C0"/>
                </a:solidFill>
              </a:rPr>
              <a:t> </a:t>
            </a:r>
            <a:r>
              <a:rPr lang="vi-VN" sz="1800" dirty="0">
                <a:solidFill>
                  <a:srgbClr val="0070C0"/>
                </a:solidFill>
              </a:rPr>
              <a:t>dùng có thể đăng nhập vào mạng nhưng tài khoản nhóm không được phép đăng nhập mà chỉ dùng để</a:t>
            </a:r>
            <a:r>
              <a:rPr lang="en-US" sz="1800" dirty="0">
                <a:solidFill>
                  <a:srgbClr val="0070C0"/>
                </a:solidFill>
              </a:rPr>
              <a:t> </a:t>
            </a:r>
            <a:r>
              <a:rPr lang="vi-VN" sz="1800" dirty="0">
                <a:solidFill>
                  <a:srgbClr val="0070C0"/>
                </a:solidFill>
              </a:rPr>
              <a:t>quản lý. Tài khoản nhóm được chia làm hai loại: </a:t>
            </a:r>
            <a:r>
              <a:rPr lang="vi-VN" sz="1800" dirty="0">
                <a:solidFill>
                  <a:srgbClr val="FF3300"/>
                </a:solidFill>
              </a:rPr>
              <a:t>nhóm bảo mật </a:t>
            </a:r>
            <a:r>
              <a:rPr lang="vi-VN" sz="1800" dirty="0">
                <a:solidFill>
                  <a:srgbClr val="0070C0"/>
                </a:solidFill>
              </a:rPr>
              <a:t>(security group) và </a:t>
            </a:r>
            <a:r>
              <a:rPr lang="vi-VN" sz="1800" dirty="0">
                <a:solidFill>
                  <a:srgbClr val="FF3300"/>
                </a:solidFill>
              </a:rPr>
              <a:t>nhóm phân phối</a:t>
            </a:r>
            <a:r>
              <a:rPr lang="en-US" sz="1800" dirty="0">
                <a:solidFill>
                  <a:srgbClr val="0070C0"/>
                </a:solidFill>
              </a:rPr>
              <a:t> (distribution group).</a:t>
            </a:r>
          </a:p>
        </p:txBody>
      </p:sp>
      <p:sp>
        <p:nvSpPr>
          <p:cNvPr id="27651" name="Rectangle 2"/>
          <p:cNvSpPr txBox="1">
            <a:spLocks noChangeArrowheads="1"/>
          </p:cNvSpPr>
          <p:nvPr/>
        </p:nvSpPr>
        <p:spPr bwMode="auto">
          <a:xfrm>
            <a:off x="304800" y="114300"/>
            <a:ext cx="8305800" cy="51435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27"/>
          <p:cNvSpPr>
            <a:spLocks noChangeArrowheads="1"/>
          </p:cNvSpPr>
          <p:nvPr/>
        </p:nvSpPr>
        <p:spPr bwMode="auto">
          <a:xfrm>
            <a:off x="7467600" y="2743200"/>
            <a:ext cx="1009650" cy="215504"/>
          </a:xfrm>
          <a:prstGeom prst="roundRect">
            <a:avLst>
              <a:gd name="adj" fmla="val 12060"/>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dirty="0"/>
              <a:t>Group</a:t>
            </a:r>
          </a:p>
        </p:txBody>
      </p:sp>
      <p:pic>
        <p:nvPicPr>
          <p:cNvPr id="28675" name="Picture 22" descr="Collection_SecurityGroup01"/>
          <p:cNvPicPr>
            <a:picLocks noChangeAspect="1" noChangeArrowheads="1"/>
          </p:cNvPicPr>
          <p:nvPr/>
        </p:nvPicPr>
        <p:blipFill>
          <a:blip r:embed="rId2"/>
          <a:srcRect/>
          <a:stretch>
            <a:fillRect/>
          </a:stretch>
        </p:blipFill>
        <p:spPr bwMode="auto">
          <a:xfrm>
            <a:off x="7467601" y="2057400"/>
            <a:ext cx="1014413" cy="596504"/>
          </a:xfrm>
          <a:prstGeom prst="rect">
            <a:avLst/>
          </a:prstGeom>
          <a:noFill/>
          <a:ln w="9525">
            <a:noFill/>
            <a:miter lim="800000"/>
            <a:headEnd/>
            <a:tailEnd/>
          </a:ln>
        </p:spPr>
      </p:pic>
      <p:sp>
        <p:nvSpPr>
          <p:cNvPr id="28676" name="Rectangle 10"/>
          <p:cNvSpPr>
            <a:spLocks noChangeArrowheads="1"/>
          </p:cNvSpPr>
          <p:nvPr/>
        </p:nvSpPr>
        <p:spPr bwMode="auto">
          <a:xfrm>
            <a:off x="228600" y="971550"/>
            <a:ext cx="7086600" cy="2862322"/>
          </a:xfrm>
          <a:prstGeom prst="rect">
            <a:avLst/>
          </a:prstGeom>
          <a:noFill/>
          <a:ln w="9525">
            <a:noFill/>
            <a:miter lim="800000"/>
            <a:headEnd/>
            <a:tailEnd/>
          </a:ln>
        </p:spPr>
        <p:txBody>
          <a:bodyPr>
            <a:spAutoFit/>
          </a:bodyPr>
          <a:lstStyle/>
          <a:p>
            <a:pPr>
              <a:buFontTx/>
              <a:buBlip>
                <a:blip r:embed="rId3"/>
              </a:buBlip>
            </a:pPr>
            <a:r>
              <a:rPr lang="en-US" sz="2000" dirty="0">
                <a:solidFill>
                  <a:srgbClr val="0070C0"/>
                </a:solidFill>
              </a:rPr>
              <a:t> </a:t>
            </a:r>
            <a:r>
              <a:rPr lang="vi-VN" sz="2000" dirty="0">
                <a:solidFill>
                  <a:srgbClr val="00B050"/>
                </a:solidFill>
              </a:rPr>
              <a:t>Nhóm bảo mật </a:t>
            </a:r>
            <a:r>
              <a:rPr lang="vi-VN" sz="2000" dirty="0">
                <a:solidFill>
                  <a:srgbClr val="0070C0"/>
                </a:solidFill>
              </a:rPr>
              <a:t>là loại nhóm được dùng để cấp phát các quyền hệ thống (rights) và quyền truy cập</a:t>
            </a:r>
            <a:r>
              <a:rPr lang="en-US" sz="2000" dirty="0">
                <a:solidFill>
                  <a:srgbClr val="0070C0"/>
                </a:solidFill>
              </a:rPr>
              <a:t> </a:t>
            </a:r>
            <a:r>
              <a:rPr lang="vi-VN" sz="2000" dirty="0">
                <a:solidFill>
                  <a:srgbClr val="0070C0"/>
                </a:solidFill>
              </a:rPr>
              <a:t>(permission). Giống như các tài khoản người dùng, các nhóm bảo mật đều được chỉ định các SID. </a:t>
            </a:r>
            <a:endParaRPr lang="en-US" sz="2000" dirty="0">
              <a:solidFill>
                <a:srgbClr val="0070C0"/>
              </a:solidFill>
            </a:endParaRPr>
          </a:p>
          <a:p>
            <a:pPr>
              <a:buFontTx/>
              <a:buBlip>
                <a:blip r:embed="rId3"/>
              </a:buBlip>
            </a:pPr>
            <a:endParaRPr lang="en-US" sz="2000" dirty="0"/>
          </a:p>
          <a:p>
            <a:pPr>
              <a:buFontTx/>
              <a:buBlip>
                <a:blip r:embed="rId3"/>
              </a:buBlip>
            </a:pPr>
            <a:r>
              <a:rPr lang="vi-VN" sz="2000" dirty="0"/>
              <a:t>Có</a:t>
            </a:r>
            <a:r>
              <a:rPr lang="en-US" sz="2000" dirty="0"/>
              <a:t> </a:t>
            </a:r>
            <a:r>
              <a:rPr lang="en-US" sz="2000" dirty="0" err="1"/>
              <a:t>ba</a:t>
            </a:r>
            <a:r>
              <a:rPr lang="en-US" sz="2000" dirty="0"/>
              <a:t> </a:t>
            </a:r>
            <a:r>
              <a:rPr lang="en-US" sz="2000" dirty="0" err="1"/>
              <a:t>loại</a:t>
            </a:r>
            <a:r>
              <a:rPr lang="en-US" sz="2000" dirty="0"/>
              <a:t> </a:t>
            </a:r>
            <a:r>
              <a:rPr lang="en-US" sz="2000" dirty="0" err="1"/>
              <a:t>nhóm</a:t>
            </a:r>
            <a:r>
              <a:rPr lang="en-US" sz="2000" dirty="0"/>
              <a:t> </a:t>
            </a:r>
            <a:r>
              <a:rPr lang="en-US" sz="2000" dirty="0" err="1"/>
              <a:t>bảo</a:t>
            </a:r>
            <a:r>
              <a:rPr lang="en-US" sz="2000" dirty="0"/>
              <a:t> </a:t>
            </a:r>
            <a:r>
              <a:rPr lang="en-US" sz="2000" dirty="0" err="1"/>
              <a:t>mật</a:t>
            </a:r>
            <a:r>
              <a:rPr lang="en-US" sz="2000" dirty="0"/>
              <a:t> </a:t>
            </a:r>
            <a:r>
              <a:rPr lang="en-US" sz="2000" dirty="0" err="1"/>
              <a:t>chính</a:t>
            </a:r>
            <a:r>
              <a:rPr lang="en-US" sz="2000" dirty="0"/>
              <a:t> </a:t>
            </a:r>
            <a:r>
              <a:rPr lang="en-US" sz="2000" dirty="0" err="1"/>
              <a:t>là</a:t>
            </a:r>
            <a:r>
              <a:rPr lang="en-US" sz="2000" dirty="0"/>
              <a:t>: </a:t>
            </a:r>
            <a:r>
              <a:rPr lang="en-US" sz="2000" dirty="0">
                <a:solidFill>
                  <a:srgbClr val="FF3300"/>
                </a:solidFill>
              </a:rPr>
              <a:t>local, global </a:t>
            </a:r>
            <a:r>
              <a:rPr lang="en-US" sz="2000" dirty="0" err="1">
                <a:solidFill>
                  <a:srgbClr val="FF3300"/>
                </a:solidFill>
              </a:rPr>
              <a:t>và</a:t>
            </a:r>
            <a:r>
              <a:rPr lang="en-US" sz="2000" dirty="0">
                <a:solidFill>
                  <a:srgbClr val="FF3300"/>
                </a:solidFill>
              </a:rPr>
              <a:t> universal</a:t>
            </a:r>
            <a:r>
              <a:rPr lang="en-US" sz="2000" dirty="0"/>
              <a:t>. </a:t>
            </a:r>
            <a:r>
              <a:rPr lang="en-US" sz="2000" dirty="0" err="1"/>
              <a:t>Tuy</a:t>
            </a:r>
            <a:r>
              <a:rPr lang="en-US" sz="2000" dirty="0"/>
              <a:t> </a:t>
            </a:r>
            <a:r>
              <a:rPr lang="en-US" sz="2000" dirty="0" err="1"/>
              <a:t>nhiên</a:t>
            </a:r>
            <a:r>
              <a:rPr lang="en-US" sz="2000" dirty="0"/>
              <a:t> </a:t>
            </a:r>
            <a:r>
              <a:rPr lang="en-US" sz="2000" dirty="0" err="1"/>
              <a:t>nếu</a:t>
            </a:r>
            <a:r>
              <a:rPr lang="en-US" sz="2000" dirty="0"/>
              <a:t> </a:t>
            </a:r>
            <a:r>
              <a:rPr lang="en-US" sz="2000" dirty="0" err="1"/>
              <a:t>chúng</a:t>
            </a:r>
            <a:r>
              <a:rPr lang="en-US" sz="2000" dirty="0"/>
              <a:t> ta </a:t>
            </a:r>
            <a:r>
              <a:rPr lang="en-US" sz="2000" dirty="0" err="1"/>
              <a:t>khảo</a:t>
            </a:r>
            <a:r>
              <a:rPr lang="en-US" sz="2000" dirty="0"/>
              <a:t> </a:t>
            </a:r>
            <a:r>
              <a:rPr lang="en-US" sz="2000" dirty="0" err="1"/>
              <a:t>sát</a:t>
            </a:r>
            <a:r>
              <a:rPr lang="en-US" sz="2000" dirty="0"/>
              <a:t> </a:t>
            </a:r>
            <a:r>
              <a:rPr lang="en-US" sz="2000" dirty="0" err="1"/>
              <a:t>kỹ</a:t>
            </a:r>
            <a:r>
              <a:rPr lang="en-US" sz="2000" dirty="0"/>
              <a:t> </a:t>
            </a:r>
            <a:r>
              <a:rPr lang="en-US" sz="2000" dirty="0" err="1"/>
              <a:t>thì</a:t>
            </a:r>
            <a:r>
              <a:rPr lang="en-US" sz="2000" dirty="0"/>
              <a:t> </a:t>
            </a:r>
            <a:r>
              <a:rPr lang="en-US" sz="2000" dirty="0" err="1"/>
              <a:t>có</a:t>
            </a:r>
            <a:r>
              <a:rPr lang="en-US" sz="2000" dirty="0"/>
              <a:t> </a:t>
            </a:r>
            <a:r>
              <a:rPr lang="vi-VN" sz="2000" dirty="0"/>
              <a:t>thể phân thành bốn loại như sau: </a:t>
            </a:r>
            <a:r>
              <a:rPr lang="vi-VN" sz="2000" dirty="0">
                <a:solidFill>
                  <a:srgbClr val="FF3300"/>
                </a:solidFill>
              </a:rPr>
              <a:t>local, domain local, global và universal</a:t>
            </a:r>
            <a:r>
              <a:rPr lang="vi-VN" sz="2000" dirty="0"/>
              <a:t>.</a:t>
            </a:r>
            <a:endParaRPr lang="en-US" sz="2000" dirty="0"/>
          </a:p>
        </p:txBody>
      </p:sp>
      <p:sp>
        <p:nvSpPr>
          <p:cNvPr id="28677" name="Rectangle 2"/>
          <p:cNvSpPr txBox="1">
            <a:spLocks noChangeArrowheads="1"/>
          </p:cNvSpPr>
          <p:nvPr/>
        </p:nvSpPr>
        <p:spPr bwMode="auto">
          <a:xfrm>
            <a:off x="304800" y="114300"/>
            <a:ext cx="8305800" cy="51435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1"/>
          <p:cNvSpPr>
            <a:spLocks noChangeArrowheads="1"/>
          </p:cNvSpPr>
          <p:nvPr/>
        </p:nvSpPr>
        <p:spPr bwMode="auto">
          <a:xfrm>
            <a:off x="304800" y="914400"/>
            <a:ext cx="6477000" cy="1200329"/>
          </a:xfrm>
          <a:prstGeom prst="rect">
            <a:avLst/>
          </a:prstGeom>
          <a:noFill/>
          <a:ln w="9525">
            <a:noFill/>
            <a:miter lim="800000"/>
            <a:headEnd/>
            <a:tailEnd/>
          </a:ln>
        </p:spPr>
        <p:txBody>
          <a:bodyPr>
            <a:spAutoFit/>
          </a:bodyPr>
          <a:lstStyle/>
          <a:p>
            <a:pPr>
              <a:buFontTx/>
              <a:buBlip>
                <a:blip r:embed="rId2"/>
              </a:buBlip>
            </a:pPr>
            <a:r>
              <a:rPr lang="en-US" sz="1800" dirty="0">
                <a:solidFill>
                  <a:srgbClr val="00B050"/>
                </a:solidFill>
              </a:rPr>
              <a:t> Local group: </a:t>
            </a:r>
            <a:r>
              <a:rPr lang="en-US" sz="1800" dirty="0" err="1">
                <a:solidFill>
                  <a:srgbClr val="0070C0"/>
                </a:solidFill>
              </a:rPr>
              <a:t>là</a:t>
            </a:r>
            <a:r>
              <a:rPr lang="en-US" sz="1800" dirty="0">
                <a:solidFill>
                  <a:srgbClr val="0070C0"/>
                </a:solidFill>
              </a:rPr>
              <a:t> </a:t>
            </a:r>
            <a:r>
              <a:rPr lang="en-US" sz="1800" dirty="0" err="1">
                <a:solidFill>
                  <a:srgbClr val="0070C0"/>
                </a:solidFill>
              </a:rPr>
              <a:t>loại</a:t>
            </a:r>
            <a:r>
              <a:rPr lang="en-US" sz="1800" dirty="0">
                <a:solidFill>
                  <a:srgbClr val="0070C0"/>
                </a:solidFill>
              </a:rPr>
              <a:t> </a:t>
            </a:r>
            <a:r>
              <a:rPr lang="en-US" sz="1800" dirty="0" err="1">
                <a:solidFill>
                  <a:srgbClr val="0070C0"/>
                </a:solidFill>
              </a:rPr>
              <a:t>nhóm</a:t>
            </a:r>
            <a:r>
              <a:rPr lang="en-US" sz="1800" dirty="0">
                <a:solidFill>
                  <a:srgbClr val="0070C0"/>
                </a:solidFill>
              </a:rPr>
              <a:t> </a:t>
            </a:r>
            <a:r>
              <a:rPr lang="en-US" sz="1800" dirty="0" err="1">
                <a:solidFill>
                  <a:srgbClr val="0070C0"/>
                </a:solidFill>
              </a:rPr>
              <a:t>có</a:t>
            </a:r>
            <a:r>
              <a:rPr lang="en-US" sz="1800" dirty="0">
                <a:solidFill>
                  <a:srgbClr val="0070C0"/>
                </a:solidFill>
              </a:rPr>
              <a:t> </a:t>
            </a:r>
            <a:r>
              <a:rPr lang="en-US" sz="1800" dirty="0" err="1">
                <a:solidFill>
                  <a:srgbClr val="0070C0"/>
                </a:solidFill>
              </a:rPr>
              <a:t>trên</a:t>
            </a:r>
            <a:r>
              <a:rPr lang="en-US" sz="1800" dirty="0">
                <a:solidFill>
                  <a:srgbClr val="0070C0"/>
                </a:solidFill>
              </a:rPr>
              <a:t> </a:t>
            </a:r>
            <a:r>
              <a:rPr lang="en-US" sz="1800" dirty="0" err="1">
                <a:solidFill>
                  <a:srgbClr val="0070C0"/>
                </a:solidFill>
              </a:rPr>
              <a:t>các</a:t>
            </a:r>
            <a:r>
              <a:rPr lang="en-US" sz="1800" dirty="0">
                <a:solidFill>
                  <a:srgbClr val="0070C0"/>
                </a:solidFill>
              </a:rPr>
              <a:t> </a:t>
            </a:r>
            <a:r>
              <a:rPr lang="en-US" sz="1800" dirty="0" err="1">
                <a:solidFill>
                  <a:srgbClr val="0070C0"/>
                </a:solidFill>
              </a:rPr>
              <a:t>máy</a:t>
            </a:r>
            <a:r>
              <a:rPr lang="en-US" sz="1800" dirty="0">
                <a:solidFill>
                  <a:srgbClr val="0070C0"/>
                </a:solidFill>
              </a:rPr>
              <a:t> stand-alone Server, member server</a:t>
            </a:r>
            <a:r>
              <a:rPr lang="vi-VN" sz="1800" dirty="0">
                <a:solidFill>
                  <a:srgbClr val="0070C0"/>
                </a:solidFill>
              </a:rPr>
              <a:t>. Các nhóm cục bộ này chỉ có ý nghĩa và phạm vi hoạt động ngay tại trên máy</a:t>
            </a:r>
            <a:r>
              <a:rPr lang="en-US" sz="1800" dirty="0">
                <a:solidFill>
                  <a:srgbClr val="0070C0"/>
                </a:solidFill>
              </a:rPr>
              <a:t> </a:t>
            </a:r>
            <a:r>
              <a:rPr lang="en-US" sz="1800" dirty="0" err="1">
                <a:solidFill>
                  <a:srgbClr val="0070C0"/>
                </a:solidFill>
              </a:rPr>
              <a:t>chứa</a:t>
            </a:r>
            <a:r>
              <a:rPr lang="en-US" sz="1800" dirty="0">
                <a:solidFill>
                  <a:srgbClr val="0070C0"/>
                </a:solidFill>
              </a:rPr>
              <a:t> </a:t>
            </a:r>
            <a:r>
              <a:rPr lang="en-US" sz="1800" dirty="0" err="1">
                <a:solidFill>
                  <a:srgbClr val="0070C0"/>
                </a:solidFill>
              </a:rPr>
              <a:t>nó</a:t>
            </a:r>
            <a:r>
              <a:rPr lang="en-US" sz="1800" dirty="0">
                <a:solidFill>
                  <a:srgbClr val="0070C0"/>
                </a:solidFill>
              </a:rPr>
              <a:t> </a:t>
            </a:r>
            <a:r>
              <a:rPr lang="en-US" sz="1800" dirty="0" err="1">
                <a:solidFill>
                  <a:srgbClr val="0070C0"/>
                </a:solidFill>
              </a:rPr>
              <a:t>thôi</a:t>
            </a:r>
            <a:endParaRPr lang="en-US" sz="1800" dirty="0">
              <a:solidFill>
                <a:srgbClr val="0070C0"/>
              </a:solidFill>
            </a:endParaRPr>
          </a:p>
        </p:txBody>
      </p:sp>
      <p:sp>
        <p:nvSpPr>
          <p:cNvPr id="29699" name="Rectangle 12"/>
          <p:cNvSpPr>
            <a:spLocks noChangeArrowheads="1"/>
          </p:cNvSpPr>
          <p:nvPr/>
        </p:nvSpPr>
        <p:spPr bwMode="auto">
          <a:xfrm>
            <a:off x="304800" y="2555082"/>
            <a:ext cx="7924800" cy="1477328"/>
          </a:xfrm>
          <a:prstGeom prst="rect">
            <a:avLst/>
          </a:prstGeom>
          <a:noFill/>
          <a:ln w="9525">
            <a:noFill/>
            <a:miter lim="800000"/>
            <a:headEnd/>
            <a:tailEnd/>
          </a:ln>
        </p:spPr>
        <p:txBody>
          <a:bodyPr>
            <a:spAutoFit/>
          </a:bodyPr>
          <a:lstStyle/>
          <a:p>
            <a:pPr>
              <a:buFontTx/>
              <a:buBlip>
                <a:blip r:embed="rId2"/>
              </a:buBlip>
            </a:pPr>
            <a:r>
              <a:rPr lang="en-US" sz="1800" dirty="0">
                <a:solidFill>
                  <a:srgbClr val="00B050"/>
                </a:solidFill>
              </a:rPr>
              <a:t> </a:t>
            </a:r>
            <a:r>
              <a:rPr lang="vi-VN" sz="1800" dirty="0">
                <a:solidFill>
                  <a:srgbClr val="00B050"/>
                </a:solidFill>
              </a:rPr>
              <a:t>Domain local group</a:t>
            </a:r>
            <a:r>
              <a:rPr lang="en-US" sz="1800" dirty="0">
                <a:solidFill>
                  <a:srgbClr val="0070C0"/>
                </a:solidFill>
              </a:rPr>
              <a:t>: </a:t>
            </a:r>
            <a:r>
              <a:rPr lang="vi-VN" sz="1800" dirty="0">
                <a:solidFill>
                  <a:srgbClr val="0070C0"/>
                </a:solidFill>
              </a:rPr>
              <a:t>là loại nhóm cục bộ đặc biệt vì chúng là local group nhưng</a:t>
            </a:r>
            <a:r>
              <a:rPr lang="en-US" sz="1800" dirty="0">
                <a:solidFill>
                  <a:srgbClr val="0070C0"/>
                </a:solidFill>
              </a:rPr>
              <a:t> </a:t>
            </a:r>
            <a:r>
              <a:rPr lang="vi-VN" sz="1800" dirty="0">
                <a:solidFill>
                  <a:srgbClr val="0070C0"/>
                </a:solidFill>
              </a:rPr>
              <a:t>nằm trên máy Domain Controller. Các máy Domain Controller có một cơ sở dữ liệu Active</a:t>
            </a:r>
            <a:r>
              <a:rPr lang="en-US" sz="1800" dirty="0">
                <a:solidFill>
                  <a:srgbClr val="0070C0"/>
                </a:solidFill>
              </a:rPr>
              <a:t> </a:t>
            </a:r>
            <a:r>
              <a:rPr lang="vi-VN" sz="1800" dirty="0">
                <a:solidFill>
                  <a:srgbClr val="0070C0"/>
                </a:solidFill>
              </a:rPr>
              <a:t>Directory chung và được sao chép đồng bộ với nhau</a:t>
            </a:r>
            <a:r>
              <a:rPr lang="en-US" sz="1800" dirty="0">
                <a:solidFill>
                  <a:srgbClr val="0070C0"/>
                </a:solidFill>
              </a:rPr>
              <a:t>. </a:t>
            </a:r>
            <a:r>
              <a:rPr lang="vi-VN" sz="1800" dirty="0">
                <a:solidFill>
                  <a:srgbClr val="0070C0"/>
                </a:solidFill>
              </a:rPr>
              <a:t>Các nhóm trong mục Built-in của</a:t>
            </a:r>
          </a:p>
          <a:p>
            <a:r>
              <a:rPr lang="en-US" sz="1800" dirty="0">
                <a:solidFill>
                  <a:srgbClr val="0070C0"/>
                </a:solidFill>
              </a:rPr>
              <a:t>Active Directory </a:t>
            </a:r>
            <a:r>
              <a:rPr lang="en-US" sz="1800" dirty="0" err="1">
                <a:solidFill>
                  <a:srgbClr val="0070C0"/>
                </a:solidFill>
              </a:rPr>
              <a:t>là</a:t>
            </a:r>
            <a:r>
              <a:rPr lang="en-US" sz="1800" dirty="0">
                <a:solidFill>
                  <a:srgbClr val="0070C0"/>
                </a:solidFill>
              </a:rPr>
              <a:t> </a:t>
            </a:r>
            <a:r>
              <a:rPr lang="en-US" sz="1800" dirty="0" err="1">
                <a:solidFill>
                  <a:srgbClr val="0070C0"/>
                </a:solidFill>
              </a:rPr>
              <a:t>các</a:t>
            </a:r>
            <a:r>
              <a:rPr lang="en-US" sz="1800" dirty="0">
                <a:solidFill>
                  <a:srgbClr val="0070C0"/>
                </a:solidFill>
              </a:rPr>
              <a:t> domain local.</a:t>
            </a:r>
          </a:p>
        </p:txBody>
      </p:sp>
      <p:sp>
        <p:nvSpPr>
          <p:cNvPr id="29700" name="Rectangle 2"/>
          <p:cNvSpPr txBox="1">
            <a:spLocks noChangeArrowheads="1"/>
          </p:cNvSpPr>
          <p:nvPr/>
        </p:nvSpPr>
        <p:spPr bwMode="auto">
          <a:xfrm>
            <a:off x="304800" y="114300"/>
            <a:ext cx="8305800" cy="51435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
        <p:nvSpPr>
          <p:cNvPr id="15" name="AutoShape 27"/>
          <p:cNvSpPr>
            <a:spLocks noChangeArrowheads="1"/>
          </p:cNvSpPr>
          <p:nvPr/>
        </p:nvSpPr>
        <p:spPr bwMode="auto">
          <a:xfrm>
            <a:off x="7772400" y="1384698"/>
            <a:ext cx="1009650" cy="215503"/>
          </a:xfrm>
          <a:prstGeom prst="roundRect">
            <a:avLst>
              <a:gd name="adj" fmla="val 12060"/>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dirty="0"/>
              <a:t>Group</a:t>
            </a:r>
          </a:p>
        </p:txBody>
      </p:sp>
      <p:pic>
        <p:nvPicPr>
          <p:cNvPr id="29702" name="Picture 22" descr="Collection_SecurityGroup01"/>
          <p:cNvPicPr>
            <a:picLocks noChangeAspect="1" noChangeArrowheads="1"/>
          </p:cNvPicPr>
          <p:nvPr/>
        </p:nvPicPr>
        <p:blipFill>
          <a:blip r:embed="rId3"/>
          <a:srcRect/>
          <a:stretch>
            <a:fillRect/>
          </a:stretch>
        </p:blipFill>
        <p:spPr bwMode="auto">
          <a:xfrm>
            <a:off x="7772401" y="698898"/>
            <a:ext cx="1014413" cy="59650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ChangeArrowheads="1"/>
          </p:cNvSpPr>
          <p:nvPr/>
        </p:nvSpPr>
        <p:spPr bwMode="auto">
          <a:xfrm>
            <a:off x="304800" y="857250"/>
            <a:ext cx="6934200" cy="1200329"/>
          </a:xfrm>
          <a:prstGeom prst="rect">
            <a:avLst/>
          </a:prstGeom>
          <a:noFill/>
          <a:ln w="9525">
            <a:noFill/>
            <a:miter lim="800000"/>
            <a:headEnd/>
            <a:tailEnd/>
          </a:ln>
        </p:spPr>
        <p:txBody>
          <a:bodyPr wrap="square">
            <a:spAutoFit/>
          </a:bodyPr>
          <a:lstStyle/>
          <a:p>
            <a:pPr>
              <a:buFontTx/>
              <a:buBlip>
                <a:blip r:embed="rId2"/>
              </a:buBlip>
            </a:pPr>
            <a:r>
              <a:rPr lang="en-US" sz="1800" dirty="0">
                <a:solidFill>
                  <a:srgbClr val="00B050"/>
                </a:solidFill>
              </a:rPr>
              <a:t> </a:t>
            </a:r>
            <a:r>
              <a:rPr lang="vi-VN" sz="1800" dirty="0">
                <a:solidFill>
                  <a:srgbClr val="00B050"/>
                </a:solidFill>
              </a:rPr>
              <a:t>Global group</a:t>
            </a:r>
            <a:r>
              <a:rPr lang="en-US" sz="1800" dirty="0">
                <a:solidFill>
                  <a:srgbClr val="0070C0"/>
                </a:solidFill>
              </a:rPr>
              <a:t>: </a:t>
            </a:r>
            <a:r>
              <a:rPr lang="vi-VN" sz="1800" dirty="0">
                <a:solidFill>
                  <a:srgbClr val="0070C0"/>
                </a:solidFill>
              </a:rPr>
              <a:t>là loại nhóm nằm trong Active Directory và được</a:t>
            </a:r>
            <a:r>
              <a:rPr lang="en-US" sz="1800" dirty="0">
                <a:solidFill>
                  <a:srgbClr val="0070C0"/>
                </a:solidFill>
              </a:rPr>
              <a:t> </a:t>
            </a:r>
            <a:r>
              <a:rPr lang="vi-VN" sz="1800" dirty="0">
                <a:solidFill>
                  <a:srgbClr val="0070C0"/>
                </a:solidFill>
              </a:rPr>
              <a:t>tạo trên các Domain Controller. Chúng dùng để cấp phát những quyền hệ thống và quyền truy cập</a:t>
            </a:r>
            <a:r>
              <a:rPr lang="en-US" sz="1800" dirty="0">
                <a:solidFill>
                  <a:srgbClr val="0070C0"/>
                </a:solidFill>
              </a:rPr>
              <a:t> </a:t>
            </a:r>
            <a:r>
              <a:rPr lang="vi-VN" sz="1800" dirty="0">
                <a:solidFill>
                  <a:srgbClr val="0070C0"/>
                </a:solidFill>
              </a:rPr>
              <a:t>vượt qua những ranh giới của một miền. </a:t>
            </a:r>
            <a:endParaRPr lang="en-US" sz="1800" dirty="0">
              <a:solidFill>
                <a:srgbClr val="0070C0"/>
              </a:solidFill>
            </a:endParaRPr>
          </a:p>
        </p:txBody>
      </p:sp>
      <p:sp>
        <p:nvSpPr>
          <p:cNvPr id="30723" name="Rectangle 2"/>
          <p:cNvSpPr>
            <a:spLocks noChangeArrowheads="1"/>
          </p:cNvSpPr>
          <p:nvPr/>
        </p:nvSpPr>
        <p:spPr bwMode="auto">
          <a:xfrm>
            <a:off x="228600" y="2571750"/>
            <a:ext cx="8686800" cy="1477328"/>
          </a:xfrm>
          <a:prstGeom prst="rect">
            <a:avLst/>
          </a:prstGeom>
          <a:noFill/>
          <a:ln w="9525">
            <a:noFill/>
            <a:miter lim="800000"/>
            <a:headEnd/>
            <a:tailEnd/>
          </a:ln>
        </p:spPr>
        <p:txBody>
          <a:bodyPr wrap="square">
            <a:spAutoFit/>
          </a:bodyPr>
          <a:lstStyle/>
          <a:p>
            <a:pPr>
              <a:buFontTx/>
              <a:buBlip>
                <a:blip r:embed="rId2"/>
              </a:buBlip>
            </a:pPr>
            <a:r>
              <a:rPr lang="en-US" sz="1800" dirty="0">
                <a:solidFill>
                  <a:srgbClr val="00B050"/>
                </a:solidFill>
              </a:rPr>
              <a:t> </a:t>
            </a:r>
            <a:r>
              <a:rPr lang="vi-VN" sz="1800" dirty="0">
                <a:solidFill>
                  <a:srgbClr val="00B050"/>
                </a:solidFill>
              </a:rPr>
              <a:t>Universal group</a:t>
            </a:r>
            <a:r>
              <a:rPr lang="en-US" sz="1800" dirty="0">
                <a:solidFill>
                  <a:srgbClr val="0070C0"/>
                </a:solidFill>
              </a:rPr>
              <a:t>:</a:t>
            </a:r>
            <a:r>
              <a:rPr lang="vi-VN" sz="1800" dirty="0">
                <a:solidFill>
                  <a:srgbClr val="0070C0"/>
                </a:solidFill>
              </a:rPr>
              <a:t> là loại nhóm có chức năng giống như global group nhưng nó dùng</a:t>
            </a:r>
            <a:r>
              <a:rPr lang="en-US" sz="1800" dirty="0">
                <a:solidFill>
                  <a:srgbClr val="0070C0"/>
                </a:solidFill>
              </a:rPr>
              <a:t> </a:t>
            </a:r>
            <a:r>
              <a:rPr lang="vi-VN" sz="1800" dirty="0">
                <a:solidFill>
                  <a:srgbClr val="0070C0"/>
                </a:solidFill>
              </a:rPr>
              <a:t>để cấp quyền cho các đối tượng trên khắp các miền trong một rừng và giữa các miền có thiết lập quan</a:t>
            </a:r>
            <a:r>
              <a:rPr lang="en-US" sz="1800" dirty="0">
                <a:solidFill>
                  <a:srgbClr val="0070C0"/>
                </a:solidFill>
              </a:rPr>
              <a:t> </a:t>
            </a:r>
            <a:r>
              <a:rPr lang="vi-VN" sz="1800" dirty="0">
                <a:solidFill>
                  <a:srgbClr val="0070C0"/>
                </a:solidFill>
              </a:rPr>
              <a:t>hệ tin cậy với nhau. Loại nhóm này tiện lợi hơn hai nhóm global group và local group vì chúng dễ</a:t>
            </a:r>
            <a:r>
              <a:rPr lang="en-US" sz="1800" dirty="0">
                <a:solidFill>
                  <a:srgbClr val="0070C0"/>
                </a:solidFill>
              </a:rPr>
              <a:t> </a:t>
            </a:r>
            <a:r>
              <a:rPr lang="vi-VN" sz="1800" dirty="0">
                <a:solidFill>
                  <a:srgbClr val="0070C0"/>
                </a:solidFill>
              </a:rPr>
              <a:t>dàng lồng các nhóm vào nhau. </a:t>
            </a:r>
            <a:endParaRPr lang="en-US" sz="1800" dirty="0">
              <a:solidFill>
                <a:srgbClr val="0070C0"/>
              </a:solidFill>
            </a:endParaRPr>
          </a:p>
        </p:txBody>
      </p:sp>
      <p:sp>
        <p:nvSpPr>
          <p:cNvPr id="30724" name="Rectangle 2"/>
          <p:cNvSpPr txBox="1">
            <a:spLocks noChangeArrowheads="1"/>
          </p:cNvSpPr>
          <p:nvPr/>
        </p:nvSpPr>
        <p:spPr bwMode="auto">
          <a:xfrm>
            <a:off x="304800" y="114300"/>
            <a:ext cx="8305800" cy="51435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
        <p:nvSpPr>
          <p:cNvPr id="5" name="AutoShape 27"/>
          <p:cNvSpPr>
            <a:spLocks noChangeArrowheads="1"/>
          </p:cNvSpPr>
          <p:nvPr/>
        </p:nvSpPr>
        <p:spPr bwMode="auto">
          <a:xfrm>
            <a:off x="7900988" y="1314450"/>
            <a:ext cx="1009650" cy="215504"/>
          </a:xfrm>
          <a:prstGeom prst="roundRect">
            <a:avLst>
              <a:gd name="adj" fmla="val 12060"/>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dirty="0"/>
              <a:t>Group</a:t>
            </a:r>
          </a:p>
        </p:txBody>
      </p:sp>
      <p:pic>
        <p:nvPicPr>
          <p:cNvPr id="30726" name="Picture 22" descr="Collection_SecurityGroup01"/>
          <p:cNvPicPr>
            <a:picLocks noChangeAspect="1" noChangeArrowheads="1"/>
          </p:cNvPicPr>
          <p:nvPr/>
        </p:nvPicPr>
        <p:blipFill>
          <a:blip r:embed="rId3"/>
          <a:srcRect/>
          <a:stretch>
            <a:fillRect/>
          </a:stretch>
        </p:blipFill>
        <p:spPr bwMode="auto">
          <a:xfrm>
            <a:off x="7900988" y="628650"/>
            <a:ext cx="1014412" cy="596504"/>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ChangeArrowheads="1"/>
          </p:cNvSpPr>
          <p:nvPr/>
        </p:nvSpPr>
        <p:spPr bwMode="auto">
          <a:xfrm>
            <a:off x="304800" y="760810"/>
            <a:ext cx="7239000" cy="2585323"/>
          </a:xfrm>
          <a:prstGeom prst="rect">
            <a:avLst/>
          </a:prstGeom>
          <a:noFill/>
          <a:ln w="9525">
            <a:noFill/>
            <a:miter lim="800000"/>
            <a:headEnd/>
            <a:tailEnd/>
          </a:ln>
        </p:spPr>
        <p:txBody>
          <a:bodyPr>
            <a:spAutoFit/>
          </a:bodyPr>
          <a:lstStyle/>
          <a:p>
            <a:pPr>
              <a:buFontTx/>
              <a:buBlip>
                <a:blip r:embed="rId2"/>
              </a:buBlip>
            </a:pPr>
            <a:r>
              <a:rPr lang="en-US" sz="1800" dirty="0">
                <a:solidFill>
                  <a:srgbClr val="00B050"/>
                </a:solidFill>
              </a:rPr>
              <a:t> </a:t>
            </a:r>
            <a:r>
              <a:rPr lang="en-US" sz="1800" dirty="0" err="1">
                <a:solidFill>
                  <a:srgbClr val="00B050"/>
                </a:solidFill>
              </a:rPr>
              <a:t>Nhóm</a:t>
            </a:r>
            <a:r>
              <a:rPr lang="en-US" sz="1800" dirty="0">
                <a:solidFill>
                  <a:srgbClr val="00B050"/>
                </a:solidFill>
              </a:rPr>
              <a:t> </a:t>
            </a:r>
            <a:r>
              <a:rPr lang="en-US" sz="1800" dirty="0" err="1">
                <a:solidFill>
                  <a:srgbClr val="00B050"/>
                </a:solidFill>
              </a:rPr>
              <a:t>phân</a:t>
            </a:r>
            <a:r>
              <a:rPr lang="en-US" sz="1800" dirty="0">
                <a:solidFill>
                  <a:srgbClr val="00B050"/>
                </a:solidFill>
              </a:rPr>
              <a:t> </a:t>
            </a:r>
            <a:r>
              <a:rPr lang="en-US" sz="1800" dirty="0" err="1">
                <a:solidFill>
                  <a:srgbClr val="00B050"/>
                </a:solidFill>
              </a:rPr>
              <a:t>phối</a:t>
            </a:r>
            <a:r>
              <a:rPr lang="en-US" sz="1800" dirty="0">
                <a:solidFill>
                  <a:srgbClr val="00B050"/>
                </a:solidFill>
              </a:rPr>
              <a:t>: </a:t>
            </a:r>
            <a:r>
              <a:rPr lang="en-US" sz="1800" dirty="0" err="1">
                <a:solidFill>
                  <a:srgbClr val="0070C0"/>
                </a:solidFill>
              </a:rPr>
              <a:t>là</a:t>
            </a:r>
            <a:r>
              <a:rPr lang="en-US" sz="1800" dirty="0">
                <a:solidFill>
                  <a:srgbClr val="0070C0"/>
                </a:solidFill>
              </a:rPr>
              <a:t> </a:t>
            </a:r>
            <a:r>
              <a:rPr lang="en-US" sz="1800" dirty="0" err="1">
                <a:solidFill>
                  <a:srgbClr val="0070C0"/>
                </a:solidFill>
              </a:rPr>
              <a:t>một</a:t>
            </a:r>
            <a:r>
              <a:rPr lang="en-US" sz="1800" dirty="0">
                <a:solidFill>
                  <a:srgbClr val="0070C0"/>
                </a:solidFill>
              </a:rPr>
              <a:t> </a:t>
            </a:r>
            <a:r>
              <a:rPr lang="en-US" sz="1800" dirty="0" err="1">
                <a:solidFill>
                  <a:srgbClr val="0070C0"/>
                </a:solidFill>
              </a:rPr>
              <a:t>loại</a:t>
            </a:r>
            <a:r>
              <a:rPr lang="en-US" sz="1800" dirty="0">
                <a:solidFill>
                  <a:srgbClr val="0070C0"/>
                </a:solidFill>
              </a:rPr>
              <a:t> </a:t>
            </a:r>
            <a:r>
              <a:rPr lang="en-US" sz="1800" dirty="0" err="1">
                <a:solidFill>
                  <a:srgbClr val="0070C0"/>
                </a:solidFill>
              </a:rPr>
              <a:t>nhóm</a:t>
            </a:r>
            <a:r>
              <a:rPr lang="en-US" sz="1800" dirty="0">
                <a:solidFill>
                  <a:srgbClr val="0070C0"/>
                </a:solidFill>
              </a:rPr>
              <a:t> phi </a:t>
            </a:r>
            <a:r>
              <a:rPr lang="en-US" sz="1800" dirty="0" err="1">
                <a:solidFill>
                  <a:srgbClr val="0070C0"/>
                </a:solidFill>
              </a:rPr>
              <a:t>bảo</a:t>
            </a:r>
            <a:r>
              <a:rPr lang="en-US" sz="1800" dirty="0">
                <a:solidFill>
                  <a:srgbClr val="0070C0"/>
                </a:solidFill>
              </a:rPr>
              <a:t> </a:t>
            </a:r>
            <a:r>
              <a:rPr lang="en-US" sz="1800" dirty="0" err="1">
                <a:solidFill>
                  <a:srgbClr val="0070C0"/>
                </a:solidFill>
              </a:rPr>
              <a:t>mật</a:t>
            </a:r>
            <a:r>
              <a:rPr lang="en-US" sz="1800" dirty="0">
                <a:solidFill>
                  <a:srgbClr val="0070C0"/>
                </a:solidFill>
              </a:rPr>
              <a:t>, </a:t>
            </a:r>
            <a:r>
              <a:rPr lang="en-US" sz="1800" dirty="0" err="1">
                <a:solidFill>
                  <a:srgbClr val="0070C0"/>
                </a:solidFill>
              </a:rPr>
              <a:t>không</a:t>
            </a:r>
            <a:r>
              <a:rPr lang="en-US" sz="1800" dirty="0">
                <a:solidFill>
                  <a:srgbClr val="0070C0"/>
                </a:solidFill>
              </a:rPr>
              <a:t> </a:t>
            </a:r>
            <a:r>
              <a:rPr lang="en-US" sz="1800" dirty="0" err="1">
                <a:solidFill>
                  <a:srgbClr val="0070C0"/>
                </a:solidFill>
              </a:rPr>
              <a:t>có</a:t>
            </a:r>
            <a:r>
              <a:rPr lang="en-US" sz="1800" dirty="0">
                <a:solidFill>
                  <a:srgbClr val="0070C0"/>
                </a:solidFill>
              </a:rPr>
              <a:t> SID </a:t>
            </a:r>
            <a:r>
              <a:rPr lang="en-US" sz="1800" dirty="0" err="1">
                <a:solidFill>
                  <a:srgbClr val="0070C0"/>
                </a:solidFill>
              </a:rPr>
              <a:t>và</a:t>
            </a:r>
            <a:r>
              <a:rPr lang="en-US" sz="1800" dirty="0">
                <a:solidFill>
                  <a:srgbClr val="0070C0"/>
                </a:solidFill>
              </a:rPr>
              <a:t> </a:t>
            </a:r>
            <a:r>
              <a:rPr lang="en-US" sz="1800" dirty="0" err="1">
                <a:solidFill>
                  <a:srgbClr val="0070C0"/>
                </a:solidFill>
              </a:rPr>
              <a:t>không</a:t>
            </a:r>
            <a:r>
              <a:rPr lang="en-US" sz="1800" dirty="0">
                <a:solidFill>
                  <a:srgbClr val="0070C0"/>
                </a:solidFill>
              </a:rPr>
              <a:t> </a:t>
            </a:r>
            <a:r>
              <a:rPr lang="en-US" sz="1800" dirty="0" err="1">
                <a:solidFill>
                  <a:srgbClr val="0070C0"/>
                </a:solidFill>
              </a:rPr>
              <a:t>xuất</a:t>
            </a:r>
            <a:r>
              <a:rPr lang="en-US" sz="1800" dirty="0">
                <a:solidFill>
                  <a:srgbClr val="0070C0"/>
                </a:solidFill>
              </a:rPr>
              <a:t> </a:t>
            </a:r>
            <a:r>
              <a:rPr lang="en-US" sz="1800" dirty="0" err="1">
                <a:solidFill>
                  <a:srgbClr val="0070C0"/>
                </a:solidFill>
              </a:rPr>
              <a:t>hiện</a:t>
            </a:r>
            <a:r>
              <a:rPr lang="en-US" sz="1800" dirty="0">
                <a:solidFill>
                  <a:srgbClr val="0070C0"/>
                </a:solidFill>
              </a:rPr>
              <a:t> </a:t>
            </a:r>
            <a:r>
              <a:rPr lang="en-US" sz="1800" dirty="0" err="1">
                <a:solidFill>
                  <a:srgbClr val="0070C0"/>
                </a:solidFill>
              </a:rPr>
              <a:t>trong</a:t>
            </a:r>
            <a:r>
              <a:rPr lang="en-US" sz="1800" dirty="0">
                <a:solidFill>
                  <a:srgbClr val="0070C0"/>
                </a:solidFill>
              </a:rPr>
              <a:t> </a:t>
            </a:r>
            <a:r>
              <a:rPr lang="en-US" sz="1800" dirty="0" err="1">
                <a:solidFill>
                  <a:srgbClr val="0070C0"/>
                </a:solidFill>
              </a:rPr>
              <a:t>các</a:t>
            </a:r>
            <a:r>
              <a:rPr lang="en-US" sz="1800" dirty="0">
                <a:solidFill>
                  <a:srgbClr val="0070C0"/>
                </a:solidFill>
              </a:rPr>
              <a:t> </a:t>
            </a:r>
            <a:r>
              <a:rPr lang="en-US" sz="1800" dirty="0" smtClean="0">
                <a:solidFill>
                  <a:srgbClr val="0070C0"/>
                </a:solidFill>
              </a:rPr>
              <a:t>ACL</a:t>
            </a:r>
            <a:r>
              <a:rPr lang="vi-VN" sz="1800" dirty="0" smtClean="0">
                <a:solidFill>
                  <a:srgbClr val="0070C0"/>
                </a:solidFill>
              </a:rPr>
              <a:t> (Access </a:t>
            </a:r>
            <a:r>
              <a:rPr lang="vi-VN" sz="1800" dirty="0">
                <a:solidFill>
                  <a:srgbClr val="0070C0"/>
                </a:solidFill>
              </a:rPr>
              <a:t>Control List). </a:t>
            </a:r>
            <a:endParaRPr lang="en-US" sz="1800" dirty="0">
              <a:solidFill>
                <a:srgbClr val="0070C0"/>
              </a:solidFill>
            </a:endParaRPr>
          </a:p>
          <a:p>
            <a:endParaRPr lang="en-US" sz="1800" dirty="0">
              <a:solidFill>
                <a:srgbClr val="0070C0"/>
              </a:solidFill>
            </a:endParaRPr>
          </a:p>
          <a:p>
            <a:r>
              <a:rPr lang="vi-VN" sz="1800" dirty="0">
                <a:solidFill>
                  <a:srgbClr val="0070C0"/>
                </a:solidFill>
              </a:rPr>
              <a:t>Loại nhóm này không được dùng bởi các nhà quản trị mà được dùng bởi các</a:t>
            </a:r>
            <a:r>
              <a:rPr lang="en-US" sz="1800" dirty="0">
                <a:solidFill>
                  <a:srgbClr val="0070C0"/>
                </a:solidFill>
              </a:rPr>
              <a:t> </a:t>
            </a:r>
            <a:r>
              <a:rPr lang="vi-VN" sz="1800" dirty="0">
                <a:solidFill>
                  <a:srgbClr val="0070C0"/>
                </a:solidFill>
              </a:rPr>
              <a:t>phần mềm và dịch vụ. </a:t>
            </a:r>
            <a:endParaRPr lang="en-US" sz="1800" dirty="0">
              <a:solidFill>
                <a:srgbClr val="0070C0"/>
              </a:solidFill>
            </a:endParaRPr>
          </a:p>
          <a:p>
            <a:endParaRPr lang="en-US" sz="1800" dirty="0">
              <a:solidFill>
                <a:srgbClr val="0070C0"/>
              </a:solidFill>
            </a:endParaRPr>
          </a:p>
          <a:p>
            <a:r>
              <a:rPr lang="vi-VN" sz="1800" dirty="0">
                <a:solidFill>
                  <a:srgbClr val="0070C0"/>
                </a:solidFill>
              </a:rPr>
              <a:t>Chúng được dùng để phân phố thư (e-mail) hoặc các tin nhắn (message). Bạn</a:t>
            </a:r>
            <a:r>
              <a:rPr lang="en-US" sz="1800" dirty="0">
                <a:solidFill>
                  <a:srgbClr val="0070C0"/>
                </a:solidFill>
              </a:rPr>
              <a:t> </a:t>
            </a:r>
            <a:r>
              <a:rPr lang="en-US" sz="1800" dirty="0" err="1">
                <a:solidFill>
                  <a:srgbClr val="0070C0"/>
                </a:solidFill>
              </a:rPr>
              <a:t>sẽ</a:t>
            </a:r>
            <a:r>
              <a:rPr lang="en-US" sz="1800" dirty="0">
                <a:solidFill>
                  <a:srgbClr val="0070C0"/>
                </a:solidFill>
              </a:rPr>
              <a:t> </a:t>
            </a:r>
            <a:r>
              <a:rPr lang="en-US" sz="1800" dirty="0" err="1">
                <a:solidFill>
                  <a:srgbClr val="0070C0"/>
                </a:solidFill>
              </a:rPr>
              <a:t>gặp</a:t>
            </a:r>
            <a:r>
              <a:rPr lang="en-US" sz="1800" dirty="0">
                <a:solidFill>
                  <a:srgbClr val="0070C0"/>
                </a:solidFill>
              </a:rPr>
              <a:t> </a:t>
            </a:r>
            <a:r>
              <a:rPr lang="en-US" sz="1800" dirty="0" err="1">
                <a:solidFill>
                  <a:srgbClr val="0070C0"/>
                </a:solidFill>
              </a:rPr>
              <a:t>lại</a:t>
            </a:r>
            <a:r>
              <a:rPr lang="en-US" sz="1800" dirty="0">
                <a:solidFill>
                  <a:srgbClr val="0070C0"/>
                </a:solidFill>
              </a:rPr>
              <a:t> </a:t>
            </a:r>
            <a:r>
              <a:rPr lang="en-US" sz="1800" dirty="0" err="1">
                <a:solidFill>
                  <a:srgbClr val="0070C0"/>
                </a:solidFill>
              </a:rPr>
              <a:t>loại</a:t>
            </a:r>
            <a:r>
              <a:rPr lang="en-US" sz="1800" dirty="0">
                <a:solidFill>
                  <a:srgbClr val="0070C0"/>
                </a:solidFill>
              </a:rPr>
              <a:t> </a:t>
            </a:r>
            <a:r>
              <a:rPr lang="en-US" sz="1800" dirty="0" err="1">
                <a:solidFill>
                  <a:srgbClr val="0070C0"/>
                </a:solidFill>
              </a:rPr>
              <a:t>nhóm</a:t>
            </a:r>
            <a:r>
              <a:rPr lang="en-US" sz="1800" dirty="0">
                <a:solidFill>
                  <a:srgbClr val="0070C0"/>
                </a:solidFill>
              </a:rPr>
              <a:t> </a:t>
            </a:r>
            <a:r>
              <a:rPr lang="en-US" sz="1800" dirty="0" err="1">
                <a:solidFill>
                  <a:srgbClr val="0070C0"/>
                </a:solidFill>
              </a:rPr>
              <a:t>này</a:t>
            </a:r>
            <a:r>
              <a:rPr lang="en-US" sz="1800" dirty="0">
                <a:solidFill>
                  <a:srgbClr val="0070C0"/>
                </a:solidFill>
              </a:rPr>
              <a:t> </a:t>
            </a:r>
            <a:r>
              <a:rPr lang="en-US" sz="1800" dirty="0" err="1">
                <a:solidFill>
                  <a:srgbClr val="0070C0"/>
                </a:solidFill>
              </a:rPr>
              <a:t>khi</a:t>
            </a:r>
            <a:r>
              <a:rPr lang="en-US" sz="1800" dirty="0">
                <a:solidFill>
                  <a:srgbClr val="0070C0"/>
                </a:solidFill>
              </a:rPr>
              <a:t> </a:t>
            </a:r>
            <a:r>
              <a:rPr lang="en-US" sz="1800" dirty="0" err="1">
                <a:solidFill>
                  <a:srgbClr val="0070C0"/>
                </a:solidFill>
              </a:rPr>
              <a:t>làm</a:t>
            </a:r>
            <a:r>
              <a:rPr lang="en-US" sz="1800" dirty="0">
                <a:solidFill>
                  <a:srgbClr val="0070C0"/>
                </a:solidFill>
              </a:rPr>
              <a:t> </a:t>
            </a:r>
            <a:r>
              <a:rPr lang="en-US" sz="1800" dirty="0" err="1">
                <a:solidFill>
                  <a:srgbClr val="0070C0"/>
                </a:solidFill>
              </a:rPr>
              <a:t>việc</a:t>
            </a:r>
            <a:r>
              <a:rPr lang="en-US" sz="1800" dirty="0">
                <a:solidFill>
                  <a:srgbClr val="0070C0"/>
                </a:solidFill>
              </a:rPr>
              <a:t> </a:t>
            </a:r>
            <a:r>
              <a:rPr lang="en-US" sz="1800" dirty="0" err="1">
                <a:solidFill>
                  <a:srgbClr val="0070C0"/>
                </a:solidFill>
              </a:rPr>
              <a:t>với</a:t>
            </a:r>
            <a:r>
              <a:rPr lang="en-US" sz="1800" dirty="0">
                <a:solidFill>
                  <a:srgbClr val="0070C0"/>
                </a:solidFill>
              </a:rPr>
              <a:t> </a:t>
            </a:r>
            <a:r>
              <a:rPr lang="en-US" sz="1800" dirty="0" err="1">
                <a:solidFill>
                  <a:srgbClr val="0070C0"/>
                </a:solidFill>
              </a:rPr>
              <a:t>phần</a:t>
            </a:r>
            <a:r>
              <a:rPr lang="en-US" sz="1800" dirty="0">
                <a:solidFill>
                  <a:srgbClr val="0070C0"/>
                </a:solidFill>
              </a:rPr>
              <a:t> </a:t>
            </a:r>
            <a:r>
              <a:rPr lang="en-US" sz="1800" dirty="0" err="1">
                <a:solidFill>
                  <a:srgbClr val="0070C0"/>
                </a:solidFill>
              </a:rPr>
              <a:t>mềm</a:t>
            </a:r>
            <a:r>
              <a:rPr lang="en-US" sz="1800" dirty="0">
                <a:solidFill>
                  <a:srgbClr val="0070C0"/>
                </a:solidFill>
              </a:rPr>
              <a:t> MS Exchange…</a:t>
            </a:r>
          </a:p>
        </p:txBody>
      </p:sp>
      <p:sp>
        <p:nvSpPr>
          <p:cNvPr id="3" name="AutoShape 27"/>
          <p:cNvSpPr>
            <a:spLocks noChangeArrowheads="1"/>
          </p:cNvSpPr>
          <p:nvPr/>
        </p:nvSpPr>
        <p:spPr bwMode="auto">
          <a:xfrm>
            <a:off x="7424738" y="1676400"/>
            <a:ext cx="1238250" cy="266700"/>
          </a:xfrm>
          <a:prstGeom prst="roundRect">
            <a:avLst>
              <a:gd name="adj" fmla="val 12060"/>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dirty="0"/>
              <a:t>Group</a:t>
            </a:r>
          </a:p>
        </p:txBody>
      </p:sp>
      <p:pic>
        <p:nvPicPr>
          <p:cNvPr id="31748" name="Picture 23" descr="Collection_DistributionGroup01"/>
          <p:cNvPicPr>
            <a:picLocks noChangeAspect="1" noChangeArrowheads="1"/>
          </p:cNvPicPr>
          <p:nvPr/>
        </p:nvPicPr>
        <p:blipFill>
          <a:blip r:embed="rId3"/>
          <a:srcRect/>
          <a:stretch>
            <a:fillRect/>
          </a:stretch>
        </p:blipFill>
        <p:spPr bwMode="auto">
          <a:xfrm>
            <a:off x="7543801" y="742950"/>
            <a:ext cx="1014413" cy="596504"/>
          </a:xfrm>
          <a:prstGeom prst="rect">
            <a:avLst/>
          </a:prstGeom>
          <a:noFill/>
          <a:ln w="9525">
            <a:noFill/>
            <a:miter lim="800000"/>
            <a:headEnd/>
            <a:tailEnd/>
          </a:ln>
        </p:spPr>
      </p:pic>
      <p:sp>
        <p:nvSpPr>
          <p:cNvPr id="31749" name="Rectangle 2"/>
          <p:cNvSpPr txBox="1">
            <a:spLocks noChangeArrowheads="1"/>
          </p:cNvSpPr>
          <p:nvPr/>
        </p:nvSpPr>
        <p:spPr bwMode="auto">
          <a:xfrm>
            <a:off x="304800" y="114300"/>
            <a:ext cx="8305800" cy="51435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ChangeArrowheads="1"/>
          </p:cNvSpPr>
          <p:nvPr/>
        </p:nvSpPr>
        <p:spPr bwMode="auto">
          <a:xfrm>
            <a:off x="304800" y="742951"/>
            <a:ext cx="3975768" cy="461665"/>
          </a:xfrm>
          <a:prstGeom prst="rect">
            <a:avLst/>
          </a:prstGeom>
          <a:noFill/>
          <a:ln w="9525">
            <a:noFill/>
            <a:miter lim="800000"/>
            <a:headEnd/>
            <a:tailEnd/>
          </a:ln>
        </p:spPr>
        <p:txBody>
          <a:bodyPr wrap="none">
            <a:spAutoFit/>
          </a:bodyPr>
          <a:lstStyle/>
          <a:p>
            <a:r>
              <a:rPr lang="en-US"/>
              <a:t>Số nhận diện bảo mật SID</a:t>
            </a:r>
          </a:p>
        </p:txBody>
      </p:sp>
      <p:sp>
        <p:nvSpPr>
          <p:cNvPr id="32771" name="Rectangle 2"/>
          <p:cNvSpPr>
            <a:spLocks noChangeArrowheads="1"/>
          </p:cNvSpPr>
          <p:nvPr/>
        </p:nvSpPr>
        <p:spPr bwMode="auto">
          <a:xfrm>
            <a:off x="304800" y="1143000"/>
            <a:ext cx="8305800" cy="2308324"/>
          </a:xfrm>
          <a:prstGeom prst="rect">
            <a:avLst/>
          </a:prstGeom>
          <a:noFill/>
          <a:ln w="9525">
            <a:noFill/>
            <a:miter lim="800000"/>
            <a:headEnd/>
            <a:tailEnd/>
          </a:ln>
        </p:spPr>
        <p:txBody>
          <a:bodyPr>
            <a:spAutoFit/>
          </a:bodyPr>
          <a:lstStyle/>
          <a:p>
            <a:pPr>
              <a:buFontTx/>
              <a:buBlip>
                <a:blip r:embed="rId2"/>
              </a:buBlip>
            </a:pPr>
            <a:r>
              <a:rPr lang="vi-VN" sz="1800" dirty="0">
                <a:solidFill>
                  <a:srgbClr val="0070C0"/>
                </a:solidFill>
              </a:rPr>
              <a:t>Tuy hệ thống Windows Server dựa vào tài khoản người dùng (user account) để mô tả các</a:t>
            </a:r>
            <a:r>
              <a:rPr lang="en-US" sz="1800" dirty="0">
                <a:solidFill>
                  <a:srgbClr val="0070C0"/>
                </a:solidFill>
              </a:rPr>
              <a:t> </a:t>
            </a:r>
            <a:r>
              <a:rPr lang="vi-VN" sz="1800" dirty="0">
                <a:solidFill>
                  <a:srgbClr val="0070C0"/>
                </a:solidFill>
              </a:rPr>
              <a:t>quyền hệ thống (rights) và quyền truy cập (permission) nhưng thực sự bên trong hệ thống mỗi tài</a:t>
            </a:r>
            <a:r>
              <a:rPr lang="en-US" sz="1800" dirty="0">
                <a:solidFill>
                  <a:srgbClr val="0070C0"/>
                </a:solidFill>
              </a:rPr>
              <a:t> </a:t>
            </a:r>
            <a:r>
              <a:rPr lang="vi-VN" sz="1800" dirty="0">
                <a:solidFill>
                  <a:srgbClr val="0070C0"/>
                </a:solidFill>
              </a:rPr>
              <a:t>khoản được đặc trưng bởi một con </a:t>
            </a:r>
            <a:r>
              <a:rPr lang="vi-VN" sz="1800" dirty="0">
                <a:solidFill>
                  <a:srgbClr val="00B050"/>
                </a:solidFill>
              </a:rPr>
              <a:t>số nhận dạng bảo mật SID </a:t>
            </a:r>
            <a:r>
              <a:rPr lang="vi-VN" sz="1800" dirty="0">
                <a:solidFill>
                  <a:srgbClr val="0070C0"/>
                </a:solidFill>
              </a:rPr>
              <a:t>(Security Identifier). </a:t>
            </a:r>
            <a:endParaRPr lang="en-US" sz="1800" dirty="0">
              <a:solidFill>
                <a:srgbClr val="0070C0"/>
              </a:solidFill>
            </a:endParaRPr>
          </a:p>
          <a:p>
            <a:pPr>
              <a:buFontTx/>
              <a:buBlip>
                <a:blip r:embed="rId2"/>
              </a:buBlip>
            </a:pPr>
            <a:endParaRPr lang="en-US" sz="1800" dirty="0">
              <a:solidFill>
                <a:srgbClr val="0070C0"/>
              </a:solidFill>
            </a:endParaRPr>
          </a:p>
          <a:p>
            <a:pPr>
              <a:buFontTx/>
              <a:buBlip>
                <a:blip r:embed="rId2"/>
              </a:buBlip>
            </a:pPr>
            <a:r>
              <a:rPr lang="vi-VN" sz="1800" dirty="0">
                <a:solidFill>
                  <a:srgbClr val="00B050"/>
                </a:solidFill>
              </a:rPr>
              <a:t>SID là thành phần</a:t>
            </a:r>
            <a:r>
              <a:rPr lang="en-US" sz="1800" dirty="0">
                <a:solidFill>
                  <a:srgbClr val="00B050"/>
                </a:solidFill>
              </a:rPr>
              <a:t> </a:t>
            </a:r>
            <a:r>
              <a:rPr lang="vi-VN" sz="1800" dirty="0">
                <a:solidFill>
                  <a:srgbClr val="00B050"/>
                </a:solidFill>
              </a:rPr>
              <a:t>nhận dạng không trùng lặp</a:t>
            </a:r>
            <a:r>
              <a:rPr lang="vi-VN" sz="1800" dirty="0">
                <a:solidFill>
                  <a:srgbClr val="0070C0"/>
                </a:solidFill>
              </a:rPr>
              <a:t>, được hệ thống tạo ra đồng thời với tài khoản và dùng riêng cho hệ thống</a:t>
            </a:r>
            <a:r>
              <a:rPr lang="en-US" sz="1800" dirty="0">
                <a:solidFill>
                  <a:srgbClr val="0070C0"/>
                </a:solidFill>
              </a:rPr>
              <a:t> </a:t>
            </a:r>
            <a:r>
              <a:rPr lang="vi-VN" sz="1800" dirty="0">
                <a:solidFill>
                  <a:srgbClr val="0070C0"/>
                </a:solidFill>
              </a:rPr>
              <a:t>xử lý, người dùng không quan tâm đến các giá trị này.</a:t>
            </a:r>
            <a:endParaRPr lang="en-US" sz="1800" dirty="0">
              <a:solidFill>
                <a:srgbClr val="0070C0"/>
              </a:solidFill>
            </a:endParaRPr>
          </a:p>
        </p:txBody>
      </p:sp>
      <p:sp>
        <p:nvSpPr>
          <p:cNvPr id="32772" name="Rectangle 2"/>
          <p:cNvSpPr txBox="1">
            <a:spLocks noChangeArrowheads="1"/>
          </p:cNvSpPr>
          <p:nvPr/>
        </p:nvSpPr>
        <p:spPr bwMode="auto">
          <a:xfrm>
            <a:off x="304800" y="114300"/>
            <a:ext cx="8305800" cy="51435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ChangeArrowheads="1"/>
          </p:cNvSpPr>
          <p:nvPr/>
        </p:nvSpPr>
        <p:spPr bwMode="auto">
          <a:xfrm>
            <a:off x="304800" y="685801"/>
            <a:ext cx="8686800" cy="461665"/>
          </a:xfrm>
          <a:prstGeom prst="rect">
            <a:avLst/>
          </a:prstGeom>
          <a:noFill/>
          <a:ln w="9525">
            <a:noFill/>
            <a:miter lim="800000"/>
            <a:headEnd/>
            <a:tailEnd/>
          </a:ln>
        </p:spPr>
        <p:txBody>
          <a:bodyPr>
            <a:spAutoFit/>
          </a:bodyPr>
          <a:lstStyle/>
          <a:p>
            <a:r>
              <a:rPr lang="vi-VN"/>
              <a:t>Hai mục đích chính của</a:t>
            </a:r>
            <a:r>
              <a:rPr lang="en-US"/>
              <a:t> việc hệ thống sử dụng SID là:</a:t>
            </a:r>
          </a:p>
        </p:txBody>
      </p:sp>
      <p:sp>
        <p:nvSpPr>
          <p:cNvPr id="33795" name="Rectangle 2"/>
          <p:cNvSpPr>
            <a:spLocks noChangeArrowheads="1"/>
          </p:cNvSpPr>
          <p:nvPr/>
        </p:nvSpPr>
        <p:spPr bwMode="auto">
          <a:xfrm>
            <a:off x="304800" y="1143000"/>
            <a:ext cx="8458200" cy="2031325"/>
          </a:xfrm>
          <a:prstGeom prst="rect">
            <a:avLst/>
          </a:prstGeom>
          <a:noFill/>
          <a:ln w="9525">
            <a:noFill/>
            <a:miter lim="800000"/>
            <a:headEnd/>
            <a:tailEnd/>
          </a:ln>
        </p:spPr>
        <p:txBody>
          <a:bodyPr>
            <a:spAutoFit/>
          </a:bodyPr>
          <a:lstStyle/>
          <a:p>
            <a:pPr>
              <a:buFontTx/>
              <a:buBlip>
                <a:blip r:embed="rId2"/>
              </a:buBlip>
            </a:pPr>
            <a:r>
              <a:rPr lang="en-US" sz="1800" dirty="0">
                <a:solidFill>
                  <a:srgbClr val="0070C0"/>
                </a:solidFill>
              </a:rPr>
              <a:t> </a:t>
            </a:r>
            <a:r>
              <a:rPr lang="vi-VN" sz="1800" dirty="0">
                <a:solidFill>
                  <a:srgbClr val="00B050"/>
                </a:solidFill>
              </a:rPr>
              <a:t>Dễ dàng thay đổi tên tài khoản người dùng </a:t>
            </a:r>
            <a:r>
              <a:rPr lang="vi-VN" sz="1800" dirty="0">
                <a:solidFill>
                  <a:srgbClr val="0070C0"/>
                </a:solidFill>
              </a:rPr>
              <a:t>mà các quyền hệ thống và quyền truy cập không thay</a:t>
            </a:r>
            <a:r>
              <a:rPr lang="en-US" sz="1800" dirty="0">
                <a:solidFill>
                  <a:srgbClr val="0070C0"/>
                </a:solidFill>
              </a:rPr>
              <a:t> </a:t>
            </a:r>
            <a:r>
              <a:rPr lang="vi-VN" sz="1800" dirty="0">
                <a:solidFill>
                  <a:srgbClr val="0070C0"/>
                </a:solidFill>
              </a:rPr>
              <a:t>đổi.</a:t>
            </a:r>
            <a:endParaRPr lang="en-US" sz="1800" dirty="0">
              <a:solidFill>
                <a:srgbClr val="0070C0"/>
              </a:solidFill>
            </a:endParaRPr>
          </a:p>
          <a:p>
            <a:pPr>
              <a:buFontTx/>
              <a:buBlip>
                <a:blip r:embed="rId2"/>
              </a:buBlip>
            </a:pPr>
            <a:endParaRPr lang="vi-VN" sz="1800" dirty="0">
              <a:solidFill>
                <a:srgbClr val="0070C0"/>
              </a:solidFill>
            </a:endParaRPr>
          </a:p>
          <a:p>
            <a:pPr>
              <a:buFontTx/>
              <a:buBlip>
                <a:blip r:embed="rId2"/>
              </a:buBlip>
            </a:pPr>
            <a:r>
              <a:rPr lang="en-US" sz="1800" dirty="0">
                <a:solidFill>
                  <a:srgbClr val="0070C0"/>
                </a:solidFill>
              </a:rPr>
              <a:t> </a:t>
            </a:r>
            <a:r>
              <a:rPr lang="vi-VN" sz="1800" dirty="0">
                <a:solidFill>
                  <a:srgbClr val="00B050"/>
                </a:solidFill>
              </a:rPr>
              <a:t>Khi xóa một tài khoản thì SID của tài khoản đó không còn giá trị nữa</a:t>
            </a:r>
            <a:r>
              <a:rPr lang="vi-VN" sz="1800" dirty="0">
                <a:solidFill>
                  <a:srgbClr val="0070C0"/>
                </a:solidFill>
              </a:rPr>
              <a:t>, nếu chúng ta có tạo một tài</a:t>
            </a:r>
            <a:r>
              <a:rPr lang="en-US" sz="1800" dirty="0">
                <a:solidFill>
                  <a:srgbClr val="0070C0"/>
                </a:solidFill>
              </a:rPr>
              <a:t> </a:t>
            </a:r>
            <a:r>
              <a:rPr lang="vi-VN" sz="1800" dirty="0">
                <a:solidFill>
                  <a:srgbClr val="0070C0"/>
                </a:solidFill>
              </a:rPr>
              <a:t>khoản mới cùng tên với tài khoản vừa xóa thì các quyền cũ cũng không sử dụng được bởi vì khi</a:t>
            </a:r>
            <a:r>
              <a:rPr lang="en-US" sz="1800" dirty="0">
                <a:solidFill>
                  <a:srgbClr val="0070C0"/>
                </a:solidFill>
              </a:rPr>
              <a:t> </a:t>
            </a:r>
            <a:r>
              <a:rPr lang="en-US" sz="1800" dirty="0" err="1">
                <a:solidFill>
                  <a:srgbClr val="0070C0"/>
                </a:solidFill>
              </a:rPr>
              <a:t>tạo</a:t>
            </a:r>
            <a:r>
              <a:rPr lang="en-US" sz="1800" dirty="0">
                <a:solidFill>
                  <a:srgbClr val="0070C0"/>
                </a:solidFill>
              </a:rPr>
              <a:t> </a:t>
            </a:r>
            <a:r>
              <a:rPr lang="en-US" sz="1800" dirty="0" err="1">
                <a:solidFill>
                  <a:srgbClr val="0070C0"/>
                </a:solidFill>
              </a:rPr>
              <a:t>tài</a:t>
            </a:r>
            <a:r>
              <a:rPr lang="en-US" sz="1800" dirty="0">
                <a:solidFill>
                  <a:srgbClr val="0070C0"/>
                </a:solidFill>
              </a:rPr>
              <a:t> </a:t>
            </a:r>
            <a:r>
              <a:rPr lang="en-US" sz="1800" dirty="0" err="1">
                <a:solidFill>
                  <a:srgbClr val="0070C0"/>
                </a:solidFill>
              </a:rPr>
              <a:t>khoản</a:t>
            </a:r>
            <a:r>
              <a:rPr lang="en-US" sz="1800" dirty="0">
                <a:solidFill>
                  <a:srgbClr val="0070C0"/>
                </a:solidFill>
              </a:rPr>
              <a:t> </a:t>
            </a:r>
            <a:r>
              <a:rPr lang="en-US" sz="1800" dirty="0" err="1">
                <a:solidFill>
                  <a:srgbClr val="0070C0"/>
                </a:solidFill>
              </a:rPr>
              <a:t>mới</a:t>
            </a:r>
            <a:r>
              <a:rPr lang="en-US" sz="1800" dirty="0">
                <a:solidFill>
                  <a:srgbClr val="0070C0"/>
                </a:solidFill>
              </a:rPr>
              <a:t> </a:t>
            </a:r>
            <a:r>
              <a:rPr lang="en-US" sz="1800" dirty="0" err="1">
                <a:solidFill>
                  <a:srgbClr val="0070C0"/>
                </a:solidFill>
              </a:rPr>
              <a:t>thì</a:t>
            </a:r>
            <a:r>
              <a:rPr lang="en-US" sz="1800" dirty="0">
                <a:solidFill>
                  <a:srgbClr val="0070C0"/>
                </a:solidFill>
              </a:rPr>
              <a:t> </a:t>
            </a:r>
            <a:r>
              <a:rPr lang="en-US" sz="1800" dirty="0" err="1">
                <a:solidFill>
                  <a:srgbClr val="0070C0"/>
                </a:solidFill>
              </a:rPr>
              <a:t>giá</a:t>
            </a:r>
            <a:r>
              <a:rPr lang="en-US" sz="1800" dirty="0">
                <a:solidFill>
                  <a:srgbClr val="0070C0"/>
                </a:solidFill>
              </a:rPr>
              <a:t> </a:t>
            </a:r>
            <a:r>
              <a:rPr lang="en-US" sz="1800" dirty="0" err="1">
                <a:solidFill>
                  <a:srgbClr val="0070C0"/>
                </a:solidFill>
              </a:rPr>
              <a:t>trị</a:t>
            </a:r>
            <a:r>
              <a:rPr lang="en-US" sz="1800" dirty="0">
                <a:solidFill>
                  <a:srgbClr val="0070C0"/>
                </a:solidFill>
              </a:rPr>
              <a:t> SID </a:t>
            </a:r>
            <a:r>
              <a:rPr lang="en-US" sz="1800" dirty="0" err="1">
                <a:solidFill>
                  <a:srgbClr val="0070C0"/>
                </a:solidFill>
              </a:rPr>
              <a:t>của</a:t>
            </a:r>
            <a:r>
              <a:rPr lang="en-US" sz="1800" dirty="0">
                <a:solidFill>
                  <a:srgbClr val="0070C0"/>
                </a:solidFill>
              </a:rPr>
              <a:t> </a:t>
            </a:r>
            <a:r>
              <a:rPr lang="en-US" sz="1800" dirty="0" err="1">
                <a:solidFill>
                  <a:srgbClr val="0070C0"/>
                </a:solidFill>
              </a:rPr>
              <a:t>tài</a:t>
            </a:r>
            <a:r>
              <a:rPr lang="en-US" sz="1800" dirty="0">
                <a:solidFill>
                  <a:srgbClr val="0070C0"/>
                </a:solidFill>
              </a:rPr>
              <a:t> </a:t>
            </a:r>
            <a:r>
              <a:rPr lang="en-US" sz="1800" dirty="0" err="1">
                <a:solidFill>
                  <a:srgbClr val="0070C0"/>
                </a:solidFill>
              </a:rPr>
              <a:t>khoản</a:t>
            </a:r>
            <a:r>
              <a:rPr lang="en-US" sz="1800" dirty="0">
                <a:solidFill>
                  <a:srgbClr val="0070C0"/>
                </a:solidFill>
              </a:rPr>
              <a:t> </a:t>
            </a:r>
            <a:r>
              <a:rPr lang="en-US" sz="1800" dirty="0" err="1">
                <a:solidFill>
                  <a:srgbClr val="0070C0"/>
                </a:solidFill>
              </a:rPr>
              <a:t>này</a:t>
            </a:r>
            <a:r>
              <a:rPr lang="en-US" sz="1800" dirty="0">
                <a:solidFill>
                  <a:srgbClr val="0070C0"/>
                </a:solidFill>
              </a:rPr>
              <a:t> </a:t>
            </a:r>
            <a:r>
              <a:rPr lang="en-US" sz="1800" dirty="0" err="1">
                <a:solidFill>
                  <a:srgbClr val="0070C0"/>
                </a:solidFill>
              </a:rPr>
              <a:t>là</a:t>
            </a:r>
            <a:r>
              <a:rPr lang="en-US" sz="1800" dirty="0">
                <a:solidFill>
                  <a:srgbClr val="0070C0"/>
                </a:solidFill>
              </a:rPr>
              <a:t> </a:t>
            </a:r>
            <a:r>
              <a:rPr lang="en-US" sz="1800" dirty="0" err="1">
                <a:solidFill>
                  <a:srgbClr val="0070C0"/>
                </a:solidFill>
              </a:rPr>
              <a:t>một</a:t>
            </a:r>
            <a:r>
              <a:rPr lang="en-US" sz="1800" dirty="0">
                <a:solidFill>
                  <a:srgbClr val="0070C0"/>
                </a:solidFill>
              </a:rPr>
              <a:t> </a:t>
            </a:r>
            <a:r>
              <a:rPr lang="en-US" sz="1800" dirty="0" err="1">
                <a:solidFill>
                  <a:srgbClr val="0070C0"/>
                </a:solidFill>
              </a:rPr>
              <a:t>giá</a:t>
            </a:r>
            <a:r>
              <a:rPr lang="en-US" sz="1800" dirty="0">
                <a:solidFill>
                  <a:srgbClr val="0070C0"/>
                </a:solidFill>
              </a:rPr>
              <a:t> </a:t>
            </a:r>
            <a:r>
              <a:rPr lang="en-US" sz="1800" dirty="0" err="1">
                <a:solidFill>
                  <a:srgbClr val="0070C0"/>
                </a:solidFill>
              </a:rPr>
              <a:t>trị</a:t>
            </a:r>
            <a:r>
              <a:rPr lang="en-US" sz="1800" dirty="0">
                <a:solidFill>
                  <a:srgbClr val="0070C0"/>
                </a:solidFill>
              </a:rPr>
              <a:t> </a:t>
            </a:r>
            <a:r>
              <a:rPr lang="en-US" sz="1800" dirty="0" err="1">
                <a:solidFill>
                  <a:srgbClr val="0070C0"/>
                </a:solidFill>
              </a:rPr>
              <a:t>mới</a:t>
            </a:r>
            <a:r>
              <a:rPr lang="en-US" sz="1800" dirty="0">
                <a:solidFill>
                  <a:srgbClr val="0070C0"/>
                </a:solidFill>
              </a:rPr>
              <a:t>.</a:t>
            </a:r>
          </a:p>
        </p:txBody>
      </p:sp>
      <p:sp>
        <p:nvSpPr>
          <p:cNvPr id="33796" name="Rectangle 2"/>
          <p:cNvSpPr txBox="1">
            <a:spLocks noChangeArrowheads="1"/>
          </p:cNvSpPr>
          <p:nvPr/>
        </p:nvSpPr>
        <p:spPr bwMode="auto">
          <a:xfrm>
            <a:off x="304800" y="114300"/>
            <a:ext cx="8305800" cy="51435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228600" y="110729"/>
            <a:ext cx="8686800" cy="461665"/>
          </a:xfrm>
          <a:prstGeom prst="rect">
            <a:avLst/>
          </a:prstGeom>
          <a:noFill/>
          <a:ln w="9525">
            <a:noFill/>
            <a:miter lim="800000"/>
            <a:headEnd/>
            <a:tailEnd/>
          </a:ln>
        </p:spPr>
        <p:txBody>
          <a:bodyPr>
            <a:spAutoFit/>
          </a:bodyPr>
          <a:lstStyle/>
          <a:p>
            <a:r>
              <a:rPr lang="en-US" smtClean="0">
                <a:solidFill>
                  <a:schemeClr val="bg1"/>
                </a:solidFill>
                <a:cs typeface="Arial" charset="0"/>
              </a:rPr>
              <a:t>Giới thiệu</a:t>
            </a:r>
            <a:endParaRPr lang="en-US">
              <a:solidFill>
                <a:schemeClr val="bg1"/>
              </a:solidFill>
            </a:endParaRPr>
          </a:p>
        </p:txBody>
      </p:sp>
      <p:sp>
        <p:nvSpPr>
          <p:cNvPr id="10243" name="Rectangle 2"/>
          <p:cNvSpPr>
            <a:spLocks noChangeArrowheads="1"/>
          </p:cNvSpPr>
          <p:nvPr/>
        </p:nvSpPr>
        <p:spPr bwMode="auto">
          <a:xfrm>
            <a:off x="76201" y="571501"/>
            <a:ext cx="2574744" cy="461665"/>
          </a:xfrm>
          <a:prstGeom prst="rect">
            <a:avLst/>
          </a:prstGeom>
          <a:noFill/>
          <a:ln w="9525">
            <a:noFill/>
            <a:miter lim="800000"/>
            <a:headEnd/>
            <a:tailEnd/>
          </a:ln>
        </p:spPr>
        <p:txBody>
          <a:bodyPr wrap="none">
            <a:spAutoFit/>
          </a:bodyPr>
          <a:lstStyle/>
          <a:p>
            <a:r>
              <a:rPr lang="en-US" dirty="0" err="1"/>
              <a:t>Mô</a:t>
            </a:r>
            <a:r>
              <a:rPr lang="en-US" dirty="0"/>
              <a:t> </a:t>
            </a:r>
            <a:r>
              <a:rPr lang="en-US" dirty="0" err="1"/>
              <a:t>hình</a:t>
            </a:r>
            <a:r>
              <a:rPr lang="en-US" dirty="0"/>
              <a:t> Domain</a:t>
            </a:r>
          </a:p>
        </p:txBody>
      </p:sp>
      <p:sp>
        <p:nvSpPr>
          <p:cNvPr id="10244" name="Rectangle 3"/>
          <p:cNvSpPr>
            <a:spLocks noChangeArrowheads="1"/>
          </p:cNvSpPr>
          <p:nvPr/>
        </p:nvSpPr>
        <p:spPr bwMode="auto">
          <a:xfrm>
            <a:off x="609600" y="1060938"/>
            <a:ext cx="8153400" cy="2462213"/>
          </a:xfrm>
          <a:prstGeom prst="rect">
            <a:avLst/>
          </a:prstGeom>
          <a:noFill/>
          <a:ln w="9525">
            <a:noFill/>
            <a:miter lim="800000"/>
            <a:headEnd/>
            <a:tailEnd/>
          </a:ln>
        </p:spPr>
        <p:txBody>
          <a:bodyPr>
            <a:spAutoFit/>
          </a:bodyPr>
          <a:lstStyle/>
          <a:p>
            <a:pPr marL="338138" indent="-338138">
              <a:buFontTx/>
              <a:buBlip>
                <a:blip r:embed="rId2"/>
              </a:buBlip>
            </a:pPr>
            <a:r>
              <a:rPr lang="vi-VN" sz="2000" b="0" dirty="0" smtClean="0">
                <a:solidFill>
                  <a:srgbClr val="0070C0"/>
                </a:solidFill>
              </a:rPr>
              <a:t>Khác </a:t>
            </a:r>
            <a:r>
              <a:rPr lang="vi-VN" sz="2000" b="0" dirty="0">
                <a:solidFill>
                  <a:srgbClr val="0070C0"/>
                </a:solidFill>
              </a:rPr>
              <a:t>với mô hình Workgroup, mô hình Domain hoạt động theo cơ chế </a:t>
            </a:r>
            <a:r>
              <a:rPr lang="vi-VN" sz="2000" dirty="0">
                <a:solidFill>
                  <a:srgbClr val="FF3300"/>
                </a:solidFill>
              </a:rPr>
              <a:t>client-server</a:t>
            </a:r>
            <a:r>
              <a:rPr lang="vi-VN" sz="2000" b="0" dirty="0">
                <a:solidFill>
                  <a:srgbClr val="0070C0"/>
                </a:solidFill>
              </a:rPr>
              <a:t>, trong hệ thống</a:t>
            </a:r>
            <a:r>
              <a:rPr lang="en-US" sz="2000" b="0" dirty="0">
                <a:solidFill>
                  <a:srgbClr val="0070C0"/>
                </a:solidFill>
              </a:rPr>
              <a:t> </a:t>
            </a:r>
            <a:r>
              <a:rPr lang="vi-VN" sz="2000" b="0" dirty="0">
                <a:solidFill>
                  <a:srgbClr val="0070C0"/>
                </a:solidFill>
              </a:rPr>
              <a:t>mạng phải có ít nhất một máy tính làm chức năng điều khiển vùng (Domain Controller), máy tính này</a:t>
            </a:r>
            <a:r>
              <a:rPr lang="en-US" sz="2000" b="0" dirty="0">
                <a:solidFill>
                  <a:srgbClr val="0070C0"/>
                </a:solidFill>
              </a:rPr>
              <a:t> </a:t>
            </a:r>
            <a:r>
              <a:rPr lang="vi-VN" sz="2000" b="0" dirty="0">
                <a:solidFill>
                  <a:srgbClr val="0070C0"/>
                </a:solidFill>
              </a:rPr>
              <a:t>sẽ điều khiển toàn bộ hoạt động của hệ thống mạng. </a:t>
            </a:r>
            <a:endParaRPr lang="en-US" sz="2000" b="0" dirty="0">
              <a:solidFill>
                <a:srgbClr val="0070C0"/>
              </a:solidFill>
            </a:endParaRPr>
          </a:p>
          <a:p>
            <a:pPr marL="338138" indent="-338138">
              <a:buFontTx/>
              <a:buBlip>
                <a:blip r:embed="rId2"/>
              </a:buBlip>
            </a:pPr>
            <a:endParaRPr lang="en-US" sz="1400" b="0" dirty="0">
              <a:solidFill>
                <a:srgbClr val="0070C0"/>
              </a:solidFill>
            </a:endParaRPr>
          </a:p>
          <a:p>
            <a:pPr marL="338138" indent="-338138">
              <a:buFontTx/>
              <a:buBlip>
                <a:blip r:embed="rId2"/>
              </a:buBlip>
            </a:pPr>
            <a:r>
              <a:rPr lang="vi-VN" sz="2000" b="0" dirty="0" smtClean="0">
                <a:solidFill>
                  <a:srgbClr val="0070C0"/>
                </a:solidFill>
              </a:rPr>
              <a:t>Việc </a:t>
            </a:r>
            <a:r>
              <a:rPr lang="vi-VN" sz="2000" b="0" dirty="0">
                <a:solidFill>
                  <a:srgbClr val="0070C0"/>
                </a:solidFill>
              </a:rPr>
              <a:t>chứng thực người dùng và quản lý tài</a:t>
            </a:r>
            <a:r>
              <a:rPr lang="en-US" sz="2000" b="0" dirty="0">
                <a:solidFill>
                  <a:srgbClr val="0070C0"/>
                </a:solidFill>
              </a:rPr>
              <a:t> </a:t>
            </a:r>
            <a:r>
              <a:rPr lang="vi-VN" sz="2000" b="0" dirty="0">
                <a:solidFill>
                  <a:srgbClr val="0070C0"/>
                </a:solidFill>
              </a:rPr>
              <a:t>nguyên mạng được </a:t>
            </a:r>
            <a:r>
              <a:rPr lang="vi-VN" sz="2000" dirty="0">
                <a:solidFill>
                  <a:srgbClr val="FF0000"/>
                </a:solidFill>
              </a:rPr>
              <a:t>tập trung lại tại các Server trong miền</a:t>
            </a:r>
            <a:r>
              <a:rPr lang="vi-VN" sz="2000" b="0" dirty="0">
                <a:solidFill>
                  <a:srgbClr val="0070C0"/>
                </a:solidFill>
              </a:rPr>
              <a:t>. Mô hình này được áp dụng cho các công ty</a:t>
            </a:r>
            <a:r>
              <a:rPr lang="en-US" sz="2000" b="0" dirty="0">
                <a:solidFill>
                  <a:srgbClr val="0070C0"/>
                </a:solidFill>
              </a:rPr>
              <a:t> </a:t>
            </a:r>
            <a:r>
              <a:rPr lang="en-US" sz="2000" b="0" dirty="0" err="1">
                <a:solidFill>
                  <a:srgbClr val="0070C0"/>
                </a:solidFill>
              </a:rPr>
              <a:t>vừa</a:t>
            </a:r>
            <a:r>
              <a:rPr lang="en-US" sz="2000" b="0" dirty="0">
                <a:solidFill>
                  <a:srgbClr val="0070C0"/>
                </a:solidFill>
              </a:rPr>
              <a:t> </a:t>
            </a:r>
            <a:r>
              <a:rPr lang="en-US" sz="2000" b="0" dirty="0" err="1">
                <a:solidFill>
                  <a:srgbClr val="0070C0"/>
                </a:solidFill>
              </a:rPr>
              <a:t>và</a:t>
            </a:r>
            <a:r>
              <a:rPr lang="en-US" sz="2000" b="0" dirty="0">
                <a:solidFill>
                  <a:srgbClr val="0070C0"/>
                </a:solidFill>
              </a:rPr>
              <a:t> </a:t>
            </a:r>
            <a:r>
              <a:rPr lang="en-US" sz="2000" b="0" dirty="0" err="1">
                <a:solidFill>
                  <a:srgbClr val="0070C0"/>
                </a:solidFill>
              </a:rPr>
              <a:t>lớn</a:t>
            </a:r>
            <a:r>
              <a:rPr lang="en-US" sz="2000" b="0" dirty="0" smtClean="0">
                <a:solidFill>
                  <a:srgbClr val="0070C0"/>
                </a:solidFill>
              </a:rPr>
              <a:t>.</a:t>
            </a:r>
            <a:endParaRPr lang="en-US" sz="2000" b="0" dirty="0">
              <a:solidFill>
                <a:srgbClr val="0070C0"/>
              </a:solidFill>
            </a:endParaRP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7"/>
          <p:cNvSpPr>
            <a:spLocks noChangeArrowheads="1"/>
          </p:cNvSpPr>
          <p:nvPr/>
        </p:nvSpPr>
        <p:spPr bwMode="auto">
          <a:xfrm>
            <a:off x="5808663" y="163116"/>
            <a:ext cx="184731" cy="461665"/>
          </a:xfrm>
          <a:prstGeom prst="rect">
            <a:avLst/>
          </a:prstGeom>
          <a:noFill/>
          <a:ln w="9525">
            <a:noFill/>
            <a:miter lim="800000"/>
            <a:headEnd/>
            <a:tailEnd/>
          </a:ln>
        </p:spPr>
        <p:txBody>
          <a:bodyPr wrap="none">
            <a:spAutoFit/>
          </a:bodyPr>
          <a:lstStyle/>
          <a:p>
            <a:endParaRPr lang="en-US" b="0"/>
          </a:p>
        </p:txBody>
      </p:sp>
      <p:sp>
        <p:nvSpPr>
          <p:cNvPr id="32772" name="Rectangle 7"/>
          <p:cNvSpPr>
            <a:spLocks noGrp="1" noChangeArrowheads="1"/>
          </p:cNvSpPr>
          <p:nvPr>
            <p:ph type="ctrTitle"/>
          </p:nvPr>
        </p:nvSpPr>
        <p:spPr>
          <a:xfrm>
            <a:off x="0" y="2114550"/>
            <a:ext cx="9144000" cy="1028700"/>
          </a:xfrm>
        </p:spPr>
        <p:txBody>
          <a:bodyPr/>
          <a:lstStyle/>
          <a:p>
            <a:pPr algn="ctr"/>
            <a:r>
              <a:rPr lang="en-US" sz="6000" b="0" smtClean="0">
                <a:solidFill>
                  <a:srgbClr val="00599A"/>
                </a:solidFill>
              </a:rPr>
              <a:t>????</a:t>
            </a:r>
            <a:endParaRPr lang="en-US" sz="6000" b="0">
              <a:solidFill>
                <a:srgbClr val="00599A"/>
              </a:solidFill>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42950"/>
            <a:ext cx="8458200" cy="342900"/>
          </a:xfrm>
        </p:spPr>
        <p:txBody>
          <a:bodyPr/>
          <a:lstStyle/>
          <a:p>
            <a:r>
              <a:rPr lang="en-US" sz="2000" dirty="0" err="1" smtClean="0"/>
              <a:t>Về</a:t>
            </a:r>
            <a:r>
              <a:rPr lang="en-US" sz="2000" dirty="0" smtClean="0"/>
              <a:t> </a:t>
            </a:r>
            <a:r>
              <a:rPr lang="en-US" sz="2000" dirty="0" err="1" smtClean="0"/>
              <a:t>mặt</a:t>
            </a:r>
            <a:r>
              <a:rPr lang="en-US" sz="2000" dirty="0" smtClean="0"/>
              <a:t> </a:t>
            </a:r>
            <a:r>
              <a:rPr lang="en-US" sz="2000" dirty="0" err="1" smtClean="0"/>
              <a:t>luận</a:t>
            </a:r>
            <a:r>
              <a:rPr lang="en-US" sz="2000" dirty="0" smtClean="0"/>
              <a:t> </a:t>
            </a:r>
            <a:r>
              <a:rPr lang="en-US" sz="2000" dirty="0" err="1" smtClean="0"/>
              <a:t>lý</a:t>
            </a:r>
            <a:r>
              <a:rPr lang="en-US" sz="2000" dirty="0" smtClean="0"/>
              <a:t>, Active Directory </a:t>
            </a:r>
            <a:r>
              <a:rPr lang="en-US" sz="2000" dirty="0" err="1" smtClean="0"/>
              <a:t>được</a:t>
            </a:r>
            <a:r>
              <a:rPr lang="en-US" sz="2000" dirty="0" smtClean="0"/>
              <a:t> </a:t>
            </a:r>
            <a:r>
              <a:rPr lang="en-US" sz="2000" dirty="0" err="1" smtClean="0"/>
              <a:t>tạo</a:t>
            </a:r>
            <a:r>
              <a:rPr lang="en-US" sz="2000" dirty="0" smtClean="0"/>
              <a:t> </a:t>
            </a:r>
            <a:r>
              <a:rPr lang="en-US" sz="2000" dirty="0" err="1" smtClean="0"/>
              <a:t>thành</a:t>
            </a:r>
            <a:r>
              <a:rPr lang="en-US" sz="2000" dirty="0" smtClean="0"/>
              <a:t> </a:t>
            </a:r>
            <a:r>
              <a:rPr lang="en-US" sz="2000" dirty="0" err="1" smtClean="0"/>
              <a:t>từ</a:t>
            </a:r>
            <a:r>
              <a:rPr lang="en-US" sz="2000" dirty="0" smtClean="0"/>
              <a:t> 4 </a:t>
            </a:r>
            <a:r>
              <a:rPr lang="en-US" sz="2000" dirty="0" err="1" smtClean="0"/>
              <a:t>thành</a:t>
            </a:r>
            <a:r>
              <a:rPr lang="en-US" sz="2000" dirty="0" smtClean="0"/>
              <a:t> </a:t>
            </a:r>
            <a:r>
              <a:rPr lang="en-US" sz="2000" dirty="0" err="1" smtClean="0"/>
              <a:t>phần</a:t>
            </a:r>
            <a:r>
              <a:rPr lang="en-US" sz="2000" dirty="0" smtClean="0"/>
              <a:t>, </a:t>
            </a:r>
            <a:r>
              <a:rPr lang="en-US" sz="2000" dirty="0" err="1" smtClean="0"/>
              <a:t>đó</a:t>
            </a:r>
            <a:r>
              <a:rPr lang="en-US" sz="2000" dirty="0" smtClean="0"/>
              <a:t> </a:t>
            </a:r>
            <a:r>
              <a:rPr lang="en-US" sz="2000" dirty="0" err="1" smtClean="0"/>
              <a:t>là</a:t>
            </a:r>
            <a:r>
              <a:rPr lang="en-US" sz="2000" dirty="0" smtClean="0"/>
              <a:t>: </a:t>
            </a:r>
          </a:p>
          <a:p>
            <a:pPr lvl="1">
              <a:buFont typeface="Wingdings" pitchFamily="2" charset="2"/>
              <a:buChar char="§"/>
            </a:pPr>
            <a:r>
              <a:rPr lang="en-US" sz="2000" b="1" dirty="0" smtClean="0"/>
              <a:t>Domain, </a:t>
            </a:r>
          </a:p>
          <a:p>
            <a:pPr lvl="1">
              <a:buFont typeface="Wingdings" pitchFamily="2" charset="2"/>
              <a:buChar char="§"/>
            </a:pPr>
            <a:r>
              <a:rPr lang="en-US" sz="2000" b="1" dirty="0" smtClean="0"/>
              <a:t>Organizational Unit, </a:t>
            </a:r>
          </a:p>
          <a:p>
            <a:pPr lvl="1">
              <a:buFont typeface="Wingdings" pitchFamily="2" charset="2"/>
              <a:buChar char="§"/>
            </a:pPr>
            <a:r>
              <a:rPr lang="en-US" sz="2000" b="1" dirty="0" smtClean="0"/>
              <a:t>Tree </a:t>
            </a:r>
          </a:p>
          <a:p>
            <a:pPr lvl="1">
              <a:buFont typeface="Wingdings" pitchFamily="2" charset="2"/>
              <a:buChar char="§"/>
            </a:pPr>
            <a:r>
              <a:rPr lang="en-US" sz="2000" b="1" dirty="0" smtClean="0"/>
              <a:t>Forest</a:t>
            </a:r>
            <a:r>
              <a:rPr lang="en-US" sz="1600" b="1" dirty="0" smtClean="0"/>
              <a:t>.</a:t>
            </a:r>
            <a:endParaRPr lang="en-US" sz="1400" b="1" dirty="0" smtClean="0"/>
          </a:p>
          <a:p>
            <a:r>
              <a:rPr lang="en-US" sz="2000" dirty="0" err="1" smtClean="0"/>
              <a:t>Về</a:t>
            </a:r>
            <a:r>
              <a:rPr lang="en-US" sz="2000" dirty="0" smtClean="0"/>
              <a:t> </a:t>
            </a:r>
            <a:r>
              <a:rPr lang="en-US" sz="2000" dirty="0" err="1" smtClean="0"/>
              <a:t>mặt</a:t>
            </a:r>
            <a:r>
              <a:rPr lang="en-US" sz="2000" dirty="0" smtClean="0"/>
              <a:t> </a:t>
            </a:r>
            <a:r>
              <a:rPr lang="en-US" sz="2000" dirty="0" err="1" smtClean="0"/>
              <a:t>vật</a:t>
            </a:r>
            <a:r>
              <a:rPr lang="en-US" sz="2000" dirty="0" smtClean="0"/>
              <a:t> </a:t>
            </a:r>
            <a:r>
              <a:rPr lang="en-US" sz="2000" dirty="0" err="1" smtClean="0"/>
              <a:t>lý</a:t>
            </a:r>
            <a:r>
              <a:rPr lang="en-US" sz="2000" dirty="0" smtClean="0"/>
              <a:t>, Active Directory </a:t>
            </a:r>
            <a:r>
              <a:rPr lang="en-US" sz="2000" dirty="0" err="1" smtClean="0"/>
              <a:t>được</a:t>
            </a:r>
            <a:r>
              <a:rPr lang="en-US" sz="2000" dirty="0" smtClean="0"/>
              <a:t> </a:t>
            </a:r>
            <a:r>
              <a:rPr lang="en-US" sz="2000" dirty="0" err="1" smtClean="0"/>
              <a:t>đại</a:t>
            </a:r>
            <a:r>
              <a:rPr lang="en-US" sz="2000" dirty="0" smtClean="0"/>
              <a:t> </a:t>
            </a:r>
            <a:r>
              <a:rPr lang="en-US" sz="2000" dirty="0" err="1" smtClean="0"/>
              <a:t>diện</a:t>
            </a:r>
            <a:r>
              <a:rPr lang="en-US" sz="2000" dirty="0" smtClean="0"/>
              <a:t> </a:t>
            </a:r>
            <a:r>
              <a:rPr lang="en-US" sz="2000" dirty="0" err="1" smtClean="0"/>
              <a:t>bởi</a:t>
            </a:r>
            <a:r>
              <a:rPr lang="en-US" sz="2000" dirty="0" smtClean="0"/>
              <a:t> </a:t>
            </a:r>
            <a:r>
              <a:rPr lang="en-US" sz="2000" dirty="0" err="1" smtClean="0"/>
              <a:t>các</a:t>
            </a:r>
            <a:r>
              <a:rPr lang="en-US" sz="2000" dirty="0" smtClean="0"/>
              <a:t> </a:t>
            </a:r>
            <a:r>
              <a:rPr lang="en-US" sz="2000" dirty="0" err="1" smtClean="0"/>
              <a:t>thành</a:t>
            </a:r>
            <a:r>
              <a:rPr lang="en-US" sz="2000" dirty="0" smtClean="0"/>
              <a:t> </a:t>
            </a:r>
            <a:r>
              <a:rPr lang="en-US" sz="2000" dirty="0" err="1" smtClean="0"/>
              <a:t>phần</a:t>
            </a:r>
            <a:r>
              <a:rPr lang="en-US" sz="2000" dirty="0" smtClean="0"/>
              <a:t> </a:t>
            </a:r>
            <a:r>
              <a:rPr lang="en-US" sz="2000" dirty="0" err="1" smtClean="0"/>
              <a:t>đó</a:t>
            </a:r>
            <a:r>
              <a:rPr lang="en-US" sz="2000" dirty="0" smtClean="0"/>
              <a:t> </a:t>
            </a:r>
            <a:r>
              <a:rPr lang="en-US" sz="2000" dirty="0" err="1" smtClean="0"/>
              <a:t>là</a:t>
            </a:r>
            <a:r>
              <a:rPr lang="en-US" sz="2000" dirty="0" smtClean="0"/>
              <a:t> </a:t>
            </a:r>
            <a:r>
              <a:rPr lang="en-US" sz="2000" b="1" dirty="0" smtClean="0"/>
              <a:t>Sites</a:t>
            </a:r>
            <a:r>
              <a:rPr lang="en-US" sz="2000" dirty="0" smtClean="0"/>
              <a:t> (</a:t>
            </a:r>
            <a:r>
              <a:rPr lang="en-US" sz="2000" dirty="0" err="1" smtClean="0"/>
              <a:t>các</a:t>
            </a:r>
            <a:r>
              <a:rPr lang="en-US" sz="2000" dirty="0" smtClean="0"/>
              <a:t> </a:t>
            </a:r>
            <a:r>
              <a:rPr lang="en-US" sz="2000" dirty="0" err="1" smtClean="0"/>
              <a:t>mạng</a:t>
            </a:r>
            <a:r>
              <a:rPr lang="en-US" sz="2000" dirty="0" smtClean="0"/>
              <a:t> con) </a:t>
            </a:r>
            <a:r>
              <a:rPr lang="en-US" sz="2000" dirty="0" err="1" smtClean="0"/>
              <a:t>và</a:t>
            </a:r>
            <a:r>
              <a:rPr lang="en-US" sz="2000" dirty="0" smtClean="0"/>
              <a:t> </a:t>
            </a:r>
            <a:r>
              <a:rPr lang="en-US" sz="2000" b="1" dirty="0" smtClean="0"/>
              <a:t>Domain controllers.</a:t>
            </a:r>
            <a:endParaRPr lang="en-US" sz="4000" dirty="0"/>
          </a:p>
        </p:txBody>
      </p:sp>
      <p:sp>
        <p:nvSpPr>
          <p:cNvPr id="5" name="Rectangle 230"/>
          <p:cNvSpPr>
            <a:spLocks noGrp="1" noChangeArrowheads="1"/>
          </p:cNvSpPr>
          <p:nvPr>
            <p:ph type="title"/>
          </p:nvPr>
        </p:nvSpPr>
        <p:spPr>
          <a:xfrm>
            <a:off x="228600" y="114300"/>
            <a:ext cx="8915400" cy="536972"/>
          </a:xfrm>
        </p:spPr>
        <p:txBody>
          <a:bodyPr/>
          <a:lstStyle/>
          <a:p>
            <a:r>
              <a:rPr lang="en-US" sz="3200" smtClean="0">
                <a:solidFill>
                  <a:schemeClr val="bg1"/>
                </a:solidFill>
              </a:rPr>
              <a:t>Các thành phần của Active Directory</a:t>
            </a:r>
            <a:endParaRPr lang="en-US" sz="3200">
              <a:solidFill>
                <a:schemeClr val="bg1"/>
              </a:solidFill>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28650"/>
            <a:ext cx="8382000" cy="285750"/>
          </a:xfrm>
        </p:spPr>
        <p:txBody>
          <a:bodyPr/>
          <a:lstStyle/>
          <a:p>
            <a:pPr lvl="1"/>
            <a:r>
              <a:rPr lang="en-US" sz="2000" b="1" smtClean="0"/>
              <a:t>Cấu trúc luận lý</a:t>
            </a:r>
          </a:p>
          <a:p>
            <a:pPr lvl="1">
              <a:buNone/>
            </a:pPr>
            <a:r>
              <a:rPr lang="en-US" sz="2000" smtClean="0"/>
              <a:t>   Tổ chức theo một cấu trúc luận lý phản ảnh tổ chức luận lý của cơ quan hay đơn vị</a:t>
            </a:r>
            <a:endParaRPr lang="en-US" sz="2000"/>
          </a:p>
        </p:txBody>
      </p:sp>
      <p:sp>
        <p:nvSpPr>
          <p:cNvPr id="5" name="Rectangle 230"/>
          <p:cNvSpPr>
            <a:spLocks noGrp="1" noChangeArrowheads="1"/>
          </p:cNvSpPr>
          <p:nvPr>
            <p:ph type="title"/>
          </p:nvPr>
        </p:nvSpPr>
        <p:spPr>
          <a:xfrm>
            <a:off x="228600" y="114300"/>
            <a:ext cx="8915400" cy="536972"/>
          </a:xfrm>
        </p:spPr>
        <p:txBody>
          <a:bodyPr/>
          <a:lstStyle/>
          <a:p>
            <a:r>
              <a:rPr lang="en-US" sz="3200" smtClean="0">
                <a:solidFill>
                  <a:schemeClr val="bg1"/>
                </a:solidFill>
              </a:rPr>
              <a:t>Các thành phần của Active Directory</a:t>
            </a:r>
            <a:endParaRPr lang="en-US" sz="3200">
              <a:solidFill>
                <a:schemeClr val="bg1"/>
              </a:solidFill>
              <a:cs typeface="Arial" charset="0"/>
            </a:endParaRPr>
          </a:p>
        </p:txBody>
      </p:sp>
      <p:pic>
        <p:nvPicPr>
          <p:cNvPr id="1026" name="Picture 2"/>
          <p:cNvPicPr>
            <a:picLocks noChangeAspect="1" noChangeArrowheads="1"/>
          </p:cNvPicPr>
          <p:nvPr/>
        </p:nvPicPr>
        <p:blipFill>
          <a:blip r:embed="rId2"/>
          <a:srcRect/>
          <a:stretch>
            <a:fillRect/>
          </a:stretch>
        </p:blipFill>
        <p:spPr bwMode="auto">
          <a:xfrm>
            <a:off x="3581400" y="1885950"/>
            <a:ext cx="5029200" cy="26979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678"/>
            <a:ext cx="8229600" cy="422672"/>
          </a:xfrm>
        </p:spPr>
        <p:txBody>
          <a:bodyPr/>
          <a:lstStyle/>
          <a:p>
            <a:r>
              <a:rPr lang="en-US" sz="3200" dirty="0" err="1" smtClean="0">
                <a:solidFill>
                  <a:schemeClr val="bg1"/>
                </a:solidFill>
              </a:rPr>
              <a:t>Các</a:t>
            </a:r>
            <a:r>
              <a:rPr lang="en-US" sz="3200" dirty="0" smtClean="0">
                <a:solidFill>
                  <a:schemeClr val="bg1"/>
                </a:solidFill>
              </a:rPr>
              <a:t> </a:t>
            </a:r>
            <a:r>
              <a:rPr lang="en-US" sz="3200" dirty="0" err="1" smtClean="0">
                <a:solidFill>
                  <a:schemeClr val="bg1"/>
                </a:solidFill>
              </a:rPr>
              <a:t>thành</a:t>
            </a:r>
            <a:r>
              <a:rPr lang="en-US" sz="3200" dirty="0" smtClean="0">
                <a:solidFill>
                  <a:schemeClr val="bg1"/>
                </a:solidFill>
              </a:rPr>
              <a:t> </a:t>
            </a:r>
            <a:r>
              <a:rPr lang="en-US" sz="3200" dirty="0" err="1" smtClean="0">
                <a:solidFill>
                  <a:schemeClr val="bg1"/>
                </a:solidFill>
              </a:rPr>
              <a:t>phần</a:t>
            </a:r>
            <a:r>
              <a:rPr lang="en-US" sz="3200" dirty="0" smtClean="0">
                <a:solidFill>
                  <a:schemeClr val="bg1"/>
                </a:solidFill>
              </a:rPr>
              <a:t> </a:t>
            </a:r>
            <a:r>
              <a:rPr lang="en-US" sz="3200" dirty="0" err="1" smtClean="0">
                <a:solidFill>
                  <a:schemeClr val="bg1"/>
                </a:solidFill>
              </a:rPr>
              <a:t>của</a:t>
            </a:r>
            <a:r>
              <a:rPr lang="en-US" sz="3200" dirty="0" smtClean="0">
                <a:solidFill>
                  <a:schemeClr val="bg1"/>
                </a:solidFill>
              </a:rPr>
              <a:t> Active Directory</a:t>
            </a:r>
            <a:endParaRPr lang="en-US" sz="3200" dirty="0">
              <a:solidFill>
                <a:schemeClr val="bg1"/>
              </a:solidFill>
            </a:endParaRPr>
          </a:p>
        </p:txBody>
      </p:sp>
      <p:sp>
        <p:nvSpPr>
          <p:cNvPr id="46081" name="Rectangle 1"/>
          <p:cNvSpPr>
            <a:spLocks noChangeArrowheads="1"/>
          </p:cNvSpPr>
          <p:nvPr/>
        </p:nvSpPr>
        <p:spPr bwMode="auto">
          <a:xfrm>
            <a:off x="457200" y="675624"/>
            <a:ext cx="8458200" cy="34932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ts val="600"/>
              </a:spcBef>
              <a:spcAft>
                <a:spcPts val="600"/>
              </a:spcAft>
              <a:buClrTx/>
              <a:buSzTx/>
              <a:buFontTx/>
              <a:buNone/>
              <a:tabLst/>
            </a:pPr>
            <a:r>
              <a:rPr kumimoji="0" lang="en-US" sz="18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Domain</a:t>
            </a:r>
          </a:p>
          <a:p>
            <a:pPr lvl="0" algn="just" eaLnBrk="1" hangingPunct="1"/>
            <a:r>
              <a:rPr lang="en-US" sz="1800" b="0" dirty="0" err="1" smtClean="0"/>
              <a:t>Đối</a:t>
            </a:r>
            <a:r>
              <a:rPr lang="en-US" sz="1800" b="0" dirty="0" smtClean="0"/>
              <a:t> </a:t>
            </a:r>
            <a:r>
              <a:rPr lang="en-US" sz="1800" b="0" dirty="0" err="1" smtClean="0"/>
              <a:t>tượng</a:t>
            </a:r>
            <a:r>
              <a:rPr lang="en-US" sz="1800" b="0" dirty="0" smtClean="0"/>
              <a:t> </a:t>
            </a:r>
            <a:r>
              <a:rPr lang="en-US" sz="1800" b="0" dirty="0" err="1" smtClean="0"/>
              <a:t>này</a:t>
            </a:r>
            <a:r>
              <a:rPr lang="en-US" sz="1800" b="0" dirty="0" smtClean="0"/>
              <a:t> </a:t>
            </a:r>
            <a:r>
              <a:rPr lang="en-US" sz="1800" b="0" dirty="0" err="1" smtClean="0"/>
              <a:t>có</a:t>
            </a:r>
            <a:r>
              <a:rPr lang="en-US" sz="1800" b="0" dirty="0" smtClean="0"/>
              <a:t> </a:t>
            </a:r>
            <a:r>
              <a:rPr lang="en-US" sz="1800" b="0" dirty="0" err="1" smtClean="0"/>
              <a:t>thể</a:t>
            </a:r>
            <a:r>
              <a:rPr lang="en-US" sz="1800" b="0" dirty="0" smtClean="0"/>
              <a:t> </a:t>
            </a:r>
            <a:r>
              <a:rPr lang="en-US" sz="1800" b="0" dirty="0" err="1" smtClean="0"/>
              <a:t>chứa</a:t>
            </a:r>
            <a:r>
              <a:rPr lang="en-US" sz="1800" b="0" dirty="0" smtClean="0"/>
              <a:t> </a:t>
            </a:r>
            <a:r>
              <a:rPr lang="en-US" sz="1800" b="0" dirty="0" err="1" smtClean="0"/>
              <a:t>rất</a:t>
            </a:r>
            <a:r>
              <a:rPr lang="en-US" sz="1800" b="0" dirty="0" smtClean="0"/>
              <a:t> </a:t>
            </a:r>
            <a:r>
              <a:rPr lang="en-US" sz="1800" b="0" dirty="0" err="1" smtClean="0"/>
              <a:t>nhiều</a:t>
            </a:r>
            <a:r>
              <a:rPr lang="en-US" sz="1800" b="0" dirty="0" smtClean="0"/>
              <a:t> </a:t>
            </a:r>
            <a:r>
              <a:rPr lang="en-US" sz="1800" b="0" dirty="0" err="1" smtClean="0"/>
              <a:t>đối</a:t>
            </a:r>
            <a:r>
              <a:rPr lang="en-US" sz="1800" b="0" dirty="0" smtClean="0"/>
              <a:t> </a:t>
            </a:r>
            <a:r>
              <a:rPr lang="en-US" sz="1800" b="0" dirty="0" err="1" smtClean="0"/>
              <a:t>tượng</a:t>
            </a:r>
            <a:r>
              <a:rPr lang="en-US" sz="1800" b="0" dirty="0" smtClean="0"/>
              <a:t> </a:t>
            </a:r>
            <a:r>
              <a:rPr lang="en-US" sz="1800" b="0" dirty="0" err="1" smtClean="0"/>
              <a:t>khác</a:t>
            </a:r>
            <a:r>
              <a:rPr lang="en-US" sz="1800" b="0" dirty="0" smtClean="0"/>
              <a:t> </a:t>
            </a:r>
            <a:r>
              <a:rPr lang="en-US" sz="1800" b="0" dirty="0" err="1" smtClean="0"/>
              <a:t>trong</a:t>
            </a:r>
            <a:r>
              <a:rPr lang="en-US" sz="1800" b="0" dirty="0" smtClean="0"/>
              <a:t> </a:t>
            </a:r>
            <a:r>
              <a:rPr lang="en-US" sz="1800" b="0" dirty="0" err="1" smtClean="0"/>
              <a:t>nó</a:t>
            </a:r>
            <a:r>
              <a:rPr lang="en-US" sz="1800" b="0" dirty="0" smtClean="0"/>
              <a:t> </a:t>
            </a:r>
            <a:r>
              <a:rPr lang="en-US" sz="1800" b="0" dirty="0" err="1" smtClean="0"/>
              <a:t>như</a:t>
            </a:r>
            <a:r>
              <a:rPr lang="en-US" sz="1800" b="0" dirty="0" smtClean="0"/>
              <a:t> </a:t>
            </a:r>
            <a:r>
              <a:rPr lang="en-US" sz="1800" b="0" dirty="0" err="1" smtClean="0"/>
              <a:t>máy</a:t>
            </a:r>
            <a:r>
              <a:rPr lang="en-US" sz="1800" b="0" dirty="0" smtClean="0"/>
              <a:t> in, </a:t>
            </a:r>
            <a:r>
              <a:rPr lang="en-US" sz="1800" b="0" dirty="0" err="1" smtClean="0"/>
              <a:t>tài</a:t>
            </a:r>
            <a:r>
              <a:rPr lang="en-US" sz="1800" b="0" dirty="0" smtClean="0"/>
              <a:t> </a:t>
            </a:r>
            <a:r>
              <a:rPr lang="en-US" sz="1800" b="0" dirty="0" err="1" smtClean="0"/>
              <a:t>liệu</a:t>
            </a:r>
            <a:r>
              <a:rPr lang="en-US" sz="1800" b="0" dirty="0" smtClean="0"/>
              <a:t>, </a:t>
            </a:r>
            <a:r>
              <a:rPr lang="en-US" sz="1800" b="0" dirty="0" err="1" smtClean="0"/>
              <a:t>địa</a:t>
            </a:r>
            <a:r>
              <a:rPr lang="en-US" sz="1800" b="0" dirty="0" smtClean="0"/>
              <a:t> </a:t>
            </a:r>
            <a:r>
              <a:rPr lang="en-US" sz="1800" b="0" dirty="0" err="1" smtClean="0"/>
              <a:t>chỉ</a:t>
            </a:r>
            <a:r>
              <a:rPr lang="en-US" sz="1800" b="0" dirty="0" smtClean="0"/>
              <a:t> e-mail, </a:t>
            </a:r>
            <a:r>
              <a:rPr lang="en-US" sz="1800" b="0" dirty="0" err="1" smtClean="0"/>
              <a:t>cơ</a:t>
            </a:r>
            <a:r>
              <a:rPr lang="en-US" sz="1800" b="0" dirty="0" smtClean="0"/>
              <a:t> </a:t>
            </a:r>
            <a:r>
              <a:rPr lang="en-US" sz="1800" b="0" dirty="0" err="1" smtClean="0"/>
              <a:t>sở</a:t>
            </a:r>
            <a:r>
              <a:rPr lang="en-US" sz="1800" b="0" dirty="0" smtClean="0"/>
              <a:t> </a:t>
            </a:r>
            <a:r>
              <a:rPr lang="en-US" sz="1800" b="0" dirty="0" err="1" smtClean="0"/>
              <a:t>dữ</a:t>
            </a:r>
            <a:r>
              <a:rPr lang="en-US" sz="1800" b="0" dirty="0" smtClean="0"/>
              <a:t> </a:t>
            </a:r>
            <a:r>
              <a:rPr lang="en-US" sz="1800" b="0" dirty="0" err="1" smtClean="0"/>
              <a:t>liệu</a:t>
            </a:r>
            <a:r>
              <a:rPr lang="en-US" sz="1800" b="0" dirty="0" smtClean="0"/>
              <a:t>, user… </a:t>
            </a:r>
            <a:r>
              <a:rPr lang="en-US" sz="1800" b="0" dirty="0" err="1" smtClean="0"/>
              <a:t>Mọi</a:t>
            </a:r>
            <a:r>
              <a:rPr lang="en-US" sz="1800" b="0" dirty="0" smtClean="0"/>
              <a:t> </a:t>
            </a:r>
            <a:r>
              <a:rPr lang="en-US" sz="1800" b="0" dirty="0" err="1" smtClean="0"/>
              <a:t>đối</a:t>
            </a:r>
            <a:r>
              <a:rPr lang="en-US" sz="1800" b="0" dirty="0" smtClean="0"/>
              <a:t> </a:t>
            </a:r>
            <a:r>
              <a:rPr lang="en-US" sz="1800" b="0" dirty="0" err="1" smtClean="0"/>
              <a:t>tượng</a:t>
            </a:r>
            <a:r>
              <a:rPr lang="en-US" sz="1800" b="0" dirty="0" smtClean="0"/>
              <a:t> </a:t>
            </a:r>
            <a:r>
              <a:rPr lang="en-US" sz="1800" b="0" dirty="0" err="1" smtClean="0"/>
              <a:t>trên</a:t>
            </a:r>
            <a:r>
              <a:rPr lang="en-US" sz="1800" b="0" dirty="0" smtClean="0"/>
              <a:t> </a:t>
            </a:r>
            <a:r>
              <a:rPr lang="en-US" sz="1800" b="0" dirty="0" err="1" smtClean="0"/>
              <a:t>mạng</a:t>
            </a:r>
            <a:r>
              <a:rPr lang="en-US" sz="1800" b="0" dirty="0" smtClean="0"/>
              <a:t> </a:t>
            </a:r>
            <a:r>
              <a:rPr lang="en-US" sz="1800" b="0" dirty="0" err="1" smtClean="0"/>
              <a:t>tồn</a:t>
            </a:r>
            <a:r>
              <a:rPr lang="en-US" sz="1800" b="0" dirty="0" smtClean="0"/>
              <a:t> </a:t>
            </a:r>
            <a:r>
              <a:rPr lang="en-US" sz="1800" b="0" dirty="0" err="1" smtClean="0"/>
              <a:t>tại</a:t>
            </a:r>
            <a:r>
              <a:rPr lang="en-US" sz="1800" b="0" dirty="0" smtClean="0"/>
              <a:t> </a:t>
            </a:r>
            <a:r>
              <a:rPr lang="en-US" sz="1800" b="0" dirty="0" err="1" smtClean="0"/>
              <a:t>trong</a:t>
            </a:r>
            <a:r>
              <a:rPr lang="en-US" sz="1800" b="0" dirty="0" smtClean="0"/>
              <a:t> </a:t>
            </a:r>
            <a:r>
              <a:rPr lang="en-US" sz="1800" b="0" dirty="0" err="1" smtClean="0"/>
              <a:t>một</a:t>
            </a:r>
            <a:r>
              <a:rPr lang="en-US" sz="1800" b="0" dirty="0" smtClean="0"/>
              <a:t> domain </a:t>
            </a:r>
            <a:r>
              <a:rPr lang="en-US" sz="1800" b="0" dirty="0" err="1" smtClean="0"/>
              <a:t>và</a:t>
            </a:r>
            <a:r>
              <a:rPr lang="en-US" sz="1800" b="0" dirty="0" smtClean="0"/>
              <a:t> </a:t>
            </a:r>
            <a:r>
              <a:rPr lang="en-US" sz="1800" b="0" dirty="0" err="1" smtClean="0"/>
              <a:t>mỗi</a:t>
            </a:r>
            <a:r>
              <a:rPr lang="en-US" sz="1800" b="0" dirty="0" smtClean="0"/>
              <a:t> domain </a:t>
            </a:r>
            <a:r>
              <a:rPr lang="en-US" sz="1800" b="0" dirty="0" err="1" smtClean="0"/>
              <a:t>chỉ</a:t>
            </a:r>
            <a:r>
              <a:rPr lang="en-US" sz="1800" b="0" dirty="0" smtClean="0"/>
              <a:t> </a:t>
            </a:r>
            <a:r>
              <a:rPr lang="en-US" sz="1800" b="0" dirty="0" err="1" smtClean="0"/>
              <a:t>chứa</a:t>
            </a:r>
            <a:r>
              <a:rPr lang="en-US" sz="1800" b="0" dirty="0" smtClean="0"/>
              <a:t> </a:t>
            </a:r>
            <a:r>
              <a:rPr lang="en-US" sz="1800" b="0" dirty="0" err="1" smtClean="0"/>
              <a:t>thông</a:t>
            </a:r>
            <a:r>
              <a:rPr lang="en-US" sz="1800" b="0" dirty="0" smtClean="0"/>
              <a:t> tin </a:t>
            </a:r>
            <a:r>
              <a:rPr lang="en-US" sz="1800" b="0" dirty="0" err="1" smtClean="0"/>
              <a:t>của</a:t>
            </a:r>
            <a:r>
              <a:rPr lang="en-US" sz="1800" b="0" dirty="0" smtClean="0"/>
              <a:t> </a:t>
            </a:r>
            <a:r>
              <a:rPr lang="en-US" sz="1800" b="0" dirty="0" err="1" smtClean="0"/>
              <a:t>đối</a:t>
            </a:r>
            <a:r>
              <a:rPr lang="en-US" sz="1800" b="0" dirty="0" smtClean="0"/>
              <a:t> </a:t>
            </a:r>
            <a:r>
              <a:rPr lang="en-US" sz="1800" b="0" dirty="0" err="1" smtClean="0"/>
              <a:t>tượng</a:t>
            </a:r>
            <a:r>
              <a:rPr lang="en-US" sz="1800" b="0" dirty="0" smtClean="0"/>
              <a:t> </a:t>
            </a:r>
            <a:r>
              <a:rPr lang="en-US" sz="1800" b="0" dirty="0" err="1" smtClean="0"/>
              <a:t>chứa</a:t>
            </a:r>
            <a:r>
              <a:rPr lang="en-US" sz="1800" b="0" dirty="0" smtClean="0"/>
              <a:t> </a:t>
            </a:r>
            <a:r>
              <a:rPr lang="en-US" sz="1800" b="0" dirty="0" err="1" smtClean="0"/>
              <a:t>trong</a:t>
            </a:r>
            <a:r>
              <a:rPr lang="en-US" sz="1800" b="0" dirty="0" smtClean="0"/>
              <a:t> </a:t>
            </a:r>
            <a:r>
              <a:rPr lang="en-US" sz="1800" b="0" dirty="0" err="1" smtClean="0"/>
              <a:t>nó</a:t>
            </a:r>
            <a:r>
              <a:rPr lang="en-US" sz="1800" b="0" dirty="0" smtClean="0"/>
              <a:t>. Active Directory </a:t>
            </a:r>
            <a:r>
              <a:rPr lang="en-US" sz="1800" b="0" dirty="0" err="1" smtClean="0"/>
              <a:t>được</a:t>
            </a:r>
            <a:r>
              <a:rPr lang="en-US" sz="1800" b="0" dirty="0" smtClean="0"/>
              <a:t> </a:t>
            </a:r>
            <a:r>
              <a:rPr lang="en-US" sz="1800" b="0" dirty="0" err="1" smtClean="0"/>
              <a:t>tạo</a:t>
            </a:r>
            <a:r>
              <a:rPr lang="en-US" sz="1800" b="0" dirty="0" smtClean="0"/>
              <a:t> </a:t>
            </a:r>
            <a:r>
              <a:rPr lang="en-US" sz="1800" b="0" dirty="0" err="1" smtClean="0"/>
              <a:t>thành</a:t>
            </a:r>
            <a:r>
              <a:rPr lang="en-US" sz="1800" b="0" dirty="0" smtClean="0"/>
              <a:t> </a:t>
            </a:r>
            <a:r>
              <a:rPr lang="en-US" sz="1800" b="0" dirty="0" err="1" smtClean="0"/>
              <a:t>từ</a:t>
            </a:r>
            <a:r>
              <a:rPr lang="en-US" sz="1800" b="0" dirty="0" smtClean="0"/>
              <a:t> </a:t>
            </a:r>
            <a:r>
              <a:rPr lang="en-US" sz="1800" b="0" dirty="0" err="1" smtClean="0"/>
              <a:t>một</a:t>
            </a:r>
            <a:r>
              <a:rPr lang="en-US" sz="1800" b="0" dirty="0" smtClean="0"/>
              <a:t> </a:t>
            </a:r>
            <a:r>
              <a:rPr lang="en-US" sz="1800" b="0" dirty="0" err="1" smtClean="0"/>
              <a:t>hoặc</a:t>
            </a:r>
            <a:r>
              <a:rPr lang="en-US" sz="1800" b="0" dirty="0" smtClean="0"/>
              <a:t> </a:t>
            </a:r>
            <a:r>
              <a:rPr lang="en-US" sz="1800" b="0" dirty="0" err="1" smtClean="0"/>
              <a:t>nhiều</a:t>
            </a:r>
            <a:r>
              <a:rPr lang="en-US" sz="1800" b="0" dirty="0" smtClean="0"/>
              <a:t> domain</a:t>
            </a:r>
          </a:p>
          <a:p>
            <a:pPr lvl="0" algn="just" eaLnBrk="1" hangingPunct="1"/>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344488" lvl="0" indent="-284163" algn="just" eaLnBrk="1" hangingPunct="1">
              <a:buFont typeface="Wingdings" pitchFamily="2" charset="2"/>
              <a:buChar char="§"/>
            </a:pPr>
            <a:r>
              <a:rPr lang="en-US" sz="1800" dirty="0" err="1" smtClean="0"/>
              <a:t>Mọi</a:t>
            </a:r>
            <a:r>
              <a:rPr lang="en-US" sz="1800" dirty="0" smtClean="0"/>
              <a:t> </a:t>
            </a:r>
            <a:r>
              <a:rPr lang="en-US" sz="1800" dirty="0" err="1" smtClean="0"/>
              <a:t>đối</a:t>
            </a:r>
            <a:r>
              <a:rPr lang="en-US" sz="1800" dirty="0" smtClean="0"/>
              <a:t> </a:t>
            </a:r>
            <a:r>
              <a:rPr lang="en-US" sz="1800" dirty="0" err="1" smtClean="0"/>
              <a:t>tượng</a:t>
            </a:r>
            <a:r>
              <a:rPr lang="en-US" sz="1800" dirty="0" smtClean="0"/>
              <a:t> </a:t>
            </a:r>
            <a:r>
              <a:rPr lang="en-US" sz="1800" dirty="0" err="1" smtClean="0"/>
              <a:t>trên</a:t>
            </a:r>
            <a:r>
              <a:rPr lang="en-US" sz="1800" dirty="0" smtClean="0"/>
              <a:t> </a:t>
            </a:r>
            <a:r>
              <a:rPr lang="en-US" sz="1800" dirty="0" err="1" smtClean="0"/>
              <a:t>mạng</a:t>
            </a:r>
            <a:r>
              <a:rPr lang="en-US" sz="1800" dirty="0" smtClean="0"/>
              <a:t> </a:t>
            </a:r>
            <a:r>
              <a:rPr lang="en-US" sz="1800" dirty="0" err="1" smtClean="0"/>
              <a:t>tồn</a:t>
            </a:r>
            <a:r>
              <a:rPr lang="en-US" sz="1800" dirty="0" smtClean="0"/>
              <a:t> </a:t>
            </a:r>
            <a:r>
              <a:rPr lang="en-US" sz="1800" dirty="0" err="1" smtClean="0"/>
              <a:t>tại</a:t>
            </a:r>
            <a:r>
              <a:rPr lang="en-US" sz="1800" dirty="0" smtClean="0"/>
              <a:t> </a:t>
            </a:r>
            <a:r>
              <a:rPr lang="en-US" sz="1800" dirty="0" err="1" smtClean="0"/>
              <a:t>trong</a:t>
            </a:r>
            <a:r>
              <a:rPr lang="en-US" sz="1800" dirty="0" smtClean="0"/>
              <a:t> </a:t>
            </a:r>
            <a:r>
              <a:rPr lang="en-US" sz="1800" dirty="0" err="1" smtClean="0"/>
              <a:t>một</a:t>
            </a:r>
            <a:r>
              <a:rPr lang="en-US" sz="1800" dirty="0" smtClean="0"/>
              <a:t> domain </a:t>
            </a:r>
            <a:r>
              <a:rPr lang="en-US" sz="1800" dirty="0" err="1" smtClean="0"/>
              <a:t>và</a:t>
            </a:r>
            <a:r>
              <a:rPr lang="en-US" sz="1800" dirty="0" smtClean="0"/>
              <a:t> </a:t>
            </a:r>
            <a:r>
              <a:rPr lang="en-US" sz="1800" dirty="0" err="1" smtClean="0"/>
              <a:t>mỗi</a:t>
            </a:r>
            <a:r>
              <a:rPr lang="en-US" sz="1800" dirty="0" smtClean="0"/>
              <a:t> domain </a:t>
            </a:r>
            <a:r>
              <a:rPr lang="en-US" sz="1800" dirty="0" err="1" smtClean="0"/>
              <a:t>chỉ</a:t>
            </a:r>
            <a:r>
              <a:rPr lang="en-US" sz="1800" dirty="0" smtClean="0"/>
              <a:t> </a:t>
            </a:r>
            <a:r>
              <a:rPr lang="en-US" sz="1800" dirty="0" err="1" smtClean="0"/>
              <a:t>chứa</a:t>
            </a:r>
            <a:r>
              <a:rPr lang="en-US" sz="1800" dirty="0" smtClean="0"/>
              <a:t> </a:t>
            </a:r>
            <a:r>
              <a:rPr lang="en-US" sz="1800" dirty="0" err="1" smtClean="0"/>
              <a:t>thông</a:t>
            </a:r>
            <a:r>
              <a:rPr lang="en-US" sz="1800" dirty="0" smtClean="0"/>
              <a:t> tin </a:t>
            </a:r>
            <a:r>
              <a:rPr lang="en-US" sz="1800" dirty="0" err="1" smtClean="0"/>
              <a:t>về</a:t>
            </a:r>
            <a:r>
              <a:rPr lang="en-US" sz="1800" dirty="0" smtClean="0"/>
              <a:t> </a:t>
            </a:r>
            <a:r>
              <a:rPr lang="en-US" sz="1800" dirty="0" err="1" smtClean="0"/>
              <a:t>đối</a:t>
            </a:r>
            <a:r>
              <a:rPr lang="en-US" sz="1800" dirty="0" smtClean="0"/>
              <a:t> </a:t>
            </a:r>
            <a:r>
              <a:rPr lang="en-US" sz="1800" dirty="0" err="1" smtClean="0"/>
              <a:t>tượng</a:t>
            </a:r>
            <a:r>
              <a:rPr lang="en-US" sz="1800" dirty="0" smtClean="0"/>
              <a:t> </a:t>
            </a:r>
            <a:r>
              <a:rPr lang="en-US" sz="1800" dirty="0" err="1" smtClean="0"/>
              <a:t>trong</a:t>
            </a:r>
            <a:r>
              <a:rPr lang="en-US" sz="1800" dirty="0" smtClean="0"/>
              <a:t> </a:t>
            </a:r>
            <a:r>
              <a:rPr lang="en-US" sz="1800" dirty="0" err="1" smtClean="0"/>
              <a:t>nó</a:t>
            </a:r>
            <a:r>
              <a:rPr lang="en-US" sz="1800" dirty="0" smtClean="0"/>
              <a:t>. </a:t>
            </a:r>
            <a:r>
              <a:rPr lang="en-US" sz="1800" dirty="0" err="1" smtClean="0"/>
              <a:t>Về</a:t>
            </a:r>
            <a:r>
              <a:rPr lang="en-US" sz="1800" dirty="0" smtClean="0"/>
              <a:t> </a:t>
            </a:r>
            <a:r>
              <a:rPr lang="en-US" sz="1800" dirty="0" err="1" smtClean="0"/>
              <a:t>mặt</a:t>
            </a:r>
            <a:r>
              <a:rPr lang="en-US" sz="1800" dirty="0" smtClean="0"/>
              <a:t> </a:t>
            </a:r>
            <a:r>
              <a:rPr lang="en-US" sz="1800" dirty="0" err="1" smtClean="0"/>
              <a:t>lý</a:t>
            </a:r>
            <a:r>
              <a:rPr lang="en-US" sz="1800" dirty="0" smtClean="0"/>
              <a:t> </a:t>
            </a:r>
            <a:r>
              <a:rPr lang="en-US" sz="1800" dirty="0" err="1" smtClean="0"/>
              <a:t>thuyết</a:t>
            </a:r>
            <a:r>
              <a:rPr lang="en-US" sz="1800" dirty="0" smtClean="0"/>
              <a:t>, </a:t>
            </a:r>
            <a:r>
              <a:rPr lang="en-US" sz="1800" dirty="0" err="1" smtClean="0"/>
              <a:t>một</a:t>
            </a:r>
            <a:r>
              <a:rPr lang="en-US" sz="1800" dirty="0" smtClean="0"/>
              <a:t> domain </a:t>
            </a:r>
            <a:r>
              <a:rPr lang="en-US" sz="1800" dirty="0" err="1" smtClean="0"/>
              <a:t>có</a:t>
            </a:r>
            <a:r>
              <a:rPr lang="en-US" sz="1800" dirty="0" smtClean="0"/>
              <a:t> </a:t>
            </a:r>
            <a:r>
              <a:rPr lang="en-US" sz="1800" dirty="0" err="1" smtClean="0"/>
              <a:t>thể</a:t>
            </a:r>
            <a:r>
              <a:rPr lang="en-US" sz="1800" dirty="0" smtClean="0"/>
              <a:t> </a:t>
            </a:r>
            <a:r>
              <a:rPr lang="en-US" sz="1800" dirty="0" err="1" smtClean="0"/>
              <a:t>chứa</a:t>
            </a:r>
            <a:r>
              <a:rPr lang="en-US" sz="1800" dirty="0" smtClean="0"/>
              <a:t> </a:t>
            </a:r>
            <a:r>
              <a:rPr lang="en-US" sz="1800" dirty="0" err="1" smtClean="0"/>
              <a:t>đến</a:t>
            </a:r>
            <a:r>
              <a:rPr lang="en-US" sz="1800" dirty="0" smtClean="0"/>
              <a:t> 10 </a:t>
            </a:r>
            <a:r>
              <a:rPr lang="en-US" sz="1800" dirty="0" err="1" smtClean="0"/>
              <a:t>triệu</a:t>
            </a:r>
            <a:r>
              <a:rPr lang="en-US" sz="1800" dirty="0" smtClean="0"/>
              <a:t> </a:t>
            </a:r>
            <a:r>
              <a:rPr lang="en-US" sz="1800" dirty="0" err="1" smtClean="0"/>
              <a:t>đối</a:t>
            </a:r>
            <a:r>
              <a:rPr lang="en-US" sz="1800" dirty="0" smtClean="0"/>
              <a:t> </a:t>
            </a:r>
            <a:r>
              <a:rPr lang="en-US" sz="1800" dirty="0" err="1" smtClean="0"/>
              <a:t>tượng</a:t>
            </a:r>
            <a:endParaRPr lang="en-US" sz="1800" dirty="0" smtClean="0"/>
          </a:p>
          <a:p>
            <a:pPr marL="344488" lvl="0" indent="-284163" algn="just" eaLnBrk="1" hangingPunct="1">
              <a:buFont typeface="Wingdings" pitchFamily="2" charset="2"/>
              <a:buChar char="§"/>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344488" lvl="0" indent="-284163" algn="just" eaLnBrk="1" hangingPunct="1">
              <a:buFont typeface="Wingdings" pitchFamily="2" charset="2"/>
              <a:buChar char="§"/>
            </a:pPr>
            <a:r>
              <a:rPr lang="en-US" sz="1800" dirty="0" smtClean="0"/>
              <a:t>Domain </a:t>
            </a:r>
            <a:r>
              <a:rPr lang="en-US" sz="1800" dirty="0" err="1" smtClean="0"/>
              <a:t>là</a:t>
            </a:r>
            <a:r>
              <a:rPr lang="en-US" sz="1800" dirty="0" smtClean="0"/>
              <a:t> </a:t>
            </a:r>
            <a:r>
              <a:rPr lang="en-US" sz="1800" dirty="0" err="1" smtClean="0"/>
              <a:t>một</a:t>
            </a:r>
            <a:r>
              <a:rPr lang="en-US" sz="1800" dirty="0" smtClean="0"/>
              <a:t> </a:t>
            </a:r>
            <a:r>
              <a:rPr lang="en-US" sz="1800" dirty="0" err="1" smtClean="0"/>
              <a:t>vùng</a:t>
            </a:r>
            <a:r>
              <a:rPr lang="en-US" sz="1800" dirty="0" smtClean="0"/>
              <a:t> </a:t>
            </a:r>
            <a:r>
              <a:rPr lang="en-US" sz="1800" dirty="0" err="1" smtClean="0"/>
              <a:t>có</a:t>
            </a:r>
            <a:r>
              <a:rPr lang="en-US" sz="1800" dirty="0" smtClean="0"/>
              <a:t> </a:t>
            </a:r>
            <a:r>
              <a:rPr lang="en-US" sz="1800" dirty="0" err="1" smtClean="0"/>
              <a:t>bảo</a:t>
            </a:r>
            <a:r>
              <a:rPr lang="en-US" sz="1800" dirty="0" smtClean="0"/>
              <a:t> </a:t>
            </a:r>
            <a:r>
              <a:rPr lang="en-US" sz="1800" dirty="0" err="1" smtClean="0"/>
              <a:t>mật</a:t>
            </a:r>
            <a:r>
              <a:rPr lang="en-US" sz="1800" dirty="0" smtClean="0"/>
              <a:t>. ACL (Access Control List) </a:t>
            </a:r>
            <a:r>
              <a:rPr lang="en-US" sz="1800" dirty="0" err="1" smtClean="0"/>
              <a:t>được</a:t>
            </a:r>
            <a:r>
              <a:rPr lang="en-US" sz="1800" dirty="0" smtClean="0"/>
              <a:t> </a:t>
            </a:r>
            <a:r>
              <a:rPr lang="en-US" sz="1800" dirty="0" err="1" smtClean="0"/>
              <a:t>sử</a:t>
            </a:r>
            <a:r>
              <a:rPr lang="en-US" sz="1800" dirty="0" smtClean="0"/>
              <a:t> </a:t>
            </a:r>
            <a:r>
              <a:rPr lang="en-US" sz="1800" dirty="0" err="1" smtClean="0"/>
              <a:t>dụng</a:t>
            </a:r>
            <a:r>
              <a:rPr lang="en-US" sz="1800" dirty="0" smtClean="0"/>
              <a:t> </a:t>
            </a:r>
            <a:r>
              <a:rPr lang="en-US" sz="1800" dirty="0" err="1" smtClean="0"/>
              <a:t>để</a:t>
            </a:r>
            <a:r>
              <a:rPr lang="en-US" sz="1800" dirty="0" smtClean="0"/>
              <a:t> </a:t>
            </a:r>
            <a:r>
              <a:rPr lang="en-US" sz="1800" dirty="0" err="1" smtClean="0"/>
              <a:t>kiểm</a:t>
            </a:r>
            <a:r>
              <a:rPr lang="en-US" sz="1800" dirty="0" smtClean="0"/>
              <a:t> </a:t>
            </a:r>
            <a:r>
              <a:rPr lang="en-US" sz="1800" dirty="0" err="1" smtClean="0"/>
              <a:t>soát</a:t>
            </a:r>
            <a:r>
              <a:rPr lang="en-US" sz="1800" dirty="0" smtClean="0"/>
              <a:t> </a:t>
            </a:r>
            <a:r>
              <a:rPr lang="en-US" sz="1800" dirty="0" err="1" smtClean="0"/>
              <a:t>các</a:t>
            </a:r>
            <a:r>
              <a:rPr lang="en-US" sz="1800" dirty="0" smtClean="0"/>
              <a:t> </a:t>
            </a:r>
            <a:r>
              <a:rPr lang="en-US" sz="1800" dirty="0" err="1" smtClean="0"/>
              <a:t>truy</a:t>
            </a:r>
            <a:r>
              <a:rPr lang="en-US" sz="1800" dirty="0" smtClean="0"/>
              <a:t> </a:t>
            </a:r>
            <a:r>
              <a:rPr lang="en-US" sz="1800" dirty="0" err="1" smtClean="0"/>
              <a:t>xuất</a:t>
            </a:r>
            <a:r>
              <a:rPr lang="en-US" sz="1800" dirty="0" smtClean="0"/>
              <a:t> </a:t>
            </a:r>
            <a:r>
              <a:rPr lang="en-US" sz="1800" dirty="0" err="1" smtClean="0"/>
              <a:t>đến</a:t>
            </a:r>
            <a:r>
              <a:rPr lang="en-US" sz="1800" dirty="0" smtClean="0"/>
              <a:t> </a:t>
            </a:r>
            <a:r>
              <a:rPr lang="en-US" sz="1800" dirty="0" err="1" smtClean="0"/>
              <a:t>các</a:t>
            </a:r>
            <a:r>
              <a:rPr lang="en-US" sz="1800" dirty="0" smtClean="0"/>
              <a:t> </a:t>
            </a:r>
            <a:r>
              <a:rPr lang="en-US" sz="1800" dirty="0" err="1" smtClean="0"/>
              <a:t>đối</a:t>
            </a:r>
            <a:r>
              <a:rPr lang="en-US" sz="1800" dirty="0" smtClean="0"/>
              <a:t> </a:t>
            </a:r>
            <a:r>
              <a:rPr lang="en-US" sz="1800" dirty="0" err="1" smtClean="0"/>
              <a:t>tượng</a:t>
            </a:r>
            <a:r>
              <a:rPr lang="en-US" sz="1800" dirty="0" smtClean="0"/>
              <a:t> </a:t>
            </a:r>
            <a:r>
              <a:rPr lang="en-US" sz="1800" dirty="0" err="1" smtClean="0"/>
              <a:t>trong</a:t>
            </a:r>
            <a:r>
              <a:rPr lang="en-US" sz="1800" dirty="0" smtClean="0"/>
              <a:t> domain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91678"/>
            <a:ext cx="8229600" cy="422672"/>
          </a:xfrm>
        </p:spPr>
        <p:txBody>
          <a:bodyPr/>
          <a:lstStyle/>
          <a:p>
            <a:r>
              <a:rPr lang="en-US" sz="3200" dirty="0" err="1" smtClean="0">
                <a:solidFill>
                  <a:schemeClr val="bg1"/>
                </a:solidFill>
              </a:rPr>
              <a:t>Các</a:t>
            </a:r>
            <a:r>
              <a:rPr lang="en-US" sz="3200" dirty="0" smtClean="0">
                <a:solidFill>
                  <a:schemeClr val="bg1"/>
                </a:solidFill>
              </a:rPr>
              <a:t> </a:t>
            </a:r>
            <a:r>
              <a:rPr lang="en-US" sz="3200" dirty="0" err="1" smtClean="0">
                <a:solidFill>
                  <a:schemeClr val="bg1"/>
                </a:solidFill>
              </a:rPr>
              <a:t>thành</a:t>
            </a:r>
            <a:r>
              <a:rPr lang="en-US" sz="3200" dirty="0" smtClean="0">
                <a:solidFill>
                  <a:schemeClr val="bg1"/>
                </a:solidFill>
              </a:rPr>
              <a:t> </a:t>
            </a:r>
            <a:r>
              <a:rPr lang="en-US" sz="3200" dirty="0" err="1" smtClean="0">
                <a:solidFill>
                  <a:schemeClr val="bg1"/>
                </a:solidFill>
              </a:rPr>
              <a:t>phần</a:t>
            </a:r>
            <a:r>
              <a:rPr lang="en-US" sz="3200" dirty="0" smtClean="0">
                <a:solidFill>
                  <a:schemeClr val="bg1"/>
                </a:solidFill>
              </a:rPr>
              <a:t> </a:t>
            </a:r>
            <a:r>
              <a:rPr lang="en-US" sz="3200" dirty="0" err="1" smtClean="0">
                <a:solidFill>
                  <a:schemeClr val="bg1"/>
                </a:solidFill>
              </a:rPr>
              <a:t>của</a:t>
            </a:r>
            <a:r>
              <a:rPr lang="en-US" sz="3200" dirty="0" smtClean="0">
                <a:solidFill>
                  <a:schemeClr val="bg1"/>
                </a:solidFill>
              </a:rPr>
              <a:t> Active Directory</a:t>
            </a:r>
            <a:endParaRPr lang="en-US" sz="3200" dirty="0">
              <a:solidFill>
                <a:schemeClr val="bg1"/>
              </a:solidFill>
            </a:endParaRPr>
          </a:p>
        </p:txBody>
      </p:sp>
      <p:sp>
        <p:nvSpPr>
          <p:cNvPr id="5" name="Rectangle 1"/>
          <p:cNvSpPr>
            <a:spLocks noChangeArrowheads="1"/>
          </p:cNvSpPr>
          <p:nvPr/>
        </p:nvSpPr>
        <p:spPr bwMode="auto">
          <a:xfrm>
            <a:off x="457200" y="742950"/>
            <a:ext cx="8458200" cy="33393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smtClean="0">
                <a:solidFill>
                  <a:srgbClr val="FF0000"/>
                </a:solidFill>
              </a:rPr>
              <a:t>Organizational Units (</a:t>
            </a:r>
            <a:r>
              <a:rPr lang="en-US" sz="1600" dirty="0" err="1" smtClean="0">
                <a:solidFill>
                  <a:srgbClr val="FF0000"/>
                </a:solidFill>
              </a:rPr>
              <a:t>OU</a:t>
            </a:r>
            <a:r>
              <a:rPr lang="en-US" sz="1600" dirty="0" smtClean="0">
                <a:solidFill>
                  <a:srgbClr val="FF0000"/>
                </a:solidFill>
              </a:rPr>
              <a:t>)</a:t>
            </a:r>
          </a:p>
          <a:p>
            <a:pPr lvl="0" algn="just" eaLnBrk="1" hangingPunct="1"/>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344488" lvl="0" indent="-284163" algn="just" eaLnBrk="1" hangingPunct="1">
              <a:spcBef>
                <a:spcPts val="600"/>
              </a:spcBef>
              <a:spcAft>
                <a:spcPts val="600"/>
              </a:spcAft>
              <a:buFont typeface="Wingdings" pitchFamily="2" charset="2"/>
              <a:buChar char="§"/>
            </a:pPr>
            <a:r>
              <a:rPr lang="en-US" sz="1600" dirty="0" err="1" smtClean="0"/>
              <a:t>Là</a:t>
            </a:r>
            <a:r>
              <a:rPr lang="en-US" sz="1600" dirty="0" smtClean="0"/>
              <a:t> </a:t>
            </a:r>
            <a:r>
              <a:rPr lang="en-US" sz="1600" dirty="0" err="1" smtClean="0"/>
              <a:t>một</a:t>
            </a:r>
            <a:r>
              <a:rPr lang="en-US" sz="1600" dirty="0" smtClean="0"/>
              <a:t> </a:t>
            </a:r>
            <a:r>
              <a:rPr lang="en-US" sz="1600" dirty="0" err="1" smtClean="0"/>
              <a:t>đối</a:t>
            </a:r>
            <a:r>
              <a:rPr lang="en-US" sz="1600" dirty="0" smtClean="0"/>
              <a:t> </a:t>
            </a:r>
            <a:r>
              <a:rPr lang="en-US" sz="1600" dirty="0" err="1" smtClean="0"/>
              <a:t>tuợng</a:t>
            </a:r>
            <a:r>
              <a:rPr lang="en-US" sz="1600" dirty="0" smtClean="0"/>
              <a:t> </a:t>
            </a:r>
            <a:r>
              <a:rPr lang="en-US" sz="1600" dirty="0" err="1" smtClean="0"/>
              <a:t>chứa</a:t>
            </a:r>
            <a:r>
              <a:rPr lang="en-US" sz="1600" dirty="0" smtClean="0"/>
              <a:t> </a:t>
            </a:r>
            <a:r>
              <a:rPr lang="en-US" sz="1600" dirty="0" err="1" smtClean="0"/>
              <a:t>được</a:t>
            </a:r>
            <a:r>
              <a:rPr lang="en-US" sz="1600" dirty="0" smtClean="0"/>
              <a:t> </a:t>
            </a:r>
            <a:r>
              <a:rPr lang="en-US" sz="1600" dirty="0" err="1" smtClean="0"/>
              <a:t>sử</a:t>
            </a:r>
            <a:r>
              <a:rPr lang="en-US" sz="1600" dirty="0" smtClean="0"/>
              <a:t> </a:t>
            </a:r>
            <a:r>
              <a:rPr lang="en-US" sz="1600" dirty="0" err="1" smtClean="0"/>
              <a:t>dụng</a:t>
            </a:r>
            <a:r>
              <a:rPr lang="en-US" sz="1600" dirty="0" smtClean="0"/>
              <a:t> </a:t>
            </a:r>
            <a:r>
              <a:rPr lang="en-US" sz="1600" dirty="0" err="1" smtClean="0"/>
              <a:t>để</a:t>
            </a:r>
            <a:r>
              <a:rPr lang="en-US" sz="1600" dirty="0" smtClean="0"/>
              <a:t> </a:t>
            </a:r>
            <a:r>
              <a:rPr lang="en-US" sz="1600" dirty="0" err="1" smtClean="0"/>
              <a:t>tổ</a:t>
            </a:r>
            <a:r>
              <a:rPr lang="en-US" sz="1600" dirty="0" smtClean="0"/>
              <a:t> </a:t>
            </a:r>
            <a:r>
              <a:rPr lang="en-US" sz="1600" dirty="0" err="1" smtClean="0"/>
              <a:t>chức</a:t>
            </a:r>
            <a:r>
              <a:rPr lang="en-US" sz="1600" dirty="0" smtClean="0"/>
              <a:t> </a:t>
            </a:r>
            <a:r>
              <a:rPr lang="en-US" sz="1600" dirty="0" err="1" smtClean="0"/>
              <a:t>các</a:t>
            </a:r>
            <a:r>
              <a:rPr lang="en-US" sz="1600" dirty="0" smtClean="0"/>
              <a:t> </a:t>
            </a:r>
            <a:r>
              <a:rPr lang="en-US" sz="1600" dirty="0" err="1" smtClean="0"/>
              <a:t>đối</a:t>
            </a:r>
            <a:r>
              <a:rPr lang="en-US" sz="1600" dirty="0" smtClean="0"/>
              <a:t> </a:t>
            </a:r>
            <a:r>
              <a:rPr lang="en-US" sz="1600" dirty="0" err="1" smtClean="0"/>
              <a:t>tượng</a:t>
            </a:r>
            <a:r>
              <a:rPr lang="en-US" sz="1600" dirty="0" smtClean="0"/>
              <a:t> </a:t>
            </a:r>
            <a:r>
              <a:rPr lang="en-US" sz="1600" dirty="0" err="1" smtClean="0"/>
              <a:t>trong</a:t>
            </a:r>
            <a:r>
              <a:rPr lang="en-US" sz="1600" dirty="0" smtClean="0"/>
              <a:t> domain </a:t>
            </a:r>
            <a:r>
              <a:rPr lang="en-US" sz="1600" dirty="0" err="1" smtClean="0"/>
              <a:t>thành</a:t>
            </a:r>
            <a:r>
              <a:rPr lang="en-US" sz="1600" dirty="0" smtClean="0"/>
              <a:t> </a:t>
            </a:r>
            <a:r>
              <a:rPr lang="en-US" sz="1600" dirty="0" err="1" smtClean="0"/>
              <a:t>các</a:t>
            </a:r>
            <a:r>
              <a:rPr lang="en-US" sz="1600" dirty="0" smtClean="0"/>
              <a:t> </a:t>
            </a:r>
            <a:r>
              <a:rPr lang="en-US" sz="1600" dirty="0" err="1" smtClean="0"/>
              <a:t>nhóm</a:t>
            </a:r>
            <a:r>
              <a:rPr lang="en-US" sz="1600" dirty="0" smtClean="0"/>
              <a:t> </a:t>
            </a:r>
            <a:r>
              <a:rPr lang="en-US" sz="1600" dirty="0" err="1" smtClean="0"/>
              <a:t>luận</a:t>
            </a:r>
            <a:r>
              <a:rPr lang="en-US" sz="1600" dirty="0" smtClean="0"/>
              <a:t> </a:t>
            </a:r>
            <a:r>
              <a:rPr lang="en-US" sz="1600" dirty="0" err="1" smtClean="0"/>
              <a:t>lý</a:t>
            </a:r>
            <a:r>
              <a:rPr lang="en-US" sz="1600" dirty="0" smtClean="0"/>
              <a:t> </a:t>
            </a:r>
            <a:r>
              <a:rPr lang="en-US" sz="1600" dirty="0" err="1" smtClean="0"/>
              <a:t>giúp</a:t>
            </a:r>
            <a:r>
              <a:rPr lang="en-US" sz="1600" dirty="0" smtClean="0"/>
              <a:t> </a:t>
            </a:r>
            <a:r>
              <a:rPr lang="en-US" sz="1600" dirty="0" err="1" smtClean="0"/>
              <a:t>dễ</a:t>
            </a:r>
            <a:r>
              <a:rPr lang="en-US" sz="1600" dirty="0" smtClean="0"/>
              <a:t> </a:t>
            </a:r>
            <a:r>
              <a:rPr lang="en-US" sz="1600" dirty="0" err="1" smtClean="0"/>
              <a:t>dàng</a:t>
            </a:r>
            <a:r>
              <a:rPr lang="en-US" sz="1600" dirty="0" smtClean="0"/>
              <a:t> </a:t>
            </a:r>
            <a:r>
              <a:rPr lang="en-US" sz="1600" dirty="0" err="1" smtClean="0"/>
              <a:t>quản</a:t>
            </a:r>
            <a:r>
              <a:rPr lang="en-US" sz="1600" dirty="0" smtClean="0"/>
              <a:t> </a:t>
            </a:r>
            <a:r>
              <a:rPr lang="en-US" sz="1600" dirty="0" err="1" smtClean="0"/>
              <a:t>trị</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344488" lvl="0" indent="-284163" algn="just" eaLnBrk="1" hangingPunct="1">
              <a:spcBef>
                <a:spcPts val="600"/>
              </a:spcBef>
              <a:spcAft>
                <a:spcPts val="600"/>
              </a:spcAft>
              <a:buFont typeface="Wingdings" pitchFamily="2" charset="2"/>
              <a:buChar char="§"/>
            </a:pPr>
            <a:r>
              <a:rPr lang="en-US" sz="1600" dirty="0" err="1" smtClean="0"/>
              <a:t>Một</a:t>
            </a:r>
            <a:r>
              <a:rPr lang="en-US" sz="1600" dirty="0" smtClean="0"/>
              <a:t> Organizational Unit </a:t>
            </a:r>
            <a:r>
              <a:rPr lang="en-US" sz="1600" dirty="0" err="1" smtClean="0"/>
              <a:t>có</a:t>
            </a:r>
            <a:r>
              <a:rPr lang="en-US" sz="1600" dirty="0" smtClean="0"/>
              <a:t> </a:t>
            </a:r>
            <a:r>
              <a:rPr lang="en-US" sz="1600" dirty="0" err="1" smtClean="0"/>
              <a:t>thể</a:t>
            </a:r>
            <a:r>
              <a:rPr lang="en-US" sz="1600" dirty="0" smtClean="0"/>
              <a:t> </a:t>
            </a:r>
            <a:r>
              <a:rPr lang="en-US" sz="1600" dirty="0" err="1" smtClean="0"/>
              <a:t>chứa</a:t>
            </a:r>
            <a:r>
              <a:rPr lang="en-US" sz="1600" dirty="0" smtClean="0"/>
              <a:t> </a:t>
            </a:r>
            <a:r>
              <a:rPr lang="en-US" sz="1600" dirty="0" err="1" smtClean="0"/>
              <a:t>các</a:t>
            </a:r>
            <a:r>
              <a:rPr lang="en-US" sz="1600" dirty="0" smtClean="0"/>
              <a:t> </a:t>
            </a:r>
            <a:r>
              <a:rPr lang="en-US" sz="1600" dirty="0" err="1" smtClean="0"/>
              <a:t>đối</a:t>
            </a:r>
            <a:r>
              <a:rPr lang="en-US" sz="1600" dirty="0" smtClean="0"/>
              <a:t> </a:t>
            </a:r>
            <a:r>
              <a:rPr lang="en-US" sz="1600" dirty="0" err="1" smtClean="0"/>
              <a:t>tượng</a:t>
            </a:r>
            <a:r>
              <a:rPr lang="en-US" sz="1600" dirty="0" smtClean="0"/>
              <a:t> </a:t>
            </a:r>
            <a:r>
              <a:rPr lang="en-US" sz="1600" dirty="0" err="1" smtClean="0"/>
              <a:t>như</a:t>
            </a:r>
            <a:r>
              <a:rPr lang="en-US" sz="1600" dirty="0" smtClean="0"/>
              <a:t> </a:t>
            </a:r>
            <a:r>
              <a:rPr lang="en-US" sz="1600" dirty="0" err="1" smtClean="0"/>
              <a:t>tài</a:t>
            </a:r>
            <a:r>
              <a:rPr lang="en-US" sz="1600" dirty="0" smtClean="0"/>
              <a:t> </a:t>
            </a:r>
            <a:r>
              <a:rPr lang="en-US" sz="1600" dirty="0" err="1" smtClean="0"/>
              <a:t>khoản</a:t>
            </a:r>
            <a:r>
              <a:rPr lang="en-US" sz="1600" dirty="0" smtClean="0"/>
              <a:t> user, </a:t>
            </a:r>
            <a:r>
              <a:rPr lang="en-US" sz="1600" dirty="0" err="1" smtClean="0"/>
              <a:t>nhóm</a:t>
            </a:r>
            <a:r>
              <a:rPr lang="en-US" sz="1600" dirty="0" smtClean="0"/>
              <a:t> user, </a:t>
            </a:r>
            <a:r>
              <a:rPr lang="en-US" sz="1600" dirty="0" err="1" smtClean="0"/>
              <a:t>máy</a:t>
            </a:r>
            <a:r>
              <a:rPr lang="en-US" sz="1600" dirty="0" smtClean="0"/>
              <a:t> </a:t>
            </a:r>
            <a:r>
              <a:rPr lang="en-US" sz="1600" dirty="0" err="1" smtClean="0"/>
              <a:t>tính</a:t>
            </a:r>
            <a:r>
              <a:rPr lang="en-US" sz="1600" dirty="0" smtClean="0"/>
              <a:t>, </a:t>
            </a:r>
            <a:r>
              <a:rPr lang="en-US" sz="1600" dirty="0" err="1" smtClean="0"/>
              <a:t>máy</a:t>
            </a:r>
            <a:r>
              <a:rPr lang="en-US" sz="1600" dirty="0" smtClean="0"/>
              <a:t> in, </a:t>
            </a:r>
            <a:r>
              <a:rPr lang="en-US" sz="1600" dirty="0" err="1" smtClean="0"/>
              <a:t>chương</a:t>
            </a:r>
            <a:r>
              <a:rPr lang="en-US" sz="1600" dirty="0" smtClean="0"/>
              <a:t> </a:t>
            </a:r>
            <a:r>
              <a:rPr lang="en-US" sz="1600" dirty="0" err="1" smtClean="0"/>
              <a:t>trình</a:t>
            </a:r>
            <a:r>
              <a:rPr lang="en-US" sz="1600" dirty="0" smtClean="0"/>
              <a:t>, </a:t>
            </a:r>
            <a:r>
              <a:rPr lang="en-US" sz="1600" dirty="0" err="1" smtClean="0"/>
              <a:t>thư</a:t>
            </a:r>
            <a:r>
              <a:rPr lang="en-US" sz="1600" dirty="0" smtClean="0"/>
              <a:t> </a:t>
            </a:r>
            <a:r>
              <a:rPr lang="en-US" sz="1600" dirty="0" err="1" smtClean="0"/>
              <a:t>mục</a:t>
            </a:r>
            <a:r>
              <a:rPr lang="en-US" sz="1600" dirty="0" smtClean="0"/>
              <a:t> chia </a:t>
            </a:r>
            <a:r>
              <a:rPr lang="en-US" sz="1600" dirty="0" err="1" smtClean="0"/>
              <a:t>xẻ</a:t>
            </a:r>
            <a:r>
              <a:rPr lang="en-US" sz="1600" dirty="0" smtClean="0"/>
              <a:t> </a:t>
            </a:r>
            <a:r>
              <a:rPr lang="en-US" sz="1600" dirty="0" err="1" smtClean="0"/>
              <a:t>hoặc</a:t>
            </a:r>
            <a:r>
              <a:rPr lang="en-US" sz="1600" dirty="0" smtClean="0"/>
              <a:t> </a:t>
            </a:r>
            <a:r>
              <a:rPr lang="en-US" sz="1600" dirty="0" err="1" smtClean="0"/>
              <a:t>các</a:t>
            </a:r>
            <a:r>
              <a:rPr lang="en-US" sz="1600" dirty="0" smtClean="0"/>
              <a:t> Organizational Unit  </a:t>
            </a:r>
            <a:r>
              <a:rPr lang="en-US" sz="1600" dirty="0" err="1" smtClean="0"/>
              <a:t>khác</a:t>
            </a:r>
            <a:r>
              <a:rPr lang="en-US" sz="1600" dirty="0" smtClean="0"/>
              <a:t> </a:t>
            </a:r>
            <a:r>
              <a:rPr lang="en-US" sz="1600" dirty="0" err="1" smtClean="0"/>
              <a:t>trong</a:t>
            </a:r>
            <a:r>
              <a:rPr lang="en-US" sz="1600" dirty="0" smtClean="0"/>
              <a:t> </a:t>
            </a:r>
            <a:r>
              <a:rPr lang="en-US" sz="1600" dirty="0" err="1" smtClean="0"/>
              <a:t>cùng</a:t>
            </a:r>
            <a:r>
              <a:rPr lang="en-US" sz="1600" dirty="0" smtClean="0"/>
              <a:t> domain</a:t>
            </a:r>
          </a:p>
          <a:p>
            <a:pPr marL="344488" lvl="0" indent="-284163" algn="just" eaLnBrk="1" hangingPunct="1">
              <a:spcBef>
                <a:spcPts val="600"/>
              </a:spcBef>
              <a:spcAft>
                <a:spcPts val="600"/>
              </a:spcAft>
              <a:buFont typeface="Wingdings" pitchFamily="2" charset="2"/>
              <a:buChar char="§"/>
            </a:pPr>
            <a:r>
              <a:rPr lang="en-US" sz="1600" dirty="0" err="1" smtClean="0"/>
              <a:t>Cấu</a:t>
            </a:r>
            <a:r>
              <a:rPr lang="en-US" sz="1600" dirty="0" smtClean="0"/>
              <a:t> </a:t>
            </a:r>
            <a:r>
              <a:rPr lang="en-US" sz="1600" dirty="0" err="1" smtClean="0"/>
              <a:t>trúc</a:t>
            </a:r>
            <a:r>
              <a:rPr lang="en-US" sz="1600" dirty="0" smtClean="0"/>
              <a:t> Organizational Unit </a:t>
            </a:r>
            <a:r>
              <a:rPr lang="en-US" sz="1600" dirty="0" err="1" smtClean="0"/>
              <a:t>trong</a:t>
            </a:r>
            <a:r>
              <a:rPr lang="en-US" sz="1600" dirty="0" smtClean="0"/>
              <a:t> </a:t>
            </a:r>
            <a:r>
              <a:rPr lang="en-US" sz="1600" dirty="0" err="1" smtClean="0"/>
              <a:t>một</a:t>
            </a:r>
            <a:r>
              <a:rPr lang="en-US" sz="1600" dirty="0" smtClean="0"/>
              <a:t> domain </a:t>
            </a:r>
            <a:r>
              <a:rPr lang="en-US" sz="1600" dirty="0" err="1" smtClean="0"/>
              <a:t>độc</a:t>
            </a:r>
            <a:r>
              <a:rPr lang="en-US" sz="1600" dirty="0" smtClean="0"/>
              <a:t> </a:t>
            </a:r>
            <a:r>
              <a:rPr lang="en-US" sz="1600" dirty="0" err="1" smtClean="0"/>
              <a:t>lập</a:t>
            </a:r>
            <a:r>
              <a:rPr lang="en-US" sz="1600" dirty="0" smtClean="0"/>
              <a:t> </a:t>
            </a:r>
            <a:r>
              <a:rPr lang="en-US" sz="1600" dirty="0" err="1" smtClean="0"/>
              <a:t>với</a:t>
            </a:r>
            <a:r>
              <a:rPr lang="en-US" sz="1600" dirty="0" smtClean="0"/>
              <a:t> </a:t>
            </a:r>
            <a:r>
              <a:rPr lang="en-US" sz="1600" dirty="0" err="1" smtClean="0"/>
              <a:t>cấu</a:t>
            </a:r>
            <a:r>
              <a:rPr lang="en-US" sz="1600" dirty="0" smtClean="0"/>
              <a:t> </a:t>
            </a:r>
            <a:r>
              <a:rPr lang="en-US" sz="1600" dirty="0" err="1" smtClean="0"/>
              <a:t>trúc</a:t>
            </a:r>
            <a:r>
              <a:rPr lang="en-US" sz="1600" dirty="0" smtClean="0"/>
              <a:t> Organizational Unit </a:t>
            </a:r>
            <a:r>
              <a:rPr lang="en-US" sz="1600" dirty="0" err="1" smtClean="0"/>
              <a:t>của</a:t>
            </a:r>
            <a:r>
              <a:rPr lang="en-US" sz="1600" dirty="0" smtClean="0"/>
              <a:t> domain </a:t>
            </a:r>
            <a:r>
              <a:rPr lang="en-US" sz="1600" dirty="0" err="1" smtClean="0"/>
              <a:t>khác</a:t>
            </a:r>
            <a:endParaRPr lang="en-US" sz="1600" dirty="0" smtClean="0"/>
          </a:p>
          <a:p>
            <a:pPr marL="344488" lvl="0" indent="-284163" algn="just" eaLnBrk="1" hangingPunct="1">
              <a:spcBef>
                <a:spcPts val="600"/>
              </a:spcBef>
              <a:spcAft>
                <a:spcPts val="600"/>
              </a:spcAft>
              <a:buFont typeface="Wingdings" pitchFamily="2" charset="2"/>
              <a:buChar char="§"/>
            </a:pPr>
            <a:r>
              <a:rPr lang="en-US" sz="1600" dirty="0" smtClean="0"/>
              <a:t>Organizational Unit  </a:t>
            </a:r>
            <a:r>
              <a:rPr lang="en-US" sz="1600" dirty="0" err="1" smtClean="0"/>
              <a:t>là</a:t>
            </a:r>
            <a:r>
              <a:rPr lang="en-US" sz="1600" dirty="0" smtClean="0"/>
              <a:t> </a:t>
            </a:r>
            <a:r>
              <a:rPr lang="en-US" sz="1600" dirty="0" err="1" smtClean="0"/>
              <a:t>một</a:t>
            </a:r>
            <a:r>
              <a:rPr lang="en-US" sz="1600" dirty="0" smtClean="0"/>
              <a:t> </a:t>
            </a:r>
            <a:r>
              <a:rPr lang="en-US" sz="1600" dirty="0" err="1" smtClean="0"/>
              <a:t>cách</a:t>
            </a:r>
            <a:r>
              <a:rPr lang="en-US" sz="1600" dirty="0" smtClean="0"/>
              <a:t> </a:t>
            </a:r>
            <a:r>
              <a:rPr lang="en-US" sz="1600" dirty="0" err="1" smtClean="0"/>
              <a:t>để</a:t>
            </a:r>
            <a:r>
              <a:rPr lang="en-US" sz="1600" dirty="0" smtClean="0"/>
              <a:t> </a:t>
            </a:r>
            <a:r>
              <a:rPr lang="en-US" sz="1600" dirty="0" err="1" smtClean="0"/>
              <a:t>phân</a:t>
            </a:r>
            <a:r>
              <a:rPr lang="en-US" sz="1600" dirty="0" smtClean="0"/>
              <a:t> </a:t>
            </a:r>
            <a:r>
              <a:rPr lang="en-US" sz="1600" dirty="0" err="1" smtClean="0"/>
              <a:t>quyền</a:t>
            </a:r>
            <a:r>
              <a:rPr lang="en-US" sz="1600" dirty="0" smtClean="0"/>
              <a:t> </a:t>
            </a:r>
            <a:r>
              <a:rPr lang="en-US" sz="1600" dirty="0" err="1" smtClean="0"/>
              <a:t>quản</a:t>
            </a:r>
            <a:r>
              <a:rPr lang="en-US" sz="1600" dirty="0" smtClean="0"/>
              <a:t> </a:t>
            </a:r>
            <a:r>
              <a:rPr lang="en-US" sz="1600" dirty="0" err="1" smtClean="0"/>
              <a:t>trị</a:t>
            </a:r>
            <a:r>
              <a:rPr lang="en-US" sz="1600" dirty="0" smtClean="0"/>
              <a:t> </a:t>
            </a:r>
            <a:r>
              <a:rPr lang="en-US" sz="1600" dirty="0" err="1" smtClean="0"/>
              <a:t>trên</a:t>
            </a:r>
            <a:r>
              <a:rPr lang="en-US" sz="1600" dirty="0" smtClean="0"/>
              <a:t> </a:t>
            </a:r>
            <a:r>
              <a:rPr lang="en-US" sz="1600" dirty="0" err="1" smtClean="0"/>
              <a:t>một</a:t>
            </a:r>
            <a:r>
              <a:rPr lang="en-US" sz="1600" dirty="0" smtClean="0"/>
              <a:t> domain </a:t>
            </a:r>
            <a:r>
              <a:rPr lang="en-US" sz="1600" dirty="0" err="1" smtClean="0"/>
              <a:t>giúp</a:t>
            </a:r>
            <a:r>
              <a:rPr lang="en-US" sz="1600" dirty="0" smtClean="0"/>
              <a:t> </a:t>
            </a:r>
            <a:r>
              <a:rPr lang="en-US" sz="1600" dirty="0" err="1" smtClean="0"/>
              <a:t>giảm</a:t>
            </a:r>
            <a:r>
              <a:rPr lang="en-US" sz="1600" dirty="0" smtClean="0"/>
              <a:t> </a:t>
            </a:r>
            <a:r>
              <a:rPr lang="en-US" sz="1600" dirty="0" err="1" smtClean="0"/>
              <a:t>nhẹ</a:t>
            </a:r>
            <a:r>
              <a:rPr lang="en-US" sz="1600" dirty="0" smtClean="0"/>
              <a:t> </a:t>
            </a:r>
            <a:r>
              <a:rPr lang="en-US" sz="1600" dirty="0" err="1" smtClean="0"/>
              <a:t>công</a:t>
            </a:r>
            <a:r>
              <a:rPr lang="en-US" sz="1600" dirty="0" smtClean="0"/>
              <a:t> </a:t>
            </a:r>
            <a:r>
              <a:rPr lang="en-US" sz="1600" dirty="0" err="1" smtClean="0"/>
              <a:t>tác</a:t>
            </a:r>
            <a:r>
              <a:rPr lang="en-US" sz="1600" dirty="0" smtClean="0"/>
              <a:t> </a:t>
            </a:r>
            <a:r>
              <a:rPr lang="en-US" sz="1600" dirty="0" err="1" smtClean="0"/>
              <a:t>quản</a:t>
            </a:r>
            <a:r>
              <a:rPr lang="en-US" sz="1600" dirty="0" smtClean="0"/>
              <a:t> </a:t>
            </a:r>
            <a:r>
              <a:rPr lang="en-US" sz="1600" dirty="0" err="1" smtClean="0"/>
              <a:t>trị</a:t>
            </a:r>
            <a:r>
              <a:rPr lang="en-US" sz="1600" dirty="0" smtClean="0"/>
              <a:t> </a:t>
            </a:r>
            <a:r>
              <a:rPr lang="en-US" sz="1600" dirty="0" err="1" smtClean="0"/>
              <a:t>trên</a:t>
            </a:r>
            <a:r>
              <a:rPr lang="en-US" sz="1600" dirty="0" smtClean="0"/>
              <a:t> domain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a:xfrm>
            <a:off x="304800" y="114300"/>
            <a:ext cx="8142288" cy="628650"/>
          </a:xfrm>
        </p:spPr>
        <p:txBody>
          <a:bodyPr/>
          <a:lstStyle/>
          <a:p>
            <a:r>
              <a:rPr lang="en-US" sz="3200" dirty="0" err="1" smtClean="0">
                <a:solidFill>
                  <a:schemeClr val="bg1"/>
                </a:solidFill>
              </a:rPr>
              <a:t>Các</a:t>
            </a:r>
            <a:r>
              <a:rPr lang="en-US" sz="3200" dirty="0" smtClean="0">
                <a:solidFill>
                  <a:schemeClr val="bg1"/>
                </a:solidFill>
              </a:rPr>
              <a:t> </a:t>
            </a:r>
            <a:r>
              <a:rPr lang="en-US" sz="3200" dirty="0" err="1" smtClean="0">
                <a:solidFill>
                  <a:schemeClr val="bg1"/>
                </a:solidFill>
              </a:rPr>
              <a:t>thành</a:t>
            </a:r>
            <a:r>
              <a:rPr lang="en-US" sz="3200" dirty="0" smtClean="0">
                <a:solidFill>
                  <a:schemeClr val="bg1"/>
                </a:solidFill>
              </a:rPr>
              <a:t> </a:t>
            </a:r>
            <a:r>
              <a:rPr lang="en-US" sz="3200" dirty="0" err="1" smtClean="0">
                <a:solidFill>
                  <a:schemeClr val="bg1"/>
                </a:solidFill>
              </a:rPr>
              <a:t>phần</a:t>
            </a:r>
            <a:r>
              <a:rPr lang="en-US" sz="3200" dirty="0" smtClean="0">
                <a:solidFill>
                  <a:schemeClr val="bg1"/>
                </a:solidFill>
              </a:rPr>
              <a:t> </a:t>
            </a:r>
            <a:r>
              <a:rPr lang="en-US" sz="3200" dirty="0" err="1" smtClean="0">
                <a:solidFill>
                  <a:schemeClr val="bg1"/>
                </a:solidFill>
              </a:rPr>
              <a:t>của</a:t>
            </a:r>
            <a:r>
              <a:rPr lang="en-US" sz="3200" dirty="0" smtClean="0">
                <a:solidFill>
                  <a:schemeClr val="bg1"/>
                </a:solidFill>
              </a:rPr>
              <a:t> Active Directory</a:t>
            </a:r>
            <a:endParaRPr lang="en-US" sz="3200" dirty="0">
              <a:solidFill>
                <a:schemeClr val="bg1"/>
              </a:solidFill>
            </a:endParaRPr>
          </a:p>
        </p:txBody>
      </p:sp>
      <p:sp>
        <p:nvSpPr>
          <p:cNvPr id="5" name="Rectangle 1"/>
          <p:cNvSpPr>
            <a:spLocks noChangeArrowheads="1"/>
          </p:cNvSpPr>
          <p:nvPr/>
        </p:nvSpPr>
        <p:spPr bwMode="auto">
          <a:xfrm>
            <a:off x="457200" y="765225"/>
            <a:ext cx="8458200" cy="20467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smtClean="0">
                <a:solidFill>
                  <a:srgbClr val="FF0000"/>
                </a:solidFill>
              </a:rPr>
              <a:t>Trees</a:t>
            </a:r>
          </a:p>
          <a:p>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r>
              <a:rPr lang="en-US" sz="1600" dirty="0" err="1" smtClean="0"/>
              <a:t>Là</a:t>
            </a:r>
            <a:r>
              <a:rPr lang="en-US" sz="1600" dirty="0" smtClean="0"/>
              <a:t> </a:t>
            </a:r>
            <a:r>
              <a:rPr lang="en-US" sz="1600" dirty="0" err="1" smtClean="0"/>
              <a:t>một</a:t>
            </a:r>
            <a:r>
              <a:rPr lang="en-US" sz="1600" dirty="0" smtClean="0"/>
              <a:t> </a:t>
            </a:r>
            <a:r>
              <a:rPr lang="en-US" sz="1600" dirty="0" err="1" smtClean="0"/>
              <a:t>nhóm</a:t>
            </a:r>
            <a:r>
              <a:rPr lang="en-US" sz="1600" dirty="0" smtClean="0"/>
              <a:t> </a:t>
            </a:r>
            <a:r>
              <a:rPr lang="en-US" sz="1600" dirty="0" err="1" smtClean="0"/>
              <a:t>các</a:t>
            </a:r>
            <a:r>
              <a:rPr lang="en-US" sz="1600" dirty="0" smtClean="0"/>
              <a:t> domain </a:t>
            </a:r>
            <a:r>
              <a:rPr lang="en-US" sz="1600" dirty="0" err="1" smtClean="0"/>
              <a:t>được</a:t>
            </a:r>
            <a:r>
              <a:rPr lang="en-US" sz="1600" dirty="0" smtClean="0"/>
              <a:t> </a:t>
            </a:r>
            <a:r>
              <a:rPr lang="en-US" sz="1600" dirty="0" err="1" smtClean="0"/>
              <a:t>tạo</a:t>
            </a:r>
            <a:r>
              <a:rPr lang="en-US" sz="1600" dirty="0" smtClean="0"/>
              <a:t> </a:t>
            </a:r>
            <a:r>
              <a:rPr lang="en-US" sz="1600" dirty="0" err="1" smtClean="0"/>
              <a:t>bằng</a:t>
            </a:r>
            <a:r>
              <a:rPr lang="en-US" sz="1600" dirty="0" smtClean="0"/>
              <a:t> </a:t>
            </a:r>
            <a:r>
              <a:rPr lang="en-US" sz="1600" dirty="0" err="1" smtClean="0"/>
              <a:t>cách</a:t>
            </a:r>
            <a:r>
              <a:rPr lang="en-US" sz="1600" dirty="0" smtClean="0"/>
              <a:t> </a:t>
            </a:r>
            <a:r>
              <a:rPr lang="en-US" sz="1600" dirty="0" err="1" smtClean="0"/>
              <a:t>thêm</a:t>
            </a:r>
            <a:r>
              <a:rPr lang="en-US" sz="1600" dirty="0" smtClean="0"/>
              <a:t> </a:t>
            </a:r>
            <a:r>
              <a:rPr lang="en-US" sz="1600" dirty="0" err="1" smtClean="0"/>
              <a:t>một</a:t>
            </a:r>
            <a:r>
              <a:rPr lang="en-US" sz="1600" dirty="0" smtClean="0"/>
              <a:t> </a:t>
            </a:r>
            <a:r>
              <a:rPr lang="en-US" sz="1600" dirty="0" err="1" smtClean="0"/>
              <a:t>hoặc</a:t>
            </a:r>
            <a:r>
              <a:rPr lang="en-US" sz="1600" dirty="0" smtClean="0"/>
              <a:t> </a:t>
            </a:r>
            <a:r>
              <a:rPr lang="en-US" sz="1600" dirty="0" err="1" smtClean="0"/>
              <a:t>nhiều</a:t>
            </a:r>
            <a:r>
              <a:rPr lang="en-US" sz="1600" dirty="0" smtClean="0"/>
              <a:t> domain con (child domain) </a:t>
            </a:r>
            <a:r>
              <a:rPr lang="en-US" sz="1600" dirty="0" err="1" smtClean="0"/>
              <a:t>vào</a:t>
            </a:r>
            <a:r>
              <a:rPr lang="en-US" sz="1600" dirty="0" smtClean="0"/>
              <a:t> </a:t>
            </a:r>
            <a:r>
              <a:rPr lang="en-US" sz="1600" dirty="0" err="1" smtClean="0"/>
              <a:t>một</a:t>
            </a:r>
            <a:r>
              <a:rPr lang="en-US" sz="1600" dirty="0" smtClean="0"/>
              <a:t> domain (parent domain) </a:t>
            </a:r>
            <a:r>
              <a:rPr lang="en-US" sz="1600" dirty="0" err="1" smtClean="0"/>
              <a:t>nào</a:t>
            </a:r>
            <a:r>
              <a:rPr lang="en-US" sz="1600" dirty="0" smtClean="0"/>
              <a:t> </a:t>
            </a:r>
            <a:r>
              <a:rPr lang="en-US" sz="1600" dirty="0" err="1" smtClean="0"/>
              <a:t>đó</a:t>
            </a:r>
            <a:r>
              <a:rPr lang="en-US" sz="1600" dirty="0" smtClean="0"/>
              <a:t>. </a:t>
            </a:r>
            <a:r>
              <a:rPr lang="en-US" sz="1600" dirty="0" err="1" smtClean="0"/>
              <a:t>Cây</a:t>
            </a:r>
            <a:r>
              <a:rPr lang="en-US" sz="1600" dirty="0" smtClean="0"/>
              <a:t> </a:t>
            </a:r>
            <a:r>
              <a:rPr lang="en-US" sz="1600" dirty="0" err="1" smtClean="0"/>
              <a:t>có</a:t>
            </a:r>
            <a:r>
              <a:rPr lang="en-US" sz="1600" dirty="0" smtClean="0"/>
              <a:t> </a:t>
            </a:r>
            <a:r>
              <a:rPr lang="en-US" sz="1600" dirty="0" err="1" smtClean="0"/>
              <a:t>các</a:t>
            </a:r>
            <a:r>
              <a:rPr lang="en-US" sz="1600" dirty="0" smtClean="0"/>
              <a:t> </a:t>
            </a:r>
            <a:r>
              <a:rPr lang="en-US" sz="1600" dirty="0" err="1" smtClean="0"/>
              <a:t>đặc</a:t>
            </a:r>
            <a:r>
              <a:rPr lang="en-US" sz="1600" dirty="0" smtClean="0"/>
              <a:t> </a:t>
            </a:r>
            <a:r>
              <a:rPr lang="en-US" sz="1600" dirty="0" err="1" smtClean="0"/>
              <a:t>điểm</a:t>
            </a:r>
            <a:r>
              <a:rPr lang="en-US" sz="1600" dirty="0" smtClean="0"/>
              <a:t> </a:t>
            </a:r>
            <a:r>
              <a:rPr lang="en-US" sz="1600" dirty="0" err="1" smtClean="0"/>
              <a:t>sau</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344488" lvl="0" indent="-284163" algn="just" eaLnBrk="1" hangingPunct="1">
              <a:spcBef>
                <a:spcPts val="600"/>
              </a:spcBef>
              <a:spcAft>
                <a:spcPts val="600"/>
              </a:spcAft>
              <a:buFont typeface="Wingdings" pitchFamily="2" charset="2"/>
              <a:buChar char="§"/>
            </a:pPr>
            <a:r>
              <a:rPr lang="en-US" sz="1600" b="0" dirty="0" err="1" smtClean="0"/>
              <a:t>Tuân</a:t>
            </a:r>
            <a:r>
              <a:rPr lang="en-US" sz="1600" b="0" dirty="0" smtClean="0"/>
              <a:t> </a:t>
            </a:r>
            <a:r>
              <a:rPr lang="en-US" sz="1600" b="0" dirty="0" err="1" smtClean="0"/>
              <a:t>theo</a:t>
            </a:r>
            <a:r>
              <a:rPr lang="en-US" sz="1600" b="0" dirty="0" smtClean="0"/>
              <a:t> </a:t>
            </a:r>
            <a:r>
              <a:rPr lang="en-US" sz="1600" b="0" dirty="0" err="1" smtClean="0"/>
              <a:t>cấu</a:t>
            </a:r>
            <a:r>
              <a:rPr lang="en-US" sz="1600" b="0" dirty="0" smtClean="0"/>
              <a:t> </a:t>
            </a:r>
            <a:r>
              <a:rPr lang="en-US" sz="1600" b="0" dirty="0" err="1" smtClean="0"/>
              <a:t>trúc</a:t>
            </a:r>
            <a:r>
              <a:rPr lang="en-US" sz="1600" b="0" dirty="0" smtClean="0"/>
              <a:t> </a:t>
            </a:r>
            <a:r>
              <a:rPr lang="en-US" sz="1600" b="0" dirty="0" err="1" smtClean="0"/>
              <a:t>không</a:t>
            </a:r>
            <a:r>
              <a:rPr lang="en-US" sz="1600" b="0" dirty="0" smtClean="0"/>
              <a:t> </a:t>
            </a:r>
            <a:r>
              <a:rPr lang="en-US" sz="1600" b="0" dirty="0" err="1" smtClean="0"/>
              <a:t>gian</a:t>
            </a:r>
            <a:r>
              <a:rPr lang="en-US" sz="1600" b="0" dirty="0" smtClean="0"/>
              <a:t> </a:t>
            </a:r>
            <a:r>
              <a:rPr lang="en-US" sz="1600" b="0" dirty="0" err="1" smtClean="0"/>
              <a:t>tên</a:t>
            </a:r>
            <a:r>
              <a:rPr lang="en-US" sz="1600" b="0" dirty="0" smtClean="0"/>
              <a:t> </a:t>
            </a:r>
            <a:r>
              <a:rPr lang="en-US" sz="1600" b="0" dirty="0" err="1" smtClean="0"/>
              <a:t>miền</a:t>
            </a:r>
            <a:r>
              <a:rPr lang="en-US" sz="1600" b="0" dirty="0" smtClean="0"/>
              <a:t> DNS. </a:t>
            </a:r>
            <a:r>
              <a:rPr lang="en-US" sz="1600" b="0" dirty="0" err="1" smtClean="0"/>
              <a:t>Tên</a:t>
            </a:r>
            <a:r>
              <a:rPr lang="en-US" sz="1600" b="0" dirty="0" smtClean="0"/>
              <a:t> </a:t>
            </a:r>
            <a:r>
              <a:rPr lang="en-US" sz="1600" b="0" dirty="0" err="1" smtClean="0"/>
              <a:t>miền</a:t>
            </a:r>
            <a:r>
              <a:rPr lang="en-US" sz="1600" b="0" dirty="0" smtClean="0"/>
              <a:t> </a:t>
            </a:r>
            <a:r>
              <a:rPr lang="en-US" sz="1600" b="0" dirty="0" err="1" smtClean="0"/>
              <a:t>của</a:t>
            </a:r>
            <a:r>
              <a:rPr lang="en-US" sz="1600" b="0" dirty="0" smtClean="0"/>
              <a:t> </a:t>
            </a:r>
            <a:r>
              <a:rPr lang="en-US" sz="1600" b="0" dirty="0" err="1" smtClean="0"/>
              <a:t>một</a:t>
            </a:r>
            <a:r>
              <a:rPr lang="en-US" sz="1600" b="0" dirty="0" smtClean="0"/>
              <a:t> domain </a:t>
            </a:r>
            <a:r>
              <a:rPr lang="en-US" sz="1600" b="0" dirty="0" err="1" smtClean="0"/>
              <a:t>cấp</a:t>
            </a:r>
            <a:r>
              <a:rPr lang="en-US" sz="1600" b="0" dirty="0" smtClean="0"/>
              <a:t> </a:t>
            </a:r>
            <a:r>
              <a:rPr lang="en-US" sz="1600" b="0" dirty="0" err="1" smtClean="0"/>
              <a:t>dưới</a:t>
            </a:r>
            <a:r>
              <a:rPr lang="en-US" sz="1600" b="0" dirty="0" smtClean="0"/>
              <a:t> </a:t>
            </a:r>
            <a:r>
              <a:rPr lang="en-US" sz="1600" b="0" dirty="0" err="1" smtClean="0"/>
              <a:t>là</a:t>
            </a:r>
            <a:r>
              <a:rPr lang="en-US" sz="1600" b="0" dirty="0" smtClean="0"/>
              <a:t> </a:t>
            </a:r>
            <a:r>
              <a:rPr lang="en-US" sz="1600" b="0" dirty="0" err="1" smtClean="0"/>
              <a:t>tên</a:t>
            </a:r>
            <a:r>
              <a:rPr lang="en-US" sz="1600" b="0" dirty="0" smtClean="0"/>
              <a:t> </a:t>
            </a:r>
            <a:r>
              <a:rPr lang="en-US" sz="1600" b="0" dirty="0" err="1" smtClean="0"/>
              <a:t>tương</a:t>
            </a:r>
            <a:r>
              <a:rPr lang="en-US" sz="1600" b="0" dirty="0" smtClean="0"/>
              <a:t> </a:t>
            </a:r>
            <a:r>
              <a:rPr lang="en-US" sz="1600" b="0" dirty="0" err="1" smtClean="0"/>
              <a:t>đối</a:t>
            </a:r>
            <a:r>
              <a:rPr lang="en-US" sz="1600" b="0" dirty="0" smtClean="0"/>
              <a:t> </a:t>
            </a:r>
            <a:r>
              <a:rPr lang="en-US" sz="1600" b="0" dirty="0" err="1" smtClean="0"/>
              <a:t>của</a:t>
            </a:r>
            <a:r>
              <a:rPr lang="en-US" sz="1600" b="0" dirty="0" smtClean="0"/>
              <a:t> domain </a:t>
            </a:r>
            <a:r>
              <a:rPr lang="en-US" sz="1600" b="0" dirty="0" err="1" smtClean="0"/>
              <a:t>đó</a:t>
            </a:r>
            <a:r>
              <a:rPr lang="en-US" sz="1600" b="0" dirty="0" smtClean="0"/>
              <a:t> </a:t>
            </a:r>
            <a:r>
              <a:rPr lang="en-US" sz="1600" b="0" dirty="0" err="1" smtClean="0"/>
              <a:t>ghép</a:t>
            </a:r>
            <a:r>
              <a:rPr lang="en-US" sz="1600" b="0" dirty="0" smtClean="0"/>
              <a:t> </a:t>
            </a:r>
            <a:r>
              <a:rPr lang="en-US" sz="1600" b="0" dirty="0" err="1" smtClean="0"/>
              <a:t>thêm</a:t>
            </a:r>
            <a:r>
              <a:rPr lang="en-US" sz="1600" b="0" dirty="0" smtClean="0"/>
              <a:t> </a:t>
            </a:r>
            <a:r>
              <a:rPr lang="en-US" sz="1600" b="0" dirty="0" err="1" smtClean="0"/>
              <a:t>tên</a:t>
            </a:r>
            <a:r>
              <a:rPr lang="en-US" sz="1600" b="0" dirty="0" smtClean="0"/>
              <a:t> </a:t>
            </a:r>
            <a:r>
              <a:rPr lang="en-US" sz="1600" b="0" dirty="0" err="1" smtClean="0"/>
              <a:t>của</a:t>
            </a:r>
            <a:r>
              <a:rPr lang="en-US" sz="1600" b="0" dirty="0" smtClean="0"/>
              <a:t> </a:t>
            </a:r>
            <a:r>
              <a:rPr lang="en-US" sz="1600" b="0" dirty="0" err="1" smtClean="0"/>
              <a:t>miền</a:t>
            </a:r>
            <a:r>
              <a:rPr lang="en-US" sz="1600" b="0" dirty="0" smtClean="0"/>
              <a:t> </a:t>
            </a:r>
            <a:r>
              <a:rPr lang="en-US" sz="1600" b="0" dirty="0" err="1" smtClean="0"/>
              <a:t>cấp</a:t>
            </a:r>
            <a:r>
              <a:rPr lang="en-US" sz="1600" b="0" dirty="0" smtClean="0"/>
              <a:t> </a:t>
            </a:r>
            <a:r>
              <a:rPr lang="en-US" sz="1600" b="0" dirty="0" err="1" smtClean="0"/>
              <a:t>trên</a:t>
            </a:r>
            <a:r>
              <a:rPr lang="en-US" sz="1600" b="0" dirty="0" smtClean="0"/>
              <a:t> </a:t>
            </a:r>
          </a:p>
          <a:p>
            <a:pPr marL="344488" lvl="0" indent="-284163" algn="just" eaLnBrk="1" hangingPunct="1">
              <a:spcBef>
                <a:spcPts val="600"/>
              </a:spcBef>
              <a:spcAft>
                <a:spcPts val="600"/>
              </a:spcAf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4033" name="Picture 1"/>
          <p:cNvPicPr>
            <a:picLocks noChangeAspect="1" noChangeArrowheads="1"/>
          </p:cNvPicPr>
          <p:nvPr/>
        </p:nvPicPr>
        <p:blipFill>
          <a:blip r:embed="rId3"/>
          <a:srcRect/>
          <a:stretch>
            <a:fillRect/>
          </a:stretch>
        </p:blipFill>
        <p:spPr bwMode="auto">
          <a:xfrm>
            <a:off x="381000" y="2628900"/>
            <a:ext cx="3926359" cy="1771650"/>
          </a:xfrm>
          <a:prstGeom prst="rect">
            <a:avLst/>
          </a:prstGeom>
          <a:noFill/>
          <a:ln w="9525">
            <a:noFill/>
            <a:miter lim="800000"/>
            <a:headEnd/>
            <a:tailEnd/>
          </a:ln>
        </p:spPr>
      </p:pic>
      <p:sp>
        <p:nvSpPr>
          <p:cNvPr id="6" name="Rectangle 5"/>
          <p:cNvSpPr/>
          <p:nvPr/>
        </p:nvSpPr>
        <p:spPr>
          <a:xfrm>
            <a:off x="4267200" y="2971801"/>
            <a:ext cx="4724400" cy="923330"/>
          </a:xfrm>
          <a:prstGeom prst="rect">
            <a:avLst/>
          </a:prstGeom>
        </p:spPr>
        <p:txBody>
          <a:bodyPr wrap="square">
            <a:spAutoFit/>
          </a:bodyPr>
          <a:lstStyle/>
          <a:p>
            <a:pPr marL="284163" indent="-284163">
              <a:buFont typeface="Wingdings" pitchFamily="2" charset="2"/>
              <a:buChar char="§"/>
            </a:pPr>
            <a:r>
              <a:rPr lang="en-US" sz="1800" b="0" dirty="0" err="1" smtClean="0"/>
              <a:t>Mọi</a:t>
            </a:r>
            <a:r>
              <a:rPr lang="en-US" sz="1800" b="0" dirty="0" smtClean="0"/>
              <a:t> domain </a:t>
            </a:r>
            <a:r>
              <a:rPr lang="en-US" sz="1800" b="0" dirty="0" err="1" smtClean="0"/>
              <a:t>trên</a:t>
            </a:r>
            <a:r>
              <a:rPr lang="en-US" sz="1800" b="0" dirty="0" smtClean="0"/>
              <a:t> </a:t>
            </a:r>
            <a:r>
              <a:rPr lang="en-US" sz="1800" b="0" dirty="0" err="1" smtClean="0"/>
              <a:t>cây</a:t>
            </a:r>
            <a:r>
              <a:rPr lang="en-US" sz="1800" b="0" dirty="0" smtClean="0"/>
              <a:t> </a:t>
            </a:r>
            <a:r>
              <a:rPr lang="en-US" sz="1800" b="0" dirty="0" err="1" smtClean="0"/>
              <a:t>sử</a:t>
            </a:r>
            <a:r>
              <a:rPr lang="en-US" sz="1800" b="0" dirty="0" smtClean="0"/>
              <a:t> </a:t>
            </a:r>
            <a:r>
              <a:rPr lang="en-US" sz="1800" b="0" dirty="0" err="1" smtClean="0"/>
              <a:t>dụng</a:t>
            </a:r>
            <a:r>
              <a:rPr lang="en-US" sz="1800" b="0" dirty="0" smtClean="0"/>
              <a:t> </a:t>
            </a:r>
            <a:r>
              <a:rPr lang="en-US" sz="1800" b="0" dirty="0" err="1" smtClean="0"/>
              <a:t>chung</a:t>
            </a:r>
            <a:r>
              <a:rPr lang="en-US" sz="1800" b="0" dirty="0" smtClean="0"/>
              <a:t> </a:t>
            </a:r>
            <a:r>
              <a:rPr lang="en-US" sz="1800" b="0" dirty="0" err="1" smtClean="0"/>
              <a:t>một</a:t>
            </a:r>
            <a:r>
              <a:rPr lang="en-US" sz="1800" b="0" dirty="0" smtClean="0"/>
              <a:t> </a:t>
            </a:r>
            <a:r>
              <a:rPr lang="en-US" sz="1800" b="0" dirty="0" err="1" smtClean="0"/>
              <a:t>danh</a:t>
            </a:r>
            <a:r>
              <a:rPr lang="en-US" sz="1800" b="0" dirty="0" smtClean="0"/>
              <a:t> </a:t>
            </a:r>
            <a:r>
              <a:rPr lang="en-US" sz="1800" b="0" dirty="0" err="1" smtClean="0"/>
              <a:t>mục</a:t>
            </a:r>
            <a:r>
              <a:rPr lang="en-US" sz="1800" b="0" dirty="0" smtClean="0"/>
              <a:t> </a:t>
            </a:r>
            <a:r>
              <a:rPr lang="en-US" sz="1800" b="0" dirty="0" err="1" smtClean="0"/>
              <a:t>gọi</a:t>
            </a:r>
            <a:r>
              <a:rPr lang="en-US" sz="1800" b="0" dirty="0" smtClean="0"/>
              <a:t> </a:t>
            </a:r>
            <a:r>
              <a:rPr lang="en-US" sz="1800" b="0" dirty="0" err="1" smtClean="0"/>
              <a:t>là</a:t>
            </a:r>
            <a:r>
              <a:rPr lang="en-US" sz="1800" b="0" dirty="0" smtClean="0"/>
              <a:t> </a:t>
            </a:r>
            <a:r>
              <a:rPr lang="en-US" sz="1800" dirty="0" smtClean="0"/>
              <a:t>Global Catalog </a:t>
            </a:r>
            <a:r>
              <a:rPr lang="en-US" sz="1800" b="0" dirty="0" err="1" smtClean="0"/>
              <a:t>chứa</a:t>
            </a:r>
            <a:r>
              <a:rPr lang="en-US" sz="1800" b="0" dirty="0" smtClean="0"/>
              <a:t> </a:t>
            </a:r>
            <a:r>
              <a:rPr lang="en-US" sz="1800" b="0" dirty="0" err="1" smtClean="0"/>
              <a:t>thông</a:t>
            </a:r>
            <a:r>
              <a:rPr lang="en-US" sz="1800" b="0" dirty="0" smtClean="0"/>
              <a:t> tin </a:t>
            </a:r>
            <a:r>
              <a:rPr lang="en-US" sz="1800" b="0" dirty="0" err="1" smtClean="0"/>
              <a:t>về</a:t>
            </a:r>
            <a:r>
              <a:rPr lang="en-US" sz="1800" b="0" dirty="0" smtClean="0"/>
              <a:t> </a:t>
            </a:r>
            <a:r>
              <a:rPr lang="en-US" sz="1800" b="0" dirty="0" err="1" smtClean="0"/>
              <a:t>các</a:t>
            </a:r>
            <a:r>
              <a:rPr lang="en-US" sz="1800" b="0" dirty="0" smtClean="0"/>
              <a:t> </a:t>
            </a:r>
            <a:r>
              <a:rPr lang="en-US" sz="1800" b="0" dirty="0" err="1" smtClean="0"/>
              <a:t>đối</a:t>
            </a:r>
            <a:r>
              <a:rPr lang="en-US" sz="1800" b="0" dirty="0" smtClean="0"/>
              <a:t> </a:t>
            </a:r>
            <a:r>
              <a:rPr lang="en-US" sz="1800" b="0" dirty="0" err="1" smtClean="0"/>
              <a:t>tượng</a:t>
            </a:r>
            <a:r>
              <a:rPr lang="en-US" sz="1800" b="0" dirty="0" smtClean="0"/>
              <a:t> </a:t>
            </a:r>
            <a:r>
              <a:rPr lang="en-US" sz="1800" b="0" dirty="0" err="1" smtClean="0"/>
              <a:t>trên</a:t>
            </a:r>
            <a:r>
              <a:rPr lang="en-US" sz="1800" b="0" dirty="0" smtClean="0"/>
              <a:t> </a:t>
            </a:r>
            <a:r>
              <a:rPr lang="en-US" sz="1800" b="0" dirty="0" err="1" smtClean="0"/>
              <a:t>cây</a:t>
            </a:r>
            <a:endParaRPr lang="en-US" sz="1800" b="0"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CD2"/>
      </a:hlink>
      <a:folHlink>
        <a:srgbClr val="003B73"/>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4831</TotalTime>
  <Words>4014</Words>
  <Application>Microsoft Office PowerPoint</Application>
  <PresentationFormat>On-screen Show (16:9)</PresentationFormat>
  <Paragraphs>370</Paragraphs>
  <Slides>40</Slides>
  <Notes>24</Notes>
  <HiddenSlides>2</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Blank Presentation</vt:lpstr>
      <vt:lpstr>Custom Design</vt:lpstr>
      <vt:lpstr>PowerPoint Presentation</vt:lpstr>
      <vt:lpstr>Content</vt:lpstr>
      <vt:lpstr>PowerPoint Presentation</vt:lpstr>
      <vt:lpstr>PowerPoint Presentation</vt:lpstr>
      <vt:lpstr>Các thành phần của Active Directory</vt:lpstr>
      <vt:lpstr>Các thành phần của Active Directory</vt:lpstr>
      <vt:lpstr>Các thành phần của Active Directory</vt:lpstr>
      <vt:lpstr>Các thành phần của Active Directory</vt:lpstr>
      <vt:lpstr>Các thành phần của Active Directory</vt:lpstr>
      <vt:lpstr>Các thành phần của Active Directory</vt:lpstr>
      <vt:lpstr>Các thành phần của Active Directory</vt:lpstr>
      <vt:lpstr>Các thành phần của Active Directory</vt:lpstr>
      <vt:lpstr>Một số khái niệm trên Active Directory</vt:lpstr>
      <vt:lpstr>Một số khái niệm trên Active Directory</vt:lpstr>
      <vt:lpstr>Một số khái niệm trên Active Directory</vt:lpstr>
      <vt:lpstr>Why Deploy AD DS?</vt:lpstr>
      <vt:lpstr>PowerPoint Presentation</vt:lpstr>
      <vt:lpstr>Domain Controllers</vt:lpstr>
      <vt:lpstr>Global Catalog Servers</vt:lpstr>
      <vt:lpstr>What is the AD DS Data Store?</vt:lpstr>
      <vt:lpstr>What is AD DS Replication?</vt:lpstr>
      <vt:lpstr>What are Sites?</vt:lpstr>
      <vt:lpstr>Domains</vt:lpstr>
      <vt:lpstr>Trees</vt:lpstr>
      <vt:lpstr>PowerPoint Presentation</vt:lpstr>
      <vt:lpstr>The Basics: Domains</vt:lpstr>
      <vt:lpstr>The Basics: Trees</vt:lpstr>
      <vt:lpstr>The Basics: Forests</vt:lpstr>
      <vt:lpstr>The Basics: Organizational Units (OUs)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vector>
  </TitlesOfParts>
  <Company>Brains Design &amp; Writing Pty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Kristina</dc:creator>
  <cp:lastModifiedBy>Chính</cp:lastModifiedBy>
  <cp:revision>513</cp:revision>
  <cp:lastPrinted>2007-12-06T04:31:24Z</cp:lastPrinted>
  <dcterms:modified xsi:type="dcterms:W3CDTF">2022-02-10T01:10:10Z</dcterms:modified>
</cp:coreProperties>
</file>