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9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70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5F2D3-E27B-49FF-A4D7-733D2252E2D0}" type="datetimeFigureOut">
              <a:rPr lang="en-IN" smtClean="0"/>
              <a:t>13-04-2016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81BD4-9437-42B5-A937-092D2272016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81BD4-9437-42B5-A937-092D22720165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0BE5A6-A3E0-46AB-8E1D-0C8F1E27107B}" type="datetimeFigureOut">
              <a:rPr lang="en-IN" smtClean="0"/>
              <a:t>13-04-2016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B6D6E1-BECE-492D-8270-290C89D4629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0BE5A6-A3E0-46AB-8E1D-0C8F1E27107B}" type="datetimeFigureOut">
              <a:rPr lang="en-IN" smtClean="0"/>
              <a:t>13-04-2016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B6D6E1-BECE-492D-8270-290C89D4629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0BE5A6-A3E0-46AB-8E1D-0C8F1E27107B}" type="datetimeFigureOut">
              <a:rPr lang="en-IN" smtClean="0"/>
              <a:t>13-04-2016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B6D6E1-BECE-492D-8270-290C89D4629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0BE5A6-A3E0-46AB-8E1D-0C8F1E27107B}" type="datetimeFigureOut">
              <a:rPr lang="en-IN" smtClean="0"/>
              <a:t>13-04-2016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B6D6E1-BECE-492D-8270-290C89D4629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0BE5A6-A3E0-46AB-8E1D-0C8F1E27107B}" type="datetimeFigureOut">
              <a:rPr lang="en-IN" smtClean="0"/>
              <a:t>13-04-2016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B6D6E1-BECE-492D-8270-290C89D4629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0BE5A6-A3E0-46AB-8E1D-0C8F1E27107B}" type="datetimeFigureOut">
              <a:rPr lang="en-IN" smtClean="0"/>
              <a:t>13-04-2016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B6D6E1-BECE-492D-8270-290C89D4629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0BE5A6-A3E0-46AB-8E1D-0C8F1E27107B}" type="datetimeFigureOut">
              <a:rPr lang="en-IN" smtClean="0"/>
              <a:t>13-04-2016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B6D6E1-BECE-492D-8270-290C89D4629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0BE5A6-A3E0-46AB-8E1D-0C8F1E27107B}" type="datetimeFigureOut">
              <a:rPr lang="en-IN" smtClean="0"/>
              <a:t>13-04-2016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B6D6E1-BECE-492D-8270-290C89D4629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0BE5A6-A3E0-46AB-8E1D-0C8F1E27107B}" type="datetimeFigureOut">
              <a:rPr lang="en-IN" smtClean="0"/>
              <a:t>13-04-2016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B6D6E1-BECE-492D-8270-290C89D4629D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0BE5A6-A3E0-46AB-8E1D-0C8F1E27107B}" type="datetimeFigureOut">
              <a:rPr lang="en-IN" smtClean="0"/>
              <a:t>13-04-2016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B6D6E1-BECE-492D-8270-290C89D4629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0BE5A6-A3E0-46AB-8E1D-0C8F1E27107B}" type="datetimeFigureOut">
              <a:rPr lang="en-IN" smtClean="0"/>
              <a:t>13-04-2016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B6D6E1-BECE-492D-8270-290C89D4629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70BE5A6-A3E0-46AB-8E1D-0C8F1E27107B}" type="datetimeFigureOut">
              <a:rPr lang="en-IN" smtClean="0"/>
              <a:t>13-04-2016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DB6D6E1-BECE-492D-8270-290C89D4629D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 sweepline algorithm for Voronoi Diagrams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smtClean="0"/>
              <a:t>Steven Fortune</a:t>
            </a:r>
          </a:p>
          <a:p>
            <a:r>
              <a:rPr lang="en-IN" b="1" dirty="0" err="1" smtClean="0"/>
              <a:t>Algorithmica</a:t>
            </a:r>
            <a:r>
              <a:rPr lang="en-IN" b="1" dirty="0" smtClean="0"/>
              <a:t>, 1987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303158" y="4725144"/>
            <a:ext cx="2840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By :</a:t>
            </a:r>
          </a:p>
          <a:p>
            <a:r>
              <a:rPr lang="en-IN" dirty="0" err="1" smtClean="0"/>
              <a:t>Himanshi</a:t>
            </a:r>
            <a:r>
              <a:rPr lang="en-IN" dirty="0" smtClean="0"/>
              <a:t> </a:t>
            </a:r>
            <a:r>
              <a:rPr lang="en-IN" dirty="0" err="1" smtClean="0"/>
              <a:t>Sinha</a:t>
            </a:r>
            <a:r>
              <a:rPr lang="en-IN" dirty="0" smtClean="0"/>
              <a:t> (SR - 12202)</a:t>
            </a:r>
          </a:p>
          <a:p>
            <a:r>
              <a:rPr lang="en-IN" dirty="0" err="1" smtClean="0"/>
              <a:t>Sweta</a:t>
            </a:r>
            <a:r>
              <a:rPr lang="en-IN" dirty="0" smtClean="0"/>
              <a:t> Sharma (SR - 12392)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Effect of transformation on a bisector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*</a:t>
            </a:r>
            <a:r>
              <a:rPr lang="en-IN" baseline="-25000" dirty="0" smtClean="0"/>
              <a:t>p</a:t>
            </a:r>
            <a:r>
              <a:rPr lang="en-IN" dirty="0" smtClean="0"/>
              <a:t> (</a:t>
            </a:r>
            <a:r>
              <a:rPr lang="en-IN" i="1" dirty="0" err="1" smtClean="0"/>
              <a:t>B</a:t>
            </a:r>
            <a:r>
              <a:rPr lang="en-IN" i="1" baseline="-25000" dirty="0" err="1" smtClean="0"/>
              <a:t>pq</a:t>
            </a:r>
            <a:r>
              <a:rPr lang="en-IN" i="1" baseline="-25000" dirty="0" smtClean="0"/>
              <a:t> </a:t>
            </a:r>
            <a:r>
              <a:rPr lang="en-IN" i="1" dirty="0" smtClean="0"/>
              <a:t>)</a:t>
            </a:r>
            <a:r>
              <a:rPr lang="en-IN" i="1" baseline="-25000" dirty="0" smtClean="0"/>
              <a:t> </a:t>
            </a:r>
            <a:r>
              <a:rPr lang="en-IN" i="1" dirty="0" smtClean="0"/>
              <a:t> = </a:t>
            </a:r>
            <a:r>
              <a:rPr lang="en-IN" dirty="0" smtClean="0"/>
              <a:t>*</a:t>
            </a:r>
            <a:r>
              <a:rPr lang="en-IN" baseline="-25000" dirty="0" smtClean="0"/>
              <a:t>q</a:t>
            </a:r>
            <a:r>
              <a:rPr lang="en-IN" dirty="0" smtClean="0"/>
              <a:t> </a:t>
            </a:r>
            <a:r>
              <a:rPr lang="en-IN" dirty="0" smtClean="0"/>
              <a:t>(</a:t>
            </a:r>
            <a:r>
              <a:rPr lang="en-IN" i="1" dirty="0" err="1" smtClean="0"/>
              <a:t>B</a:t>
            </a:r>
            <a:r>
              <a:rPr lang="en-IN" i="1" baseline="-25000" dirty="0" err="1" smtClean="0"/>
              <a:t>pq</a:t>
            </a:r>
            <a:r>
              <a:rPr lang="en-IN" i="1" baseline="-25000" dirty="0" smtClean="0"/>
              <a:t> </a:t>
            </a:r>
            <a:r>
              <a:rPr lang="en-IN" i="1" dirty="0" smtClean="0"/>
              <a:t>)</a:t>
            </a:r>
            <a:r>
              <a:rPr lang="en-IN" i="1" baseline="-25000" dirty="0" smtClean="0"/>
              <a:t> </a:t>
            </a:r>
            <a:endParaRPr lang="en-IN" i="1" dirty="0" smtClean="0"/>
          </a:p>
          <a:p>
            <a:pPr>
              <a:buNone/>
            </a:pPr>
            <a:r>
              <a:rPr lang="en-IN" i="1" dirty="0" smtClean="0"/>
              <a:t>  = {</a:t>
            </a:r>
            <a:r>
              <a:rPr lang="en-IN" dirty="0" smtClean="0"/>
              <a:t>(x, </a:t>
            </a:r>
            <a:r>
              <a:rPr lang="en-IN" dirty="0" err="1" smtClean="0"/>
              <a:t>y+d</a:t>
            </a:r>
            <a:r>
              <a:rPr lang="en-IN" baseline="-25000" dirty="0" err="1" smtClean="0"/>
              <a:t>p</a:t>
            </a:r>
            <a:r>
              <a:rPr lang="en-IN" dirty="0" smtClean="0"/>
              <a:t>(</a:t>
            </a:r>
            <a:r>
              <a:rPr lang="en-IN" dirty="0" err="1" smtClean="0"/>
              <a:t>x,y</a:t>
            </a:r>
            <a:r>
              <a:rPr lang="en-IN" dirty="0" smtClean="0"/>
              <a:t>))</a:t>
            </a:r>
            <a:r>
              <a:rPr lang="en-IN" baseline="30000" dirty="0" smtClean="0"/>
              <a:t>  </a:t>
            </a:r>
            <a:r>
              <a:rPr lang="en-IN" dirty="0" smtClean="0"/>
              <a:t> : (</a:t>
            </a:r>
            <a:r>
              <a:rPr lang="en-IN" dirty="0" err="1" smtClean="0"/>
              <a:t>x,y</a:t>
            </a:r>
            <a:r>
              <a:rPr lang="en-IN" dirty="0" smtClean="0"/>
              <a:t>)    </a:t>
            </a:r>
            <a:r>
              <a:rPr lang="en-IN" i="1" dirty="0" err="1" smtClean="0"/>
              <a:t>B</a:t>
            </a:r>
            <a:r>
              <a:rPr lang="en-IN" i="1" baseline="-25000" dirty="0" err="1" smtClean="0"/>
              <a:t>pq</a:t>
            </a:r>
            <a:r>
              <a:rPr lang="en-IN" i="1" baseline="-25000" dirty="0" smtClean="0"/>
              <a:t> </a:t>
            </a:r>
            <a:r>
              <a:rPr lang="en-IN" i="1" dirty="0" smtClean="0"/>
              <a:t>}</a:t>
            </a:r>
          </a:p>
          <a:p>
            <a:r>
              <a:rPr lang="en-IN" dirty="0" smtClean="0"/>
              <a:t>If </a:t>
            </a:r>
            <a:r>
              <a:rPr lang="en-IN" dirty="0" err="1" smtClean="0"/>
              <a:t>p</a:t>
            </a:r>
            <a:r>
              <a:rPr lang="en-IN" baseline="-25000" dirty="0" err="1" smtClean="0"/>
              <a:t>y</a:t>
            </a:r>
            <a:r>
              <a:rPr lang="en-IN" dirty="0" smtClean="0"/>
              <a:t> &gt; </a:t>
            </a:r>
            <a:r>
              <a:rPr lang="en-IN" dirty="0" err="1" smtClean="0"/>
              <a:t>q</a:t>
            </a:r>
            <a:r>
              <a:rPr lang="en-IN" baseline="-25000" dirty="0" err="1" smtClean="0"/>
              <a:t>y</a:t>
            </a:r>
            <a:r>
              <a:rPr lang="en-IN" baseline="-25000" dirty="0" smtClean="0"/>
              <a:t> </a:t>
            </a:r>
            <a:r>
              <a:rPr lang="en-IN" dirty="0" smtClean="0"/>
              <a:t>, then </a:t>
            </a:r>
            <a:r>
              <a:rPr lang="en-IN" dirty="0" smtClean="0"/>
              <a:t>*</a:t>
            </a:r>
            <a:r>
              <a:rPr lang="en-IN" baseline="-25000" dirty="0" smtClean="0"/>
              <a:t>p</a:t>
            </a:r>
            <a:r>
              <a:rPr lang="en-IN" dirty="0" smtClean="0"/>
              <a:t> (</a:t>
            </a:r>
            <a:r>
              <a:rPr lang="en-IN" dirty="0" err="1" smtClean="0"/>
              <a:t>B</a:t>
            </a:r>
            <a:r>
              <a:rPr lang="en-IN" baseline="-25000" dirty="0" err="1" smtClean="0"/>
              <a:t>pq</a:t>
            </a:r>
            <a:r>
              <a:rPr lang="en-IN" baseline="-25000" dirty="0" smtClean="0"/>
              <a:t> </a:t>
            </a:r>
            <a:r>
              <a:rPr lang="en-IN" dirty="0" smtClean="0"/>
              <a:t>)</a:t>
            </a:r>
            <a:r>
              <a:rPr lang="en-IN" baseline="-25000" dirty="0" smtClean="0"/>
              <a:t> </a:t>
            </a:r>
            <a:r>
              <a:rPr lang="en-IN" dirty="0" smtClean="0"/>
              <a:t> is a hyperbola open upwards with minimum point p</a:t>
            </a:r>
            <a:endParaRPr lang="en-IN" dirty="0" smtClean="0"/>
          </a:p>
          <a:p>
            <a:r>
              <a:rPr lang="en-IN" dirty="0" smtClean="0"/>
              <a:t>Else if </a:t>
            </a:r>
            <a:r>
              <a:rPr lang="en-IN" dirty="0" err="1" smtClean="0"/>
              <a:t>p</a:t>
            </a:r>
            <a:r>
              <a:rPr lang="en-IN" baseline="-25000" dirty="0" err="1" smtClean="0"/>
              <a:t>y</a:t>
            </a:r>
            <a:r>
              <a:rPr lang="en-IN" dirty="0" smtClean="0"/>
              <a:t> </a:t>
            </a:r>
            <a:r>
              <a:rPr lang="en-IN" dirty="0" smtClean="0"/>
              <a:t>= </a:t>
            </a:r>
            <a:r>
              <a:rPr lang="en-IN" dirty="0" err="1" smtClean="0"/>
              <a:t>q</a:t>
            </a:r>
            <a:r>
              <a:rPr lang="en-IN" baseline="-25000" dirty="0" err="1" smtClean="0"/>
              <a:t>y</a:t>
            </a:r>
            <a:r>
              <a:rPr lang="en-IN" baseline="-25000" dirty="0" smtClean="0"/>
              <a:t> </a:t>
            </a:r>
            <a:r>
              <a:rPr lang="en-IN" dirty="0" smtClean="0"/>
              <a:t>, then </a:t>
            </a:r>
            <a:r>
              <a:rPr lang="en-IN" dirty="0" err="1" smtClean="0"/>
              <a:t>B</a:t>
            </a:r>
            <a:r>
              <a:rPr lang="en-IN" baseline="-25000" dirty="0" err="1" smtClean="0"/>
              <a:t>pq</a:t>
            </a:r>
            <a:r>
              <a:rPr lang="en-IN" baseline="-25000" dirty="0" smtClean="0"/>
              <a:t> </a:t>
            </a:r>
            <a:r>
              <a:rPr lang="en-IN" dirty="0" smtClean="0"/>
              <a:t> </a:t>
            </a:r>
            <a:r>
              <a:rPr lang="en-IN" dirty="0" smtClean="0"/>
              <a:t>is a vertical line through r=(</a:t>
            </a:r>
            <a:r>
              <a:rPr lang="en-IN" dirty="0" err="1" smtClean="0"/>
              <a:t>p</a:t>
            </a:r>
            <a:r>
              <a:rPr lang="en-IN" baseline="-25000" dirty="0" err="1" smtClean="0"/>
              <a:t>x</a:t>
            </a:r>
            <a:r>
              <a:rPr lang="en-IN" dirty="0" err="1" smtClean="0"/>
              <a:t>+q</a:t>
            </a:r>
            <a:r>
              <a:rPr lang="en-IN" baseline="-25000" dirty="0" err="1" smtClean="0"/>
              <a:t>x</a:t>
            </a:r>
            <a:r>
              <a:rPr lang="en-IN" dirty="0" smtClean="0"/>
              <a:t>)/2, and </a:t>
            </a:r>
            <a:r>
              <a:rPr lang="en-IN" dirty="0" smtClean="0"/>
              <a:t>*</a:t>
            </a:r>
            <a:r>
              <a:rPr lang="en-IN" baseline="-25000" dirty="0" smtClean="0"/>
              <a:t>p</a:t>
            </a:r>
            <a:r>
              <a:rPr lang="en-IN" dirty="0" smtClean="0"/>
              <a:t> (</a:t>
            </a:r>
            <a:r>
              <a:rPr lang="en-IN" dirty="0" err="1" smtClean="0"/>
              <a:t>B</a:t>
            </a:r>
            <a:r>
              <a:rPr lang="en-IN" baseline="-25000" dirty="0" err="1" smtClean="0"/>
              <a:t>pq</a:t>
            </a:r>
            <a:r>
              <a:rPr lang="en-IN" baseline="-25000" dirty="0" smtClean="0"/>
              <a:t> </a:t>
            </a:r>
            <a:r>
              <a:rPr lang="en-IN" dirty="0" smtClean="0"/>
              <a:t>)</a:t>
            </a:r>
            <a:r>
              <a:rPr lang="en-IN" baseline="-25000" dirty="0" smtClean="0"/>
              <a:t> </a:t>
            </a:r>
            <a:r>
              <a:rPr lang="en-IN" dirty="0" smtClean="0"/>
              <a:t>= </a:t>
            </a:r>
            <a:r>
              <a:rPr lang="en-IN" dirty="0" smtClean="0"/>
              <a:t>{(r, </a:t>
            </a:r>
            <a:r>
              <a:rPr lang="en-IN" dirty="0" err="1" smtClean="0"/>
              <a:t>y+d</a:t>
            </a:r>
            <a:r>
              <a:rPr lang="en-IN" baseline="-25000" dirty="0" err="1" smtClean="0"/>
              <a:t>p</a:t>
            </a:r>
            <a:r>
              <a:rPr lang="en-IN" dirty="0" smtClean="0"/>
              <a:t>(</a:t>
            </a:r>
            <a:r>
              <a:rPr lang="en-IN" dirty="0" err="1" smtClean="0"/>
              <a:t>r,y</a:t>
            </a:r>
            <a:r>
              <a:rPr lang="en-IN" dirty="0" smtClean="0"/>
              <a:t>))</a:t>
            </a:r>
            <a:r>
              <a:rPr lang="en-IN" baseline="30000" dirty="0" smtClean="0"/>
              <a:t> </a:t>
            </a:r>
            <a:r>
              <a:rPr lang="en-IN" dirty="0" smtClean="0"/>
              <a:t>}, which is the vertical half line above (</a:t>
            </a:r>
            <a:r>
              <a:rPr lang="en-IN" dirty="0" err="1" smtClean="0"/>
              <a:t>r,p</a:t>
            </a:r>
            <a:r>
              <a:rPr lang="en-IN" baseline="-25000" dirty="0" err="1" smtClean="0"/>
              <a:t>y</a:t>
            </a:r>
            <a:r>
              <a:rPr lang="en-IN" dirty="0" smtClean="0"/>
              <a:t>).</a:t>
            </a:r>
            <a:endParaRPr lang="en-IN" dirty="0"/>
          </a:p>
        </p:txBody>
      </p:sp>
      <p:pic>
        <p:nvPicPr>
          <p:cNvPr id="4" name="Picture 3" descr="belong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4128" y="2276872"/>
            <a:ext cx="222378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Effect of transformation on a </a:t>
            </a:r>
            <a:r>
              <a:rPr lang="en-IN" dirty="0" smtClean="0"/>
              <a:t>region </a:t>
            </a:r>
            <a:r>
              <a:rPr lang="en-IN" dirty="0" err="1" smtClean="0"/>
              <a:t>R</a:t>
            </a:r>
            <a:r>
              <a:rPr lang="en-IN" baseline="-25000" dirty="0" err="1" smtClean="0"/>
              <a:t>p</a:t>
            </a:r>
            <a:endParaRPr lang="en-IN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Maps all the points not vertically below p to points above p</a:t>
            </a:r>
          </a:p>
          <a:p>
            <a:r>
              <a:rPr lang="en-IN" dirty="0" smtClean="0"/>
              <a:t>Maps all the points that are vertically below p to p itself</a:t>
            </a:r>
          </a:p>
          <a:p>
            <a:r>
              <a:rPr lang="en-IN" dirty="0" smtClean="0"/>
              <a:t> </a:t>
            </a:r>
            <a:r>
              <a:rPr lang="en-IN" dirty="0" smtClean="0"/>
              <a:t>p must be the lowest point of </a:t>
            </a:r>
            <a:r>
              <a:rPr lang="en-IN" dirty="0" err="1" smtClean="0"/>
              <a:t>R</a:t>
            </a:r>
            <a:r>
              <a:rPr lang="en-IN" baseline="-25000" dirty="0" err="1" smtClean="0"/>
              <a:t>p</a:t>
            </a:r>
            <a:r>
              <a:rPr lang="en-IN" baseline="-25000" dirty="0" smtClean="0"/>
              <a:t> </a:t>
            </a:r>
            <a:r>
              <a:rPr lang="en-IN" baseline="30000" dirty="0" smtClean="0"/>
              <a:t>*</a:t>
            </a:r>
            <a:endParaRPr lang="en-IN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Mapping between V</a:t>
            </a:r>
            <a:r>
              <a:rPr lang="en-IN" baseline="30000" dirty="0" smtClean="0"/>
              <a:t>*</a:t>
            </a:r>
            <a:r>
              <a:rPr lang="en-IN" dirty="0" smtClean="0"/>
              <a:t> and V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 vertical segment incident to a site is contained in V and * fails to be one-one only on such segments</a:t>
            </a:r>
          </a:p>
          <a:p>
            <a:r>
              <a:rPr lang="en-IN" dirty="0" smtClean="0"/>
              <a:t>* must be one-one on V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Algorithm for V</a:t>
            </a:r>
            <a:r>
              <a:rPr lang="en-IN" baseline="30000" dirty="0" smtClean="0"/>
              <a:t>*</a:t>
            </a:r>
            <a:endParaRPr lang="en-IN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Moves a horizontal line upwards across the plane maintaining the regions of V* intersected by the horizontal line.</a:t>
            </a:r>
          </a:p>
          <a:p>
            <a:r>
              <a:rPr lang="en-IN" dirty="0" smtClean="0"/>
              <a:t>A region appears for the first time at a site and a region disappears at the intersection of two edges.</a:t>
            </a:r>
          </a:p>
          <a:p>
            <a:r>
              <a:rPr lang="en-IN" dirty="0" smtClean="0"/>
              <a:t>Voronoi diagram is generated as a list of bisectors which are marked with their corresponding end vertices.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404664"/>
            <a:ext cx="7498080" cy="4800600"/>
          </a:xfrm>
        </p:spPr>
        <p:txBody>
          <a:bodyPr>
            <a:normAutofit fontScale="70000" lnSpcReduction="20000"/>
          </a:bodyPr>
          <a:lstStyle/>
          <a:p>
            <a:r>
              <a:rPr lang="en-IN" sz="3500" dirty="0" smtClean="0"/>
              <a:t>If </a:t>
            </a:r>
            <a:r>
              <a:rPr lang="en-IN" sz="3500" dirty="0" err="1" smtClean="0"/>
              <a:t>p</a:t>
            </a:r>
            <a:r>
              <a:rPr lang="en-IN" sz="3500" baseline="-25000" dirty="0" err="1" smtClean="0"/>
              <a:t>y</a:t>
            </a:r>
            <a:r>
              <a:rPr lang="en-IN" sz="3500" dirty="0" smtClean="0"/>
              <a:t> &gt; </a:t>
            </a:r>
            <a:r>
              <a:rPr lang="en-IN" sz="3500" dirty="0" err="1" smtClean="0"/>
              <a:t>q</a:t>
            </a:r>
            <a:r>
              <a:rPr lang="en-IN" sz="3500" baseline="-25000" dirty="0" err="1" smtClean="0"/>
              <a:t>y</a:t>
            </a:r>
            <a:r>
              <a:rPr lang="en-IN" sz="3500" dirty="0" smtClean="0"/>
              <a:t> then </a:t>
            </a:r>
            <a:r>
              <a:rPr lang="en-IN" sz="3500" dirty="0" smtClean="0"/>
              <a:t>*</a:t>
            </a:r>
            <a:r>
              <a:rPr lang="en-IN" sz="3500" baseline="-25000" dirty="0" smtClean="0"/>
              <a:t>p</a:t>
            </a:r>
            <a:r>
              <a:rPr lang="en-IN" sz="3500" dirty="0" smtClean="0"/>
              <a:t> (</a:t>
            </a:r>
            <a:r>
              <a:rPr lang="en-IN" sz="3500" dirty="0" err="1" smtClean="0"/>
              <a:t>B</a:t>
            </a:r>
            <a:r>
              <a:rPr lang="en-IN" sz="3500" baseline="-25000" dirty="0" err="1" smtClean="0"/>
              <a:t>pq</a:t>
            </a:r>
            <a:r>
              <a:rPr lang="en-IN" sz="3500" baseline="-25000" dirty="0" smtClean="0"/>
              <a:t> </a:t>
            </a:r>
            <a:r>
              <a:rPr lang="en-IN" sz="3500" dirty="0" smtClean="0"/>
              <a:t>) is a hyperbola that opens upwards, and a horizontal line can intersect it at exactly two points</a:t>
            </a:r>
          </a:p>
          <a:p>
            <a:pPr>
              <a:buNone/>
            </a:pPr>
            <a:endParaRPr lang="en-IN" sz="3500" dirty="0" smtClean="0"/>
          </a:p>
          <a:p>
            <a:r>
              <a:rPr lang="en-IN" sz="3500" dirty="0" smtClean="0"/>
              <a:t>*</a:t>
            </a:r>
            <a:r>
              <a:rPr lang="en-IN" sz="3500" baseline="-25000" dirty="0" smtClean="0"/>
              <a:t>p</a:t>
            </a:r>
            <a:r>
              <a:rPr lang="en-IN" sz="3500" dirty="0" smtClean="0"/>
              <a:t> (</a:t>
            </a:r>
            <a:r>
              <a:rPr lang="en-IN" sz="3500" dirty="0" err="1" smtClean="0"/>
              <a:t>B</a:t>
            </a:r>
            <a:r>
              <a:rPr lang="en-IN" sz="3500" baseline="-25000" dirty="0" err="1" smtClean="0"/>
              <a:t>pq</a:t>
            </a:r>
            <a:r>
              <a:rPr lang="en-IN" sz="3500" baseline="-25000" dirty="0" smtClean="0"/>
              <a:t> </a:t>
            </a:r>
            <a:r>
              <a:rPr lang="en-IN" sz="3500" dirty="0" smtClean="0"/>
              <a:t>) is thus split into two pieces, </a:t>
            </a:r>
            <a:r>
              <a:rPr lang="en-IN" sz="3500" dirty="0" err="1" smtClean="0"/>
              <a:t>C</a:t>
            </a:r>
            <a:r>
              <a:rPr lang="en-IN" sz="3500" baseline="-25000" dirty="0" err="1" smtClean="0"/>
              <a:t>pq</a:t>
            </a:r>
            <a:r>
              <a:rPr lang="en-IN" sz="3500" baseline="30000" dirty="0" smtClean="0"/>
              <a:t>+</a:t>
            </a:r>
            <a:r>
              <a:rPr lang="en-IN" sz="3500" dirty="0" smtClean="0"/>
              <a:t> and </a:t>
            </a:r>
            <a:r>
              <a:rPr lang="en-IN" sz="3500" dirty="0" err="1" smtClean="0"/>
              <a:t>C</a:t>
            </a:r>
            <a:r>
              <a:rPr lang="en-IN" sz="3500" baseline="-25000" dirty="0" err="1" smtClean="0"/>
              <a:t>pq</a:t>
            </a:r>
            <a:r>
              <a:rPr lang="en-IN" sz="3500" baseline="30000" dirty="0" smtClean="0"/>
              <a:t>-</a:t>
            </a:r>
          </a:p>
          <a:p>
            <a:pPr>
              <a:buNone/>
            </a:pPr>
            <a:endParaRPr lang="en-IN" sz="3500" baseline="30000" dirty="0" smtClean="0"/>
          </a:p>
          <a:p>
            <a:r>
              <a:rPr lang="en-IN" sz="3500" dirty="0" err="1" smtClean="0"/>
              <a:t>C</a:t>
            </a:r>
            <a:r>
              <a:rPr lang="en-IN" sz="3500" baseline="-25000" dirty="0" err="1" smtClean="0"/>
              <a:t>pq</a:t>
            </a:r>
            <a:r>
              <a:rPr lang="en-IN" sz="3500" baseline="30000" dirty="0" smtClean="0"/>
              <a:t>+</a:t>
            </a:r>
            <a:r>
              <a:rPr lang="en-IN" sz="3500" dirty="0" smtClean="0"/>
              <a:t> is the monotonically increasing part of the hyperbola</a:t>
            </a:r>
          </a:p>
          <a:p>
            <a:pPr>
              <a:buNone/>
            </a:pPr>
            <a:endParaRPr lang="en-IN" sz="3500" dirty="0" smtClean="0"/>
          </a:p>
          <a:p>
            <a:r>
              <a:rPr lang="en-IN" sz="3500" dirty="0" err="1" smtClean="0"/>
              <a:t>C</a:t>
            </a:r>
            <a:r>
              <a:rPr lang="en-IN" sz="3500" baseline="-25000" dirty="0" err="1" smtClean="0"/>
              <a:t>pq</a:t>
            </a:r>
            <a:r>
              <a:rPr lang="en-IN" sz="3500" baseline="30000" dirty="0" smtClean="0"/>
              <a:t>-  </a:t>
            </a:r>
            <a:r>
              <a:rPr lang="en-IN" sz="3500" dirty="0" smtClean="0"/>
              <a:t> is the monotonically decreasing part of the hyperbola</a:t>
            </a:r>
          </a:p>
          <a:p>
            <a:pPr>
              <a:buNone/>
            </a:pPr>
            <a:endParaRPr lang="en-IN" sz="3500" dirty="0" smtClean="0"/>
          </a:p>
          <a:p>
            <a:r>
              <a:rPr lang="en-IN" sz="3500" baseline="30000" dirty="0" smtClean="0"/>
              <a:t> </a:t>
            </a:r>
            <a:r>
              <a:rPr lang="en-IN" sz="3500" dirty="0" smtClean="0"/>
              <a:t> If </a:t>
            </a:r>
            <a:r>
              <a:rPr lang="en-IN" sz="3500" dirty="0" err="1" smtClean="0"/>
              <a:t>p</a:t>
            </a:r>
            <a:r>
              <a:rPr lang="en-IN" sz="3500" baseline="-25000" dirty="0" err="1" smtClean="0"/>
              <a:t>y</a:t>
            </a:r>
            <a:r>
              <a:rPr lang="en-IN" sz="3500" dirty="0" smtClean="0"/>
              <a:t> </a:t>
            </a:r>
            <a:r>
              <a:rPr lang="en-IN" sz="3500" dirty="0" smtClean="0"/>
              <a:t>= </a:t>
            </a:r>
            <a:r>
              <a:rPr lang="en-IN" sz="3500" dirty="0" err="1" smtClean="0"/>
              <a:t>q</a:t>
            </a:r>
            <a:r>
              <a:rPr lang="en-IN" sz="3500" baseline="-25000" dirty="0" err="1" smtClean="0"/>
              <a:t>y</a:t>
            </a:r>
            <a:r>
              <a:rPr lang="en-IN" sz="3500" dirty="0" smtClean="0"/>
              <a:t> </a:t>
            </a:r>
            <a:r>
              <a:rPr lang="en-IN" sz="3500" dirty="0" smtClean="0"/>
              <a:t>then </a:t>
            </a:r>
            <a:r>
              <a:rPr lang="en-IN" sz="3500" dirty="0" err="1" smtClean="0"/>
              <a:t>C</a:t>
            </a:r>
            <a:r>
              <a:rPr lang="en-IN" sz="3500" baseline="-25000" dirty="0" err="1" smtClean="0"/>
              <a:t>pq</a:t>
            </a:r>
            <a:r>
              <a:rPr lang="en-IN" sz="3500" baseline="30000" dirty="0" smtClean="0"/>
              <a:t>-</a:t>
            </a:r>
            <a:r>
              <a:rPr lang="en-IN" sz="3500" dirty="0" smtClean="0"/>
              <a:t>  =     and </a:t>
            </a:r>
            <a:r>
              <a:rPr lang="en-IN" sz="3500" dirty="0" err="1" smtClean="0"/>
              <a:t>C</a:t>
            </a:r>
            <a:r>
              <a:rPr lang="en-IN" sz="3500" baseline="-25000" dirty="0" err="1" smtClean="0"/>
              <a:t>pq</a:t>
            </a:r>
            <a:r>
              <a:rPr lang="en-IN" sz="3500" baseline="30000" dirty="0" smtClean="0"/>
              <a:t>+</a:t>
            </a:r>
            <a:r>
              <a:rPr lang="en-IN" sz="3500" dirty="0" smtClean="0"/>
              <a:t>  = </a:t>
            </a:r>
            <a:r>
              <a:rPr lang="en-IN" sz="3500" dirty="0" smtClean="0"/>
              <a:t>*</a:t>
            </a:r>
            <a:r>
              <a:rPr lang="en-IN" sz="3500" baseline="-25000" dirty="0" smtClean="0"/>
              <a:t>p</a:t>
            </a:r>
            <a:r>
              <a:rPr lang="en-IN" sz="3500" dirty="0" smtClean="0"/>
              <a:t> (</a:t>
            </a:r>
            <a:r>
              <a:rPr lang="en-IN" sz="3500" dirty="0" err="1" smtClean="0"/>
              <a:t>B</a:t>
            </a:r>
            <a:r>
              <a:rPr lang="en-IN" sz="3500" baseline="-25000" dirty="0" err="1" smtClean="0"/>
              <a:t>pq</a:t>
            </a:r>
            <a:r>
              <a:rPr lang="en-IN" sz="3500" baseline="-25000" dirty="0" smtClean="0"/>
              <a:t> </a:t>
            </a:r>
            <a:r>
              <a:rPr lang="en-IN" sz="3500" dirty="0" smtClean="0"/>
              <a:t>)</a:t>
            </a:r>
            <a:r>
              <a:rPr lang="en-IN" i="1" dirty="0" smtClean="0"/>
              <a:t> </a:t>
            </a:r>
            <a:endParaRPr lang="en-IN" baseline="30000" dirty="0"/>
          </a:p>
        </p:txBody>
      </p:sp>
      <p:pic>
        <p:nvPicPr>
          <p:cNvPr id="4" name="Picture 3" descr="ph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4509120"/>
            <a:ext cx="286956" cy="4320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332656"/>
            <a:ext cx="7498080" cy="590465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Input : S a set of n&gt;=</a:t>
            </a:r>
            <a:r>
              <a:rPr lang="en-IN" dirty="0" smtClean="0">
                <a:latin typeface="Adobe Caslon Pro" pitchFamily="18" charset="0"/>
              </a:rPr>
              <a:t>1</a:t>
            </a:r>
            <a:r>
              <a:rPr lang="en-IN" dirty="0" smtClean="0"/>
              <a:t> points with unique bottommost point</a:t>
            </a:r>
          </a:p>
          <a:p>
            <a:r>
              <a:rPr lang="en-IN" dirty="0" smtClean="0"/>
              <a:t>Output : The bisectors and vertices of V*</a:t>
            </a:r>
          </a:p>
          <a:p>
            <a:r>
              <a:rPr lang="en-IN" dirty="0" smtClean="0"/>
              <a:t>Data structures :</a:t>
            </a:r>
          </a:p>
          <a:p>
            <a:pPr>
              <a:buFont typeface="Courier New" pitchFamily="49" charset="0"/>
              <a:buChar char="o"/>
            </a:pPr>
            <a:r>
              <a:rPr lang="en-IN" dirty="0" smtClean="0"/>
              <a:t>Q : a priority queue of points in the plane ordered lexicographically. Each point is labelled as a site or labelled with a pair of boundaries</a:t>
            </a:r>
          </a:p>
          <a:p>
            <a:pPr>
              <a:buFont typeface="Courier New" pitchFamily="49" charset="0"/>
              <a:buChar char="o"/>
            </a:pPr>
            <a:r>
              <a:rPr lang="en-IN" dirty="0" smtClean="0"/>
              <a:t>L : a sequence of (r</a:t>
            </a:r>
            <a:r>
              <a:rPr lang="en-IN" baseline="-25000" dirty="0" smtClean="0">
                <a:latin typeface="Adobe Caslon Pro" pitchFamily="18" charset="0"/>
              </a:rPr>
              <a:t>1</a:t>
            </a:r>
            <a:r>
              <a:rPr lang="en-IN" dirty="0" smtClean="0"/>
              <a:t>,c</a:t>
            </a:r>
            <a:r>
              <a:rPr lang="en-IN" baseline="-25000" dirty="0" smtClean="0">
                <a:latin typeface="Adobe Caslon Pro" pitchFamily="18" charset="0"/>
              </a:rPr>
              <a:t>1</a:t>
            </a:r>
            <a:r>
              <a:rPr lang="en-IN" dirty="0" smtClean="0"/>
              <a:t>,r</a:t>
            </a:r>
            <a:r>
              <a:rPr lang="en-IN" baseline="-25000" dirty="0" smtClean="0">
                <a:latin typeface="Adobe Caslon Pro" pitchFamily="18" charset="0"/>
              </a:rPr>
              <a:t>2</a:t>
            </a:r>
            <a:r>
              <a:rPr lang="en-IN" dirty="0" smtClean="0"/>
              <a:t>,....,</a:t>
            </a:r>
            <a:r>
              <a:rPr lang="en-IN" dirty="0" err="1" smtClean="0"/>
              <a:t>r</a:t>
            </a:r>
            <a:r>
              <a:rPr lang="en-IN" baseline="-25000" dirty="0" err="1" smtClean="0"/>
              <a:t>k</a:t>
            </a:r>
            <a:r>
              <a:rPr lang="en-IN" dirty="0" smtClean="0"/>
              <a:t>) of regions and boundaries in the order in which they appear on the horizontal line from left to right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99592" y="260648"/>
            <a:ext cx="8244408" cy="569972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dirty="0" smtClean="0"/>
              <a:t>initialize Q with all </a:t>
            </a:r>
            <a:r>
              <a:rPr lang="en-IN" dirty="0" smtClean="0"/>
              <a:t>sites</a:t>
            </a:r>
          </a:p>
          <a:p>
            <a:pPr>
              <a:buNone/>
            </a:pPr>
            <a:r>
              <a:rPr lang="en-IN" dirty="0" smtClean="0"/>
              <a:t> p </a:t>
            </a:r>
            <a:r>
              <a:rPr lang="en-IN" dirty="0" smtClean="0"/>
              <a:t>&lt;- </a:t>
            </a:r>
            <a:r>
              <a:rPr lang="en-IN" dirty="0" err="1" smtClean="0"/>
              <a:t>extract_min</a:t>
            </a:r>
            <a:r>
              <a:rPr lang="en-IN" dirty="0" smtClean="0"/>
              <a:t>(Q</a:t>
            </a:r>
            <a:r>
              <a:rPr lang="en-IN" dirty="0" smtClean="0"/>
              <a:t>)</a:t>
            </a:r>
          </a:p>
          <a:p>
            <a:pPr>
              <a:buNone/>
            </a:pPr>
            <a:r>
              <a:rPr lang="en-IN" dirty="0" smtClean="0"/>
              <a:t> L &lt;- </a:t>
            </a:r>
            <a:r>
              <a:rPr lang="en-IN" dirty="0" smtClean="0"/>
              <a:t>the list containing </a:t>
            </a:r>
            <a:r>
              <a:rPr lang="en-IN" dirty="0" err="1" smtClean="0"/>
              <a:t>R</a:t>
            </a:r>
            <a:r>
              <a:rPr lang="en-IN" baseline="-25000" dirty="0" err="1" smtClean="0"/>
              <a:t>p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while </a:t>
            </a:r>
            <a:r>
              <a:rPr lang="en-IN" dirty="0" smtClean="0"/>
              <a:t>Q is not empty </a:t>
            </a:r>
            <a:r>
              <a:rPr lang="en-IN" dirty="0" smtClean="0"/>
              <a:t>begin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</a:t>
            </a:r>
            <a:r>
              <a:rPr lang="en-IN" dirty="0" smtClean="0"/>
              <a:t>p </a:t>
            </a:r>
            <a:r>
              <a:rPr lang="en-IN" dirty="0" smtClean="0"/>
              <a:t>&lt;- </a:t>
            </a:r>
            <a:r>
              <a:rPr lang="en-IN" dirty="0" err="1" smtClean="0"/>
              <a:t>extract_min</a:t>
            </a:r>
            <a:r>
              <a:rPr lang="en-IN" dirty="0" smtClean="0"/>
              <a:t>(Q</a:t>
            </a:r>
            <a:r>
              <a:rPr lang="en-IN" dirty="0" smtClean="0"/>
              <a:t>)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</a:t>
            </a:r>
            <a:r>
              <a:rPr lang="en-IN" b="1" dirty="0" smtClean="0"/>
              <a:t>case</a:t>
            </a:r>
            <a:endParaRPr lang="en-IN" b="1" dirty="0" smtClean="0"/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</a:t>
            </a:r>
            <a:r>
              <a:rPr lang="en-IN" b="1" i="1" dirty="0" smtClean="0"/>
              <a:t>p </a:t>
            </a:r>
            <a:r>
              <a:rPr lang="en-IN" b="1" i="1" dirty="0" smtClean="0"/>
              <a:t>is a site</a:t>
            </a:r>
            <a:r>
              <a:rPr lang="en-IN" dirty="0" smtClean="0"/>
              <a:t>: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 Find </a:t>
            </a:r>
            <a:r>
              <a:rPr lang="en-IN" dirty="0" smtClean="0"/>
              <a:t>an occurrence of a region </a:t>
            </a:r>
            <a:r>
              <a:rPr lang="en-IN" dirty="0" err="1" smtClean="0"/>
              <a:t>R</a:t>
            </a:r>
            <a:r>
              <a:rPr lang="en-IN" baseline="-25000" dirty="0" err="1" smtClean="0"/>
              <a:t>q</a:t>
            </a:r>
            <a:r>
              <a:rPr lang="en-IN" baseline="30000" dirty="0" smtClean="0"/>
              <a:t>*</a:t>
            </a:r>
            <a:r>
              <a:rPr lang="en-IN" dirty="0" smtClean="0"/>
              <a:t> </a:t>
            </a:r>
            <a:r>
              <a:rPr lang="en-IN" dirty="0" smtClean="0"/>
              <a:t>on L </a:t>
            </a:r>
            <a:r>
              <a:rPr lang="en-IN" dirty="0" smtClean="0"/>
              <a:t> containing  p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 </a:t>
            </a:r>
            <a:r>
              <a:rPr lang="en-IN" dirty="0" smtClean="0"/>
              <a:t>Create bisector </a:t>
            </a:r>
            <a:r>
              <a:rPr lang="en-IN" dirty="0" err="1" smtClean="0"/>
              <a:t>B</a:t>
            </a:r>
            <a:r>
              <a:rPr lang="en-IN" baseline="-25000" dirty="0" err="1" smtClean="0"/>
              <a:t>pq</a:t>
            </a:r>
            <a:r>
              <a:rPr lang="en-IN" baseline="30000" dirty="0" smtClean="0"/>
              <a:t>*</a:t>
            </a:r>
          </a:p>
          <a:p>
            <a:pPr>
              <a:buNone/>
            </a:pPr>
            <a:r>
              <a:rPr lang="en-IN" dirty="0" smtClean="0"/>
              <a:t>     Update </a:t>
            </a:r>
            <a:r>
              <a:rPr lang="en-IN" dirty="0" smtClean="0"/>
              <a:t>list </a:t>
            </a:r>
            <a:r>
              <a:rPr lang="en-IN" dirty="0" smtClean="0"/>
              <a:t>L </a:t>
            </a:r>
            <a:r>
              <a:rPr lang="en-IN" dirty="0" smtClean="0"/>
              <a:t>so that it contains .... </a:t>
            </a:r>
            <a:r>
              <a:rPr lang="en-IN" dirty="0" err="1" smtClean="0"/>
              <a:t>R</a:t>
            </a:r>
            <a:r>
              <a:rPr lang="en-IN" baseline="-25000" dirty="0" err="1" smtClean="0"/>
              <a:t>q</a:t>
            </a:r>
            <a:r>
              <a:rPr lang="en-IN" baseline="30000" dirty="0" smtClean="0"/>
              <a:t>*</a:t>
            </a:r>
            <a:r>
              <a:rPr lang="en-IN" dirty="0" smtClean="0"/>
              <a:t>, </a:t>
            </a:r>
            <a:r>
              <a:rPr lang="en-IN" dirty="0" err="1" smtClean="0"/>
              <a:t>C</a:t>
            </a:r>
            <a:r>
              <a:rPr lang="en-IN" baseline="-25000" dirty="0" err="1" smtClean="0"/>
              <a:t>pq</a:t>
            </a:r>
            <a:r>
              <a:rPr lang="en-IN" baseline="30000" dirty="0" smtClean="0"/>
              <a:t>-</a:t>
            </a:r>
            <a:r>
              <a:rPr lang="en-IN" dirty="0" smtClean="0"/>
              <a:t>, </a:t>
            </a:r>
            <a:r>
              <a:rPr lang="en-IN" dirty="0" err="1" smtClean="0"/>
              <a:t>R</a:t>
            </a:r>
            <a:r>
              <a:rPr lang="en-IN" baseline="-25000" dirty="0" err="1" smtClean="0"/>
              <a:t>p</a:t>
            </a:r>
            <a:r>
              <a:rPr lang="en-IN" baseline="30000" dirty="0" smtClean="0"/>
              <a:t>*</a:t>
            </a:r>
            <a:r>
              <a:rPr lang="en-IN" dirty="0" smtClean="0"/>
              <a:t>, </a:t>
            </a:r>
            <a:r>
              <a:rPr lang="en-IN" dirty="0" err="1" smtClean="0"/>
              <a:t>C</a:t>
            </a:r>
            <a:r>
              <a:rPr lang="en-IN" baseline="-25000" dirty="0" err="1" smtClean="0"/>
              <a:t>pq</a:t>
            </a:r>
            <a:r>
              <a:rPr lang="en-IN" baseline="30000" dirty="0" smtClean="0"/>
              <a:t>+</a:t>
            </a:r>
            <a:r>
              <a:rPr lang="en-IN" dirty="0" smtClean="0"/>
              <a:t>,                   </a:t>
            </a:r>
            <a:r>
              <a:rPr lang="en-IN" dirty="0" err="1" smtClean="0"/>
              <a:t>R</a:t>
            </a:r>
            <a:r>
              <a:rPr lang="en-IN" baseline="-25000" dirty="0" err="1" smtClean="0"/>
              <a:t>q</a:t>
            </a:r>
            <a:r>
              <a:rPr lang="en-IN" baseline="30000" dirty="0" smtClean="0"/>
              <a:t>*</a:t>
            </a:r>
            <a:r>
              <a:rPr lang="en-IN" dirty="0" smtClean="0"/>
              <a:t> </a:t>
            </a:r>
            <a:r>
              <a:rPr lang="en-IN" dirty="0" smtClean="0"/>
              <a:t>. . . . in place of </a:t>
            </a:r>
            <a:r>
              <a:rPr lang="en-IN" dirty="0" err="1" smtClean="0"/>
              <a:t>R</a:t>
            </a:r>
            <a:r>
              <a:rPr lang="en-IN" baseline="-25000" dirty="0" err="1" smtClean="0"/>
              <a:t>q</a:t>
            </a:r>
            <a:r>
              <a:rPr lang="en-IN" baseline="30000" dirty="0" smtClean="0"/>
              <a:t>*</a:t>
            </a:r>
          </a:p>
          <a:p>
            <a:pPr>
              <a:buNone/>
            </a:pPr>
            <a:r>
              <a:rPr lang="en-IN" baseline="30000" dirty="0" smtClean="0"/>
              <a:t>        </a:t>
            </a:r>
            <a:r>
              <a:rPr lang="en-IN" dirty="0" smtClean="0"/>
              <a:t>Insert </a:t>
            </a:r>
            <a:r>
              <a:rPr lang="en-IN" dirty="0" smtClean="0"/>
              <a:t>intersections between </a:t>
            </a:r>
            <a:r>
              <a:rPr lang="en-IN" dirty="0" err="1" smtClean="0"/>
              <a:t>C</a:t>
            </a:r>
            <a:r>
              <a:rPr lang="en-IN" baseline="-25000" dirty="0" err="1" smtClean="0"/>
              <a:t>pq</a:t>
            </a:r>
            <a:r>
              <a:rPr lang="en-IN" baseline="30000" dirty="0" smtClean="0"/>
              <a:t>-</a:t>
            </a:r>
            <a:r>
              <a:rPr lang="en-IN" dirty="0" smtClean="0"/>
              <a:t> </a:t>
            </a:r>
            <a:r>
              <a:rPr lang="en-IN" dirty="0" smtClean="0"/>
              <a:t>and </a:t>
            </a:r>
            <a:r>
              <a:rPr lang="en-IN" dirty="0" err="1" smtClean="0"/>
              <a:t>C</a:t>
            </a:r>
            <a:r>
              <a:rPr lang="en-IN" baseline="-25000" dirty="0" err="1" smtClean="0"/>
              <a:t>pq</a:t>
            </a:r>
            <a:r>
              <a:rPr lang="en-IN" baseline="30000" dirty="0" smtClean="0"/>
              <a:t>+</a:t>
            </a:r>
            <a:r>
              <a:rPr lang="en-IN" dirty="0" smtClean="0"/>
              <a:t> with neighbouring </a:t>
            </a:r>
            <a:r>
              <a:rPr lang="en-IN" dirty="0" smtClean="0"/>
              <a:t>boundaries into Q</a:t>
            </a:r>
            <a:endParaRPr lang="en-IN" baseline="30000" dirty="0" smtClean="0"/>
          </a:p>
        </p:txBody>
      </p:sp>
      <p:pic>
        <p:nvPicPr>
          <p:cNvPr id="6" name="Picture 5" descr="sit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8104" y="260648"/>
            <a:ext cx="3096344" cy="24053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7896" y="404664"/>
            <a:ext cx="8106104" cy="58437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b="1" i="1" dirty="0" smtClean="0"/>
              <a:t>p is an intersection</a:t>
            </a:r>
            <a:r>
              <a:rPr lang="en-IN" sz="2800" b="1" i="1" dirty="0" smtClean="0"/>
              <a:t>:</a:t>
            </a:r>
          </a:p>
          <a:p>
            <a:pPr>
              <a:buNone/>
            </a:pPr>
            <a:r>
              <a:rPr lang="en-IN" sz="2800" dirty="0" smtClean="0"/>
              <a:t>Let p be the intersection of boundaries </a:t>
            </a:r>
            <a:r>
              <a:rPr lang="en-IN" sz="2800" dirty="0" err="1" smtClean="0"/>
              <a:t>C</a:t>
            </a:r>
            <a:r>
              <a:rPr lang="en-IN" sz="2800" baseline="-25000" dirty="0" err="1" smtClean="0"/>
              <a:t>qr</a:t>
            </a:r>
            <a:r>
              <a:rPr lang="en-IN" sz="2800" dirty="0" smtClean="0"/>
              <a:t> and </a:t>
            </a:r>
            <a:r>
              <a:rPr lang="en-IN" sz="2800" dirty="0" err="1" smtClean="0"/>
              <a:t>C</a:t>
            </a:r>
            <a:r>
              <a:rPr lang="en-IN" sz="2800" baseline="-25000" dirty="0" err="1" smtClean="0"/>
              <a:t>rs</a:t>
            </a:r>
            <a:r>
              <a:rPr lang="en-IN" sz="2800" dirty="0" smtClean="0"/>
              <a:t>.</a:t>
            </a:r>
          </a:p>
          <a:p>
            <a:pPr>
              <a:buNone/>
            </a:pPr>
            <a:r>
              <a:rPr lang="en-IN" sz="2800" dirty="0" smtClean="0"/>
              <a:t>Create the bisector </a:t>
            </a:r>
            <a:r>
              <a:rPr lang="en-IN" sz="2800" dirty="0" err="1" smtClean="0"/>
              <a:t>B</a:t>
            </a:r>
            <a:r>
              <a:rPr lang="en-IN" sz="2800" baseline="-25000" dirty="0" err="1" smtClean="0"/>
              <a:t>qs</a:t>
            </a:r>
            <a:r>
              <a:rPr lang="en-IN" sz="2800" baseline="30000" dirty="0" smtClean="0"/>
              <a:t>* </a:t>
            </a:r>
            <a:r>
              <a:rPr lang="en-IN" sz="2800" dirty="0" smtClean="0"/>
              <a:t> </a:t>
            </a:r>
            <a:endParaRPr lang="en-IN" sz="2800" baseline="30000" dirty="0" smtClean="0"/>
          </a:p>
          <a:p>
            <a:pPr>
              <a:buNone/>
            </a:pPr>
            <a:r>
              <a:rPr lang="en-IN" sz="2800" dirty="0" smtClean="0"/>
              <a:t>Update list L so it contains </a:t>
            </a:r>
            <a:r>
              <a:rPr lang="en-IN" sz="2800" dirty="0" err="1" smtClean="0"/>
              <a:t>C</a:t>
            </a:r>
            <a:r>
              <a:rPr lang="en-IN" sz="2800" baseline="-25000" dirty="0" err="1" smtClean="0"/>
              <a:t>qs</a:t>
            </a:r>
            <a:r>
              <a:rPr lang="en-IN" sz="2800" dirty="0" smtClean="0"/>
              <a:t> = </a:t>
            </a:r>
            <a:r>
              <a:rPr lang="en-IN" sz="2800" dirty="0" err="1" smtClean="0"/>
              <a:t>C</a:t>
            </a:r>
            <a:r>
              <a:rPr lang="en-IN" sz="2800" baseline="-25000" dirty="0" err="1" smtClean="0"/>
              <a:t>qs</a:t>
            </a:r>
            <a:r>
              <a:rPr lang="en-IN" sz="2800" b="1" baseline="50000" dirty="0" smtClean="0"/>
              <a:t>-</a:t>
            </a:r>
            <a:r>
              <a:rPr lang="en-IN" sz="2800" baseline="50000" dirty="0" smtClean="0"/>
              <a:t> </a:t>
            </a:r>
            <a:r>
              <a:rPr lang="en-IN" sz="2800" dirty="0" smtClean="0"/>
              <a:t>or </a:t>
            </a:r>
            <a:r>
              <a:rPr lang="en-IN" sz="2800" dirty="0" err="1" smtClean="0"/>
              <a:t>C</a:t>
            </a:r>
            <a:r>
              <a:rPr lang="en-IN" sz="2800" baseline="-25000" dirty="0" err="1" smtClean="0"/>
              <a:t>qs</a:t>
            </a:r>
            <a:r>
              <a:rPr lang="en-IN" sz="2800" b="1" baseline="30000" dirty="0" smtClean="0"/>
              <a:t>+</a:t>
            </a:r>
            <a:r>
              <a:rPr lang="en-IN" sz="2800" dirty="0" smtClean="0"/>
              <a:t>, </a:t>
            </a:r>
            <a:r>
              <a:rPr lang="en-IN" sz="2800" dirty="0" smtClean="0"/>
              <a:t>as appropriate, instead of </a:t>
            </a:r>
            <a:r>
              <a:rPr lang="en-IN" sz="2800" dirty="0" err="1" smtClean="0"/>
              <a:t>C</a:t>
            </a:r>
            <a:r>
              <a:rPr lang="en-IN" sz="2800" baseline="-25000" dirty="0" err="1" smtClean="0"/>
              <a:t>qr</a:t>
            </a:r>
            <a:r>
              <a:rPr lang="en-IN" sz="2800" dirty="0" smtClean="0"/>
              <a:t> </a:t>
            </a:r>
            <a:r>
              <a:rPr lang="en-IN" sz="2800" dirty="0" smtClean="0"/>
              <a:t>, </a:t>
            </a:r>
            <a:r>
              <a:rPr lang="en-IN" sz="2800" dirty="0" err="1" smtClean="0"/>
              <a:t>R</a:t>
            </a:r>
            <a:r>
              <a:rPr lang="en-IN" sz="2800" baseline="-25000" dirty="0" err="1" smtClean="0"/>
              <a:t>r</a:t>
            </a:r>
            <a:r>
              <a:rPr lang="en-IN" sz="2800" baseline="30000" dirty="0" smtClean="0"/>
              <a:t>*</a:t>
            </a:r>
            <a:r>
              <a:rPr lang="en-IN" sz="2800" dirty="0" smtClean="0"/>
              <a:t>, </a:t>
            </a:r>
            <a:r>
              <a:rPr lang="en-IN" sz="2800" dirty="0" err="1" smtClean="0"/>
              <a:t>C</a:t>
            </a:r>
            <a:r>
              <a:rPr lang="en-IN" sz="2800" baseline="-25000" dirty="0" err="1" smtClean="0"/>
              <a:t>rs</a:t>
            </a:r>
            <a:r>
              <a:rPr lang="en-IN" sz="2800" dirty="0" smtClean="0"/>
              <a:t>.</a:t>
            </a:r>
          </a:p>
          <a:p>
            <a:pPr>
              <a:buNone/>
            </a:pPr>
            <a:r>
              <a:rPr lang="en-IN" sz="2800" dirty="0" smtClean="0"/>
              <a:t>Delete from Q any intersections between </a:t>
            </a:r>
            <a:r>
              <a:rPr lang="en-IN" sz="2800" dirty="0" err="1" smtClean="0"/>
              <a:t>C</a:t>
            </a:r>
            <a:r>
              <a:rPr lang="en-IN" sz="2800" baseline="-25000" dirty="0" err="1" smtClean="0"/>
              <a:t>qs</a:t>
            </a:r>
            <a:r>
              <a:rPr lang="en-IN" sz="2800" dirty="0" smtClean="0"/>
              <a:t> and their </a:t>
            </a:r>
            <a:r>
              <a:rPr lang="en-IN" sz="2800" dirty="0" smtClean="0"/>
              <a:t>neighbours.</a:t>
            </a:r>
          </a:p>
          <a:p>
            <a:pPr>
              <a:buNone/>
            </a:pPr>
            <a:r>
              <a:rPr lang="en-IN" sz="2800" dirty="0" smtClean="0"/>
              <a:t>Insert any intersections between </a:t>
            </a:r>
            <a:r>
              <a:rPr lang="en-IN" sz="2800" dirty="0" err="1" smtClean="0"/>
              <a:t>C</a:t>
            </a:r>
            <a:r>
              <a:rPr lang="en-IN" sz="2800" baseline="-25000" dirty="0" err="1" smtClean="0"/>
              <a:t>qs</a:t>
            </a:r>
            <a:r>
              <a:rPr lang="en-IN" sz="2800" dirty="0" smtClean="0"/>
              <a:t> and its </a:t>
            </a:r>
            <a:r>
              <a:rPr lang="en-IN" sz="2800" dirty="0" smtClean="0"/>
              <a:t>neighbours </a:t>
            </a:r>
            <a:r>
              <a:rPr lang="en-IN" sz="2800" dirty="0" smtClean="0"/>
              <a:t>into Q</a:t>
            </a:r>
            <a:r>
              <a:rPr lang="en-IN" sz="2800" dirty="0" smtClean="0"/>
              <a:t>.</a:t>
            </a:r>
          </a:p>
          <a:p>
            <a:pPr>
              <a:buNone/>
            </a:pPr>
            <a:r>
              <a:rPr lang="en-IN" sz="2800" dirty="0" smtClean="0"/>
              <a:t>Mark p as a vertex and as an endpoint of </a:t>
            </a:r>
            <a:r>
              <a:rPr lang="en-IN" sz="2800" dirty="0" err="1" smtClean="0"/>
              <a:t>B</a:t>
            </a:r>
            <a:r>
              <a:rPr lang="en-IN" sz="2800" baseline="-25000" dirty="0" err="1" smtClean="0"/>
              <a:t>qr</a:t>
            </a:r>
            <a:r>
              <a:rPr lang="en-IN" sz="2800" baseline="30000" dirty="0" smtClean="0"/>
              <a:t>*</a:t>
            </a:r>
            <a:r>
              <a:rPr lang="en-IN" sz="2800" dirty="0" smtClean="0"/>
              <a:t>, </a:t>
            </a:r>
            <a:r>
              <a:rPr lang="en-IN" sz="2800" dirty="0" err="1" smtClean="0"/>
              <a:t>B</a:t>
            </a:r>
            <a:r>
              <a:rPr lang="en-IN" sz="2800" baseline="-25000" dirty="0" err="1" smtClean="0"/>
              <a:t>rs</a:t>
            </a:r>
            <a:r>
              <a:rPr lang="en-IN" sz="2800" baseline="30000" dirty="0" smtClean="0"/>
              <a:t>*</a:t>
            </a:r>
            <a:r>
              <a:rPr lang="en-IN" sz="2800" dirty="0" smtClean="0"/>
              <a:t> </a:t>
            </a:r>
            <a:r>
              <a:rPr lang="en-IN" sz="2800" dirty="0" smtClean="0"/>
              <a:t>and </a:t>
            </a:r>
            <a:r>
              <a:rPr lang="en-IN" sz="2800" dirty="0" err="1" smtClean="0"/>
              <a:t>B</a:t>
            </a:r>
            <a:r>
              <a:rPr lang="en-IN" sz="2800" baseline="-25000" dirty="0" err="1" smtClean="0"/>
              <a:t>qs</a:t>
            </a:r>
            <a:r>
              <a:rPr lang="en-IN" sz="2800" baseline="30000" dirty="0" smtClean="0"/>
              <a:t>*</a:t>
            </a:r>
            <a:r>
              <a:rPr lang="en-IN" sz="2800" dirty="0" smtClean="0"/>
              <a:t>.</a:t>
            </a:r>
          </a:p>
          <a:p>
            <a:pPr>
              <a:buNone/>
            </a:pPr>
            <a:r>
              <a:rPr lang="en-IN" sz="2800" b="1" i="1" dirty="0" smtClean="0"/>
              <a:t>end</a:t>
            </a:r>
          </a:p>
          <a:p>
            <a:pPr>
              <a:buNone/>
            </a:pPr>
            <a:endParaRPr lang="en-I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star.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1124744"/>
            <a:ext cx="6442821" cy="4896544"/>
          </a:xfrm>
        </p:spPr>
      </p:pic>
      <p:cxnSp>
        <p:nvCxnSpPr>
          <p:cNvPr id="8" name="Straight Arrow Connector 7"/>
          <p:cNvCxnSpPr/>
          <p:nvPr/>
        </p:nvCxnSpPr>
        <p:spPr>
          <a:xfrm flipH="1">
            <a:off x="5076056" y="2708920"/>
            <a:ext cx="1800200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76256" y="2420888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Intersection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9992" y="414908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q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79912" y="58052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84168" y="566124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s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508104" y="4293096"/>
            <a:ext cx="158417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36296" y="465313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Bisector </a:t>
            </a:r>
            <a:r>
              <a:rPr lang="en-IN" dirty="0" err="1" smtClean="0">
                <a:solidFill>
                  <a:srgbClr val="FF0000"/>
                </a:solidFill>
              </a:rPr>
              <a:t>C</a:t>
            </a:r>
            <a:r>
              <a:rPr lang="en-IN" baseline="-25000" dirty="0" err="1" smtClean="0">
                <a:solidFill>
                  <a:srgbClr val="FF0000"/>
                </a:solidFill>
              </a:rPr>
              <a:t>qs</a:t>
            </a:r>
            <a:endParaRPr lang="en-IN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Time complexity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77544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Number of sites is n</a:t>
            </a:r>
          </a:p>
          <a:p>
            <a:r>
              <a:rPr lang="en-IN" dirty="0" smtClean="0"/>
              <a:t>Number of vertices in Voronoi diagram is O(n)</a:t>
            </a:r>
          </a:p>
          <a:p>
            <a:r>
              <a:rPr lang="en-IN" dirty="0" smtClean="0"/>
              <a:t>Therefore, the number of times while loop executes is O(n)</a:t>
            </a:r>
          </a:p>
          <a:p>
            <a:r>
              <a:rPr lang="en-IN" dirty="0" smtClean="0"/>
              <a:t>The number of bisectors also is thus O(n)</a:t>
            </a:r>
          </a:p>
          <a:p>
            <a:r>
              <a:rPr lang="en-IN" dirty="0" smtClean="0"/>
              <a:t> Q needs operations insert and extract-min and thus can be implemented as a heap at time cost O(</a:t>
            </a:r>
            <a:r>
              <a:rPr lang="en-IN" dirty="0" err="1" smtClean="0"/>
              <a:t>logn</a:t>
            </a:r>
            <a:r>
              <a:rPr lang="en-IN" dirty="0" smtClean="0"/>
              <a:t>)</a:t>
            </a:r>
          </a:p>
          <a:p>
            <a:r>
              <a:rPr lang="en-IN" dirty="0" smtClean="0"/>
              <a:t>L needs operations insert, delete and search and thus a balanced tree scheme can implement this at a cost of O(</a:t>
            </a:r>
            <a:r>
              <a:rPr lang="en-IN" dirty="0" err="1" smtClean="0"/>
              <a:t>logn</a:t>
            </a:r>
            <a:r>
              <a:rPr lang="en-IN" dirty="0" smtClean="0"/>
              <a:t>)</a:t>
            </a:r>
          </a:p>
          <a:p>
            <a:r>
              <a:rPr lang="en-IN" dirty="0" smtClean="0"/>
              <a:t>The total time complexity of the algorithm is thus O(</a:t>
            </a:r>
            <a:r>
              <a:rPr lang="en-IN" dirty="0" err="1" smtClean="0"/>
              <a:t>nlogn</a:t>
            </a:r>
            <a:r>
              <a:rPr lang="en-IN" dirty="0" smtClean="0"/>
              <a:t>)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transformation is presented that can be used to compute Voronoi diagrams of point sites, of line segment sites and of weighted point sites using sweepline technique efficiently.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Computing V using the same algorithm</a:t>
            </a:r>
            <a:endParaRPr lang="en-IN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9552"/>
          </a:xfrm>
        </p:spPr>
        <p:txBody>
          <a:bodyPr>
            <a:normAutofit fontScale="92500" lnSpcReduction="10000"/>
          </a:bodyPr>
          <a:lstStyle/>
          <a:p>
            <a:r>
              <a:rPr lang="en-IN" sz="2800" dirty="0" smtClean="0"/>
              <a:t>The given algorithm first creates a bisector containing the Voronoi edge and then marks it’s end-points in subsequent iterations.</a:t>
            </a:r>
          </a:p>
          <a:p>
            <a:r>
              <a:rPr lang="en-IN" sz="2800" dirty="0" smtClean="0"/>
              <a:t>Queue Q can contain untransformed sites and boundaries. The transformed intersections of two boundaries can be computed from untransformed bisectors and then adding to the y co-ordinate of the intersection the distance to any of the sites determining the bisectors.</a:t>
            </a:r>
          </a:p>
          <a:p>
            <a:r>
              <a:rPr lang="en-IN" sz="2800" dirty="0" smtClean="0"/>
              <a:t>Similarly L can contain untransformed regions and boundaries. </a:t>
            </a:r>
            <a:r>
              <a:rPr lang="en-IN" sz="2800" dirty="0" smtClean="0"/>
              <a:t> </a:t>
            </a:r>
            <a:r>
              <a:rPr lang="en-IN" sz="2800" dirty="0" smtClean="0"/>
              <a:t>The transformation can be done on-the-fly during the update step of the case when a site is processed.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Extensions of the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given sweepline algorithm can be extended to compute the Voronoi diagram of :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Set of line segment sites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Set of weighted point sites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 and comments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Algorithm presented is simple and asymptotically efficient.</a:t>
            </a:r>
          </a:p>
          <a:p>
            <a:r>
              <a:rPr lang="en-IN" dirty="0" smtClean="0"/>
              <a:t>The transformation * can introduce numeric instability since even if it is mathematically one-one, it can map distant points very close.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0"/>
            <a:ext cx="7498080" cy="1143000"/>
          </a:xfrm>
        </p:spPr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980728"/>
            <a:ext cx="7498080" cy="5877272"/>
          </a:xfrm>
        </p:spPr>
        <p:txBody>
          <a:bodyPr>
            <a:normAutofit fontScale="62500" lnSpcReduction="20000"/>
          </a:bodyPr>
          <a:lstStyle/>
          <a:p>
            <a:r>
              <a:rPr lang="en-IN" dirty="0" smtClean="0"/>
              <a:t>Bentley, B. W. </a:t>
            </a:r>
            <a:r>
              <a:rPr lang="en-IN" dirty="0" err="1" smtClean="0"/>
              <a:t>Wgide</a:t>
            </a:r>
            <a:r>
              <a:rPr lang="en-IN" dirty="0" smtClean="0"/>
              <a:t>, A.C. </a:t>
            </a:r>
            <a:r>
              <a:rPr lang="en-IN" dirty="0" smtClean="0"/>
              <a:t>Yao, Optimal </a:t>
            </a:r>
            <a:r>
              <a:rPr lang="en-IN" dirty="0" smtClean="0"/>
              <a:t>Expected-Time Algorithms </a:t>
            </a:r>
            <a:r>
              <a:rPr lang="en-IN" dirty="0" smtClean="0"/>
              <a:t>for Closest </a:t>
            </a:r>
            <a:r>
              <a:rPr lang="en-IN" dirty="0" smtClean="0"/>
              <a:t>Point Problems, </a:t>
            </a:r>
            <a:r>
              <a:rPr lang="en-IN" i="1" dirty="0" smtClean="0"/>
              <a:t>ACM </a:t>
            </a:r>
            <a:r>
              <a:rPr lang="en-IN" i="1" dirty="0" smtClean="0"/>
              <a:t>Transactions on </a:t>
            </a:r>
            <a:r>
              <a:rPr lang="en-IN" i="1" dirty="0" smtClean="0"/>
              <a:t>Mathematical Software, 6(4), </a:t>
            </a:r>
            <a:r>
              <a:rPr lang="en-IN" i="1" dirty="0" smtClean="0"/>
              <a:t>1980.</a:t>
            </a:r>
          </a:p>
          <a:p>
            <a:endParaRPr lang="en-IN" i="1" dirty="0" smtClean="0"/>
          </a:p>
          <a:p>
            <a:r>
              <a:rPr lang="en-IN" dirty="0" smtClean="0"/>
              <a:t>J. Green, R. Sibson, Computing </a:t>
            </a:r>
            <a:r>
              <a:rPr lang="en-IN" dirty="0" err="1" smtClean="0"/>
              <a:t>Dirichlet</a:t>
            </a:r>
            <a:r>
              <a:rPr lang="en-IN" dirty="0" smtClean="0"/>
              <a:t> </a:t>
            </a:r>
            <a:r>
              <a:rPr lang="en-IN" dirty="0" err="1" smtClean="0"/>
              <a:t>Tesselations</a:t>
            </a:r>
            <a:r>
              <a:rPr lang="en-IN" dirty="0" smtClean="0"/>
              <a:t> </a:t>
            </a:r>
            <a:r>
              <a:rPr lang="en-IN" dirty="0" smtClean="0"/>
              <a:t>in the Plane, </a:t>
            </a:r>
            <a:r>
              <a:rPr lang="en-IN" i="1" dirty="0" smtClean="0"/>
              <a:t>Computer </a:t>
            </a:r>
            <a:r>
              <a:rPr lang="en-IN" i="1" dirty="0" smtClean="0"/>
              <a:t>Journal, </a:t>
            </a:r>
            <a:r>
              <a:rPr lang="en-IN" dirty="0" smtClean="0"/>
              <a:t>21(22</a:t>
            </a:r>
            <a:r>
              <a:rPr lang="en-IN" dirty="0" smtClean="0"/>
              <a:t>), </a:t>
            </a:r>
            <a:r>
              <a:rPr lang="en-IN" dirty="0" smtClean="0"/>
              <a:t>1977.</a:t>
            </a:r>
          </a:p>
          <a:p>
            <a:endParaRPr lang="en-IN" dirty="0" smtClean="0"/>
          </a:p>
          <a:p>
            <a:r>
              <a:rPr lang="en-IN" dirty="0" smtClean="0"/>
              <a:t>T. </a:t>
            </a:r>
            <a:r>
              <a:rPr lang="en-IN" dirty="0" err="1" smtClean="0"/>
              <a:t>Ohya</a:t>
            </a:r>
            <a:r>
              <a:rPr lang="en-IN" dirty="0" smtClean="0"/>
              <a:t>, M. </a:t>
            </a:r>
            <a:r>
              <a:rPr lang="en-IN" dirty="0" err="1" smtClean="0"/>
              <a:t>lri</a:t>
            </a:r>
            <a:r>
              <a:rPr lang="en-IN" dirty="0" smtClean="0"/>
              <a:t>, and K. </a:t>
            </a:r>
            <a:r>
              <a:rPr lang="en-IN" dirty="0" err="1" smtClean="0"/>
              <a:t>Murota</a:t>
            </a:r>
            <a:r>
              <a:rPr lang="en-IN" dirty="0" smtClean="0"/>
              <a:t>, Improvements of the incremental method for the </a:t>
            </a:r>
            <a:r>
              <a:rPr lang="en-IN" dirty="0" smtClean="0"/>
              <a:t>Voronoi diagram </a:t>
            </a:r>
            <a:r>
              <a:rPr lang="en-IN" dirty="0" smtClean="0"/>
              <a:t>with computational comparison of various algorithms, J. </a:t>
            </a:r>
            <a:r>
              <a:rPr lang="en-IN" i="1" dirty="0" err="1" smtClean="0"/>
              <a:t>Oper</a:t>
            </a:r>
            <a:r>
              <a:rPr lang="en-IN" i="1" dirty="0" smtClean="0"/>
              <a:t>. Res. Soc. Japan, </a:t>
            </a:r>
            <a:r>
              <a:rPr lang="en-IN" i="1" dirty="0" smtClean="0"/>
              <a:t>27 </a:t>
            </a:r>
            <a:r>
              <a:rPr lang="en-IN" dirty="0" smtClean="0"/>
              <a:t>(1984).</a:t>
            </a:r>
          </a:p>
          <a:p>
            <a:endParaRPr lang="en-IN" dirty="0" smtClean="0"/>
          </a:p>
          <a:p>
            <a:r>
              <a:rPr lang="en-IN" dirty="0" smtClean="0"/>
              <a:t>M.I. </a:t>
            </a:r>
            <a:r>
              <a:rPr lang="en-IN" dirty="0" err="1" smtClean="0"/>
              <a:t>Shamos</a:t>
            </a:r>
            <a:r>
              <a:rPr lang="en-IN" dirty="0" smtClean="0"/>
              <a:t> and D. </a:t>
            </a:r>
            <a:r>
              <a:rPr lang="en-IN" dirty="0" err="1" smtClean="0"/>
              <a:t>Hoey</a:t>
            </a:r>
            <a:r>
              <a:rPr lang="en-IN" dirty="0" smtClean="0"/>
              <a:t>, Closest-point problems, </a:t>
            </a:r>
            <a:r>
              <a:rPr lang="en-IN" i="1" dirty="0" smtClean="0"/>
              <a:t>Proceedings of the 16th Annual </a:t>
            </a:r>
            <a:r>
              <a:rPr lang="en-IN" i="1" dirty="0" smtClean="0"/>
              <a:t>Symposium on </a:t>
            </a:r>
            <a:r>
              <a:rPr lang="en-IN" i="1" dirty="0" smtClean="0"/>
              <a:t>Foundations of Computer Science, </a:t>
            </a:r>
            <a:r>
              <a:rPr lang="en-IN" i="1" dirty="0" smtClean="0"/>
              <a:t>1975.</a:t>
            </a:r>
          </a:p>
          <a:p>
            <a:endParaRPr lang="en-IN" i="1" dirty="0" smtClean="0"/>
          </a:p>
          <a:p>
            <a:r>
              <a:rPr lang="en-IN" dirty="0" smtClean="0"/>
              <a:t>C.K. Yap, An </a:t>
            </a:r>
            <a:r>
              <a:rPr lang="en-IN" i="1" dirty="0" smtClean="0"/>
              <a:t>O(n log n) algorithm for the Voronoi diagram of a set of simple curve </a:t>
            </a:r>
            <a:r>
              <a:rPr lang="en-IN" i="1" dirty="0" smtClean="0"/>
              <a:t>segments, </a:t>
            </a:r>
            <a:r>
              <a:rPr lang="en-IN" dirty="0" smtClean="0"/>
              <a:t>NYU-Courant </a:t>
            </a:r>
            <a:r>
              <a:rPr lang="en-IN" dirty="0" smtClean="0"/>
              <a:t>Robotics Report No. 43 (submitted to </a:t>
            </a:r>
            <a:r>
              <a:rPr lang="en-IN" i="1" dirty="0" smtClean="0"/>
              <a:t>SIAM J. </a:t>
            </a:r>
            <a:r>
              <a:rPr lang="en-IN" i="1" dirty="0" err="1" smtClean="0"/>
              <a:t>Comput</a:t>
            </a:r>
            <a:r>
              <a:rPr lang="en-IN" i="1" smtClean="0"/>
              <a:t>.)(1984).</a:t>
            </a:r>
            <a:endParaRPr lang="en-IN" i="1" dirty="0" smtClean="0"/>
          </a:p>
          <a:p>
            <a:endParaRPr lang="en-IN" i="1" dirty="0" smtClean="0"/>
          </a:p>
          <a:p>
            <a:r>
              <a:rPr lang="en-IN" dirty="0" smtClean="0"/>
              <a:t>S. Fortune</a:t>
            </a:r>
            <a:r>
              <a:rPr lang="en-IN" i="1" dirty="0" smtClean="0"/>
              <a:t>, </a:t>
            </a:r>
            <a:r>
              <a:rPr lang="en-IN" dirty="0" smtClean="0"/>
              <a:t>Sweepline algorithms for Voronoi diagrams</a:t>
            </a:r>
            <a:r>
              <a:rPr lang="en-IN" i="1" dirty="0" smtClean="0"/>
              <a:t>, </a:t>
            </a:r>
            <a:r>
              <a:rPr lang="en-IN" i="1" dirty="0" err="1" smtClean="0"/>
              <a:t>Algorithmica</a:t>
            </a:r>
            <a:r>
              <a:rPr lang="en-IN" i="1" dirty="0" smtClean="0"/>
              <a:t> 1987.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908720"/>
            <a:ext cx="7498080" cy="48006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288461" y="2967335"/>
            <a:ext cx="45670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THANK YOU</a:t>
            </a:r>
            <a:endParaRPr lang="en-US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Motivation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Computing the Voronoi diagram directly with the sweepline technique is difficult, because the Voronoi region of a site may be intersected by the sweepline long before the site itself is intersected by the sweepline.</a:t>
            </a:r>
          </a:p>
          <a:p>
            <a:r>
              <a:rPr lang="en-IN" dirty="0" smtClean="0"/>
              <a:t>Transformed Voronoi diagram has the property that the lowest point of the transformed Voronoi region of a site appears at the site itself.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0"/>
            <a:ext cx="7498080" cy="1143000"/>
          </a:xfrm>
        </p:spPr>
        <p:txBody>
          <a:bodyPr/>
          <a:lstStyle/>
          <a:p>
            <a:r>
              <a:rPr lang="en-IN" dirty="0" smtClean="0"/>
              <a:t>Prior Work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87624" y="980728"/>
          <a:ext cx="7499349" cy="5760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000996"/>
                <a:gridCol w="2016224"/>
                <a:gridCol w="148212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Paper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of algorithm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 Complexity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J. Green, et. al Computing </a:t>
                      </a:r>
                      <a:r>
                        <a:rPr kumimoji="0" lang="en-IN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Dirichlet</a:t>
                      </a:r>
                      <a:endParaRPr kumimoji="0" lang="en-IN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IN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Tesselations</a:t>
                      </a:r>
                      <a:r>
                        <a:rPr kumimoji="0"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the Plane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Incremental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O(n^2)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L. Bentley et. al</a:t>
                      </a:r>
                      <a:r>
                        <a:rPr lang="en-IN" baseline="0" dirty="0" smtClean="0"/>
                        <a:t> </a:t>
                      </a:r>
                    </a:p>
                    <a:p>
                      <a:r>
                        <a:rPr lang="en-IN" dirty="0" smtClean="0"/>
                        <a:t>Optimal Expected-Time Algorithms for</a:t>
                      </a:r>
                    </a:p>
                    <a:p>
                      <a:r>
                        <a:rPr lang="en-IN" dirty="0" smtClean="0"/>
                        <a:t>Closest Point Problems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Incremental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O(n^2)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T. </a:t>
                      </a:r>
                      <a:r>
                        <a:rPr lang="en-IN" dirty="0" err="1" smtClean="0"/>
                        <a:t>Ohya</a:t>
                      </a:r>
                      <a:r>
                        <a:rPr lang="en-IN" dirty="0" smtClean="0"/>
                        <a:t> et.al</a:t>
                      </a:r>
                    </a:p>
                    <a:p>
                      <a:r>
                        <a:rPr kumimoji="0"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Improvements of the Incremental Method for the Voronoi Diagram with Computational Comparison of Various Algorithms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Incremental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O(n^2)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M.I.Shamos</a:t>
                      </a:r>
                      <a:r>
                        <a:rPr lang="en-IN" dirty="0" smtClean="0"/>
                        <a:t> et.al</a:t>
                      </a:r>
                    </a:p>
                    <a:p>
                      <a:r>
                        <a:rPr kumimoji="0"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Closest-Point Problems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Divide and Conquer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O(</a:t>
                      </a:r>
                      <a:r>
                        <a:rPr lang="en-IN" dirty="0" err="1" smtClean="0"/>
                        <a:t>nlogn</a:t>
                      </a:r>
                      <a:r>
                        <a:rPr lang="en-IN" dirty="0" smtClean="0"/>
                        <a:t>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C.K. Yap et.al</a:t>
                      </a:r>
                    </a:p>
                    <a:p>
                      <a:r>
                        <a:rPr kumimoji="0"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</a:t>
                      </a:r>
                      <a:r>
                        <a:rPr kumimoji="0" lang="en-IN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kumimoji="0" lang="en-IN" sz="1800" i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nlogn</a:t>
                      </a:r>
                      <a:r>
                        <a:rPr kumimoji="0" lang="en-IN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Algorithm for the</a:t>
                      </a:r>
                    </a:p>
                    <a:p>
                      <a:r>
                        <a:rPr kumimoji="0"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Voronoi Diagram of a Set of Simple Curve</a:t>
                      </a:r>
                    </a:p>
                    <a:p>
                      <a:r>
                        <a:rPr kumimoji="0"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Segments.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Divide and Conquer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O(</a:t>
                      </a:r>
                      <a:r>
                        <a:rPr lang="en-IN" dirty="0" err="1" smtClean="0"/>
                        <a:t>nlogn</a:t>
                      </a:r>
                      <a:r>
                        <a:rPr lang="en-IN" dirty="0" smtClean="0"/>
                        <a:t>)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contributions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Competitive in simplicity with the incremental algorithms with O(</a:t>
            </a:r>
            <a:r>
              <a:rPr lang="en-IN" dirty="0" err="1" smtClean="0"/>
              <a:t>nlogn</a:t>
            </a:r>
            <a:r>
              <a:rPr lang="en-IN" dirty="0" smtClean="0"/>
              <a:t>) time complexity.</a:t>
            </a:r>
          </a:p>
          <a:p>
            <a:r>
              <a:rPr lang="en-IN" dirty="0" smtClean="0"/>
              <a:t>Avoid the merge step compared to divide-and-conquer algorithms and therefore are much simpler to implement.</a:t>
            </a:r>
          </a:p>
          <a:p>
            <a:r>
              <a:rPr lang="en-IN" dirty="0" smtClean="0"/>
              <a:t>An algorithm to compute the Voronoi diagram of weighted point sites with time complexity O(</a:t>
            </a:r>
            <a:r>
              <a:rPr lang="en-IN" dirty="0" err="1" smtClean="0"/>
              <a:t>nlogn</a:t>
            </a:r>
            <a:r>
              <a:rPr lang="en-IN" dirty="0" smtClean="0"/>
              <a:t>) has been proposed.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Sweepline algorithm for set of sites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The sites can be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Point sites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Line segment sites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Weighted point sites having additive weights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Sweepline algorithm for set of point sites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b="1" dirty="0" smtClean="0"/>
              <a:t>Basic Terminologies </a:t>
            </a:r>
            <a:r>
              <a:rPr lang="en-IN" dirty="0" smtClean="0"/>
              <a:t>:</a:t>
            </a:r>
          </a:p>
          <a:p>
            <a:r>
              <a:rPr lang="en-IN" i="1" dirty="0" smtClean="0"/>
              <a:t>Lexicographically ordered points </a:t>
            </a:r>
            <a:r>
              <a:rPr lang="en-IN" dirty="0" smtClean="0"/>
              <a:t>: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</a:t>
            </a:r>
            <a:r>
              <a:rPr lang="en-IN" sz="2800" dirty="0" smtClean="0"/>
              <a:t>points </a:t>
            </a:r>
            <a:r>
              <a:rPr lang="en-IN" sz="2800" i="1" dirty="0" err="1" smtClean="0"/>
              <a:t>p,q</a:t>
            </a:r>
            <a:r>
              <a:rPr lang="en-IN" sz="2800" i="1" dirty="0" smtClean="0"/>
              <a:t>    R</a:t>
            </a:r>
            <a:r>
              <a:rPr lang="en-IN" sz="2800" i="1" baseline="30000" dirty="0" smtClean="0"/>
              <a:t>2</a:t>
            </a:r>
            <a:r>
              <a:rPr lang="en-IN" sz="2800" i="1" dirty="0" smtClean="0"/>
              <a:t> </a:t>
            </a:r>
            <a:r>
              <a:rPr lang="en-IN" sz="2800" dirty="0" smtClean="0"/>
              <a:t>lexicographically ordered</a:t>
            </a:r>
            <a:r>
              <a:rPr lang="en-IN" sz="2800" dirty="0" smtClean="0"/>
              <a:t>, p &lt;q, if </a:t>
            </a:r>
            <a:r>
              <a:rPr lang="en-IN" sz="2800" dirty="0" err="1" smtClean="0"/>
              <a:t>p</a:t>
            </a:r>
            <a:r>
              <a:rPr lang="en-IN" sz="2800" baseline="-25000" dirty="0" err="1" smtClean="0"/>
              <a:t>y</a:t>
            </a:r>
            <a:r>
              <a:rPr lang="en-IN" sz="2800" dirty="0" smtClean="0"/>
              <a:t> &lt;</a:t>
            </a:r>
            <a:r>
              <a:rPr lang="en-IN" sz="2800" dirty="0" err="1" smtClean="0"/>
              <a:t>q</a:t>
            </a:r>
            <a:r>
              <a:rPr lang="en-IN" sz="2800" baseline="-25000" dirty="0" err="1" smtClean="0"/>
              <a:t>y</a:t>
            </a:r>
            <a:r>
              <a:rPr lang="en-IN" sz="2800" dirty="0" smtClean="0"/>
              <a:t> or </a:t>
            </a:r>
            <a:r>
              <a:rPr lang="en-IN" sz="2800" dirty="0" err="1" smtClean="0"/>
              <a:t>p</a:t>
            </a:r>
            <a:r>
              <a:rPr lang="en-IN" sz="2800" baseline="-25000" dirty="0" err="1" smtClean="0"/>
              <a:t>y</a:t>
            </a:r>
            <a:r>
              <a:rPr lang="en-IN" sz="2800" dirty="0" smtClean="0"/>
              <a:t>=</a:t>
            </a:r>
            <a:r>
              <a:rPr lang="en-IN" sz="2800" dirty="0" err="1" smtClean="0"/>
              <a:t>q</a:t>
            </a:r>
            <a:r>
              <a:rPr lang="en-IN" sz="2800" baseline="-25000" dirty="0" err="1" smtClean="0"/>
              <a:t>y</a:t>
            </a:r>
            <a:r>
              <a:rPr lang="en-IN" sz="2800" dirty="0" smtClean="0"/>
              <a:t> </a:t>
            </a:r>
            <a:r>
              <a:rPr lang="en-IN" sz="2800" dirty="0" smtClean="0"/>
              <a:t>and </a:t>
            </a:r>
            <a:r>
              <a:rPr lang="en-IN" sz="2800" dirty="0" err="1" smtClean="0"/>
              <a:t>p</a:t>
            </a:r>
            <a:r>
              <a:rPr lang="en-IN" sz="2800" baseline="-25000" dirty="0" err="1" smtClean="0"/>
              <a:t>x</a:t>
            </a:r>
            <a:r>
              <a:rPr lang="en-IN" sz="2800" dirty="0" smtClean="0"/>
              <a:t> </a:t>
            </a:r>
            <a:r>
              <a:rPr lang="en-IN" sz="2800" dirty="0" smtClean="0"/>
              <a:t>&lt;</a:t>
            </a:r>
            <a:r>
              <a:rPr lang="en-IN" sz="2800" dirty="0" err="1" smtClean="0"/>
              <a:t>q</a:t>
            </a:r>
            <a:r>
              <a:rPr lang="en-IN" sz="2800" baseline="-25000" dirty="0" err="1" smtClean="0"/>
              <a:t>x</a:t>
            </a:r>
            <a:r>
              <a:rPr lang="en-IN" sz="2800" dirty="0" smtClean="0"/>
              <a:t>.</a:t>
            </a:r>
          </a:p>
          <a:p>
            <a:r>
              <a:rPr lang="en-IN" sz="2800" dirty="0" smtClean="0"/>
              <a:t>d: </a:t>
            </a:r>
            <a:r>
              <a:rPr lang="en-IN" sz="2800" i="1" dirty="0" smtClean="0"/>
              <a:t>R</a:t>
            </a:r>
            <a:r>
              <a:rPr lang="en-IN" sz="2800" i="1" baseline="30000" dirty="0" smtClean="0"/>
              <a:t>2</a:t>
            </a:r>
            <a:r>
              <a:rPr lang="en-IN" sz="2800" i="1" dirty="0" smtClean="0"/>
              <a:t> –</a:t>
            </a:r>
            <a:r>
              <a:rPr lang="en-IN" sz="2400" i="1" dirty="0" smtClean="0"/>
              <a:t>&gt; R</a:t>
            </a:r>
          </a:p>
          <a:p>
            <a:pPr>
              <a:buNone/>
            </a:pPr>
            <a:r>
              <a:rPr lang="en-IN" sz="2800" dirty="0" smtClean="0"/>
              <a:t>For p     S, </a:t>
            </a:r>
            <a:r>
              <a:rPr lang="en-IN" sz="2800" dirty="0" err="1" smtClean="0"/>
              <a:t>d</a:t>
            </a:r>
            <a:r>
              <a:rPr lang="en-IN" sz="2800" baseline="-25000" dirty="0" err="1" smtClean="0"/>
              <a:t>p</a:t>
            </a:r>
            <a:r>
              <a:rPr lang="en-IN" sz="2800" dirty="0" smtClean="0"/>
              <a:t> : </a:t>
            </a:r>
            <a:r>
              <a:rPr lang="en-IN" sz="2800" dirty="0" smtClean="0"/>
              <a:t>R</a:t>
            </a:r>
            <a:r>
              <a:rPr lang="en-IN" sz="2800" baseline="30000" dirty="0" smtClean="0"/>
              <a:t>2</a:t>
            </a:r>
            <a:r>
              <a:rPr lang="en-IN" sz="2800" dirty="0" smtClean="0"/>
              <a:t> –&gt; </a:t>
            </a:r>
            <a:r>
              <a:rPr lang="en-IN" sz="2800" dirty="0" smtClean="0"/>
              <a:t>R is the Euclidean distance from a point in R</a:t>
            </a:r>
            <a:r>
              <a:rPr lang="en-IN" sz="2800" baseline="30000" dirty="0" smtClean="0"/>
              <a:t>2</a:t>
            </a:r>
            <a:r>
              <a:rPr lang="en-IN" sz="2800" dirty="0" smtClean="0"/>
              <a:t> to p,  and </a:t>
            </a:r>
            <a:r>
              <a:rPr lang="en-IN" sz="2800" dirty="0" smtClean="0"/>
              <a:t>d: R</a:t>
            </a:r>
            <a:r>
              <a:rPr lang="en-IN" sz="2800" baseline="30000" dirty="0" smtClean="0"/>
              <a:t>2</a:t>
            </a:r>
            <a:r>
              <a:rPr lang="en-IN" sz="2800" dirty="0" smtClean="0"/>
              <a:t> –&gt; </a:t>
            </a:r>
            <a:r>
              <a:rPr lang="en-IN" sz="2800" dirty="0" smtClean="0"/>
              <a:t>R is min </a:t>
            </a:r>
            <a:r>
              <a:rPr lang="en-IN" sz="2800" dirty="0" err="1" smtClean="0"/>
              <a:t>d</a:t>
            </a:r>
            <a:r>
              <a:rPr lang="en-IN" sz="2800" baseline="-25000" dirty="0" err="1" smtClean="0"/>
              <a:t>p</a:t>
            </a:r>
            <a:r>
              <a:rPr lang="en-IN" sz="2800" dirty="0" smtClean="0"/>
              <a:t>(for all p     S)</a:t>
            </a:r>
          </a:p>
          <a:p>
            <a:pPr>
              <a:buNone/>
            </a:pPr>
            <a:endParaRPr lang="en-IN" sz="2400" dirty="0" smtClean="0"/>
          </a:p>
          <a:p>
            <a:r>
              <a:rPr lang="en-IN" i="1" dirty="0" smtClean="0"/>
              <a:t>Voronoi circle at z    R</a:t>
            </a:r>
            <a:r>
              <a:rPr lang="en-IN" i="1" baseline="30000" dirty="0" smtClean="0"/>
              <a:t>2 </a:t>
            </a:r>
            <a:r>
              <a:rPr lang="en-IN" i="1" dirty="0" smtClean="0"/>
              <a:t> :</a:t>
            </a:r>
          </a:p>
          <a:p>
            <a:pPr>
              <a:buNone/>
            </a:pPr>
            <a:r>
              <a:rPr lang="en-IN" sz="2800" baseline="30000" dirty="0" smtClean="0"/>
              <a:t> </a:t>
            </a:r>
            <a:r>
              <a:rPr lang="en-IN" sz="2800" dirty="0" smtClean="0"/>
              <a:t>  Is the circle </a:t>
            </a:r>
            <a:r>
              <a:rPr lang="en-IN" sz="2800" dirty="0" err="1" smtClean="0"/>
              <a:t>centered</a:t>
            </a:r>
            <a:r>
              <a:rPr lang="en-IN" sz="2800" dirty="0" smtClean="0"/>
              <a:t> at z of radius d(z). </a:t>
            </a:r>
            <a:endParaRPr lang="en-IN" sz="2800" baseline="30000" dirty="0" smtClean="0"/>
          </a:p>
          <a:p>
            <a:endParaRPr lang="en-IN" dirty="0"/>
          </a:p>
        </p:txBody>
      </p:sp>
      <p:pic>
        <p:nvPicPr>
          <p:cNvPr id="4" name="Picture 3" descr="belong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7864" y="2564904"/>
            <a:ext cx="296504" cy="288032"/>
          </a:xfrm>
          <a:prstGeom prst="rect">
            <a:avLst/>
          </a:prstGeom>
        </p:spPr>
      </p:pic>
      <p:pic>
        <p:nvPicPr>
          <p:cNvPr id="5" name="Picture 4" descr="belong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9992" y="5301208"/>
            <a:ext cx="296504" cy="288032"/>
          </a:xfrm>
          <a:prstGeom prst="rect">
            <a:avLst/>
          </a:prstGeom>
        </p:spPr>
      </p:pic>
      <p:pic>
        <p:nvPicPr>
          <p:cNvPr id="7" name="Picture 6" descr="belong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9672" y="4509120"/>
            <a:ext cx="296504" cy="288032"/>
          </a:xfrm>
          <a:prstGeom prst="rect">
            <a:avLst/>
          </a:prstGeom>
        </p:spPr>
      </p:pic>
      <p:pic>
        <p:nvPicPr>
          <p:cNvPr id="8" name="Picture 7" descr="belong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11760" y="3789040"/>
            <a:ext cx="296504" cy="2880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908720"/>
            <a:ext cx="7498080" cy="4800600"/>
          </a:xfrm>
        </p:spPr>
        <p:txBody>
          <a:bodyPr>
            <a:normAutofit/>
          </a:bodyPr>
          <a:lstStyle/>
          <a:p>
            <a:r>
              <a:rPr lang="en-IN" sz="3000" i="1" dirty="0" smtClean="0"/>
              <a:t>Bisector </a:t>
            </a:r>
            <a:r>
              <a:rPr lang="en-IN" sz="3000" i="1" dirty="0" err="1" smtClean="0"/>
              <a:t>B</a:t>
            </a:r>
            <a:r>
              <a:rPr lang="en-IN" sz="3000" i="1" baseline="-25000" dirty="0" err="1" smtClean="0"/>
              <a:t>pq</a:t>
            </a:r>
            <a:endParaRPr lang="en-IN" sz="3000" i="1" baseline="-25000" dirty="0" smtClean="0"/>
          </a:p>
          <a:p>
            <a:pPr>
              <a:buNone/>
            </a:pPr>
            <a:r>
              <a:rPr lang="en-IN" sz="3000" i="1" baseline="-25000" dirty="0" smtClean="0"/>
              <a:t> </a:t>
            </a:r>
            <a:r>
              <a:rPr lang="en-IN" sz="3000" i="1" dirty="0" smtClean="0"/>
              <a:t> </a:t>
            </a:r>
            <a:r>
              <a:rPr lang="en-IN" sz="2600" dirty="0" smtClean="0"/>
              <a:t>For </a:t>
            </a:r>
            <a:r>
              <a:rPr lang="en-IN" sz="2600" dirty="0" err="1" smtClean="0"/>
              <a:t>p,q</a:t>
            </a:r>
            <a:r>
              <a:rPr lang="en-IN" sz="2600" dirty="0" smtClean="0"/>
              <a:t>   S is {z   </a:t>
            </a:r>
            <a:r>
              <a:rPr lang="en-IN" sz="2600" i="1" dirty="0" smtClean="0"/>
              <a:t>R</a:t>
            </a:r>
            <a:r>
              <a:rPr lang="en-IN" sz="2600" i="1" baseline="30000" dirty="0" smtClean="0"/>
              <a:t>2</a:t>
            </a:r>
            <a:r>
              <a:rPr lang="en-IN" sz="2600" i="1" dirty="0" smtClean="0"/>
              <a:t> : </a:t>
            </a:r>
            <a:r>
              <a:rPr lang="en-IN" sz="2600" dirty="0" err="1" smtClean="0"/>
              <a:t>d</a:t>
            </a:r>
            <a:r>
              <a:rPr lang="en-IN" sz="2600" baseline="-25000" dirty="0" err="1" smtClean="0"/>
              <a:t>p</a:t>
            </a:r>
            <a:r>
              <a:rPr lang="en-IN" sz="2600" baseline="-25000" dirty="0" smtClean="0"/>
              <a:t> </a:t>
            </a:r>
            <a:r>
              <a:rPr lang="en-IN" sz="2600" dirty="0" smtClean="0"/>
              <a:t> (z) = </a:t>
            </a:r>
            <a:r>
              <a:rPr lang="en-IN" sz="2600" dirty="0" err="1" smtClean="0"/>
              <a:t>d</a:t>
            </a:r>
            <a:r>
              <a:rPr lang="en-IN" sz="2600" baseline="-25000" dirty="0" err="1" smtClean="0"/>
              <a:t>q</a:t>
            </a:r>
            <a:r>
              <a:rPr lang="en-IN" sz="2600" baseline="-25000" dirty="0" smtClean="0"/>
              <a:t> </a:t>
            </a:r>
            <a:r>
              <a:rPr lang="en-IN" sz="2600" dirty="0" smtClean="0"/>
              <a:t> (z)}</a:t>
            </a:r>
          </a:p>
          <a:p>
            <a:pPr>
              <a:buNone/>
            </a:pPr>
            <a:endParaRPr lang="en-IN" sz="2600" dirty="0" smtClean="0"/>
          </a:p>
          <a:p>
            <a:r>
              <a:rPr lang="en-IN" sz="3000" dirty="0" smtClean="0"/>
              <a:t> </a:t>
            </a:r>
            <a:r>
              <a:rPr lang="en-IN" sz="3000" dirty="0" err="1" smtClean="0"/>
              <a:t>R</a:t>
            </a:r>
            <a:r>
              <a:rPr lang="en-IN" sz="3000" baseline="-25000" dirty="0" err="1" smtClean="0"/>
              <a:t>pq</a:t>
            </a:r>
            <a:r>
              <a:rPr lang="en-IN" sz="3000" baseline="-25000" dirty="0" smtClean="0"/>
              <a:t> </a:t>
            </a:r>
            <a:r>
              <a:rPr lang="en-IN" sz="3000" dirty="0" smtClean="0"/>
              <a:t> </a:t>
            </a:r>
            <a:r>
              <a:rPr lang="en-IN" sz="2600" dirty="0" smtClean="0"/>
              <a:t>is </a:t>
            </a:r>
            <a:r>
              <a:rPr lang="en-IN" sz="2600" dirty="0" smtClean="0"/>
              <a:t>{z   </a:t>
            </a:r>
            <a:r>
              <a:rPr lang="en-IN" sz="2600" i="1" dirty="0" smtClean="0"/>
              <a:t>R</a:t>
            </a:r>
            <a:r>
              <a:rPr lang="en-IN" sz="2600" i="1" baseline="30000" dirty="0" smtClean="0"/>
              <a:t>2</a:t>
            </a:r>
            <a:r>
              <a:rPr lang="en-IN" sz="2600" i="1" dirty="0" smtClean="0"/>
              <a:t> : </a:t>
            </a:r>
            <a:r>
              <a:rPr lang="en-IN" sz="2600" dirty="0" err="1" smtClean="0"/>
              <a:t>d</a:t>
            </a:r>
            <a:r>
              <a:rPr lang="en-IN" sz="2600" baseline="-25000" dirty="0" err="1" smtClean="0"/>
              <a:t>p</a:t>
            </a:r>
            <a:r>
              <a:rPr lang="en-IN" sz="2600" baseline="-25000" dirty="0" smtClean="0"/>
              <a:t> </a:t>
            </a:r>
            <a:r>
              <a:rPr lang="en-IN" sz="2600" dirty="0" smtClean="0"/>
              <a:t> (z) </a:t>
            </a:r>
            <a:r>
              <a:rPr lang="en-IN" sz="2600" dirty="0" smtClean="0"/>
              <a:t>&lt;= </a:t>
            </a:r>
            <a:r>
              <a:rPr lang="en-IN" sz="2600" dirty="0" err="1" smtClean="0"/>
              <a:t>d</a:t>
            </a:r>
            <a:r>
              <a:rPr lang="en-IN" sz="2600" baseline="-25000" dirty="0" err="1" smtClean="0"/>
              <a:t>q</a:t>
            </a:r>
            <a:r>
              <a:rPr lang="en-IN" sz="2600" baseline="-25000" dirty="0" smtClean="0"/>
              <a:t> </a:t>
            </a:r>
            <a:r>
              <a:rPr lang="en-IN" sz="2600" dirty="0" smtClean="0"/>
              <a:t> (z)}</a:t>
            </a:r>
            <a:r>
              <a:rPr lang="en-IN" sz="2600" baseline="-25000" dirty="0" smtClean="0"/>
              <a:t>   </a:t>
            </a:r>
          </a:p>
          <a:p>
            <a:pPr>
              <a:buNone/>
            </a:pPr>
            <a:endParaRPr lang="en-IN" sz="2600" baseline="-25000" dirty="0" smtClean="0"/>
          </a:p>
          <a:p>
            <a:r>
              <a:rPr lang="en-IN" sz="2600" baseline="-25000" dirty="0" smtClean="0"/>
              <a:t> </a:t>
            </a:r>
            <a:r>
              <a:rPr lang="en-IN" sz="2600" dirty="0" smtClean="0"/>
              <a:t> Voronoi region of p ,</a:t>
            </a:r>
            <a:r>
              <a:rPr lang="en-IN" sz="2400" dirty="0" smtClean="0"/>
              <a:t> </a:t>
            </a:r>
            <a:r>
              <a:rPr lang="en-IN" sz="2400" dirty="0" err="1" smtClean="0"/>
              <a:t>R</a:t>
            </a:r>
            <a:r>
              <a:rPr lang="en-IN" sz="2400" baseline="-25000" dirty="0" err="1" smtClean="0"/>
              <a:t>p</a:t>
            </a:r>
            <a:r>
              <a:rPr lang="en-IN" sz="2400" dirty="0" smtClean="0"/>
              <a:t> </a:t>
            </a:r>
            <a:endParaRPr lang="en-IN" sz="2400" dirty="0" smtClean="0"/>
          </a:p>
          <a:p>
            <a:pPr>
              <a:buNone/>
            </a:pPr>
            <a:r>
              <a:rPr lang="en-IN" sz="2600" dirty="0" smtClean="0"/>
              <a:t>  is       </a:t>
            </a:r>
            <a:r>
              <a:rPr lang="en-IN" sz="2800" dirty="0" err="1" smtClean="0"/>
              <a:t>R</a:t>
            </a:r>
            <a:r>
              <a:rPr lang="en-IN" sz="2800" baseline="-25000" dirty="0" err="1" smtClean="0"/>
              <a:t>pq</a:t>
            </a:r>
            <a:r>
              <a:rPr lang="en-IN" sz="2800" baseline="-25000" dirty="0" smtClean="0"/>
              <a:t> </a:t>
            </a:r>
            <a:r>
              <a:rPr lang="en-IN" sz="2800" dirty="0" smtClean="0"/>
              <a:t> </a:t>
            </a:r>
            <a:r>
              <a:rPr lang="en-IN" sz="2800" baseline="-25000" dirty="0" smtClean="0"/>
              <a:t> </a:t>
            </a:r>
            <a:endParaRPr lang="en-IN" sz="2600" baseline="-25000" dirty="0" smtClean="0"/>
          </a:p>
          <a:p>
            <a:pPr>
              <a:buNone/>
            </a:pPr>
            <a:endParaRPr lang="en-IN" sz="2600" baseline="-25000" dirty="0" smtClean="0"/>
          </a:p>
          <a:p>
            <a:pPr>
              <a:buNone/>
            </a:pPr>
            <a:r>
              <a:rPr lang="en-IN" sz="2600" baseline="-25000" dirty="0" smtClean="0"/>
              <a:t> </a:t>
            </a:r>
            <a:endParaRPr lang="en-IN" sz="2600" i="1" baseline="-25000" dirty="0" smtClean="0"/>
          </a:p>
        </p:txBody>
      </p:sp>
      <p:pic>
        <p:nvPicPr>
          <p:cNvPr id="4" name="Picture 3" descr="belong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76" y="1628800"/>
            <a:ext cx="222378" cy="216024"/>
          </a:xfrm>
          <a:prstGeom prst="rect">
            <a:avLst/>
          </a:prstGeom>
        </p:spPr>
      </p:pic>
      <p:pic>
        <p:nvPicPr>
          <p:cNvPr id="5" name="Picture 4" descr="belong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1628800"/>
            <a:ext cx="222378" cy="216024"/>
          </a:xfrm>
          <a:prstGeom prst="rect">
            <a:avLst/>
          </a:prstGeom>
        </p:spPr>
      </p:pic>
      <p:pic>
        <p:nvPicPr>
          <p:cNvPr id="6" name="Picture 5" descr="belong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7824" y="2636912"/>
            <a:ext cx="296504" cy="288032"/>
          </a:xfrm>
          <a:prstGeom prst="rect">
            <a:avLst/>
          </a:prstGeom>
        </p:spPr>
      </p:pic>
      <p:pic>
        <p:nvPicPr>
          <p:cNvPr id="7" name="Picture 6" descr="intersec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5696" y="3861048"/>
            <a:ext cx="576064" cy="6144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Transformation *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600" dirty="0" smtClean="0"/>
              <a:t>The mapping * </a:t>
            </a:r>
            <a:r>
              <a:rPr lang="en-IN" sz="2400" dirty="0" smtClean="0"/>
              <a:t>: </a:t>
            </a:r>
            <a:r>
              <a:rPr lang="en-IN" sz="2400" dirty="0" smtClean="0"/>
              <a:t>R</a:t>
            </a:r>
            <a:r>
              <a:rPr lang="en-IN" sz="2400" baseline="30000" dirty="0" smtClean="0"/>
              <a:t>2</a:t>
            </a:r>
            <a:r>
              <a:rPr lang="en-IN" sz="2400" dirty="0" smtClean="0"/>
              <a:t> –&gt; </a:t>
            </a:r>
            <a:r>
              <a:rPr lang="en-IN" sz="2400" dirty="0" smtClean="0"/>
              <a:t>R</a:t>
            </a:r>
            <a:r>
              <a:rPr lang="en-IN" sz="2600" baseline="30000" dirty="0" smtClean="0"/>
              <a:t>2</a:t>
            </a:r>
            <a:r>
              <a:rPr lang="en-IN" sz="2600" dirty="0" smtClean="0"/>
              <a:t> defined by </a:t>
            </a:r>
          </a:p>
          <a:p>
            <a:pPr>
              <a:buNone/>
            </a:pPr>
            <a:r>
              <a:rPr lang="en-IN" sz="2600" dirty="0" smtClean="0"/>
              <a:t> </a:t>
            </a:r>
            <a:r>
              <a:rPr lang="en-IN" sz="2600" dirty="0" smtClean="0"/>
              <a:t>*(</a:t>
            </a:r>
            <a:r>
              <a:rPr lang="en-IN" sz="2600" dirty="0" err="1" smtClean="0"/>
              <a:t>x,y</a:t>
            </a:r>
            <a:r>
              <a:rPr lang="en-IN" sz="2600" dirty="0" smtClean="0"/>
              <a:t>) = (x, </a:t>
            </a:r>
            <a:r>
              <a:rPr lang="en-IN" sz="2600" dirty="0" err="1" smtClean="0"/>
              <a:t>y+d</a:t>
            </a:r>
            <a:r>
              <a:rPr lang="en-IN" sz="2600" dirty="0" smtClean="0"/>
              <a:t>(</a:t>
            </a:r>
            <a:r>
              <a:rPr lang="en-IN" sz="2600" dirty="0" err="1" smtClean="0"/>
              <a:t>x,y</a:t>
            </a:r>
            <a:r>
              <a:rPr lang="en-IN" sz="2600" dirty="0" smtClean="0"/>
              <a:t>))</a:t>
            </a:r>
            <a:r>
              <a:rPr lang="en-IN" sz="2600" baseline="30000" dirty="0" smtClean="0"/>
              <a:t>   </a:t>
            </a:r>
          </a:p>
          <a:p>
            <a:pPr>
              <a:buNone/>
            </a:pPr>
            <a:endParaRPr lang="en-IN" sz="2600" baseline="30000" dirty="0" smtClean="0"/>
          </a:p>
          <a:p>
            <a:r>
              <a:rPr lang="en-IN" sz="2600" baseline="30000" dirty="0" smtClean="0"/>
              <a:t> </a:t>
            </a:r>
            <a:r>
              <a:rPr lang="en-IN" sz="2600" dirty="0" smtClean="0"/>
              <a:t> * maps the point z to the topmost point of the Voronoi circle at z.</a:t>
            </a:r>
            <a:r>
              <a:rPr lang="en-IN" sz="2600" baseline="30000" dirty="0" smtClean="0"/>
              <a:t> </a:t>
            </a:r>
          </a:p>
          <a:p>
            <a:pPr>
              <a:buNone/>
            </a:pPr>
            <a:endParaRPr lang="en-IN" sz="2600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378</TotalTime>
  <Words>1468</Words>
  <Application>Microsoft Office PowerPoint</Application>
  <PresentationFormat>On-screen Show (4:3)</PresentationFormat>
  <Paragraphs>157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Solstice</vt:lpstr>
      <vt:lpstr>A sweepline algorithm for Voronoi Diagrams</vt:lpstr>
      <vt:lpstr>Problem Statement</vt:lpstr>
      <vt:lpstr>Motivation</vt:lpstr>
      <vt:lpstr>Prior Work</vt:lpstr>
      <vt:lpstr>Key contributions</vt:lpstr>
      <vt:lpstr>Sweepline algorithm for set of sites</vt:lpstr>
      <vt:lpstr>Sweepline algorithm for set of point sites</vt:lpstr>
      <vt:lpstr>Slide 8</vt:lpstr>
      <vt:lpstr>The Transformation * :</vt:lpstr>
      <vt:lpstr>Effect of transformation on a bisector</vt:lpstr>
      <vt:lpstr>Effect of transformation on a region Rp</vt:lpstr>
      <vt:lpstr>Mapping between V* and V</vt:lpstr>
      <vt:lpstr>Algorithm for V*</vt:lpstr>
      <vt:lpstr>Slide 14</vt:lpstr>
      <vt:lpstr>Slide 15</vt:lpstr>
      <vt:lpstr>Slide 16</vt:lpstr>
      <vt:lpstr>Slide 17</vt:lpstr>
      <vt:lpstr>Slide 18</vt:lpstr>
      <vt:lpstr>Time complexity</vt:lpstr>
      <vt:lpstr>Computing V using the same algorithm</vt:lpstr>
      <vt:lpstr>Extensions of the algorithm</vt:lpstr>
      <vt:lpstr>Summary and comments</vt:lpstr>
      <vt:lpstr>References</vt:lpstr>
      <vt:lpstr>Slide 24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Microsoft</dc:creator>
  <cp:lastModifiedBy>Microsoft</cp:lastModifiedBy>
  <cp:revision>139</cp:revision>
  <dcterms:created xsi:type="dcterms:W3CDTF">2016-04-13T11:58:33Z</dcterms:created>
  <dcterms:modified xsi:type="dcterms:W3CDTF">2016-04-13T18:17:13Z</dcterms:modified>
</cp:coreProperties>
</file>