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7.xml"/><Relationship Id="rId22" Type="http://schemas.openxmlformats.org/officeDocument/2006/relationships/font" Target="fonts/Nunito-italic.fntdata"/><Relationship Id="rId10" Type="http://schemas.openxmlformats.org/officeDocument/2006/relationships/slide" Target="slides/slide6.xml"/><Relationship Id="rId21" Type="http://schemas.openxmlformats.org/officeDocument/2006/relationships/font" Target="fonts/Nunito-bold.fntdata"/><Relationship Id="rId13" Type="http://schemas.openxmlformats.org/officeDocument/2006/relationships/slide" Target="slides/slide9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8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pranav ghodke</a:t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BACKORDER PREDICTION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E4F2"/>
              </a:buClr>
              <a:buSzPts val="2313"/>
              <a:buFont typeface="Arial"/>
              <a:buNone/>
            </a:pPr>
            <a:r>
              <a:rPr b="1" i="0" lang="en-US" sz="185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AMAR CHHEDA 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9E4F2"/>
              </a:buClr>
              <a:buSzPts val="2313"/>
              <a:buFont typeface="Arial"/>
              <a:buNone/>
            </a:pPr>
            <a:r>
              <a:rPr b="1" i="0" lang="en-US" sz="185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ROHITH NAGABHYRAVA</a:t>
            </a:r>
            <a:endParaRPr b="1" i="0" sz="185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9E4F2"/>
              </a:buClr>
              <a:buSzPts val="2313"/>
              <a:buFont typeface="Arial"/>
              <a:buNone/>
            </a:pPr>
            <a:r>
              <a:rPr b="1" i="0" lang="en-US" sz="185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SANKET KULKARNI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rgbClr val="B9E4F2"/>
              </a:buClr>
              <a:buSzPts val="2313"/>
              <a:buFont typeface="Arial"/>
              <a:buNone/>
            </a:pPr>
            <a:r>
              <a:rPr b="1" i="0" lang="en-US" sz="185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PRANAV GHODKE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Using SMOTE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0" y="2198925"/>
            <a:ext cx="4914900" cy="329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300" y="2349500"/>
            <a:ext cx="5677028" cy="32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092150" y="827848"/>
            <a:ext cx="10007700" cy="93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With All 22 Features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00" y="2273300"/>
            <a:ext cx="4750049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100" y="2349500"/>
            <a:ext cx="5625191" cy="32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092200" y="1051272"/>
            <a:ext cx="10007700" cy="78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Interpreting The Results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092200" y="2078850"/>
            <a:ext cx="10326600" cy="299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Why overall accuracy is a bad predictor?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Why just ROC curve is not enough?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Why </a:t>
            </a:r>
            <a:r>
              <a:rPr lang="en-US" sz="3000"/>
              <a:t>Precision</a:t>
            </a:r>
            <a:r>
              <a:rPr lang="en-US" sz="3000"/>
              <a:t> - Recall graph is important?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Precision VS Recall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Computational Time Complexity VS Results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92200" y="1127473"/>
            <a:ext cx="10007700" cy="1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1198475" y="2463550"/>
            <a:ext cx="9954000" cy="3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K-fold </a:t>
            </a: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Cross Validation</a:t>
            </a: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 before sampling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Higher K values for cross validation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Different sampling techniques.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092200" y="2270499"/>
            <a:ext cx="10007700" cy="13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092200" y="24228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You! :)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092200" y="25781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What is backorder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Is it good or bad?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How to deal with backorders?</a:t>
            </a:r>
            <a:endParaRPr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Why backorder predicting is 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   necessary?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050" y="1895450"/>
            <a:ext cx="5874626" cy="40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925" y="597550"/>
            <a:ext cx="4182016" cy="26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225" y="3702500"/>
            <a:ext cx="37814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947250" y="3358163"/>
            <a:ext cx="36597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Distribution of perf_12_month_avg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6947238" y="6102800"/>
            <a:ext cx="36597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Distribution of lead_time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092138" y="534642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92150" y="1807550"/>
            <a:ext cx="4914900" cy="411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Our data is 16,00,000 * 23 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It consists Numerical and </a:t>
            </a:r>
            <a:r>
              <a:rPr lang="en-US"/>
              <a:t>categorical</a:t>
            </a:r>
            <a:r>
              <a:rPr lang="en-US"/>
              <a:t> variables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Data is majorly imbalanced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numerical features have different scales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Features such as Lead time, performances have </a:t>
            </a:r>
            <a:r>
              <a:rPr lang="en-US"/>
              <a:t>outliers and missing values ranging from 5-10% of total data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The target variable is </a:t>
            </a:r>
            <a:r>
              <a:rPr lang="en-US"/>
              <a:t> went_on_backorder which is categorical variable with Yes/No response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Data is highly imbalanced - Yes response forwent_on_backorder is only 0.7%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092150" y="64241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</a:t>
            </a:r>
            <a:r>
              <a:rPr lang="en-US"/>
              <a:t>Selection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092200" y="1729100"/>
            <a:ext cx="4914900" cy="464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Features were selected by applying domain knowledge of Supply chain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Forecasts and Sales were analyzed for 3, 6 and 9 months data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</a:t>
            </a:r>
            <a:r>
              <a:rPr lang="en-US"/>
              <a:t>e can see that the relationship between the variables are linear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We also observed that the backorders happen only when the value of sales and forecast is very low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Linear relation was observed between sales and forecast data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Due to the good correlations and sufficiently linear relationships between these features we </a:t>
            </a:r>
            <a:r>
              <a:rPr lang="en-US"/>
              <a:t>concluded</a:t>
            </a:r>
            <a:r>
              <a:rPr lang="en-US"/>
              <a:t> that sales_1_month can represent all forecast and sales data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963" y="1742900"/>
            <a:ext cx="5053224" cy="41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23050" y="456192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 - Contd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375" y="1519825"/>
            <a:ext cx="5932751" cy="48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125" y="1729100"/>
            <a:ext cx="4037850" cy="44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92200" y="664150"/>
            <a:ext cx="10007700" cy="51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Questrial"/>
                <a:ea typeface="Questrial"/>
                <a:cs typeface="Questrial"/>
                <a:sym typeface="Questrial"/>
              </a:rPr>
              <a:t>Approach to handle Imbalanced Data (only 0.7% went on backorder)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41400" y="1241650"/>
            <a:ext cx="99060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Oversampling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1" marL="1219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○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Minority class is randomly replicated.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1" marL="1219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○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Increases the overall size of the data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165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Under Sampling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1" marL="1219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○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Randomly eliminating the majority class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1" marL="1219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○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This method help improve run time and the storage problems by reducing the sample size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1" marL="1219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○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There can be loss of potentially useful information which could be important 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165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SMOTE (</a:t>
            </a:r>
            <a:r>
              <a:rPr lang="en-US" sz="2000"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Synthetic Minority Over-sampling Technique)</a:t>
            </a:r>
            <a:endParaRPr sz="2000"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1" marL="1219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Questrial"/>
              <a:buChar char="○"/>
            </a:pPr>
            <a:r>
              <a:rPr lang="en-US" sz="2000"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Used to avoid overfitting which can occur when replicating the minority class</a:t>
            </a:r>
            <a:endParaRPr sz="2000"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431800" lvl="1" marL="1219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○"/>
            </a:pPr>
            <a:r>
              <a:rPr lang="en-US" sz="2000"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SMOTE is found not effective for high dimensional data.</a:t>
            </a:r>
            <a:endParaRPr sz="2000"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just">
              <a:lnSpc>
                <a:spcPct val="107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92200" y="1127472"/>
            <a:ext cx="10007700" cy="8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Algorithm Selection - Random Forest</a:t>
            </a:r>
            <a:endParaRPr b="1"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/>
              <a:buChar char="•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Robust to outliers and missing values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1905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/>
              <a:buChar char="•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Perform well with large dimensional datasets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190500" lvl="0" marL="228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/>
              <a:buChar char="•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Can handle thousands of input variables without variable deletion.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1905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/>
              <a:buChar char="•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 Gives estimates of what variables are important in the classification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1905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•"/>
            </a:pPr>
            <a:r>
              <a:rPr lang="en-US" sz="2400">
                <a:latin typeface="Questrial"/>
                <a:ea typeface="Questrial"/>
                <a:cs typeface="Questrial"/>
                <a:sym typeface="Questrial"/>
              </a:rPr>
              <a:t> We compared the model by varying number of leaves and the minimum support.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K-fold Cross Validation</a:t>
            </a:r>
            <a:endParaRPr b="1"/>
          </a:p>
        </p:txBody>
      </p:sp>
      <p:sp>
        <p:nvSpPr>
          <p:cNvPr id="184" name="Shape 184"/>
          <p:cNvSpPr txBox="1"/>
          <p:nvPr/>
        </p:nvSpPr>
        <p:spPr>
          <a:xfrm>
            <a:off x="1371600" y="2050175"/>
            <a:ext cx="97284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dk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The original data is randomly partitioned into k equal sized subsamples.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dk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A single subsample is used as the validation data for testing the model, and the remaining k-1 subsamples are used as the training data.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The advantage of K-Fold Cross validation is that all the observations in the dataset are eventually used for both training and testing</a:t>
            </a:r>
            <a:endParaRPr sz="24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dk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Reduces bias as we are using most of the data for fitting, and also significantly reduces variance as most of the data is also being used in validation set</a:t>
            </a:r>
            <a:endParaRPr sz="24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92200" y="6702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Downsampling </a:t>
            </a:r>
            <a:r>
              <a:rPr lang="en-US"/>
              <a:t>Cross Validation Results</a:t>
            </a:r>
            <a:r>
              <a:rPr lang="en-US"/>
              <a:t> 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00" y="1717949"/>
            <a:ext cx="4914900" cy="33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700" y="1739900"/>
            <a:ext cx="5234000" cy="32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443650" y="5177400"/>
            <a:ext cx="93048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Number of estimators: 50 | Maximum features: 7 | Minimum leafs: 5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