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N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NZ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NZ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NZ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NZ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0" name="Google Shape;50;p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NZ"/>
              <a:t>Sales analysis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NZ"/>
              <a:t>YI (PEARL) WU      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NZ"/>
              <a:t>22 Jan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484311" y="685801"/>
            <a:ext cx="10018713" cy="57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NZ">
                <a:latin typeface="Calibri"/>
                <a:ea typeface="Calibri"/>
                <a:cs typeface="Calibri"/>
                <a:sym typeface="Calibri"/>
              </a:rPr>
              <a:t>Promotion</a:t>
            </a:r>
            <a:r>
              <a:rPr lang="en-NZ"/>
              <a:t> types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2" y="3124200"/>
            <a:ext cx="10018712" cy="326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11" y="1264922"/>
            <a:ext cx="10018712" cy="185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484311" y="685801"/>
            <a:ext cx="10018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NZ">
                <a:latin typeface="Calibri"/>
                <a:ea typeface="Calibri"/>
                <a:cs typeface="Calibri"/>
                <a:sym typeface="Calibri"/>
              </a:rPr>
              <a:t>Holiday</a:t>
            </a:r>
            <a:r>
              <a:rPr lang="en-NZ"/>
              <a:t> seasons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524000"/>
            <a:ext cx="1001871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484311" y="685801"/>
            <a:ext cx="10018713" cy="698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NZ">
                <a:latin typeface="Calibri"/>
                <a:ea typeface="Calibri"/>
                <a:cs typeface="Calibri"/>
                <a:sym typeface="Calibri"/>
              </a:rPr>
              <a:t>MarkDown 1 vs MarkDown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2215729" y="3188781"/>
            <a:ext cx="2026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store types view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119778" y="5514579"/>
            <a:ext cx="1817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store type A view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6733450" y="3188781"/>
            <a:ext cx="1817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store type B view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6846193" y="5514579"/>
            <a:ext cx="1817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store type C view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412" y="1544432"/>
            <a:ext cx="3757831" cy="148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3412" y="3794324"/>
            <a:ext cx="3757831" cy="148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3465" y="1542576"/>
            <a:ext cx="3757831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3465" y="3788114"/>
            <a:ext cx="3757831" cy="149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2020824" y="722376"/>
            <a:ext cx="54553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Suggestions and conclusion</a:t>
            </a:r>
            <a:endParaRPr sz="3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020824" y="2705622"/>
            <a:ext cx="874856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NZ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Bigger stores contribute more revenues.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NZ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Unemployment rate won’t have huge impact on sales, it’s a good opportunity to have more promotions when it is around 6%-7%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NZ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Promotion 5 is not suitable for holidays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NZ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Keeping running Promotion 1 if possible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3363238" y="2273474"/>
            <a:ext cx="55066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 sz="9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484310" y="241127"/>
            <a:ext cx="10018713" cy="80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NZ" sz="3600"/>
              <a:t>Business scenario &amp; questions</a:t>
            </a:r>
            <a:endParaRPr sz="36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484309" y="1045924"/>
            <a:ext cx="10018713" cy="5235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NZ" sz="2000"/>
              <a:t>Walmart is one of the world's largest retailers with more than 10500 stores over 24 countries. In this presentation, I would like to analyse the store sales data from Walmart to find out the reasons that may impact sales, such as store size, unemployment rate, and holidays. 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NZ" sz="1800"/>
              <a:t>What is the sales trend overall?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NZ" sz="1800"/>
              <a:t>What are the reasons that would impact sales? </a:t>
            </a:r>
            <a:endParaRPr/>
          </a:p>
          <a:p>
            <a:pPr indent="-285750" lvl="2" marL="12001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NZ" sz="1400"/>
              <a:t>Stores</a:t>
            </a:r>
            <a:endParaRPr/>
          </a:p>
          <a:p>
            <a:pPr indent="-171450" lvl="3" marL="1543050" rtl="0" algn="l">
              <a:spcBef>
                <a:spcPts val="840"/>
              </a:spcBef>
              <a:spcAft>
                <a:spcPts val="0"/>
              </a:spcAft>
              <a:buSzPts val="1740"/>
              <a:buChar char="•"/>
            </a:pPr>
            <a:r>
              <a:rPr lang="en-NZ" sz="1200"/>
              <a:t>Store size</a:t>
            </a:r>
            <a:endParaRPr/>
          </a:p>
          <a:p>
            <a:pPr indent="-171450" lvl="3" marL="1543050" rtl="0" algn="l">
              <a:spcBef>
                <a:spcPts val="840"/>
              </a:spcBef>
              <a:spcAft>
                <a:spcPts val="0"/>
              </a:spcAft>
              <a:buSzPts val="1740"/>
              <a:buChar char="•"/>
            </a:pPr>
            <a:r>
              <a:rPr lang="en-NZ" sz="1200"/>
              <a:t>Store type</a:t>
            </a:r>
            <a:endParaRPr/>
          </a:p>
          <a:p>
            <a:pPr indent="-285750" lvl="2" marL="12001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NZ" sz="1400"/>
              <a:t>Unemployment rate</a:t>
            </a:r>
            <a:endParaRPr/>
          </a:p>
          <a:p>
            <a:pPr indent="-285750" lvl="2" marL="12001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NZ" sz="1400"/>
              <a:t>Promotions</a:t>
            </a:r>
            <a:endParaRPr/>
          </a:p>
          <a:p>
            <a:pPr indent="-285750" lvl="2" marL="12001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NZ" sz="1400"/>
              <a:t>Holiday seasons</a:t>
            </a:r>
            <a:endParaRPr/>
          </a:p>
          <a:p>
            <a:pPr indent="-285750" lvl="2" marL="1200150" rtl="0" algn="l">
              <a:spcBef>
                <a:spcPts val="880"/>
              </a:spcBef>
              <a:spcAft>
                <a:spcPts val="0"/>
              </a:spcAft>
              <a:buSzPts val="2030"/>
              <a:buChar char="•"/>
            </a:pPr>
            <a:r>
              <a:rPr lang="en-NZ" sz="1400"/>
              <a:t>Anything else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NZ"/>
              <a:t>Audience &amp; Benefits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Audience: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Management from retailers or those who would assign resources in retail companies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Marketing team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Merchandise team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Benefits: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Identify the reasons might impact sales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Track sales metrics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Efficient allocation on resources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NZ"/>
              <a:t>Better decision making for merchandise team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NZ"/>
              <a:t>About the report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NZ"/>
              <a:t>Dataset: Walmart sales dataset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NZ"/>
              <a:t>Analysis method: Line Chart, area chart, bar/column chart, donut chart.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NZ"/>
              <a:t>Platform: Power BI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2173287" y="512065"/>
            <a:ext cx="10018713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NZ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Dashboard preview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287" y="1318427"/>
            <a:ext cx="8945562" cy="481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484311" y="685801"/>
            <a:ext cx="10018713" cy="7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NZ"/>
              <a:t>Business insights: overview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715812" y="1593820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NZ"/>
              <a:t>Sales by time</a:t>
            </a:r>
            <a:endParaRPr/>
          </a:p>
        </p:txBody>
      </p:sp>
      <p:sp>
        <p:nvSpPr>
          <p:cNvPr id="184" name="Google Shape;184;p24"/>
          <p:cNvSpPr txBox="1"/>
          <p:nvPr>
            <p:ph idx="3" type="body"/>
          </p:nvPr>
        </p:nvSpPr>
        <p:spPr>
          <a:xfrm>
            <a:off x="6824120" y="1602287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NZ"/>
              <a:t>Sales by stores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946" y="2270625"/>
            <a:ext cx="4894262" cy="303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808" y="2270625"/>
            <a:ext cx="4895850" cy="303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484311" y="685800"/>
            <a:ext cx="10018713" cy="771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NZ"/>
              <a:t>Business </a:t>
            </a:r>
            <a:r>
              <a:rPr lang="en-NZ" sz="3600"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n-NZ"/>
              <a:t>: stores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823" y="1457093"/>
            <a:ext cx="4545521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3136392" y="3343043"/>
            <a:ext cx="1552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NZ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stores view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823" y="3817048"/>
            <a:ext cx="4545521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3136392" y="5779096"/>
            <a:ext cx="1851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A store view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3039" y="1457093"/>
            <a:ext cx="4545521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8071104" y="3343043"/>
            <a:ext cx="1851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B store view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8140289" y="5779096"/>
            <a:ext cx="1851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C store view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3039" y="3817047"/>
            <a:ext cx="4545521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484311" y="685801"/>
            <a:ext cx="10018713" cy="81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NZ" sz="3600">
                <a:latin typeface="Calibri"/>
                <a:ea typeface="Calibri"/>
                <a:cs typeface="Calibri"/>
                <a:sym typeface="Calibri"/>
              </a:rPr>
              <a:t>Stores: size and type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3" y="2667000"/>
            <a:ext cx="4894262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7175" y="2667000"/>
            <a:ext cx="4895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501699"/>
            <a:ext cx="7792518" cy="453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1484311" y="685801"/>
            <a:ext cx="10018713" cy="81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NZ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Unemployment</a:t>
            </a:r>
            <a:endParaRPr sz="3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