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3" r:id="rId6"/>
    <p:sldId id="266" r:id="rId7"/>
    <p:sldId id="270" r:id="rId8"/>
    <p:sldId id="271" r:id="rId9"/>
    <p:sldId id="272" r:id="rId10"/>
    <p:sldId id="265" r:id="rId11"/>
    <p:sldId id="267" r:id="rId12"/>
    <p:sldId id="268" r:id="rId13"/>
    <p:sldId id="269" r:id="rId14"/>
    <p:sldId id="261"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CA50AE-C763-74C3-578C-7CA0780BEF0F}" v="341" dt="2023-03-31T13:00:48.925"/>
    <p1510:client id="{2FA2C38F-807D-7A04-9579-C6E9C09A5914}" v="243" dt="2023-03-29T12:46:26.687"/>
    <p1510:client id="{4EB06B95-A40B-2D4B-083D-E22592026A85}" v="18" dt="2023-03-31T13:11:57.031"/>
    <p1510:client id="{61829A3C-9255-6A06-8AB8-4ECD81BCC634}" v="393" dt="2023-03-29T10:01:16.162"/>
    <p1510:client id="{753C4603-F6E7-431C-ABB2-31A019F40C2E}" v="185" dt="2023-03-29T05:32:53.9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3166B1-9B97-463B-9376-88FCA2B9006D}"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9BCA8CE-3DB1-49E0-9A67-7C7B03007B2E}">
      <dgm:prSet/>
      <dgm:spPr/>
      <dgm:t>
        <a:bodyPr/>
        <a:lstStyle/>
        <a:p>
          <a:pPr rtl="0">
            <a:lnSpc>
              <a:spcPct val="100000"/>
            </a:lnSpc>
            <a:defRPr cap="all"/>
          </a:pPr>
          <a:r>
            <a:rPr lang="en-US">
              <a:latin typeface="Calibri Light" panose="020F0302020204030204"/>
            </a:rPr>
            <a:t>To define sequential clinical trials</a:t>
          </a:r>
          <a:endParaRPr lang="en-US"/>
        </a:p>
      </dgm:t>
    </dgm:pt>
    <dgm:pt modelId="{19730C5D-EAC3-46AC-9B29-7179F8A8D7A8}" type="parTrans" cxnId="{94FD47BD-BC18-4335-9D58-247360B3252A}">
      <dgm:prSet/>
      <dgm:spPr/>
      <dgm:t>
        <a:bodyPr/>
        <a:lstStyle/>
        <a:p>
          <a:endParaRPr lang="en-US"/>
        </a:p>
      </dgm:t>
    </dgm:pt>
    <dgm:pt modelId="{5E9223CB-F058-43F6-B6BD-B36A9FE50756}" type="sibTrans" cxnId="{94FD47BD-BC18-4335-9D58-247360B3252A}">
      <dgm:prSet/>
      <dgm:spPr/>
      <dgm:t>
        <a:bodyPr/>
        <a:lstStyle/>
        <a:p>
          <a:endParaRPr lang="en-US"/>
        </a:p>
      </dgm:t>
    </dgm:pt>
    <dgm:pt modelId="{87E80FE0-5DBA-437B-A9E6-F2EC2E89CFC3}">
      <dgm:prSet/>
      <dgm:spPr/>
      <dgm:t>
        <a:bodyPr/>
        <a:lstStyle/>
        <a:p>
          <a:pPr>
            <a:lnSpc>
              <a:spcPct val="100000"/>
            </a:lnSpc>
            <a:defRPr cap="all"/>
          </a:pPr>
          <a:r>
            <a:rPr lang="en-US"/>
            <a:t>Traditional Clinical </a:t>
          </a:r>
          <a:r>
            <a:rPr lang="en-US">
              <a:latin typeface="Calibri Light" panose="020F0302020204030204"/>
            </a:rPr>
            <a:t>Trials</a:t>
          </a:r>
          <a:r>
            <a:rPr lang="en-US"/>
            <a:t> v/s Sequential Clinical Trials</a:t>
          </a:r>
        </a:p>
      </dgm:t>
    </dgm:pt>
    <dgm:pt modelId="{2E985CF0-04C1-4870-B5CE-614A5397EAF6}" type="parTrans" cxnId="{76FA34E1-8D4B-40EC-8B68-71AD50B34438}">
      <dgm:prSet/>
      <dgm:spPr/>
      <dgm:t>
        <a:bodyPr/>
        <a:lstStyle/>
        <a:p>
          <a:endParaRPr lang="en-US"/>
        </a:p>
      </dgm:t>
    </dgm:pt>
    <dgm:pt modelId="{B59D5C86-494C-476B-9293-A983C88597D3}" type="sibTrans" cxnId="{76FA34E1-8D4B-40EC-8B68-71AD50B34438}">
      <dgm:prSet/>
      <dgm:spPr/>
      <dgm:t>
        <a:bodyPr/>
        <a:lstStyle/>
        <a:p>
          <a:endParaRPr lang="en-US"/>
        </a:p>
      </dgm:t>
    </dgm:pt>
    <dgm:pt modelId="{256FB065-AC15-4B2F-9304-82D5235C7243}">
      <dgm:prSet/>
      <dgm:spPr/>
      <dgm:t>
        <a:bodyPr/>
        <a:lstStyle/>
        <a:p>
          <a:pPr rtl="0">
            <a:lnSpc>
              <a:spcPct val="100000"/>
            </a:lnSpc>
            <a:defRPr cap="all"/>
          </a:pPr>
          <a:r>
            <a:rPr lang="en-US">
              <a:latin typeface="Calibri Light" panose="020F0302020204030204"/>
            </a:rPr>
            <a:t>To solve a Numerical</a:t>
          </a:r>
          <a:r>
            <a:rPr lang="en-US"/>
            <a:t> Example</a:t>
          </a:r>
        </a:p>
      </dgm:t>
    </dgm:pt>
    <dgm:pt modelId="{5DADA191-E1CE-44C8-8F54-A185316F4D20}" type="parTrans" cxnId="{C20AB2F2-3206-4245-8DC6-7845EC9FEE95}">
      <dgm:prSet/>
      <dgm:spPr/>
      <dgm:t>
        <a:bodyPr/>
        <a:lstStyle/>
        <a:p>
          <a:endParaRPr lang="en-US"/>
        </a:p>
      </dgm:t>
    </dgm:pt>
    <dgm:pt modelId="{42309A87-A024-4176-8431-DDF46FF05B2D}" type="sibTrans" cxnId="{C20AB2F2-3206-4245-8DC6-7845EC9FEE95}">
      <dgm:prSet/>
      <dgm:spPr/>
      <dgm:t>
        <a:bodyPr/>
        <a:lstStyle/>
        <a:p>
          <a:endParaRPr lang="en-US"/>
        </a:p>
      </dgm:t>
    </dgm:pt>
    <dgm:pt modelId="{862D6723-7EBE-454D-B73E-A5CCC8523956}">
      <dgm:prSet/>
      <dgm:spPr/>
      <dgm:t>
        <a:bodyPr/>
        <a:lstStyle/>
        <a:p>
          <a:pPr rtl="0">
            <a:lnSpc>
              <a:spcPct val="100000"/>
            </a:lnSpc>
            <a:defRPr cap="all"/>
          </a:pPr>
          <a:r>
            <a:rPr lang="en-US">
              <a:latin typeface="Calibri Light" panose="020F0302020204030204"/>
            </a:rPr>
            <a:t>To Simulate a trial in Python</a:t>
          </a:r>
          <a:endParaRPr lang="en-US"/>
        </a:p>
      </dgm:t>
    </dgm:pt>
    <dgm:pt modelId="{38FB6417-616D-4E10-850C-D3F456DE5BAC}" type="parTrans" cxnId="{892A5DA0-8E6D-404A-A5F7-4662955C2F8D}">
      <dgm:prSet/>
      <dgm:spPr/>
      <dgm:t>
        <a:bodyPr/>
        <a:lstStyle/>
        <a:p>
          <a:endParaRPr lang="en-US"/>
        </a:p>
      </dgm:t>
    </dgm:pt>
    <dgm:pt modelId="{5E7BB6C2-5328-414B-864E-9667FBD8B2C3}" type="sibTrans" cxnId="{892A5DA0-8E6D-404A-A5F7-4662955C2F8D}">
      <dgm:prSet/>
      <dgm:spPr/>
      <dgm:t>
        <a:bodyPr/>
        <a:lstStyle/>
        <a:p>
          <a:endParaRPr lang="en-US"/>
        </a:p>
      </dgm:t>
    </dgm:pt>
    <dgm:pt modelId="{2DDE2B9B-2A7E-4D21-923E-0CCE7E56084F}">
      <dgm:prSet/>
      <dgm:spPr/>
      <dgm:t>
        <a:bodyPr/>
        <a:lstStyle/>
        <a:p>
          <a:pPr>
            <a:lnSpc>
              <a:spcPct val="100000"/>
            </a:lnSpc>
            <a:defRPr cap="all"/>
          </a:pPr>
          <a:r>
            <a:rPr lang="en-US"/>
            <a:t>Our Inference and conclusions</a:t>
          </a:r>
        </a:p>
      </dgm:t>
    </dgm:pt>
    <dgm:pt modelId="{D8667E77-9F96-417D-A268-4C701DBEC8F2}" type="parTrans" cxnId="{9C8AECC8-1521-463B-85FF-3697177F027D}">
      <dgm:prSet/>
      <dgm:spPr/>
      <dgm:t>
        <a:bodyPr/>
        <a:lstStyle/>
        <a:p>
          <a:endParaRPr lang="en-US"/>
        </a:p>
      </dgm:t>
    </dgm:pt>
    <dgm:pt modelId="{6B079A87-659B-4494-93EA-7C38A3642FFF}" type="sibTrans" cxnId="{9C8AECC8-1521-463B-85FF-3697177F027D}">
      <dgm:prSet/>
      <dgm:spPr/>
      <dgm:t>
        <a:bodyPr/>
        <a:lstStyle/>
        <a:p>
          <a:endParaRPr lang="en-US"/>
        </a:p>
      </dgm:t>
    </dgm:pt>
    <dgm:pt modelId="{5DEE9EA2-E1C9-48CA-BDD7-FCB4CBEA4DC7}" type="pres">
      <dgm:prSet presAssocID="{1F3166B1-9B97-463B-9376-88FCA2B9006D}" presName="root" presStyleCnt="0">
        <dgm:presLayoutVars>
          <dgm:dir/>
          <dgm:resizeHandles val="exact"/>
        </dgm:presLayoutVars>
      </dgm:prSet>
      <dgm:spPr/>
    </dgm:pt>
    <dgm:pt modelId="{06057B5A-0145-4054-9100-9BFAB901B48C}" type="pres">
      <dgm:prSet presAssocID="{19BCA8CE-3DB1-49E0-9A67-7C7B03007B2E}" presName="compNode" presStyleCnt="0"/>
      <dgm:spPr/>
    </dgm:pt>
    <dgm:pt modelId="{D1CB0A05-7EBD-431D-A232-C112FEAADB03}" type="pres">
      <dgm:prSet presAssocID="{19BCA8CE-3DB1-49E0-9A67-7C7B03007B2E}" presName="iconBgRect" presStyleLbl="bgShp" presStyleIdx="0" presStyleCnt="5"/>
      <dgm:spPr/>
    </dgm:pt>
    <dgm:pt modelId="{EF2ABA39-3320-4BD5-9E8C-8360B90764FE}" type="pres">
      <dgm:prSet presAssocID="{19BCA8CE-3DB1-49E0-9A67-7C7B03007B2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V"/>
        </a:ext>
      </dgm:extLst>
    </dgm:pt>
    <dgm:pt modelId="{237C8A70-270E-4245-A314-001738D83513}" type="pres">
      <dgm:prSet presAssocID="{19BCA8CE-3DB1-49E0-9A67-7C7B03007B2E}" presName="spaceRect" presStyleCnt="0"/>
      <dgm:spPr/>
    </dgm:pt>
    <dgm:pt modelId="{ADC3DD88-5D19-4AF4-971A-F01429E34190}" type="pres">
      <dgm:prSet presAssocID="{19BCA8CE-3DB1-49E0-9A67-7C7B03007B2E}" presName="textRect" presStyleLbl="revTx" presStyleIdx="0" presStyleCnt="5">
        <dgm:presLayoutVars>
          <dgm:chMax val="1"/>
          <dgm:chPref val="1"/>
        </dgm:presLayoutVars>
      </dgm:prSet>
      <dgm:spPr/>
    </dgm:pt>
    <dgm:pt modelId="{DD1F421E-DB1A-4405-9C26-956235A54521}" type="pres">
      <dgm:prSet presAssocID="{5E9223CB-F058-43F6-B6BD-B36A9FE50756}" presName="sibTrans" presStyleCnt="0"/>
      <dgm:spPr/>
    </dgm:pt>
    <dgm:pt modelId="{4A4814CC-AF45-4FA1-81E2-010DA9AF546B}" type="pres">
      <dgm:prSet presAssocID="{87E80FE0-5DBA-437B-A9E6-F2EC2E89CFC3}" presName="compNode" presStyleCnt="0"/>
      <dgm:spPr/>
    </dgm:pt>
    <dgm:pt modelId="{815F645A-DEA2-4E4B-9738-AFA947264552}" type="pres">
      <dgm:prSet presAssocID="{87E80FE0-5DBA-437B-A9E6-F2EC2E89CFC3}" presName="iconBgRect" presStyleLbl="bgShp" presStyleIdx="1" presStyleCnt="5"/>
      <dgm:spPr/>
    </dgm:pt>
    <dgm:pt modelId="{91BB9490-DAFB-41F2-BE11-8398793B7937}" type="pres">
      <dgm:prSet presAssocID="{87E80FE0-5DBA-437B-A9E6-F2EC2E89CFC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dicine"/>
        </a:ext>
      </dgm:extLst>
    </dgm:pt>
    <dgm:pt modelId="{4926C91C-C19B-4675-AC41-AC5874FBD520}" type="pres">
      <dgm:prSet presAssocID="{87E80FE0-5DBA-437B-A9E6-F2EC2E89CFC3}" presName="spaceRect" presStyleCnt="0"/>
      <dgm:spPr/>
    </dgm:pt>
    <dgm:pt modelId="{38BA33A3-6EA3-4131-809F-0EB0E4EF329E}" type="pres">
      <dgm:prSet presAssocID="{87E80FE0-5DBA-437B-A9E6-F2EC2E89CFC3}" presName="textRect" presStyleLbl="revTx" presStyleIdx="1" presStyleCnt="5">
        <dgm:presLayoutVars>
          <dgm:chMax val="1"/>
          <dgm:chPref val="1"/>
        </dgm:presLayoutVars>
      </dgm:prSet>
      <dgm:spPr/>
    </dgm:pt>
    <dgm:pt modelId="{A4F45893-6F7B-4E6B-8D61-77E992CE13E3}" type="pres">
      <dgm:prSet presAssocID="{B59D5C86-494C-476B-9293-A983C88597D3}" presName="sibTrans" presStyleCnt="0"/>
      <dgm:spPr/>
    </dgm:pt>
    <dgm:pt modelId="{9EE4A3A1-B452-46C0-9CD8-7B8DA572B55E}" type="pres">
      <dgm:prSet presAssocID="{256FB065-AC15-4B2F-9304-82D5235C7243}" presName="compNode" presStyleCnt="0"/>
      <dgm:spPr/>
    </dgm:pt>
    <dgm:pt modelId="{DC9EF192-7332-4D51-8E97-5CC3E480F722}" type="pres">
      <dgm:prSet presAssocID="{256FB065-AC15-4B2F-9304-82D5235C7243}" presName="iconBgRect" presStyleLbl="bgShp" presStyleIdx="2" presStyleCnt="5"/>
      <dgm:spPr/>
    </dgm:pt>
    <dgm:pt modelId="{B99D4106-DAE3-4687-8DEA-4FDC61A49232}" type="pres">
      <dgm:prSet presAssocID="{256FB065-AC15-4B2F-9304-82D5235C724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31419374-61B2-43C4-B342-4AF8F4C5741F}" type="pres">
      <dgm:prSet presAssocID="{256FB065-AC15-4B2F-9304-82D5235C7243}" presName="spaceRect" presStyleCnt="0"/>
      <dgm:spPr/>
    </dgm:pt>
    <dgm:pt modelId="{4F4BC7B0-423B-4A02-AF4E-1EBED7C36D92}" type="pres">
      <dgm:prSet presAssocID="{256FB065-AC15-4B2F-9304-82D5235C7243}" presName="textRect" presStyleLbl="revTx" presStyleIdx="2" presStyleCnt="5">
        <dgm:presLayoutVars>
          <dgm:chMax val="1"/>
          <dgm:chPref val="1"/>
        </dgm:presLayoutVars>
      </dgm:prSet>
      <dgm:spPr/>
    </dgm:pt>
    <dgm:pt modelId="{816FD112-04C9-4C11-8474-BEA26AB09268}" type="pres">
      <dgm:prSet presAssocID="{42309A87-A024-4176-8431-DDF46FF05B2D}" presName="sibTrans" presStyleCnt="0"/>
      <dgm:spPr/>
    </dgm:pt>
    <dgm:pt modelId="{81445B39-B7BC-4D99-9E9B-0767C98546BA}" type="pres">
      <dgm:prSet presAssocID="{862D6723-7EBE-454D-B73E-A5CCC8523956}" presName="compNode" presStyleCnt="0"/>
      <dgm:spPr/>
    </dgm:pt>
    <dgm:pt modelId="{7BD07BBF-EFFF-42F0-99DF-E93762C12FD8}" type="pres">
      <dgm:prSet presAssocID="{862D6723-7EBE-454D-B73E-A5CCC8523956}" presName="iconBgRect" presStyleLbl="bgShp" presStyleIdx="3" presStyleCnt="5"/>
      <dgm:spPr/>
    </dgm:pt>
    <dgm:pt modelId="{6F63E546-962C-4DF2-9F09-B7239BEFE61F}" type="pres">
      <dgm:prSet presAssocID="{862D6723-7EBE-454D-B73E-A5CCC852395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4FBFA94F-5E7A-40F7-96C1-DFA0DC27A828}" type="pres">
      <dgm:prSet presAssocID="{862D6723-7EBE-454D-B73E-A5CCC8523956}" presName="spaceRect" presStyleCnt="0"/>
      <dgm:spPr/>
    </dgm:pt>
    <dgm:pt modelId="{CBAA0BA6-74EC-4D76-A7E3-E2943CE8F409}" type="pres">
      <dgm:prSet presAssocID="{862D6723-7EBE-454D-B73E-A5CCC8523956}" presName="textRect" presStyleLbl="revTx" presStyleIdx="3" presStyleCnt="5">
        <dgm:presLayoutVars>
          <dgm:chMax val="1"/>
          <dgm:chPref val="1"/>
        </dgm:presLayoutVars>
      </dgm:prSet>
      <dgm:spPr/>
    </dgm:pt>
    <dgm:pt modelId="{56E737DD-6601-4424-BBD3-7A0563C49FB7}" type="pres">
      <dgm:prSet presAssocID="{5E7BB6C2-5328-414B-864E-9667FBD8B2C3}" presName="sibTrans" presStyleCnt="0"/>
      <dgm:spPr/>
    </dgm:pt>
    <dgm:pt modelId="{95674676-CF91-47FD-B516-26F35252B6EE}" type="pres">
      <dgm:prSet presAssocID="{2DDE2B9B-2A7E-4D21-923E-0CCE7E56084F}" presName="compNode" presStyleCnt="0"/>
      <dgm:spPr/>
    </dgm:pt>
    <dgm:pt modelId="{AA1A9E18-B026-4F57-985B-D5A8A3CAF095}" type="pres">
      <dgm:prSet presAssocID="{2DDE2B9B-2A7E-4D21-923E-0CCE7E56084F}" presName="iconBgRect" presStyleLbl="bgShp" presStyleIdx="4" presStyleCnt="5"/>
      <dgm:spPr/>
    </dgm:pt>
    <dgm:pt modelId="{ED506438-AC16-4E08-9846-6309CB54594A}" type="pres">
      <dgm:prSet presAssocID="{2DDE2B9B-2A7E-4D21-923E-0CCE7E56084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28EC03EB-477A-4E3B-88B1-FF397F0E9773}" type="pres">
      <dgm:prSet presAssocID="{2DDE2B9B-2A7E-4D21-923E-0CCE7E56084F}" presName="spaceRect" presStyleCnt="0"/>
      <dgm:spPr/>
    </dgm:pt>
    <dgm:pt modelId="{613F8161-6D23-4072-B844-D7AAA3F2BB11}" type="pres">
      <dgm:prSet presAssocID="{2DDE2B9B-2A7E-4D21-923E-0CCE7E56084F}" presName="textRect" presStyleLbl="revTx" presStyleIdx="4" presStyleCnt="5">
        <dgm:presLayoutVars>
          <dgm:chMax val="1"/>
          <dgm:chPref val="1"/>
        </dgm:presLayoutVars>
      </dgm:prSet>
      <dgm:spPr/>
    </dgm:pt>
  </dgm:ptLst>
  <dgm:cxnLst>
    <dgm:cxn modelId="{E39D8705-5CA6-4C03-AF8E-E58253EA815C}" type="presOf" srcId="{19BCA8CE-3DB1-49E0-9A67-7C7B03007B2E}" destId="{ADC3DD88-5D19-4AF4-971A-F01429E34190}" srcOrd="0" destOrd="0" presId="urn:microsoft.com/office/officeart/2018/5/layout/IconCircleLabelList"/>
    <dgm:cxn modelId="{E0E25E1A-B7CA-437D-B357-EA9C03CB6558}" type="presOf" srcId="{2DDE2B9B-2A7E-4D21-923E-0CCE7E56084F}" destId="{613F8161-6D23-4072-B844-D7AAA3F2BB11}" srcOrd="0" destOrd="0" presId="urn:microsoft.com/office/officeart/2018/5/layout/IconCircleLabelList"/>
    <dgm:cxn modelId="{6D063539-23AB-43FE-9B76-3867893CCAEB}" type="presOf" srcId="{862D6723-7EBE-454D-B73E-A5CCC8523956}" destId="{CBAA0BA6-74EC-4D76-A7E3-E2943CE8F409}" srcOrd="0" destOrd="0" presId="urn:microsoft.com/office/officeart/2018/5/layout/IconCircleLabelList"/>
    <dgm:cxn modelId="{B97A9F65-8B3D-4990-85E7-383A2534E0DC}" type="presOf" srcId="{1F3166B1-9B97-463B-9376-88FCA2B9006D}" destId="{5DEE9EA2-E1C9-48CA-BDD7-FCB4CBEA4DC7}" srcOrd="0" destOrd="0" presId="urn:microsoft.com/office/officeart/2018/5/layout/IconCircleLabelList"/>
    <dgm:cxn modelId="{7B503E84-7CB5-4B21-90D9-60F6F9E0467D}" type="presOf" srcId="{256FB065-AC15-4B2F-9304-82D5235C7243}" destId="{4F4BC7B0-423B-4A02-AF4E-1EBED7C36D92}" srcOrd="0" destOrd="0" presId="urn:microsoft.com/office/officeart/2018/5/layout/IconCircleLabelList"/>
    <dgm:cxn modelId="{46AEB693-18D7-4493-B79F-FFFF9A5CEC84}" type="presOf" srcId="{87E80FE0-5DBA-437B-A9E6-F2EC2E89CFC3}" destId="{38BA33A3-6EA3-4131-809F-0EB0E4EF329E}" srcOrd="0" destOrd="0" presId="urn:microsoft.com/office/officeart/2018/5/layout/IconCircleLabelList"/>
    <dgm:cxn modelId="{892A5DA0-8E6D-404A-A5F7-4662955C2F8D}" srcId="{1F3166B1-9B97-463B-9376-88FCA2B9006D}" destId="{862D6723-7EBE-454D-B73E-A5CCC8523956}" srcOrd="3" destOrd="0" parTransId="{38FB6417-616D-4E10-850C-D3F456DE5BAC}" sibTransId="{5E7BB6C2-5328-414B-864E-9667FBD8B2C3}"/>
    <dgm:cxn modelId="{94FD47BD-BC18-4335-9D58-247360B3252A}" srcId="{1F3166B1-9B97-463B-9376-88FCA2B9006D}" destId="{19BCA8CE-3DB1-49E0-9A67-7C7B03007B2E}" srcOrd="0" destOrd="0" parTransId="{19730C5D-EAC3-46AC-9B29-7179F8A8D7A8}" sibTransId="{5E9223CB-F058-43F6-B6BD-B36A9FE50756}"/>
    <dgm:cxn modelId="{9C8AECC8-1521-463B-85FF-3697177F027D}" srcId="{1F3166B1-9B97-463B-9376-88FCA2B9006D}" destId="{2DDE2B9B-2A7E-4D21-923E-0CCE7E56084F}" srcOrd="4" destOrd="0" parTransId="{D8667E77-9F96-417D-A268-4C701DBEC8F2}" sibTransId="{6B079A87-659B-4494-93EA-7C38A3642FFF}"/>
    <dgm:cxn modelId="{76FA34E1-8D4B-40EC-8B68-71AD50B34438}" srcId="{1F3166B1-9B97-463B-9376-88FCA2B9006D}" destId="{87E80FE0-5DBA-437B-A9E6-F2EC2E89CFC3}" srcOrd="1" destOrd="0" parTransId="{2E985CF0-04C1-4870-B5CE-614A5397EAF6}" sibTransId="{B59D5C86-494C-476B-9293-A983C88597D3}"/>
    <dgm:cxn modelId="{C20AB2F2-3206-4245-8DC6-7845EC9FEE95}" srcId="{1F3166B1-9B97-463B-9376-88FCA2B9006D}" destId="{256FB065-AC15-4B2F-9304-82D5235C7243}" srcOrd="2" destOrd="0" parTransId="{5DADA191-E1CE-44C8-8F54-A185316F4D20}" sibTransId="{42309A87-A024-4176-8431-DDF46FF05B2D}"/>
    <dgm:cxn modelId="{97166005-DF9D-4245-A4EC-5781B89C7EDD}" type="presParOf" srcId="{5DEE9EA2-E1C9-48CA-BDD7-FCB4CBEA4DC7}" destId="{06057B5A-0145-4054-9100-9BFAB901B48C}" srcOrd="0" destOrd="0" presId="urn:microsoft.com/office/officeart/2018/5/layout/IconCircleLabelList"/>
    <dgm:cxn modelId="{464B59C3-2F6E-4E75-8623-FAB6AEC753F5}" type="presParOf" srcId="{06057B5A-0145-4054-9100-9BFAB901B48C}" destId="{D1CB0A05-7EBD-431D-A232-C112FEAADB03}" srcOrd="0" destOrd="0" presId="urn:microsoft.com/office/officeart/2018/5/layout/IconCircleLabelList"/>
    <dgm:cxn modelId="{2F775C10-B16E-490D-BFE0-DFC8859169E3}" type="presParOf" srcId="{06057B5A-0145-4054-9100-9BFAB901B48C}" destId="{EF2ABA39-3320-4BD5-9E8C-8360B90764FE}" srcOrd="1" destOrd="0" presId="urn:microsoft.com/office/officeart/2018/5/layout/IconCircleLabelList"/>
    <dgm:cxn modelId="{E90AE713-90FF-444D-804B-45B896C951A2}" type="presParOf" srcId="{06057B5A-0145-4054-9100-9BFAB901B48C}" destId="{237C8A70-270E-4245-A314-001738D83513}" srcOrd="2" destOrd="0" presId="urn:microsoft.com/office/officeart/2018/5/layout/IconCircleLabelList"/>
    <dgm:cxn modelId="{9ABF524D-04AD-4297-8A0A-56B5F965CBE7}" type="presParOf" srcId="{06057B5A-0145-4054-9100-9BFAB901B48C}" destId="{ADC3DD88-5D19-4AF4-971A-F01429E34190}" srcOrd="3" destOrd="0" presId="urn:microsoft.com/office/officeart/2018/5/layout/IconCircleLabelList"/>
    <dgm:cxn modelId="{B2D1024B-8135-410E-9A92-676B41AA1AE0}" type="presParOf" srcId="{5DEE9EA2-E1C9-48CA-BDD7-FCB4CBEA4DC7}" destId="{DD1F421E-DB1A-4405-9C26-956235A54521}" srcOrd="1" destOrd="0" presId="urn:microsoft.com/office/officeart/2018/5/layout/IconCircleLabelList"/>
    <dgm:cxn modelId="{7DEB9A7D-3D9B-47ED-BB21-303534E5037A}" type="presParOf" srcId="{5DEE9EA2-E1C9-48CA-BDD7-FCB4CBEA4DC7}" destId="{4A4814CC-AF45-4FA1-81E2-010DA9AF546B}" srcOrd="2" destOrd="0" presId="urn:microsoft.com/office/officeart/2018/5/layout/IconCircleLabelList"/>
    <dgm:cxn modelId="{F80321F6-A368-4C75-BD62-5CADB266F48D}" type="presParOf" srcId="{4A4814CC-AF45-4FA1-81E2-010DA9AF546B}" destId="{815F645A-DEA2-4E4B-9738-AFA947264552}" srcOrd="0" destOrd="0" presId="urn:microsoft.com/office/officeart/2018/5/layout/IconCircleLabelList"/>
    <dgm:cxn modelId="{F62A8D2F-EDAF-42DB-9656-A0BD4BB539F1}" type="presParOf" srcId="{4A4814CC-AF45-4FA1-81E2-010DA9AF546B}" destId="{91BB9490-DAFB-41F2-BE11-8398793B7937}" srcOrd="1" destOrd="0" presId="urn:microsoft.com/office/officeart/2018/5/layout/IconCircleLabelList"/>
    <dgm:cxn modelId="{548B499B-3C3A-48EB-AF8C-B98352EC2B74}" type="presParOf" srcId="{4A4814CC-AF45-4FA1-81E2-010DA9AF546B}" destId="{4926C91C-C19B-4675-AC41-AC5874FBD520}" srcOrd="2" destOrd="0" presId="urn:microsoft.com/office/officeart/2018/5/layout/IconCircleLabelList"/>
    <dgm:cxn modelId="{CACF31AD-1FDA-49F1-B4B1-EC45CF0E28DC}" type="presParOf" srcId="{4A4814CC-AF45-4FA1-81E2-010DA9AF546B}" destId="{38BA33A3-6EA3-4131-809F-0EB0E4EF329E}" srcOrd="3" destOrd="0" presId="urn:microsoft.com/office/officeart/2018/5/layout/IconCircleLabelList"/>
    <dgm:cxn modelId="{88F922AB-43C8-44C8-AAFE-166CB7C1FA4E}" type="presParOf" srcId="{5DEE9EA2-E1C9-48CA-BDD7-FCB4CBEA4DC7}" destId="{A4F45893-6F7B-4E6B-8D61-77E992CE13E3}" srcOrd="3" destOrd="0" presId="urn:microsoft.com/office/officeart/2018/5/layout/IconCircleLabelList"/>
    <dgm:cxn modelId="{AA9BFEF9-FEA8-4DA5-B0C2-9188F038C545}" type="presParOf" srcId="{5DEE9EA2-E1C9-48CA-BDD7-FCB4CBEA4DC7}" destId="{9EE4A3A1-B452-46C0-9CD8-7B8DA572B55E}" srcOrd="4" destOrd="0" presId="urn:microsoft.com/office/officeart/2018/5/layout/IconCircleLabelList"/>
    <dgm:cxn modelId="{39378E20-EBFA-4FA0-ABC8-D67274AEC8A3}" type="presParOf" srcId="{9EE4A3A1-B452-46C0-9CD8-7B8DA572B55E}" destId="{DC9EF192-7332-4D51-8E97-5CC3E480F722}" srcOrd="0" destOrd="0" presId="urn:microsoft.com/office/officeart/2018/5/layout/IconCircleLabelList"/>
    <dgm:cxn modelId="{779C9C58-EBFC-4795-894C-B5E5E0AAF7EA}" type="presParOf" srcId="{9EE4A3A1-B452-46C0-9CD8-7B8DA572B55E}" destId="{B99D4106-DAE3-4687-8DEA-4FDC61A49232}" srcOrd="1" destOrd="0" presId="urn:microsoft.com/office/officeart/2018/5/layout/IconCircleLabelList"/>
    <dgm:cxn modelId="{563C38FD-5FEC-4FBC-B1E4-56F14C627F8D}" type="presParOf" srcId="{9EE4A3A1-B452-46C0-9CD8-7B8DA572B55E}" destId="{31419374-61B2-43C4-B342-4AF8F4C5741F}" srcOrd="2" destOrd="0" presId="urn:microsoft.com/office/officeart/2018/5/layout/IconCircleLabelList"/>
    <dgm:cxn modelId="{E912CEEF-1B48-4ECF-9F89-BF4FB15AE83D}" type="presParOf" srcId="{9EE4A3A1-B452-46C0-9CD8-7B8DA572B55E}" destId="{4F4BC7B0-423B-4A02-AF4E-1EBED7C36D92}" srcOrd="3" destOrd="0" presId="urn:microsoft.com/office/officeart/2018/5/layout/IconCircleLabelList"/>
    <dgm:cxn modelId="{25181F63-1179-44B9-A49F-233B1226B3F1}" type="presParOf" srcId="{5DEE9EA2-E1C9-48CA-BDD7-FCB4CBEA4DC7}" destId="{816FD112-04C9-4C11-8474-BEA26AB09268}" srcOrd="5" destOrd="0" presId="urn:microsoft.com/office/officeart/2018/5/layout/IconCircleLabelList"/>
    <dgm:cxn modelId="{13718A1D-E39E-4497-BF75-5E98B62085AA}" type="presParOf" srcId="{5DEE9EA2-E1C9-48CA-BDD7-FCB4CBEA4DC7}" destId="{81445B39-B7BC-4D99-9E9B-0767C98546BA}" srcOrd="6" destOrd="0" presId="urn:microsoft.com/office/officeart/2018/5/layout/IconCircleLabelList"/>
    <dgm:cxn modelId="{489F5B75-E048-4A78-9DD5-B8A06B2772F6}" type="presParOf" srcId="{81445B39-B7BC-4D99-9E9B-0767C98546BA}" destId="{7BD07BBF-EFFF-42F0-99DF-E93762C12FD8}" srcOrd="0" destOrd="0" presId="urn:microsoft.com/office/officeart/2018/5/layout/IconCircleLabelList"/>
    <dgm:cxn modelId="{AB630419-F423-46CA-BC3B-22C71CFD9237}" type="presParOf" srcId="{81445B39-B7BC-4D99-9E9B-0767C98546BA}" destId="{6F63E546-962C-4DF2-9F09-B7239BEFE61F}" srcOrd="1" destOrd="0" presId="urn:microsoft.com/office/officeart/2018/5/layout/IconCircleLabelList"/>
    <dgm:cxn modelId="{AA45BB70-7393-4D41-86FC-834C55F01EA9}" type="presParOf" srcId="{81445B39-B7BC-4D99-9E9B-0767C98546BA}" destId="{4FBFA94F-5E7A-40F7-96C1-DFA0DC27A828}" srcOrd="2" destOrd="0" presId="urn:microsoft.com/office/officeart/2018/5/layout/IconCircleLabelList"/>
    <dgm:cxn modelId="{45BDF038-59BF-43E6-85B0-2FFF973799DB}" type="presParOf" srcId="{81445B39-B7BC-4D99-9E9B-0767C98546BA}" destId="{CBAA0BA6-74EC-4D76-A7E3-E2943CE8F409}" srcOrd="3" destOrd="0" presId="urn:microsoft.com/office/officeart/2018/5/layout/IconCircleLabelList"/>
    <dgm:cxn modelId="{82F7AD7A-B731-4991-85B1-63DDA59F017E}" type="presParOf" srcId="{5DEE9EA2-E1C9-48CA-BDD7-FCB4CBEA4DC7}" destId="{56E737DD-6601-4424-BBD3-7A0563C49FB7}" srcOrd="7" destOrd="0" presId="urn:microsoft.com/office/officeart/2018/5/layout/IconCircleLabelList"/>
    <dgm:cxn modelId="{2CFB141E-C639-44FA-AD32-962459F45723}" type="presParOf" srcId="{5DEE9EA2-E1C9-48CA-BDD7-FCB4CBEA4DC7}" destId="{95674676-CF91-47FD-B516-26F35252B6EE}" srcOrd="8" destOrd="0" presId="urn:microsoft.com/office/officeart/2018/5/layout/IconCircleLabelList"/>
    <dgm:cxn modelId="{8396BEA7-59AB-4C28-96D9-3F3250479069}" type="presParOf" srcId="{95674676-CF91-47FD-B516-26F35252B6EE}" destId="{AA1A9E18-B026-4F57-985B-D5A8A3CAF095}" srcOrd="0" destOrd="0" presId="urn:microsoft.com/office/officeart/2018/5/layout/IconCircleLabelList"/>
    <dgm:cxn modelId="{7BEC1F4E-CF2F-4BEE-AD21-0315A769D174}" type="presParOf" srcId="{95674676-CF91-47FD-B516-26F35252B6EE}" destId="{ED506438-AC16-4E08-9846-6309CB54594A}" srcOrd="1" destOrd="0" presId="urn:microsoft.com/office/officeart/2018/5/layout/IconCircleLabelList"/>
    <dgm:cxn modelId="{C0715AAA-6A90-4E5D-80F9-D8B83C476815}" type="presParOf" srcId="{95674676-CF91-47FD-B516-26F35252B6EE}" destId="{28EC03EB-477A-4E3B-88B1-FF397F0E9773}" srcOrd="2" destOrd="0" presId="urn:microsoft.com/office/officeart/2018/5/layout/IconCircleLabelList"/>
    <dgm:cxn modelId="{CCD8B504-F7DA-4FDE-9D5C-236AC72DFD2A}" type="presParOf" srcId="{95674676-CF91-47FD-B516-26F35252B6EE}" destId="{613F8161-6D23-4072-B844-D7AAA3F2BB1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F46294-3D2C-4051-A71F-C6F6AA9887EB}" type="doc">
      <dgm:prSet loTypeId="urn:microsoft.com/office/officeart/2005/8/layout/hierarchy1" loCatId="hierarchy" qsTypeId="urn:microsoft.com/office/officeart/2005/8/quickstyle/simple5" qsCatId="simple" csTypeId="urn:microsoft.com/office/officeart/2005/8/colors/accent0_3" csCatId="mainScheme"/>
      <dgm:spPr/>
      <dgm:t>
        <a:bodyPr/>
        <a:lstStyle/>
        <a:p>
          <a:endParaRPr lang="en-US"/>
        </a:p>
      </dgm:t>
    </dgm:pt>
    <dgm:pt modelId="{F5716B10-8672-4118-A85B-C7574DAE59D6}">
      <dgm:prSet/>
      <dgm:spPr/>
      <dgm:t>
        <a:bodyPr/>
        <a:lstStyle/>
        <a:p>
          <a:r>
            <a:rPr lang="en-US"/>
            <a:t>Bootstrapping</a:t>
          </a:r>
        </a:p>
      </dgm:t>
    </dgm:pt>
    <dgm:pt modelId="{9A33ED7D-D36C-4501-AD3B-FB43A33DBB7A}" type="parTrans" cxnId="{2084A744-9AA2-4B8B-ACCE-606A6D7F9BEF}">
      <dgm:prSet/>
      <dgm:spPr/>
      <dgm:t>
        <a:bodyPr/>
        <a:lstStyle/>
        <a:p>
          <a:endParaRPr lang="en-US"/>
        </a:p>
      </dgm:t>
    </dgm:pt>
    <dgm:pt modelId="{F023FE4B-D74B-4C1F-8A82-0E1C4971360B}" type="sibTrans" cxnId="{2084A744-9AA2-4B8B-ACCE-606A6D7F9BEF}">
      <dgm:prSet/>
      <dgm:spPr/>
      <dgm:t>
        <a:bodyPr/>
        <a:lstStyle/>
        <a:p>
          <a:endParaRPr lang="en-US"/>
        </a:p>
      </dgm:t>
    </dgm:pt>
    <dgm:pt modelId="{690A05BF-230F-4165-8703-52E6BBA33EB5}">
      <dgm:prSet/>
      <dgm:spPr/>
      <dgm:t>
        <a:bodyPr/>
        <a:lstStyle/>
        <a:p>
          <a:r>
            <a:rPr lang="en-US"/>
            <a:t>Adaptive designs</a:t>
          </a:r>
        </a:p>
      </dgm:t>
    </dgm:pt>
    <dgm:pt modelId="{56D9C3ED-83D0-4CB7-AEC0-10D492B5D0C5}" type="parTrans" cxnId="{04531F26-6376-4ADC-8131-4063287708B2}">
      <dgm:prSet/>
      <dgm:spPr/>
      <dgm:t>
        <a:bodyPr/>
        <a:lstStyle/>
        <a:p>
          <a:endParaRPr lang="en-US"/>
        </a:p>
      </dgm:t>
    </dgm:pt>
    <dgm:pt modelId="{AA6F9123-42DE-4BFE-BCB1-A2782B88F99A}" type="sibTrans" cxnId="{04531F26-6376-4ADC-8131-4063287708B2}">
      <dgm:prSet/>
      <dgm:spPr/>
      <dgm:t>
        <a:bodyPr/>
        <a:lstStyle/>
        <a:p>
          <a:endParaRPr lang="en-US"/>
        </a:p>
      </dgm:t>
    </dgm:pt>
    <dgm:pt modelId="{12D6F9BD-6C4A-4847-9828-086667EC22DD}">
      <dgm:prSet/>
      <dgm:spPr/>
      <dgm:t>
        <a:bodyPr/>
        <a:lstStyle/>
        <a:p>
          <a:r>
            <a:rPr lang="en-US"/>
            <a:t>Bayesian methods</a:t>
          </a:r>
        </a:p>
      </dgm:t>
    </dgm:pt>
    <dgm:pt modelId="{A7E4FC80-0920-4F61-BA7E-4EF7C7EC43D0}" type="parTrans" cxnId="{BEE11392-BC3B-476C-920F-1527D8B45FBB}">
      <dgm:prSet/>
      <dgm:spPr/>
      <dgm:t>
        <a:bodyPr/>
        <a:lstStyle/>
        <a:p>
          <a:endParaRPr lang="en-US"/>
        </a:p>
      </dgm:t>
    </dgm:pt>
    <dgm:pt modelId="{519064D5-C8F5-46EE-8962-9D1BFAB80C72}" type="sibTrans" cxnId="{BEE11392-BC3B-476C-920F-1527D8B45FBB}">
      <dgm:prSet/>
      <dgm:spPr/>
      <dgm:t>
        <a:bodyPr/>
        <a:lstStyle/>
        <a:p>
          <a:endParaRPr lang="en-US"/>
        </a:p>
      </dgm:t>
    </dgm:pt>
    <dgm:pt modelId="{4D09C6B3-1BE6-4FAA-928A-FCCEC0C3A10B}">
      <dgm:prSet/>
      <dgm:spPr/>
      <dgm:t>
        <a:bodyPr/>
        <a:lstStyle/>
        <a:p>
          <a:r>
            <a:rPr lang="en-US"/>
            <a:t>Data monitoring committees</a:t>
          </a:r>
        </a:p>
      </dgm:t>
    </dgm:pt>
    <dgm:pt modelId="{BF5708ED-E000-4BF2-A621-1029715859F6}" type="parTrans" cxnId="{F7F1E5A5-14F1-4EC7-A232-AF3988C80203}">
      <dgm:prSet/>
      <dgm:spPr/>
      <dgm:t>
        <a:bodyPr/>
        <a:lstStyle/>
        <a:p>
          <a:endParaRPr lang="en-US"/>
        </a:p>
      </dgm:t>
    </dgm:pt>
    <dgm:pt modelId="{C0A7FC05-E493-4594-AEE1-25D8A62FF244}" type="sibTrans" cxnId="{F7F1E5A5-14F1-4EC7-A232-AF3988C80203}">
      <dgm:prSet/>
      <dgm:spPr/>
      <dgm:t>
        <a:bodyPr/>
        <a:lstStyle/>
        <a:p>
          <a:endParaRPr lang="en-US"/>
        </a:p>
      </dgm:t>
    </dgm:pt>
    <dgm:pt modelId="{51220B81-0E88-4CFE-AA0A-330D4DE3EA79}" type="pres">
      <dgm:prSet presAssocID="{12F46294-3D2C-4051-A71F-C6F6AA9887EB}" presName="hierChild1" presStyleCnt="0">
        <dgm:presLayoutVars>
          <dgm:chPref val="1"/>
          <dgm:dir/>
          <dgm:animOne val="branch"/>
          <dgm:animLvl val="lvl"/>
          <dgm:resizeHandles/>
        </dgm:presLayoutVars>
      </dgm:prSet>
      <dgm:spPr/>
    </dgm:pt>
    <dgm:pt modelId="{DF64064F-6DD6-4873-8A1B-3202D5707DB6}" type="pres">
      <dgm:prSet presAssocID="{F5716B10-8672-4118-A85B-C7574DAE59D6}" presName="hierRoot1" presStyleCnt="0"/>
      <dgm:spPr/>
    </dgm:pt>
    <dgm:pt modelId="{891FFA4A-E4A1-47CC-BDE9-50E9E90BE9C6}" type="pres">
      <dgm:prSet presAssocID="{F5716B10-8672-4118-A85B-C7574DAE59D6}" presName="composite" presStyleCnt="0"/>
      <dgm:spPr/>
    </dgm:pt>
    <dgm:pt modelId="{30D4D7F3-C6BB-46B4-95D6-AC63A21FE76B}" type="pres">
      <dgm:prSet presAssocID="{F5716B10-8672-4118-A85B-C7574DAE59D6}" presName="background" presStyleLbl="node0" presStyleIdx="0" presStyleCnt="4"/>
      <dgm:spPr/>
    </dgm:pt>
    <dgm:pt modelId="{291216FF-D9EB-4B34-B132-5F9454F34386}" type="pres">
      <dgm:prSet presAssocID="{F5716B10-8672-4118-A85B-C7574DAE59D6}" presName="text" presStyleLbl="fgAcc0" presStyleIdx="0" presStyleCnt="4">
        <dgm:presLayoutVars>
          <dgm:chPref val="3"/>
        </dgm:presLayoutVars>
      </dgm:prSet>
      <dgm:spPr/>
    </dgm:pt>
    <dgm:pt modelId="{4BA380C5-26CD-4CDD-8A9B-582402FBA8C5}" type="pres">
      <dgm:prSet presAssocID="{F5716B10-8672-4118-A85B-C7574DAE59D6}" presName="hierChild2" presStyleCnt="0"/>
      <dgm:spPr/>
    </dgm:pt>
    <dgm:pt modelId="{F85518ED-08BB-47DD-8EE6-180E4B70E465}" type="pres">
      <dgm:prSet presAssocID="{690A05BF-230F-4165-8703-52E6BBA33EB5}" presName="hierRoot1" presStyleCnt="0"/>
      <dgm:spPr/>
    </dgm:pt>
    <dgm:pt modelId="{EE68C2C9-4BBD-4F49-B63D-B769090DA224}" type="pres">
      <dgm:prSet presAssocID="{690A05BF-230F-4165-8703-52E6BBA33EB5}" presName="composite" presStyleCnt="0"/>
      <dgm:spPr/>
    </dgm:pt>
    <dgm:pt modelId="{EB55BCC1-502F-4B65-9AC1-C8BD2B44563F}" type="pres">
      <dgm:prSet presAssocID="{690A05BF-230F-4165-8703-52E6BBA33EB5}" presName="background" presStyleLbl="node0" presStyleIdx="1" presStyleCnt="4"/>
      <dgm:spPr/>
    </dgm:pt>
    <dgm:pt modelId="{825F5B6C-E3FE-42CF-9F39-98CD56D1C0AD}" type="pres">
      <dgm:prSet presAssocID="{690A05BF-230F-4165-8703-52E6BBA33EB5}" presName="text" presStyleLbl="fgAcc0" presStyleIdx="1" presStyleCnt="4">
        <dgm:presLayoutVars>
          <dgm:chPref val="3"/>
        </dgm:presLayoutVars>
      </dgm:prSet>
      <dgm:spPr/>
    </dgm:pt>
    <dgm:pt modelId="{ECF42C54-B79E-402B-994F-5339D119282A}" type="pres">
      <dgm:prSet presAssocID="{690A05BF-230F-4165-8703-52E6BBA33EB5}" presName="hierChild2" presStyleCnt="0"/>
      <dgm:spPr/>
    </dgm:pt>
    <dgm:pt modelId="{FC4BBDBA-A3A4-4147-9464-CE39F75D38F5}" type="pres">
      <dgm:prSet presAssocID="{12D6F9BD-6C4A-4847-9828-086667EC22DD}" presName="hierRoot1" presStyleCnt="0"/>
      <dgm:spPr/>
    </dgm:pt>
    <dgm:pt modelId="{807944D9-16C7-435C-8C1E-4B3F5CC70EF3}" type="pres">
      <dgm:prSet presAssocID="{12D6F9BD-6C4A-4847-9828-086667EC22DD}" presName="composite" presStyleCnt="0"/>
      <dgm:spPr/>
    </dgm:pt>
    <dgm:pt modelId="{54BBA318-BB18-4AFA-A388-FA396897BE39}" type="pres">
      <dgm:prSet presAssocID="{12D6F9BD-6C4A-4847-9828-086667EC22DD}" presName="background" presStyleLbl="node0" presStyleIdx="2" presStyleCnt="4"/>
      <dgm:spPr/>
    </dgm:pt>
    <dgm:pt modelId="{0E08C535-857B-4925-9333-C75F7B601D8A}" type="pres">
      <dgm:prSet presAssocID="{12D6F9BD-6C4A-4847-9828-086667EC22DD}" presName="text" presStyleLbl="fgAcc0" presStyleIdx="2" presStyleCnt="4">
        <dgm:presLayoutVars>
          <dgm:chPref val="3"/>
        </dgm:presLayoutVars>
      </dgm:prSet>
      <dgm:spPr/>
    </dgm:pt>
    <dgm:pt modelId="{F3F6BED9-38A3-489D-9973-B8A720565DE0}" type="pres">
      <dgm:prSet presAssocID="{12D6F9BD-6C4A-4847-9828-086667EC22DD}" presName="hierChild2" presStyleCnt="0"/>
      <dgm:spPr/>
    </dgm:pt>
    <dgm:pt modelId="{D1090DE3-6DB6-4867-9DE4-42BFBC1A1420}" type="pres">
      <dgm:prSet presAssocID="{4D09C6B3-1BE6-4FAA-928A-FCCEC0C3A10B}" presName="hierRoot1" presStyleCnt="0"/>
      <dgm:spPr/>
    </dgm:pt>
    <dgm:pt modelId="{C7153C3C-8179-45B5-A2FB-4147D639C50B}" type="pres">
      <dgm:prSet presAssocID="{4D09C6B3-1BE6-4FAA-928A-FCCEC0C3A10B}" presName="composite" presStyleCnt="0"/>
      <dgm:spPr/>
    </dgm:pt>
    <dgm:pt modelId="{7EE2E6C5-8F76-44A0-800D-B159FBB98484}" type="pres">
      <dgm:prSet presAssocID="{4D09C6B3-1BE6-4FAA-928A-FCCEC0C3A10B}" presName="background" presStyleLbl="node0" presStyleIdx="3" presStyleCnt="4"/>
      <dgm:spPr/>
    </dgm:pt>
    <dgm:pt modelId="{A8959264-C4F3-453B-9E82-9688B794C48F}" type="pres">
      <dgm:prSet presAssocID="{4D09C6B3-1BE6-4FAA-928A-FCCEC0C3A10B}" presName="text" presStyleLbl="fgAcc0" presStyleIdx="3" presStyleCnt="4">
        <dgm:presLayoutVars>
          <dgm:chPref val="3"/>
        </dgm:presLayoutVars>
      </dgm:prSet>
      <dgm:spPr/>
    </dgm:pt>
    <dgm:pt modelId="{A043B6A2-D6C7-4A70-9834-CA709FB5CA7C}" type="pres">
      <dgm:prSet presAssocID="{4D09C6B3-1BE6-4FAA-928A-FCCEC0C3A10B}" presName="hierChild2" presStyleCnt="0"/>
      <dgm:spPr/>
    </dgm:pt>
  </dgm:ptLst>
  <dgm:cxnLst>
    <dgm:cxn modelId="{C741B325-8896-4EE8-8223-77E3B3E85436}" type="presOf" srcId="{4D09C6B3-1BE6-4FAA-928A-FCCEC0C3A10B}" destId="{A8959264-C4F3-453B-9E82-9688B794C48F}" srcOrd="0" destOrd="0" presId="urn:microsoft.com/office/officeart/2005/8/layout/hierarchy1"/>
    <dgm:cxn modelId="{04531F26-6376-4ADC-8131-4063287708B2}" srcId="{12F46294-3D2C-4051-A71F-C6F6AA9887EB}" destId="{690A05BF-230F-4165-8703-52E6BBA33EB5}" srcOrd="1" destOrd="0" parTransId="{56D9C3ED-83D0-4CB7-AEC0-10D492B5D0C5}" sibTransId="{AA6F9123-42DE-4BFE-BCB1-A2782B88F99A}"/>
    <dgm:cxn modelId="{2084A744-9AA2-4B8B-ACCE-606A6D7F9BEF}" srcId="{12F46294-3D2C-4051-A71F-C6F6AA9887EB}" destId="{F5716B10-8672-4118-A85B-C7574DAE59D6}" srcOrd="0" destOrd="0" parTransId="{9A33ED7D-D36C-4501-AD3B-FB43A33DBB7A}" sibTransId="{F023FE4B-D74B-4C1F-8A82-0E1C4971360B}"/>
    <dgm:cxn modelId="{C59D9E6E-B70A-41A1-8FC1-788F62141692}" type="presOf" srcId="{F5716B10-8672-4118-A85B-C7574DAE59D6}" destId="{291216FF-D9EB-4B34-B132-5F9454F34386}" srcOrd="0" destOrd="0" presId="urn:microsoft.com/office/officeart/2005/8/layout/hierarchy1"/>
    <dgm:cxn modelId="{25D5E28C-83CF-4B85-B539-241851A5F97D}" type="presOf" srcId="{12F46294-3D2C-4051-A71F-C6F6AA9887EB}" destId="{51220B81-0E88-4CFE-AA0A-330D4DE3EA79}" srcOrd="0" destOrd="0" presId="urn:microsoft.com/office/officeart/2005/8/layout/hierarchy1"/>
    <dgm:cxn modelId="{BEE11392-BC3B-476C-920F-1527D8B45FBB}" srcId="{12F46294-3D2C-4051-A71F-C6F6AA9887EB}" destId="{12D6F9BD-6C4A-4847-9828-086667EC22DD}" srcOrd="2" destOrd="0" parTransId="{A7E4FC80-0920-4F61-BA7E-4EF7C7EC43D0}" sibTransId="{519064D5-C8F5-46EE-8962-9D1BFAB80C72}"/>
    <dgm:cxn modelId="{F7F1E5A5-14F1-4EC7-A232-AF3988C80203}" srcId="{12F46294-3D2C-4051-A71F-C6F6AA9887EB}" destId="{4D09C6B3-1BE6-4FAA-928A-FCCEC0C3A10B}" srcOrd="3" destOrd="0" parTransId="{BF5708ED-E000-4BF2-A621-1029715859F6}" sibTransId="{C0A7FC05-E493-4594-AEE1-25D8A62FF244}"/>
    <dgm:cxn modelId="{39219CB1-C96B-4175-944F-E05D979EC55E}" type="presOf" srcId="{12D6F9BD-6C4A-4847-9828-086667EC22DD}" destId="{0E08C535-857B-4925-9333-C75F7B601D8A}" srcOrd="0" destOrd="0" presId="urn:microsoft.com/office/officeart/2005/8/layout/hierarchy1"/>
    <dgm:cxn modelId="{A3BF3DEE-5BF0-4045-9924-6B7C728A9C00}" type="presOf" srcId="{690A05BF-230F-4165-8703-52E6BBA33EB5}" destId="{825F5B6C-E3FE-42CF-9F39-98CD56D1C0AD}" srcOrd="0" destOrd="0" presId="urn:microsoft.com/office/officeart/2005/8/layout/hierarchy1"/>
    <dgm:cxn modelId="{C9674F77-9A32-4099-AFBD-221733103EAA}" type="presParOf" srcId="{51220B81-0E88-4CFE-AA0A-330D4DE3EA79}" destId="{DF64064F-6DD6-4873-8A1B-3202D5707DB6}" srcOrd="0" destOrd="0" presId="urn:microsoft.com/office/officeart/2005/8/layout/hierarchy1"/>
    <dgm:cxn modelId="{421B7CBD-642A-4ACE-8830-43121328BFF7}" type="presParOf" srcId="{DF64064F-6DD6-4873-8A1B-3202D5707DB6}" destId="{891FFA4A-E4A1-47CC-BDE9-50E9E90BE9C6}" srcOrd="0" destOrd="0" presId="urn:microsoft.com/office/officeart/2005/8/layout/hierarchy1"/>
    <dgm:cxn modelId="{42557E3F-E43C-473D-804F-A41FB47E5F8F}" type="presParOf" srcId="{891FFA4A-E4A1-47CC-BDE9-50E9E90BE9C6}" destId="{30D4D7F3-C6BB-46B4-95D6-AC63A21FE76B}" srcOrd="0" destOrd="0" presId="urn:microsoft.com/office/officeart/2005/8/layout/hierarchy1"/>
    <dgm:cxn modelId="{6A7A1E6A-D523-4EB8-87A0-D1040CD95075}" type="presParOf" srcId="{891FFA4A-E4A1-47CC-BDE9-50E9E90BE9C6}" destId="{291216FF-D9EB-4B34-B132-5F9454F34386}" srcOrd="1" destOrd="0" presId="urn:microsoft.com/office/officeart/2005/8/layout/hierarchy1"/>
    <dgm:cxn modelId="{5E34E08B-F6F1-412B-88BA-80ECF935C2B5}" type="presParOf" srcId="{DF64064F-6DD6-4873-8A1B-3202D5707DB6}" destId="{4BA380C5-26CD-4CDD-8A9B-582402FBA8C5}" srcOrd="1" destOrd="0" presId="urn:microsoft.com/office/officeart/2005/8/layout/hierarchy1"/>
    <dgm:cxn modelId="{A4129659-4827-49D8-A0B6-EAE8990B292A}" type="presParOf" srcId="{51220B81-0E88-4CFE-AA0A-330D4DE3EA79}" destId="{F85518ED-08BB-47DD-8EE6-180E4B70E465}" srcOrd="1" destOrd="0" presId="urn:microsoft.com/office/officeart/2005/8/layout/hierarchy1"/>
    <dgm:cxn modelId="{FAF9688C-5F88-4BB4-AFD8-176E888CC0DE}" type="presParOf" srcId="{F85518ED-08BB-47DD-8EE6-180E4B70E465}" destId="{EE68C2C9-4BBD-4F49-B63D-B769090DA224}" srcOrd="0" destOrd="0" presId="urn:microsoft.com/office/officeart/2005/8/layout/hierarchy1"/>
    <dgm:cxn modelId="{CC105C4F-E4C9-49F2-B193-2553FD12408F}" type="presParOf" srcId="{EE68C2C9-4BBD-4F49-B63D-B769090DA224}" destId="{EB55BCC1-502F-4B65-9AC1-C8BD2B44563F}" srcOrd="0" destOrd="0" presId="urn:microsoft.com/office/officeart/2005/8/layout/hierarchy1"/>
    <dgm:cxn modelId="{7DC51F07-B005-4F18-B1C4-472D353E7EF5}" type="presParOf" srcId="{EE68C2C9-4BBD-4F49-B63D-B769090DA224}" destId="{825F5B6C-E3FE-42CF-9F39-98CD56D1C0AD}" srcOrd="1" destOrd="0" presId="urn:microsoft.com/office/officeart/2005/8/layout/hierarchy1"/>
    <dgm:cxn modelId="{4C58CDE6-4ED6-4184-AB95-C85A3D3870F1}" type="presParOf" srcId="{F85518ED-08BB-47DD-8EE6-180E4B70E465}" destId="{ECF42C54-B79E-402B-994F-5339D119282A}" srcOrd="1" destOrd="0" presId="urn:microsoft.com/office/officeart/2005/8/layout/hierarchy1"/>
    <dgm:cxn modelId="{296E04BF-973E-42AB-8643-BCDA69C2A1D2}" type="presParOf" srcId="{51220B81-0E88-4CFE-AA0A-330D4DE3EA79}" destId="{FC4BBDBA-A3A4-4147-9464-CE39F75D38F5}" srcOrd="2" destOrd="0" presId="urn:microsoft.com/office/officeart/2005/8/layout/hierarchy1"/>
    <dgm:cxn modelId="{A3395959-DFE5-4AA1-8890-5DC05AEC3354}" type="presParOf" srcId="{FC4BBDBA-A3A4-4147-9464-CE39F75D38F5}" destId="{807944D9-16C7-435C-8C1E-4B3F5CC70EF3}" srcOrd="0" destOrd="0" presId="urn:microsoft.com/office/officeart/2005/8/layout/hierarchy1"/>
    <dgm:cxn modelId="{3C4F82BD-F796-4458-BA92-57E50CA46343}" type="presParOf" srcId="{807944D9-16C7-435C-8C1E-4B3F5CC70EF3}" destId="{54BBA318-BB18-4AFA-A388-FA396897BE39}" srcOrd="0" destOrd="0" presId="urn:microsoft.com/office/officeart/2005/8/layout/hierarchy1"/>
    <dgm:cxn modelId="{71E23DB3-1080-4C43-8FD1-0C3081375367}" type="presParOf" srcId="{807944D9-16C7-435C-8C1E-4B3F5CC70EF3}" destId="{0E08C535-857B-4925-9333-C75F7B601D8A}" srcOrd="1" destOrd="0" presId="urn:microsoft.com/office/officeart/2005/8/layout/hierarchy1"/>
    <dgm:cxn modelId="{5C209D74-BBD7-447F-964E-EFA0CE7C4C16}" type="presParOf" srcId="{FC4BBDBA-A3A4-4147-9464-CE39F75D38F5}" destId="{F3F6BED9-38A3-489D-9973-B8A720565DE0}" srcOrd="1" destOrd="0" presId="urn:microsoft.com/office/officeart/2005/8/layout/hierarchy1"/>
    <dgm:cxn modelId="{729AB4DD-6313-4D7F-A05E-E14C691DD605}" type="presParOf" srcId="{51220B81-0E88-4CFE-AA0A-330D4DE3EA79}" destId="{D1090DE3-6DB6-4867-9DE4-42BFBC1A1420}" srcOrd="3" destOrd="0" presId="urn:microsoft.com/office/officeart/2005/8/layout/hierarchy1"/>
    <dgm:cxn modelId="{94E45376-5831-44E9-B21B-D5C2D8DFDE6D}" type="presParOf" srcId="{D1090DE3-6DB6-4867-9DE4-42BFBC1A1420}" destId="{C7153C3C-8179-45B5-A2FB-4147D639C50B}" srcOrd="0" destOrd="0" presId="urn:microsoft.com/office/officeart/2005/8/layout/hierarchy1"/>
    <dgm:cxn modelId="{BA76415A-078B-4A56-8C6A-8DA1E205BFE5}" type="presParOf" srcId="{C7153C3C-8179-45B5-A2FB-4147D639C50B}" destId="{7EE2E6C5-8F76-44A0-800D-B159FBB98484}" srcOrd="0" destOrd="0" presId="urn:microsoft.com/office/officeart/2005/8/layout/hierarchy1"/>
    <dgm:cxn modelId="{2228A7E6-5F0C-49B7-BD00-758B9F11B9B7}" type="presParOf" srcId="{C7153C3C-8179-45B5-A2FB-4147D639C50B}" destId="{A8959264-C4F3-453B-9E82-9688B794C48F}" srcOrd="1" destOrd="0" presId="urn:microsoft.com/office/officeart/2005/8/layout/hierarchy1"/>
    <dgm:cxn modelId="{6DF66DC0-B833-4D0B-8597-903F3125AD8A}" type="presParOf" srcId="{D1090DE3-6DB6-4867-9DE4-42BFBC1A1420}" destId="{A043B6A2-D6C7-4A70-9834-CA709FB5CA7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B0A05-7EBD-431D-A232-C112FEAADB03}">
      <dsp:nvSpPr>
        <dsp:cNvPr id="0" name=""/>
        <dsp:cNvSpPr/>
      </dsp:nvSpPr>
      <dsp:spPr>
        <a:xfrm>
          <a:off x="478800" y="1095669"/>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2ABA39-3320-4BD5-9E8C-8360B90764FE}">
      <dsp:nvSpPr>
        <dsp:cNvPr id="0" name=""/>
        <dsp:cNvSpPr/>
      </dsp:nvSpPr>
      <dsp:spPr>
        <a:xfrm>
          <a:off x="712800" y="132966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C3DD88-5D19-4AF4-971A-F01429E34190}">
      <dsp:nvSpPr>
        <dsp:cNvPr id="0" name=""/>
        <dsp:cNvSpPr/>
      </dsp:nvSpPr>
      <dsp:spPr>
        <a:xfrm>
          <a:off x="12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rtl="0">
            <a:lnSpc>
              <a:spcPct val="100000"/>
            </a:lnSpc>
            <a:spcBef>
              <a:spcPct val="0"/>
            </a:spcBef>
            <a:spcAft>
              <a:spcPct val="35000"/>
            </a:spcAft>
            <a:buNone/>
            <a:defRPr cap="all"/>
          </a:pPr>
          <a:r>
            <a:rPr lang="en-US" sz="1400" kern="1200">
              <a:latin typeface="Calibri Light" panose="020F0302020204030204"/>
            </a:rPr>
            <a:t>To define sequential clinical trials</a:t>
          </a:r>
          <a:endParaRPr lang="en-US" sz="1400" kern="1200"/>
        </a:p>
      </dsp:txBody>
      <dsp:txXfrm>
        <a:off x="127800" y="2535669"/>
        <a:ext cx="1800000" cy="720000"/>
      </dsp:txXfrm>
    </dsp:sp>
    <dsp:sp modelId="{815F645A-DEA2-4E4B-9738-AFA947264552}">
      <dsp:nvSpPr>
        <dsp:cNvPr id="0" name=""/>
        <dsp:cNvSpPr/>
      </dsp:nvSpPr>
      <dsp:spPr>
        <a:xfrm>
          <a:off x="2593800" y="1095669"/>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BB9490-DAFB-41F2-BE11-8398793B7937}">
      <dsp:nvSpPr>
        <dsp:cNvPr id="0" name=""/>
        <dsp:cNvSpPr/>
      </dsp:nvSpPr>
      <dsp:spPr>
        <a:xfrm>
          <a:off x="2827800" y="1329668"/>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BA33A3-6EA3-4131-809F-0EB0E4EF329E}">
      <dsp:nvSpPr>
        <dsp:cNvPr id="0" name=""/>
        <dsp:cNvSpPr/>
      </dsp:nvSpPr>
      <dsp:spPr>
        <a:xfrm>
          <a:off x="2242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Traditional Clinical </a:t>
          </a:r>
          <a:r>
            <a:rPr lang="en-US" sz="1400" kern="1200">
              <a:latin typeface="Calibri Light" panose="020F0302020204030204"/>
            </a:rPr>
            <a:t>Trials</a:t>
          </a:r>
          <a:r>
            <a:rPr lang="en-US" sz="1400" kern="1200"/>
            <a:t> v/s Sequential Clinical Trials</a:t>
          </a:r>
        </a:p>
      </dsp:txBody>
      <dsp:txXfrm>
        <a:off x="2242800" y="2535669"/>
        <a:ext cx="1800000" cy="720000"/>
      </dsp:txXfrm>
    </dsp:sp>
    <dsp:sp modelId="{DC9EF192-7332-4D51-8E97-5CC3E480F722}">
      <dsp:nvSpPr>
        <dsp:cNvPr id="0" name=""/>
        <dsp:cNvSpPr/>
      </dsp:nvSpPr>
      <dsp:spPr>
        <a:xfrm>
          <a:off x="4708800" y="1095669"/>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9D4106-DAE3-4687-8DEA-4FDC61A49232}">
      <dsp:nvSpPr>
        <dsp:cNvPr id="0" name=""/>
        <dsp:cNvSpPr/>
      </dsp:nvSpPr>
      <dsp:spPr>
        <a:xfrm>
          <a:off x="4942800" y="1329668"/>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4BC7B0-423B-4A02-AF4E-1EBED7C36D92}">
      <dsp:nvSpPr>
        <dsp:cNvPr id="0" name=""/>
        <dsp:cNvSpPr/>
      </dsp:nvSpPr>
      <dsp:spPr>
        <a:xfrm>
          <a:off x="435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rtl="0">
            <a:lnSpc>
              <a:spcPct val="100000"/>
            </a:lnSpc>
            <a:spcBef>
              <a:spcPct val="0"/>
            </a:spcBef>
            <a:spcAft>
              <a:spcPct val="35000"/>
            </a:spcAft>
            <a:buNone/>
            <a:defRPr cap="all"/>
          </a:pPr>
          <a:r>
            <a:rPr lang="en-US" sz="1400" kern="1200">
              <a:latin typeface="Calibri Light" panose="020F0302020204030204"/>
            </a:rPr>
            <a:t>To solve a Numerical</a:t>
          </a:r>
          <a:r>
            <a:rPr lang="en-US" sz="1400" kern="1200"/>
            <a:t> Example</a:t>
          </a:r>
        </a:p>
      </dsp:txBody>
      <dsp:txXfrm>
        <a:off x="4357800" y="2535669"/>
        <a:ext cx="1800000" cy="720000"/>
      </dsp:txXfrm>
    </dsp:sp>
    <dsp:sp modelId="{7BD07BBF-EFFF-42F0-99DF-E93762C12FD8}">
      <dsp:nvSpPr>
        <dsp:cNvPr id="0" name=""/>
        <dsp:cNvSpPr/>
      </dsp:nvSpPr>
      <dsp:spPr>
        <a:xfrm>
          <a:off x="6823800" y="1095669"/>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63E546-962C-4DF2-9F09-B7239BEFE61F}">
      <dsp:nvSpPr>
        <dsp:cNvPr id="0" name=""/>
        <dsp:cNvSpPr/>
      </dsp:nvSpPr>
      <dsp:spPr>
        <a:xfrm>
          <a:off x="7057800" y="1329668"/>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AA0BA6-74EC-4D76-A7E3-E2943CE8F409}">
      <dsp:nvSpPr>
        <dsp:cNvPr id="0" name=""/>
        <dsp:cNvSpPr/>
      </dsp:nvSpPr>
      <dsp:spPr>
        <a:xfrm>
          <a:off x="6472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rtl="0">
            <a:lnSpc>
              <a:spcPct val="100000"/>
            </a:lnSpc>
            <a:spcBef>
              <a:spcPct val="0"/>
            </a:spcBef>
            <a:spcAft>
              <a:spcPct val="35000"/>
            </a:spcAft>
            <a:buNone/>
            <a:defRPr cap="all"/>
          </a:pPr>
          <a:r>
            <a:rPr lang="en-US" sz="1400" kern="1200">
              <a:latin typeface="Calibri Light" panose="020F0302020204030204"/>
            </a:rPr>
            <a:t>To Simulate a trial in Python</a:t>
          </a:r>
          <a:endParaRPr lang="en-US" sz="1400" kern="1200"/>
        </a:p>
      </dsp:txBody>
      <dsp:txXfrm>
        <a:off x="6472800" y="2535669"/>
        <a:ext cx="1800000" cy="720000"/>
      </dsp:txXfrm>
    </dsp:sp>
    <dsp:sp modelId="{AA1A9E18-B026-4F57-985B-D5A8A3CAF095}">
      <dsp:nvSpPr>
        <dsp:cNvPr id="0" name=""/>
        <dsp:cNvSpPr/>
      </dsp:nvSpPr>
      <dsp:spPr>
        <a:xfrm>
          <a:off x="8938800" y="1095669"/>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506438-AC16-4E08-9846-6309CB54594A}">
      <dsp:nvSpPr>
        <dsp:cNvPr id="0" name=""/>
        <dsp:cNvSpPr/>
      </dsp:nvSpPr>
      <dsp:spPr>
        <a:xfrm>
          <a:off x="9172800" y="1329668"/>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3F8161-6D23-4072-B844-D7AAA3F2BB11}">
      <dsp:nvSpPr>
        <dsp:cNvPr id="0" name=""/>
        <dsp:cNvSpPr/>
      </dsp:nvSpPr>
      <dsp:spPr>
        <a:xfrm>
          <a:off x="858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Our Inference and conclusions</a:t>
          </a:r>
        </a:p>
      </dsp:txBody>
      <dsp:txXfrm>
        <a:off x="8587800" y="2535669"/>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4D7F3-C6BB-46B4-95D6-AC63A21FE76B}">
      <dsp:nvSpPr>
        <dsp:cNvPr id="0" name=""/>
        <dsp:cNvSpPr/>
      </dsp:nvSpPr>
      <dsp:spPr>
        <a:xfrm>
          <a:off x="3080" y="1361187"/>
          <a:ext cx="2199649" cy="139677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91216FF-D9EB-4B34-B132-5F9454F34386}">
      <dsp:nvSpPr>
        <dsp:cNvPr id="0" name=""/>
        <dsp:cNvSpPr/>
      </dsp:nvSpPr>
      <dsp:spPr>
        <a:xfrm>
          <a:off x="247486" y="1593372"/>
          <a:ext cx="2199649" cy="1396777"/>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Bootstrapping</a:t>
          </a:r>
        </a:p>
      </dsp:txBody>
      <dsp:txXfrm>
        <a:off x="288396" y="1634282"/>
        <a:ext cx="2117829" cy="1314957"/>
      </dsp:txXfrm>
    </dsp:sp>
    <dsp:sp modelId="{EB55BCC1-502F-4B65-9AC1-C8BD2B44563F}">
      <dsp:nvSpPr>
        <dsp:cNvPr id="0" name=""/>
        <dsp:cNvSpPr/>
      </dsp:nvSpPr>
      <dsp:spPr>
        <a:xfrm>
          <a:off x="2691541" y="1361187"/>
          <a:ext cx="2199649" cy="139677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25F5B6C-E3FE-42CF-9F39-98CD56D1C0AD}">
      <dsp:nvSpPr>
        <dsp:cNvPr id="0" name=""/>
        <dsp:cNvSpPr/>
      </dsp:nvSpPr>
      <dsp:spPr>
        <a:xfrm>
          <a:off x="2935947" y="1593372"/>
          <a:ext cx="2199649" cy="1396777"/>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Adaptive designs</a:t>
          </a:r>
        </a:p>
      </dsp:txBody>
      <dsp:txXfrm>
        <a:off x="2976857" y="1634282"/>
        <a:ext cx="2117829" cy="1314957"/>
      </dsp:txXfrm>
    </dsp:sp>
    <dsp:sp modelId="{54BBA318-BB18-4AFA-A388-FA396897BE39}">
      <dsp:nvSpPr>
        <dsp:cNvPr id="0" name=""/>
        <dsp:cNvSpPr/>
      </dsp:nvSpPr>
      <dsp:spPr>
        <a:xfrm>
          <a:off x="5380002" y="1361187"/>
          <a:ext cx="2199649" cy="139677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E08C535-857B-4925-9333-C75F7B601D8A}">
      <dsp:nvSpPr>
        <dsp:cNvPr id="0" name=""/>
        <dsp:cNvSpPr/>
      </dsp:nvSpPr>
      <dsp:spPr>
        <a:xfrm>
          <a:off x="5624408" y="1593372"/>
          <a:ext cx="2199649" cy="1396777"/>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Bayesian methods</a:t>
          </a:r>
        </a:p>
      </dsp:txBody>
      <dsp:txXfrm>
        <a:off x="5665318" y="1634282"/>
        <a:ext cx="2117829" cy="1314957"/>
      </dsp:txXfrm>
    </dsp:sp>
    <dsp:sp modelId="{7EE2E6C5-8F76-44A0-800D-B159FBB98484}">
      <dsp:nvSpPr>
        <dsp:cNvPr id="0" name=""/>
        <dsp:cNvSpPr/>
      </dsp:nvSpPr>
      <dsp:spPr>
        <a:xfrm>
          <a:off x="8068463" y="1361187"/>
          <a:ext cx="2199649" cy="139677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8959264-C4F3-453B-9E82-9688B794C48F}">
      <dsp:nvSpPr>
        <dsp:cNvPr id="0" name=""/>
        <dsp:cNvSpPr/>
      </dsp:nvSpPr>
      <dsp:spPr>
        <a:xfrm>
          <a:off x="8312869" y="1593372"/>
          <a:ext cx="2199649" cy="1396777"/>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Data monitoring committees</a:t>
          </a:r>
        </a:p>
      </dsp:txBody>
      <dsp:txXfrm>
        <a:off x="8353779" y="1634282"/>
        <a:ext cx="2117829" cy="131495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11">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a:extLst>
              <a:ext uri="{FF2B5EF4-FFF2-40B4-BE49-F238E27FC236}">
                <a16:creationId xmlns:a16="http://schemas.microsoft.com/office/drawing/2014/main" id="{97239EF0-84E6-546D-086F-4C63EA2CFDB6}"/>
              </a:ext>
            </a:extLst>
          </p:cNvPr>
          <p:cNvPicPr>
            <a:picLocks noChangeAspect="1"/>
          </p:cNvPicPr>
          <p:nvPr/>
        </p:nvPicPr>
        <p:blipFill rotWithShape="1">
          <a:blip r:embed="rId2"/>
          <a:srcRect t="5972" b="4028"/>
          <a:stretch/>
        </p:blipFill>
        <p:spPr>
          <a:xfrm>
            <a:off x="-3047" y="10"/>
            <a:ext cx="12191999" cy="6857990"/>
          </a:xfrm>
          <a:prstGeom prst="rect">
            <a:avLst/>
          </a:prstGeom>
        </p:spPr>
      </p:pic>
      <p:sp>
        <p:nvSpPr>
          <p:cNvPr id="51" name="Rectangle 13">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a:solidFill>
                  <a:srgbClr val="FFFFFF"/>
                </a:solidFill>
                <a:latin typeface="Times New Roman"/>
                <a:ea typeface="+mj-lt"/>
                <a:cs typeface="+mj-lt"/>
              </a:rPr>
              <a:t>Sequential Clinical Trials</a:t>
            </a:r>
            <a:endParaRPr lang="en-US" sz="5200">
              <a:solidFill>
                <a:srgbClr val="FFFFFF"/>
              </a:solidFill>
              <a:latin typeface="Times New Roman"/>
              <a:cs typeface="Times New Roman"/>
            </a:endParaRPr>
          </a:p>
        </p:txBody>
      </p:sp>
      <p:sp>
        <p:nvSpPr>
          <p:cNvPr id="3" name="Subtitle 2"/>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ormAutofit/>
          </a:bodyPr>
          <a:lstStyle/>
          <a:p>
            <a:r>
              <a:rPr lang="en-US">
                <a:solidFill>
                  <a:srgbClr val="FFFFFF"/>
                </a:solidFill>
                <a:latin typeface="Times New Roman"/>
                <a:ea typeface="+mn-lt"/>
                <a:cs typeface="+mn-lt"/>
              </a:rPr>
              <a:t>Aaron Mendonca | Pearlyn Rodrigues</a:t>
            </a:r>
            <a:endParaRPr lang="en-US">
              <a:solidFill>
                <a:srgbClr val="FFFFFF"/>
              </a:solidFill>
              <a:latin typeface="Times New Roman"/>
              <a:cs typeface="Times New Roman"/>
            </a:endParaRPr>
          </a:p>
          <a:p>
            <a:endParaRPr lang="en-US">
              <a:solidFill>
                <a:srgbClr val="FFFFFF"/>
              </a:solidFill>
              <a:cs typeface="Calibri"/>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2" name="Picture 13" descr="Text&#10;&#10;Description automatically generated">
            <a:extLst>
              <a:ext uri="{FF2B5EF4-FFF2-40B4-BE49-F238E27FC236}">
                <a16:creationId xmlns:a16="http://schemas.microsoft.com/office/drawing/2014/main" id="{1BDD3880-C96A-1CC0-CB5C-C27F4A981ED8}"/>
              </a:ext>
            </a:extLst>
          </p:cNvPr>
          <p:cNvPicPr>
            <a:picLocks noChangeAspect="1"/>
          </p:cNvPicPr>
          <p:nvPr/>
        </p:nvPicPr>
        <p:blipFill>
          <a:blip r:embed="rId2"/>
          <a:stretch>
            <a:fillRect/>
          </a:stretch>
        </p:blipFill>
        <p:spPr>
          <a:xfrm>
            <a:off x="4917" y="-2942"/>
            <a:ext cx="12182166" cy="6863884"/>
          </a:xfrm>
          <a:prstGeom prst="rect">
            <a:avLst/>
          </a:prstGeom>
        </p:spPr>
      </p:pic>
    </p:spTree>
    <p:extLst>
      <p:ext uri="{BB962C8B-B14F-4D97-AF65-F5344CB8AC3E}">
        <p14:creationId xmlns:p14="http://schemas.microsoft.com/office/powerpoint/2010/main" val="2446541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4" descr="Text&#10;&#10;Description automatically generated">
            <a:extLst>
              <a:ext uri="{FF2B5EF4-FFF2-40B4-BE49-F238E27FC236}">
                <a16:creationId xmlns:a16="http://schemas.microsoft.com/office/drawing/2014/main" id="{0B8FA6D1-FE8A-E740-C889-06FF589DF92B}"/>
              </a:ext>
            </a:extLst>
          </p:cNvPr>
          <p:cNvPicPr>
            <a:picLocks noGrp="1" noChangeAspect="1"/>
          </p:cNvPicPr>
          <p:nvPr>
            <p:ph idx="1"/>
          </p:nvPr>
        </p:nvPicPr>
        <p:blipFill rotWithShape="1">
          <a:blip r:embed="rId2"/>
          <a:srcRect r="12872" b="-1"/>
          <a:stretch/>
        </p:blipFill>
        <p:spPr>
          <a:xfrm>
            <a:off x="20" y="1282"/>
            <a:ext cx="12191980" cy="6856718"/>
          </a:xfrm>
          <a:prstGeom prst="rect">
            <a:avLst/>
          </a:prstGeom>
        </p:spPr>
      </p:pic>
    </p:spTree>
    <p:extLst>
      <p:ext uri="{BB962C8B-B14F-4D97-AF65-F5344CB8AC3E}">
        <p14:creationId xmlns:p14="http://schemas.microsoft.com/office/powerpoint/2010/main" val="1361310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4716B-E12B-D2A7-112F-90C1E79C2293}"/>
              </a:ext>
            </a:extLst>
          </p:cNvPr>
          <p:cNvSpPr>
            <a:spLocks noGrp="1"/>
          </p:cNvSpPr>
          <p:nvPr>
            <p:ph type="title"/>
          </p:nvPr>
        </p:nvSpPr>
        <p:spPr/>
        <p:txBody>
          <a:bodyPr/>
          <a:lstStyle/>
          <a:p>
            <a:endParaRPr lang="en-US"/>
          </a:p>
        </p:txBody>
      </p:sp>
      <p:pic>
        <p:nvPicPr>
          <p:cNvPr id="4" name="Picture 4" descr="Text&#10;&#10;Description automatically generated">
            <a:extLst>
              <a:ext uri="{FF2B5EF4-FFF2-40B4-BE49-F238E27FC236}">
                <a16:creationId xmlns:a16="http://schemas.microsoft.com/office/drawing/2014/main" id="{DFBCA239-B404-BB84-C33D-13284A88A361}"/>
              </a:ext>
            </a:extLst>
          </p:cNvPr>
          <p:cNvPicPr>
            <a:picLocks noGrp="1" noChangeAspect="1"/>
          </p:cNvPicPr>
          <p:nvPr>
            <p:ph idx="1"/>
          </p:nvPr>
        </p:nvPicPr>
        <p:blipFill>
          <a:blip r:embed="rId2"/>
          <a:stretch>
            <a:fillRect/>
          </a:stretch>
        </p:blipFill>
        <p:spPr>
          <a:xfrm>
            <a:off x="4117" y="-5633"/>
            <a:ext cx="12073152" cy="6858562"/>
          </a:xfrm>
        </p:spPr>
      </p:pic>
    </p:spTree>
    <p:extLst>
      <p:ext uri="{BB962C8B-B14F-4D97-AF65-F5344CB8AC3E}">
        <p14:creationId xmlns:p14="http://schemas.microsoft.com/office/powerpoint/2010/main" val="3242745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12E8CD4E-6381-4807-AA5B-CE0024A8B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28445F8-F032-43C9-8D0F-A5155F525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59"/>
            <a:ext cx="5538555" cy="28870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Text&#10;&#10;Description automatically generated">
            <a:extLst>
              <a:ext uri="{FF2B5EF4-FFF2-40B4-BE49-F238E27FC236}">
                <a16:creationId xmlns:a16="http://schemas.microsoft.com/office/drawing/2014/main" id="{F71D9E8C-90A3-6C79-92BA-74F3A4BBEE3D}"/>
              </a:ext>
            </a:extLst>
          </p:cNvPr>
          <p:cNvPicPr>
            <a:picLocks noChangeAspect="1"/>
          </p:cNvPicPr>
          <p:nvPr/>
        </p:nvPicPr>
        <p:blipFill rotWithShape="1">
          <a:blip r:embed="rId2"/>
          <a:srcRect t="3636" b="2519"/>
          <a:stretch/>
        </p:blipFill>
        <p:spPr>
          <a:xfrm>
            <a:off x="813910" y="644229"/>
            <a:ext cx="4915780" cy="2646352"/>
          </a:xfrm>
          <a:prstGeom prst="rect">
            <a:avLst/>
          </a:prstGeom>
        </p:spPr>
      </p:pic>
      <p:sp>
        <p:nvSpPr>
          <p:cNvPr id="61" name="Rectangle 60">
            <a:extLst>
              <a:ext uri="{FF2B5EF4-FFF2-40B4-BE49-F238E27FC236}">
                <a16:creationId xmlns:a16="http://schemas.microsoft.com/office/drawing/2014/main" id="{36A325B5-56A3-425A-B9A3-0CEB7CA1B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480060"/>
            <a:ext cx="5538555" cy="288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8" descr="Text&#10;&#10;Description automatically generated">
            <a:extLst>
              <a:ext uri="{FF2B5EF4-FFF2-40B4-BE49-F238E27FC236}">
                <a16:creationId xmlns:a16="http://schemas.microsoft.com/office/drawing/2014/main" id="{74C70B20-1E45-60E1-FF2C-481BBF56E4F5}"/>
              </a:ext>
            </a:extLst>
          </p:cNvPr>
          <p:cNvPicPr>
            <a:picLocks noChangeAspect="1"/>
          </p:cNvPicPr>
          <p:nvPr/>
        </p:nvPicPr>
        <p:blipFill rotWithShape="1">
          <a:blip r:embed="rId2"/>
          <a:srcRect t="3636" b="2519"/>
          <a:stretch/>
        </p:blipFill>
        <p:spPr>
          <a:xfrm>
            <a:off x="6487819" y="570488"/>
            <a:ext cx="4903490" cy="2720093"/>
          </a:xfrm>
          <a:prstGeom prst="rect">
            <a:avLst/>
          </a:prstGeom>
        </p:spPr>
      </p:pic>
      <p:sp>
        <p:nvSpPr>
          <p:cNvPr id="63" name="Rectangle 62">
            <a:extLst>
              <a:ext uri="{FF2B5EF4-FFF2-40B4-BE49-F238E27FC236}">
                <a16:creationId xmlns:a16="http://schemas.microsoft.com/office/drawing/2014/main" id="{B80DE958-9D45-4CAD-BF1F-FA2ED970B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3" y="3527956"/>
            <a:ext cx="5538554"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Text&#10;&#10;Description automatically generated">
            <a:extLst>
              <a:ext uri="{FF2B5EF4-FFF2-40B4-BE49-F238E27FC236}">
                <a16:creationId xmlns:a16="http://schemas.microsoft.com/office/drawing/2014/main" id="{1F705C50-C9E3-085A-5DC3-900CE49E5562}"/>
              </a:ext>
            </a:extLst>
          </p:cNvPr>
          <p:cNvPicPr>
            <a:picLocks noChangeAspect="1"/>
          </p:cNvPicPr>
          <p:nvPr/>
        </p:nvPicPr>
        <p:blipFill rotWithShape="1">
          <a:blip r:embed="rId3"/>
          <a:srcRect t="1014" b="3144"/>
          <a:stretch/>
        </p:blipFill>
        <p:spPr>
          <a:xfrm>
            <a:off x="813915" y="3592000"/>
            <a:ext cx="4915769" cy="2720093"/>
          </a:xfrm>
          <a:prstGeom prst="rect">
            <a:avLst/>
          </a:prstGeom>
        </p:spPr>
      </p:pic>
      <p:sp>
        <p:nvSpPr>
          <p:cNvPr id="65" name="Rectangle 64">
            <a:extLst>
              <a:ext uri="{FF2B5EF4-FFF2-40B4-BE49-F238E27FC236}">
                <a16:creationId xmlns:a16="http://schemas.microsoft.com/office/drawing/2014/main" id="{BB93B4BF-AD35-4E52-8131-161C5FB9C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3527956"/>
            <a:ext cx="5538555"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Text&#10;&#10;Description automatically generated">
            <a:extLst>
              <a:ext uri="{FF2B5EF4-FFF2-40B4-BE49-F238E27FC236}">
                <a16:creationId xmlns:a16="http://schemas.microsoft.com/office/drawing/2014/main" id="{427229DD-BED6-423C-F3ED-63180EC4F932}"/>
              </a:ext>
            </a:extLst>
          </p:cNvPr>
          <p:cNvPicPr>
            <a:picLocks noChangeAspect="1"/>
          </p:cNvPicPr>
          <p:nvPr/>
        </p:nvPicPr>
        <p:blipFill rotWithShape="1">
          <a:blip r:embed="rId4"/>
          <a:srcRect b="1216"/>
          <a:stretch/>
        </p:blipFill>
        <p:spPr>
          <a:xfrm>
            <a:off x="6487812" y="3672788"/>
            <a:ext cx="5001824" cy="2560320"/>
          </a:xfrm>
          <a:prstGeom prst="rect">
            <a:avLst/>
          </a:prstGeom>
        </p:spPr>
      </p:pic>
    </p:spTree>
    <p:extLst>
      <p:ext uri="{BB962C8B-B14F-4D97-AF65-F5344CB8AC3E}">
        <p14:creationId xmlns:p14="http://schemas.microsoft.com/office/powerpoint/2010/main" val="406589052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9C16E08-3E5D-3363-3CF9-0DDBA980C818}"/>
              </a:ext>
            </a:extLst>
          </p:cNvPr>
          <p:cNvPicPr>
            <a:picLocks noChangeAspect="1"/>
          </p:cNvPicPr>
          <p:nvPr/>
        </p:nvPicPr>
        <p:blipFill rotWithShape="1">
          <a:blip r:embed="rId2">
            <a:alphaModFix amt="35000"/>
          </a:blip>
          <a:srcRect l="2667"/>
          <a:stretch/>
        </p:blipFill>
        <p:spPr>
          <a:xfrm>
            <a:off x="20" y="10"/>
            <a:ext cx="12191980" cy="6857990"/>
          </a:xfrm>
          <a:prstGeom prst="rect">
            <a:avLst/>
          </a:prstGeom>
        </p:spPr>
      </p:pic>
      <p:sp>
        <p:nvSpPr>
          <p:cNvPr id="2" name="Title 1">
            <a:extLst>
              <a:ext uri="{FF2B5EF4-FFF2-40B4-BE49-F238E27FC236}">
                <a16:creationId xmlns:a16="http://schemas.microsoft.com/office/drawing/2014/main" id="{B13E7E1E-C590-F2D1-5DFC-816A44EEA6E8}"/>
              </a:ext>
            </a:extLst>
          </p:cNvPr>
          <p:cNvSpPr>
            <a:spLocks noGrp="1"/>
          </p:cNvSpPr>
          <p:nvPr>
            <p:ph type="title"/>
          </p:nvPr>
        </p:nvSpPr>
        <p:spPr>
          <a:xfrm>
            <a:off x="838200" y="365125"/>
            <a:ext cx="10515600" cy="1325563"/>
          </a:xfrm>
        </p:spPr>
        <p:txBody>
          <a:bodyPr>
            <a:normAutofit/>
          </a:bodyPr>
          <a:lstStyle/>
          <a:p>
            <a:r>
              <a:rPr lang="en-US">
                <a:solidFill>
                  <a:srgbClr val="FFFFFF"/>
                </a:solidFill>
                <a:cs typeface="Calibri Light"/>
              </a:rPr>
              <a:t>How can we improve?</a:t>
            </a:r>
          </a:p>
        </p:txBody>
      </p:sp>
      <p:graphicFrame>
        <p:nvGraphicFramePr>
          <p:cNvPr id="5" name="Content Placeholder 2">
            <a:extLst>
              <a:ext uri="{FF2B5EF4-FFF2-40B4-BE49-F238E27FC236}">
                <a16:creationId xmlns:a16="http://schemas.microsoft.com/office/drawing/2014/main" id="{2ABD8247-CE9C-F007-5845-B6CA9473D0E8}"/>
              </a:ext>
            </a:extLst>
          </p:cNvPr>
          <p:cNvGraphicFramePr>
            <a:graphicFrameLocks noGrp="1"/>
          </p:cNvGraphicFramePr>
          <p:nvPr>
            <p:ph idx="1"/>
            <p:extLst>
              <p:ext uri="{D42A27DB-BD31-4B8C-83A1-F6EECF244321}">
                <p14:modId xmlns:p14="http://schemas.microsoft.com/office/powerpoint/2010/main" val="795323337"/>
              </p:ext>
            </p:extLst>
          </p:nvPr>
        </p:nvGraphicFramePr>
        <p:xfrm>
          <a:off x="838200" y="146619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077505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0">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Graph on document with pen">
            <a:extLst>
              <a:ext uri="{FF2B5EF4-FFF2-40B4-BE49-F238E27FC236}">
                <a16:creationId xmlns:a16="http://schemas.microsoft.com/office/drawing/2014/main" id="{CCF82806-BA6B-DEA4-4FA2-0DFD587897B9}"/>
              </a:ext>
            </a:extLst>
          </p:cNvPr>
          <p:cNvPicPr>
            <a:picLocks noChangeAspect="1"/>
          </p:cNvPicPr>
          <p:nvPr/>
        </p:nvPicPr>
        <p:blipFill rotWithShape="1">
          <a:blip r:embed="rId2">
            <a:alphaModFix amt="40000"/>
          </a:blip>
          <a:srcRect t="1414" b="14317"/>
          <a:stretch/>
        </p:blipFill>
        <p:spPr>
          <a:xfrm>
            <a:off x="20" y="1"/>
            <a:ext cx="12191980" cy="6857999"/>
          </a:xfrm>
          <a:prstGeom prst="rect">
            <a:avLst/>
          </a:prstGeom>
        </p:spPr>
      </p:pic>
      <p:sp>
        <p:nvSpPr>
          <p:cNvPr id="2" name="Title 1">
            <a:extLst>
              <a:ext uri="{FF2B5EF4-FFF2-40B4-BE49-F238E27FC236}">
                <a16:creationId xmlns:a16="http://schemas.microsoft.com/office/drawing/2014/main" id="{C797F3A9-B0B5-15C1-53C6-F7B698F653AC}"/>
              </a:ext>
            </a:extLst>
          </p:cNvPr>
          <p:cNvSpPr>
            <a:spLocks noGrp="1"/>
          </p:cNvSpPr>
          <p:nvPr>
            <p:ph type="title"/>
          </p:nvPr>
        </p:nvSpPr>
        <p:spPr>
          <a:xfrm>
            <a:off x="640080" y="853673"/>
            <a:ext cx="4023360" cy="5004794"/>
          </a:xfrm>
        </p:spPr>
        <p:txBody>
          <a:bodyPr>
            <a:normAutofit/>
          </a:bodyPr>
          <a:lstStyle/>
          <a:p>
            <a:r>
              <a:rPr lang="en-US" sz="5400">
                <a:ln w="22225">
                  <a:solidFill>
                    <a:srgbClr val="FFFFFF"/>
                  </a:solidFill>
                </a:ln>
                <a:solidFill>
                  <a:srgbClr val="FFFFFF"/>
                </a:solidFill>
                <a:latin typeface="Times New Roman"/>
                <a:cs typeface="Calibri Light"/>
              </a:rPr>
              <a:t>Inferences</a:t>
            </a:r>
            <a:endParaRPr lang="en-US" sz="5400">
              <a:ln w="22225">
                <a:solidFill>
                  <a:srgbClr val="FFFFFF"/>
                </a:solidFill>
              </a:ln>
              <a:solidFill>
                <a:srgbClr val="FFFFFF"/>
              </a:solidFill>
              <a:latin typeface="Times New Roman"/>
              <a:cs typeface="Times New Roman"/>
            </a:endParaRPr>
          </a:p>
        </p:txBody>
      </p:sp>
      <p:sp>
        <p:nvSpPr>
          <p:cNvPr id="3" name="Content Placeholder 2">
            <a:extLst>
              <a:ext uri="{FF2B5EF4-FFF2-40B4-BE49-F238E27FC236}">
                <a16:creationId xmlns:a16="http://schemas.microsoft.com/office/drawing/2014/main" id="{44C64838-1805-28FC-E55E-67044F1EE7F5}"/>
              </a:ext>
            </a:extLst>
          </p:cNvPr>
          <p:cNvSpPr>
            <a:spLocks noGrp="1"/>
          </p:cNvSpPr>
          <p:nvPr>
            <p:ph idx="1"/>
          </p:nvPr>
        </p:nvSpPr>
        <p:spPr>
          <a:xfrm>
            <a:off x="5599083" y="853673"/>
            <a:ext cx="5715000" cy="5004794"/>
          </a:xfrm>
        </p:spPr>
        <p:txBody>
          <a:bodyPr vert="horz" lIns="91440" tIns="45720" rIns="91440" bIns="45720" rtlCol="0" anchor="ctr">
            <a:normAutofit/>
          </a:bodyPr>
          <a:lstStyle/>
          <a:p>
            <a:r>
              <a:rPr lang="en-US" sz="2200">
                <a:solidFill>
                  <a:srgbClr val="FFFFFF"/>
                </a:solidFill>
                <a:latin typeface="Times New Roman"/>
                <a:ea typeface="+mn-lt"/>
                <a:cs typeface="+mn-lt"/>
              </a:rPr>
              <a:t>A disadvantage of sequential trials is the estimated magnitude of the treatment effect is slightly less accurate than that of conventional fixed-sample-size trials. </a:t>
            </a:r>
          </a:p>
          <a:p>
            <a:r>
              <a:rPr lang="en-US" sz="2200">
                <a:solidFill>
                  <a:srgbClr val="FFFFFF"/>
                </a:solidFill>
                <a:latin typeface="Times New Roman"/>
                <a:ea typeface="+mn-lt"/>
                <a:cs typeface="+mn-lt"/>
              </a:rPr>
              <a:t>Sequential trials allow for more efficient use of resources by allowing for interim analyses and stopping the trial early if the treatment effect is clear. </a:t>
            </a:r>
          </a:p>
          <a:p>
            <a:r>
              <a:rPr lang="en-US" sz="2200">
                <a:solidFill>
                  <a:srgbClr val="FFFFFF"/>
                </a:solidFill>
                <a:latin typeface="Times New Roman"/>
                <a:ea typeface="+mn-lt"/>
                <a:cs typeface="+mn-lt"/>
              </a:rPr>
              <a:t>This can save time, money, and reduce the number of patients needed to complete the trial</a:t>
            </a:r>
          </a:p>
          <a:p>
            <a:r>
              <a:rPr lang="en-US" sz="2200">
                <a:solidFill>
                  <a:srgbClr val="FFFFFF"/>
                </a:solidFill>
                <a:latin typeface="Times New Roman"/>
                <a:ea typeface="+mn-lt"/>
                <a:cs typeface="+mn-lt"/>
              </a:rPr>
              <a:t>The theoretical properties of sequential trials are confirmed by our simulations and make this trial design advantageous for many clinical trials in emergency medicine.</a:t>
            </a:r>
            <a:endParaRPr lang="en-US" sz="2200">
              <a:solidFill>
                <a:srgbClr val="FFFFFF"/>
              </a:solidFill>
              <a:latin typeface="Times New Roman"/>
              <a:cs typeface="Calibri"/>
            </a:endParaRPr>
          </a:p>
        </p:txBody>
      </p:sp>
      <p:sp>
        <p:nvSpPr>
          <p:cNvPr id="36"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666166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48C00C89-5BD8-9AB8-3910-38BFC08068D2}"/>
              </a:ext>
            </a:extLst>
          </p:cNvPr>
          <p:cNvPicPr>
            <a:picLocks noChangeAspect="1"/>
          </p:cNvPicPr>
          <p:nvPr/>
        </p:nvPicPr>
        <p:blipFill rotWithShape="1">
          <a:blip r:embed="rId2">
            <a:alphaModFix amt="35000"/>
          </a:blip>
          <a:srcRect t="15974"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2A7233E3-3972-C574-593D-DB048EDF07EC}"/>
              </a:ext>
            </a:extLst>
          </p:cNvPr>
          <p:cNvSpPr>
            <a:spLocks noGrp="1"/>
          </p:cNvSpPr>
          <p:nvPr>
            <p:ph type="title"/>
          </p:nvPr>
        </p:nvSpPr>
        <p:spPr>
          <a:xfrm>
            <a:off x="838200" y="365125"/>
            <a:ext cx="10515600" cy="1325563"/>
          </a:xfrm>
        </p:spPr>
        <p:txBody>
          <a:bodyPr>
            <a:normAutofit/>
          </a:bodyPr>
          <a:lstStyle/>
          <a:p>
            <a:r>
              <a:rPr lang="en-US">
                <a:solidFill>
                  <a:srgbClr val="FFFFFF"/>
                </a:solidFill>
                <a:latin typeface="Times New Roman"/>
                <a:cs typeface="Calibri Light"/>
              </a:rPr>
              <a:t>Objectives</a:t>
            </a:r>
          </a:p>
        </p:txBody>
      </p:sp>
      <p:graphicFrame>
        <p:nvGraphicFramePr>
          <p:cNvPr id="7" name="Content Placeholder 2">
            <a:extLst>
              <a:ext uri="{FF2B5EF4-FFF2-40B4-BE49-F238E27FC236}">
                <a16:creationId xmlns:a16="http://schemas.microsoft.com/office/drawing/2014/main" id="{427FC0E0-9A0F-F5C3-CE45-22349095DDCF}"/>
              </a:ext>
            </a:extLst>
          </p:cNvPr>
          <p:cNvGraphicFramePr>
            <a:graphicFrameLocks noGrp="1"/>
          </p:cNvGraphicFramePr>
          <p:nvPr>
            <p:ph idx="1"/>
            <p:extLst>
              <p:ext uri="{D42A27DB-BD31-4B8C-83A1-F6EECF244321}">
                <p14:modId xmlns:p14="http://schemas.microsoft.com/office/powerpoint/2010/main" val="1437235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273645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9" name="Rectangle 144">
            <a:extLst>
              <a:ext uri="{FF2B5EF4-FFF2-40B4-BE49-F238E27FC236}">
                <a16:creationId xmlns:a16="http://schemas.microsoft.com/office/drawing/2014/main" id="{A9D6EEA4-51EF-4796-BE5B-F3EB11F23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person&#10;&#10;Description automatically generated">
            <a:extLst>
              <a:ext uri="{FF2B5EF4-FFF2-40B4-BE49-F238E27FC236}">
                <a16:creationId xmlns:a16="http://schemas.microsoft.com/office/drawing/2014/main" id="{FC76A484-EC07-74E3-F11A-128AC99010F6}"/>
              </a:ext>
            </a:extLst>
          </p:cNvPr>
          <p:cNvPicPr>
            <a:picLocks noChangeAspect="1"/>
          </p:cNvPicPr>
          <p:nvPr/>
        </p:nvPicPr>
        <p:blipFill rotWithShape="1">
          <a:blip r:embed="rId2">
            <a:alphaModFix amt="25000"/>
          </a:blip>
          <a:srcRect r="27111"/>
          <a:stretch/>
        </p:blipFill>
        <p:spPr>
          <a:xfrm>
            <a:off x="20" y="-1"/>
            <a:ext cx="12191980" cy="6858001"/>
          </a:xfrm>
          <a:prstGeom prst="rect">
            <a:avLst/>
          </a:prstGeom>
        </p:spPr>
      </p:pic>
      <p:sp>
        <p:nvSpPr>
          <p:cNvPr id="2" name="Title 1">
            <a:extLst>
              <a:ext uri="{FF2B5EF4-FFF2-40B4-BE49-F238E27FC236}">
                <a16:creationId xmlns:a16="http://schemas.microsoft.com/office/drawing/2014/main" id="{084744C7-6338-34BA-76CF-F058B46E7EB5}"/>
              </a:ext>
            </a:extLst>
          </p:cNvPr>
          <p:cNvSpPr>
            <a:spLocks noGrp="1"/>
          </p:cNvSpPr>
          <p:nvPr>
            <p:ph type="title"/>
          </p:nvPr>
        </p:nvSpPr>
        <p:spPr>
          <a:xfrm>
            <a:off x="838200" y="763505"/>
            <a:ext cx="6696445" cy="1325563"/>
          </a:xfrm>
        </p:spPr>
        <p:txBody>
          <a:bodyPr>
            <a:normAutofit/>
          </a:bodyPr>
          <a:lstStyle/>
          <a:p>
            <a:r>
              <a:rPr lang="en-US" sz="4000">
                <a:solidFill>
                  <a:srgbClr val="FFFFFF"/>
                </a:solidFill>
                <a:ea typeface="+mj-lt"/>
                <a:cs typeface="+mj-lt"/>
              </a:rPr>
              <a:t>What are sequential clinical trials?</a:t>
            </a:r>
            <a:endParaRPr lang="en-US" sz="4000">
              <a:solidFill>
                <a:srgbClr val="FFFFFF"/>
              </a:solidFill>
            </a:endParaRPr>
          </a:p>
        </p:txBody>
      </p:sp>
      <p:sp>
        <p:nvSpPr>
          <p:cNvPr id="3" name="Content Placeholder 2">
            <a:extLst>
              <a:ext uri="{FF2B5EF4-FFF2-40B4-BE49-F238E27FC236}">
                <a16:creationId xmlns:a16="http://schemas.microsoft.com/office/drawing/2014/main" id="{AD10E43B-FA20-1AEF-2EFF-0B4F40ADEFF2}"/>
              </a:ext>
            </a:extLst>
          </p:cNvPr>
          <p:cNvSpPr>
            <a:spLocks noGrp="1"/>
          </p:cNvSpPr>
          <p:nvPr>
            <p:ph idx="1"/>
          </p:nvPr>
        </p:nvSpPr>
        <p:spPr>
          <a:xfrm>
            <a:off x="838200" y="2086311"/>
            <a:ext cx="9483803" cy="4441914"/>
          </a:xfrm>
        </p:spPr>
        <p:txBody>
          <a:bodyPr vert="horz" lIns="91440" tIns="45720" rIns="91440" bIns="45720" rtlCol="0" anchor="t">
            <a:noAutofit/>
          </a:bodyPr>
          <a:lstStyle/>
          <a:p>
            <a:pPr marL="0" indent="0">
              <a:buNone/>
            </a:pPr>
            <a:r>
              <a:rPr lang="en-US" sz="3200">
                <a:solidFill>
                  <a:srgbClr val="FFFFFF"/>
                </a:solidFill>
                <a:latin typeface="Times New Roman"/>
                <a:ea typeface="+mn-lt"/>
                <a:cs typeface="+mn-lt"/>
              </a:rPr>
              <a:t>•Sequential cl</a:t>
            </a:r>
            <a:r>
              <a:rPr lang="en-US" sz="3200">
                <a:latin typeface="Times New Roman"/>
                <a:ea typeface="+mn-lt"/>
                <a:cs typeface="+mn-lt"/>
              </a:rPr>
              <a:t>inical trials are a type of clinical trial design where patient enrollment occurs in stages and interim analyses are performed to determine whether the trial should continue or be stopped early.</a:t>
            </a:r>
            <a:endParaRPr lang="en-US" sz="3200">
              <a:cs typeface="Calibri"/>
            </a:endParaRPr>
          </a:p>
          <a:p>
            <a:endParaRPr lang="en-US" sz="2400">
              <a:solidFill>
                <a:srgbClr val="FFFFFF"/>
              </a:solidFill>
              <a:latin typeface="Times New Roman"/>
              <a:ea typeface="+mn-lt"/>
              <a:cs typeface="+mn-lt"/>
            </a:endParaRPr>
          </a:p>
          <a:p>
            <a:endParaRPr lang="en-US" sz="2400">
              <a:solidFill>
                <a:srgbClr val="FFFFFF"/>
              </a:solidFill>
              <a:latin typeface="Times New Roman"/>
              <a:ea typeface="+mn-lt"/>
              <a:cs typeface="+mn-lt"/>
            </a:endParaRPr>
          </a:p>
          <a:p>
            <a:pPr marL="0" indent="0">
              <a:buNone/>
            </a:pPr>
            <a:r>
              <a:rPr lang="en-US" sz="2400" i="1">
                <a:solidFill>
                  <a:srgbClr val="FFFFFF"/>
                </a:solidFill>
                <a:latin typeface="Times New Roman"/>
                <a:ea typeface="+mn-lt"/>
                <a:cs typeface="+mn-lt"/>
              </a:rPr>
              <a:t>Interim analyses - in clinical trials are like checkpoints during a long journey where the researchers take a break and look at the data they have collected so far. They check to see if the treatment they are testing is working well, if it's safe, or if it's not worth continuing the trial.</a:t>
            </a:r>
          </a:p>
          <a:p>
            <a:endParaRPr lang="en-US" sz="2400">
              <a:solidFill>
                <a:srgbClr val="FFFFFF"/>
              </a:solidFill>
              <a:cs typeface="Calibri" panose="020F0502020204030204"/>
            </a:endParaRPr>
          </a:p>
        </p:txBody>
      </p:sp>
    </p:spTree>
    <p:extLst>
      <p:ext uri="{BB962C8B-B14F-4D97-AF65-F5344CB8AC3E}">
        <p14:creationId xmlns:p14="http://schemas.microsoft.com/office/powerpoint/2010/main" val="377215013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9550-0747-C5C6-9FDC-99991B4789B7}"/>
              </a:ext>
            </a:extLst>
          </p:cNvPr>
          <p:cNvSpPr>
            <a:spLocks noGrp="1"/>
          </p:cNvSpPr>
          <p:nvPr>
            <p:ph type="title"/>
          </p:nvPr>
        </p:nvSpPr>
        <p:spPr>
          <a:xfrm>
            <a:off x="839788" y="192597"/>
            <a:ext cx="10515600" cy="1325563"/>
          </a:xfrm>
        </p:spPr>
        <p:txBody>
          <a:bodyPr>
            <a:normAutofit/>
          </a:bodyPr>
          <a:lstStyle/>
          <a:p>
            <a:r>
              <a:rPr lang="en-US" sz="4000">
                <a:latin typeface="Times New Roman"/>
                <a:cs typeface="Calibri"/>
              </a:rPr>
              <a:t>How is it different from a normal clinical trial?</a:t>
            </a:r>
          </a:p>
        </p:txBody>
      </p:sp>
      <p:sp>
        <p:nvSpPr>
          <p:cNvPr id="3" name="Text Placeholder 2">
            <a:extLst>
              <a:ext uri="{FF2B5EF4-FFF2-40B4-BE49-F238E27FC236}">
                <a16:creationId xmlns:a16="http://schemas.microsoft.com/office/drawing/2014/main" id="{078B6249-339A-FA31-51A2-65171293F0CA}"/>
              </a:ext>
            </a:extLst>
          </p:cNvPr>
          <p:cNvSpPr>
            <a:spLocks noGrp="1"/>
          </p:cNvSpPr>
          <p:nvPr>
            <p:ph type="body" idx="1"/>
          </p:nvPr>
        </p:nvSpPr>
        <p:spPr>
          <a:xfrm>
            <a:off x="839788" y="1307352"/>
            <a:ext cx="5157787" cy="823912"/>
          </a:xfrm>
        </p:spPr>
        <p:txBody>
          <a:bodyPr/>
          <a:lstStyle/>
          <a:p>
            <a:r>
              <a:rPr lang="en-US">
                <a:latin typeface="Times New Roman"/>
                <a:cs typeface="Calibri"/>
              </a:rPr>
              <a:t>Traditional Clinical Trials</a:t>
            </a:r>
            <a:endParaRPr lang="en-US">
              <a:latin typeface="Times New Roman"/>
            </a:endParaRPr>
          </a:p>
        </p:txBody>
      </p:sp>
      <p:sp>
        <p:nvSpPr>
          <p:cNvPr id="4" name="Content Placeholder 3">
            <a:extLst>
              <a:ext uri="{FF2B5EF4-FFF2-40B4-BE49-F238E27FC236}">
                <a16:creationId xmlns:a16="http://schemas.microsoft.com/office/drawing/2014/main" id="{B88B8EE5-8240-F64E-431B-473D2706BFA8}"/>
              </a:ext>
            </a:extLst>
          </p:cNvPr>
          <p:cNvSpPr>
            <a:spLocks noGrp="1"/>
          </p:cNvSpPr>
          <p:nvPr>
            <p:ph sz="half" idx="2"/>
          </p:nvPr>
        </p:nvSpPr>
        <p:spPr>
          <a:xfrm>
            <a:off x="839788" y="2260660"/>
            <a:ext cx="5157787" cy="4230927"/>
          </a:xfrm>
        </p:spPr>
        <p:txBody>
          <a:bodyPr vert="horz" lIns="91440" tIns="45720" rIns="91440" bIns="45720" rtlCol="0" anchor="t">
            <a:noAutofit/>
          </a:bodyPr>
          <a:lstStyle/>
          <a:p>
            <a:r>
              <a:rPr lang="en-US" sz="2100">
                <a:latin typeface="Times New Roman"/>
                <a:cs typeface="Calibri"/>
              </a:rPr>
              <a:t>Fixed sample size is determined upfront.</a:t>
            </a:r>
          </a:p>
          <a:p>
            <a:r>
              <a:rPr lang="en-US" sz="2100">
                <a:latin typeface="Times New Roman"/>
                <a:cs typeface="Calibri"/>
              </a:rPr>
              <a:t>Patients are randomized and followed for the duration of the study.</a:t>
            </a:r>
          </a:p>
          <a:p>
            <a:r>
              <a:rPr lang="en-US" sz="2100">
                <a:latin typeface="Times New Roman"/>
                <a:cs typeface="Calibri"/>
              </a:rPr>
              <a:t>There is only one final analysis at the end of the study.</a:t>
            </a:r>
          </a:p>
          <a:p>
            <a:r>
              <a:rPr lang="en-US" sz="2100">
                <a:latin typeface="Times New Roman"/>
                <a:cs typeface="Calibri"/>
              </a:rPr>
              <a:t>No interim analyses are performed to modify the trial during its course.</a:t>
            </a:r>
          </a:p>
          <a:p>
            <a:r>
              <a:rPr lang="en-US" sz="2100">
                <a:latin typeface="Times New Roman"/>
                <a:cs typeface="Calibri"/>
              </a:rPr>
              <a:t>Can be less flexible if the treatment is not effective or if there are safety concerns.</a:t>
            </a:r>
          </a:p>
          <a:p>
            <a:r>
              <a:rPr lang="en-US" sz="2100">
                <a:latin typeface="Times New Roman"/>
                <a:cs typeface="Calibri"/>
              </a:rPr>
              <a:t>Can be more straightforward to design and analyze than sequential trials.</a:t>
            </a:r>
          </a:p>
          <a:p>
            <a:endParaRPr lang="en-US">
              <a:cs typeface="Calibri"/>
            </a:endParaRPr>
          </a:p>
        </p:txBody>
      </p:sp>
      <p:sp>
        <p:nvSpPr>
          <p:cNvPr id="5" name="Text Placeholder 4">
            <a:extLst>
              <a:ext uri="{FF2B5EF4-FFF2-40B4-BE49-F238E27FC236}">
                <a16:creationId xmlns:a16="http://schemas.microsoft.com/office/drawing/2014/main" id="{4F75FEEA-3797-AB54-4978-C8BDA1B1A61B}"/>
              </a:ext>
            </a:extLst>
          </p:cNvPr>
          <p:cNvSpPr>
            <a:spLocks noGrp="1"/>
          </p:cNvSpPr>
          <p:nvPr>
            <p:ph type="body" sz="quarter" idx="3"/>
          </p:nvPr>
        </p:nvSpPr>
        <p:spPr>
          <a:xfrm>
            <a:off x="6172200" y="1307352"/>
            <a:ext cx="5183188" cy="823912"/>
          </a:xfrm>
        </p:spPr>
        <p:txBody>
          <a:bodyPr/>
          <a:lstStyle/>
          <a:p>
            <a:r>
              <a:rPr lang="en-US">
                <a:latin typeface="Times New Roman"/>
                <a:cs typeface="Calibri"/>
              </a:rPr>
              <a:t>Sequential Clinical Trials</a:t>
            </a:r>
            <a:endParaRPr lang="en-US">
              <a:latin typeface="Times New Roman"/>
            </a:endParaRPr>
          </a:p>
        </p:txBody>
      </p:sp>
      <p:sp>
        <p:nvSpPr>
          <p:cNvPr id="6" name="Content Placeholder 5">
            <a:extLst>
              <a:ext uri="{FF2B5EF4-FFF2-40B4-BE49-F238E27FC236}">
                <a16:creationId xmlns:a16="http://schemas.microsoft.com/office/drawing/2014/main" id="{75851EE8-8662-5E01-12FE-37CADFC8C143}"/>
              </a:ext>
            </a:extLst>
          </p:cNvPr>
          <p:cNvSpPr>
            <a:spLocks noGrp="1"/>
          </p:cNvSpPr>
          <p:nvPr>
            <p:ph sz="quarter" idx="4"/>
          </p:nvPr>
        </p:nvSpPr>
        <p:spPr>
          <a:xfrm>
            <a:off x="5999672" y="2195658"/>
            <a:ext cx="6074583" cy="4230927"/>
          </a:xfrm>
        </p:spPr>
        <p:txBody>
          <a:bodyPr vert="horz" lIns="91440" tIns="45720" rIns="91440" bIns="45720" rtlCol="0" anchor="t">
            <a:noAutofit/>
          </a:bodyPr>
          <a:lstStyle/>
          <a:p>
            <a:r>
              <a:rPr lang="en-US" sz="2100">
                <a:latin typeface="Times New Roman"/>
                <a:cs typeface="Calibri"/>
              </a:rPr>
              <a:t>Patients are enrolled in stages.</a:t>
            </a:r>
          </a:p>
          <a:p>
            <a:r>
              <a:rPr lang="en-US" sz="2100">
                <a:latin typeface="Times New Roman"/>
                <a:cs typeface="Calibri"/>
              </a:rPr>
              <a:t>Interim analyses are conducted after each stage to determine whether the trial should continue or be modified.</a:t>
            </a:r>
            <a:endParaRPr lang="en-US" sz="2100">
              <a:latin typeface="Times New Roman"/>
              <a:cs typeface="Times New Roman"/>
            </a:endParaRPr>
          </a:p>
          <a:p>
            <a:r>
              <a:rPr lang="en-US" sz="2100">
                <a:latin typeface="Times New Roman"/>
                <a:cs typeface="Calibri"/>
              </a:rPr>
              <a:t>Sample size and treatment assignments may be modified during the trial.</a:t>
            </a:r>
            <a:endParaRPr lang="en-US" sz="2100">
              <a:latin typeface="Times New Roman"/>
              <a:cs typeface="Times New Roman"/>
            </a:endParaRPr>
          </a:p>
          <a:p>
            <a:r>
              <a:rPr lang="en-US" sz="2100">
                <a:latin typeface="Times New Roman"/>
                <a:cs typeface="Calibri"/>
              </a:rPr>
              <a:t>May be more efficient because they can stop early if the treatment is found to be ineffective or harmful, or they can enroll more patients if the treatment appears promising.</a:t>
            </a:r>
            <a:endParaRPr lang="en-US" sz="2100">
              <a:latin typeface="Times New Roman"/>
              <a:cs typeface="Times New Roman"/>
            </a:endParaRPr>
          </a:p>
          <a:p>
            <a:r>
              <a:rPr lang="en-US" sz="2100">
                <a:latin typeface="Times New Roman"/>
                <a:cs typeface="Calibri"/>
              </a:rPr>
              <a:t>Can be more complex to design and analyze than traditional trials.</a:t>
            </a:r>
            <a:endParaRPr lang="en-US" sz="2100">
              <a:latin typeface="Times New Roman"/>
              <a:cs typeface="Times New Roman"/>
            </a:endParaRPr>
          </a:p>
          <a:p>
            <a:pPr marL="0" indent="0">
              <a:buNone/>
            </a:pPr>
            <a:endParaRPr lang="en-US" sz="2100">
              <a:latin typeface="Times New Roman"/>
              <a:cs typeface="Calibri"/>
            </a:endParaRPr>
          </a:p>
          <a:p>
            <a:endParaRPr lang="en-US" sz="2100">
              <a:latin typeface="Times New Roman"/>
              <a:cs typeface="Calibri"/>
            </a:endParaRPr>
          </a:p>
        </p:txBody>
      </p:sp>
    </p:spTree>
    <p:extLst>
      <p:ext uri="{BB962C8B-B14F-4D97-AF65-F5344CB8AC3E}">
        <p14:creationId xmlns:p14="http://schemas.microsoft.com/office/powerpoint/2010/main" val="2981727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B62B99B6-71CC-A3DF-BB7C-DA3B9AC7695F}"/>
              </a:ext>
            </a:extLst>
          </p:cNvPr>
          <p:cNvSpPr>
            <a:spLocks noGrp="1"/>
          </p:cNvSpPr>
          <p:nvPr>
            <p:ph idx="1"/>
          </p:nvPr>
        </p:nvSpPr>
        <p:spPr>
          <a:xfrm>
            <a:off x="552451" y="121039"/>
            <a:ext cx="9597197" cy="6510665"/>
          </a:xfrm>
        </p:spPr>
        <p:txBody>
          <a:bodyPr vert="horz" lIns="91440" tIns="45720" rIns="91440" bIns="45720" rtlCol="0" anchor="t">
            <a:noAutofit/>
          </a:bodyPr>
          <a:lstStyle/>
          <a:p>
            <a:pPr marL="0" indent="0">
              <a:buNone/>
            </a:pPr>
            <a:r>
              <a:rPr lang="en-US">
                <a:latin typeface="Times New Roman"/>
                <a:ea typeface="+mn-lt"/>
                <a:cs typeface="+mn-lt"/>
              </a:rPr>
              <a:t>P = [ 0.7833       0.2167 </a:t>
            </a:r>
            <a:endParaRPr lang="en-US">
              <a:cs typeface="Calibri"/>
            </a:endParaRPr>
          </a:p>
          <a:p>
            <a:pPr marL="0" indent="0">
              <a:buNone/>
            </a:pPr>
            <a:r>
              <a:rPr lang="en-US">
                <a:latin typeface="Times New Roman"/>
                <a:ea typeface="+mn-lt"/>
                <a:cs typeface="+mn-lt"/>
              </a:rPr>
              <a:t>           0.33           0.67]</a:t>
            </a:r>
          </a:p>
          <a:p>
            <a:pPr marL="0" indent="0">
              <a:buNone/>
            </a:pPr>
            <a:r>
              <a:rPr lang="en-US">
                <a:latin typeface="Times New Roman"/>
                <a:ea typeface="+mn-lt"/>
                <a:cs typeface="+mn-lt"/>
              </a:rPr>
              <a:t>Next, we need to apply P to the initial state vector  [0, 1]:</a:t>
            </a:r>
            <a:endParaRPr lang="en-US">
              <a:latin typeface="Times New Roman"/>
              <a:cs typeface="Times New Roman"/>
            </a:endParaRPr>
          </a:p>
          <a:p>
            <a:pPr marL="0" indent="0">
              <a:buNone/>
            </a:pPr>
            <a:r>
              <a:rPr lang="en-US">
                <a:latin typeface="Times New Roman"/>
                <a:ea typeface="+mn-lt"/>
                <a:cs typeface="+mn-lt"/>
              </a:rPr>
              <a:t>After 1st trial: [0.7833*</a:t>
            </a:r>
            <a:r>
              <a:rPr lang="en-US" i="1">
                <a:latin typeface="Times New Roman"/>
                <a:ea typeface="+mn-lt"/>
                <a:cs typeface="+mn-lt"/>
              </a:rPr>
              <a:t>0 + 0.2167*</a:t>
            </a:r>
            <a:r>
              <a:rPr lang="en-US">
                <a:latin typeface="Times New Roman"/>
                <a:ea typeface="+mn-lt"/>
                <a:cs typeface="+mn-lt"/>
              </a:rPr>
              <a:t>1, 0.33*</a:t>
            </a:r>
            <a:r>
              <a:rPr lang="en-US" i="1">
                <a:latin typeface="Times New Roman"/>
                <a:ea typeface="+mn-lt"/>
                <a:cs typeface="+mn-lt"/>
              </a:rPr>
              <a:t>0 + 0.67*</a:t>
            </a:r>
            <a:r>
              <a:rPr lang="en-US">
                <a:latin typeface="Times New Roman"/>
                <a:ea typeface="+mn-lt"/>
                <a:cs typeface="+mn-lt"/>
              </a:rPr>
              <a:t>1] = [0.2167, 0.67]</a:t>
            </a:r>
          </a:p>
          <a:p>
            <a:pPr marL="0" indent="0">
              <a:buNone/>
            </a:pPr>
            <a:r>
              <a:rPr lang="en-US">
                <a:latin typeface="Times New Roman"/>
                <a:ea typeface="+mn-lt"/>
                <a:cs typeface="+mn-lt"/>
              </a:rPr>
              <a:t>Then, we need to apply P again to the resulting vector:</a:t>
            </a:r>
            <a:endParaRPr lang="en-US">
              <a:latin typeface="Times New Roman"/>
              <a:ea typeface="+mn-lt"/>
              <a:cs typeface="Times New Roman"/>
            </a:endParaRPr>
          </a:p>
          <a:p>
            <a:pPr marL="0" indent="0">
              <a:buNone/>
            </a:pPr>
            <a:r>
              <a:rPr lang="en-US">
                <a:latin typeface="Times New Roman"/>
                <a:ea typeface="+mn-lt"/>
                <a:cs typeface="+mn-lt"/>
              </a:rPr>
              <a:t>After 2nd trial: [0.7833</a:t>
            </a:r>
            <a:r>
              <a:rPr lang="en-US" i="1">
                <a:latin typeface="Times New Roman"/>
                <a:ea typeface="+mn-lt"/>
                <a:cs typeface="+mn-lt"/>
              </a:rPr>
              <a:t>0.2167 + 0.2167</a:t>
            </a:r>
            <a:r>
              <a:rPr lang="en-US">
                <a:latin typeface="Times New Roman"/>
                <a:ea typeface="+mn-lt"/>
                <a:cs typeface="+mn-lt"/>
              </a:rPr>
              <a:t>0.67, 0.33</a:t>
            </a:r>
            <a:r>
              <a:rPr lang="en-US" i="1">
                <a:latin typeface="Times New Roman"/>
                <a:ea typeface="+mn-lt"/>
                <a:cs typeface="+mn-lt"/>
              </a:rPr>
              <a:t>0.2167 + 0.67</a:t>
            </a:r>
            <a:r>
              <a:rPr lang="en-US">
                <a:latin typeface="Times New Roman"/>
                <a:ea typeface="+mn-lt"/>
                <a:cs typeface="+mn-lt"/>
              </a:rPr>
              <a:t>0.67] = [0.2881, 0.7119]</a:t>
            </a:r>
            <a:endParaRPr lang="en-US">
              <a:latin typeface="Times New Roman"/>
              <a:cs typeface="Times New Roman"/>
            </a:endParaRPr>
          </a:p>
          <a:p>
            <a:pPr marL="0" indent="0">
              <a:buNone/>
            </a:pPr>
            <a:r>
              <a:rPr lang="en-US">
                <a:latin typeface="Times New Roman"/>
                <a:ea typeface="+mn-lt"/>
                <a:cs typeface="+mn-lt"/>
              </a:rPr>
              <a:t>Therefore, after 2 trials, approximately 28.81% of people are in stage 0, and approximately 71.19% of people are in stage 1.</a:t>
            </a:r>
          </a:p>
          <a:p>
            <a:pPr marL="0" indent="0">
              <a:buNone/>
            </a:pPr>
            <a:r>
              <a:rPr lang="en-US">
                <a:latin typeface="Times New Roman"/>
                <a:ea typeface="+mn-lt"/>
                <a:cs typeface="+mn-lt"/>
              </a:rPr>
              <a:t>P^10 = [0.524476  0.475524; 0.524476  0.475524]</a:t>
            </a:r>
            <a:endParaRPr lang="en-US">
              <a:latin typeface="Times New Roman"/>
              <a:cs typeface="Times New Roman"/>
            </a:endParaRPr>
          </a:p>
          <a:p>
            <a:pPr marL="0" indent="0">
              <a:buNone/>
            </a:pPr>
            <a:r>
              <a:rPr lang="en-US">
                <a:latin typeface="Times New Roman"/>
                <a:ea typeface="+mn-lt"/>
                <a:cs typeface="+mn-lt"/>
              </a:rPr>
              <a:t>After 10 stages: [0.5245, 0.4755]</a:t>
            </a:r>
            <a:endParaRPr lang="en-US" sz="2400">
              <a:latin typeface="Times New Roman"/>
              <a:cs typeface="Times New Roman"/>
            </a:endParaRPr>
          </a:p>
        </p:txBody>
      </p:sp>
      <p:pic>
        <p:nvPicPr>
          <p:cNvPr id="29" name="Picture 28" descr="Complex maths formulae on a blackboard">
            <a:extLst>
              <a:ext uri="{FF2B5EF4-FFF2-40B4-BE49-F238E27FC236}">
                <a16:creationId xmlns:a16="http://schemas.microsoft.com/office/drawing/2014/main" id="{EBAEDC08-0F04-6770-5237-AC492BE18BFE}"/>
              </a:ext>
            </a:extLst>
          </p:cNvPr>
          <p:cNvPicPr>
            <a:picLocks noChangeAspect="1"/>
          </p:cNvPicPr>
          <p:nvPr/>
        </p:nvPicPr>
        <p:blipFill rotWithShape="1">
          <a:blip r:embed="rId2"/>
          <a:srcRect l="12172" r="24437" b="-9"/>
          <a:stretch/>
        </p:blipFill>
        <p:spPr>
          <a:xfrm>
            <a:off x="9168144" y="10"/>
            <a:ext cx="548406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476984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group of yellow figures and a red figure on the other side">
            <a:extLst>
              <a:ext uri="{FF2B5EF4-FFF2-40B4-BE49-F238E27FC236}">
                <a16:creationId xmlns:a16="http://schemas.microsoft.com/office/drawing/2014/main" id="{46D2D083-87AD-BFBF-CC61-E245F0CFB6E2}"/>
              </a:ext>
            </a:extLst>
          </p:cNvPr>
          <p:cNvPicPr>
            <a:picLocks noChangeAspect="1"/>
          </p:cNvPicPr>
          <p:nvPr/>
        </p:nvPicPr>
        <p:blipFill rotWithShape="1">
          <a:blip r:embed="rId2">
            <a:alphaModFix amt="40000"/>
          </a:blip>
          <a:srcRect t="15605"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F32074BD-0033-6CBF-8E58-36A131F43BC4}"/>
              </a:ext>
            </a:extLst>
          </p:cNvPr>
          <p:cNvSpPr>
            <a:spLocks noGrp="1"/>
          </p:cNvSpPr>
          <p:nvPr>
            <p:ph type="title"/>
          </p:nvPr>
        </p:nvSpPr>
        <p:spPr>
          <a:xfrm>
            <a:off x="965200" y="965200"/>
            <a:ext cx="10261600" cy="3564869"/>
          </a:xfrm>
        </p:spPr>
        <p:txBody>
          <a:bodyPr vert="horz" lIns="91440" tIns="45720" rIns="91440" bIns="45720" rtlCol="0" anchor="b">
            <a:normAutofit/>
          </a:bodyPr>
          <a:lstStyle/>
          <a:p>
            <a:r>
              <a:rPr lang="en-US" sz="7200">
                <a:ln w="22225">
                  <a:solidFill>
                    <a:schemeClr val="tx1"/>
                  </a:solidFill>
                  <a:miter lim="800000"/>
                </a:ln>
                <a:noFill/>
              </a:rPr>
              <a:t>Simulation to compare sequential clinical trials and traditional trials</a:t>
            </a:r>
          </a:p>
        </p:txBody>
      </p:sp>
    </p:spTree>
    <p:extLst>
      <p:ext uri="{BB962C8B-B14F-4D97-AF65-F5344CB8AC3E}">
        <p14:creationId xmlns:p14="http://schemas.microsoft.com/office/powerpoint/2010/main" val="334069903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1" name="Picture 11" descr="Text&#10;&#10;Description automatically generated">
            <a:extLst>
              <a:ext uri="{FF2B5EF4-FFF2-40B4-BE49-F238E27FC236}">
                <a16:creationId xmlns:a16="http://schemas.microsoft.com/office/drawing/2014/main" id="{52963399-56DB-00F4-2A63-9CE7039D1FAD}"/>
              </a:ext>
            </a:extLst>
          </p:cNvPr>
          <p:cNvPicPr>
            <a:picLocks noGrp="1" noChangeAspect="1"/>
          </p:cNvPicPr>
          <p:nvPr>
            <p:ph idx="1"/>
          </p:nvPr>
        </p:nvPicPr>
        <p:blipFill>
          <a:blip r:embed="rId2"/>
          <a:stretch>
            <a:fillRect/>
          </a:stretch>
        </p:blipFill>
        <p:spPr>
          <a:xfrm>
            <a:off x="-568" y="1118"/>
            <a:ext cx="12193134" cy="6851985"/>
          </a:xfrm>
        </p:spPr>
      </p:pic>
    </p:spTree>
    <p:extLst>
      <p:ext uri="{BB962C8B-B14F-4D97-AF65-F5344CB8AC3E}">
        <p14:creationId xmlns:p14="http://schemas.microsoft.com/office/powerpoint/2010/main" val="2651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D9C56-1139-DC61-0425-6B50048ED1CC}"/>
              </a:ext>
            </a:extLst>
          </p:cNvPr>
          <p:cNvSpPr>
            <a:spLocks noGrp="1"/>
          </p:cNvSpPr>
          <p:nvPr>
            <p:ph type="title"/>
          </p:nvPr>
        </p:nvSpPr>
        <p:spPr/>
        <p:txBody>
          <a:bodyPr/>
          <a:lstStyle/>
          <a:p>
            <a:endParaRPr lang="en-US"/>
          </a:p>
        </p:txBody>
      </p:sp>
      <p:pic>
        <p:nvPicPr>
          <p:cNvPr id="4" name="Picture 4" descr="Text&#10;&#10;Description automatically generated">
            <a:extLst>
              <a:ext uri="{FF2B5EF4-FFF2-40B4-BE49-F238E27FC236}">
                <a16:creationId xmlns:a16="http://schemas.microsoft.com/office/drawing/2014/main" id="{7CB8DFFD-E916-36EF-1B1D-3D7999D6F307}"/>
              </a:ext>
            </a:extLst>
          </p:cNvPr>
          <p:cNvPicPr>
            <a:picLocks noGrp="1" noChangeAspect="1"/>
          </p:cNvPicPr>
          <p:nvPr>
            <p:ph idx="1"/>
          </p:nvPr>
        </p:nvPicPr>
        <p:blipFill>
          <a:blip r:embed="rId2"/>
          <a:stretch>
            <a:fillRect/>
          </a:stretch>
        </p:blipFill>
        <p:spPr>
          <a:xfrm>
            <a:off x="5065" y="1118"/>
            <a:ext cx="12171136" cy="6851985"/>
          </a:xfrm>
        </p:spPr>
      </p:pic>
    </p:spTree>
    <p:extLst>
      <p:ext uri="{BB962C8B-B14F-4D97-AF65-F5344CB8AC3E}">
        <p14:creationId xmlns:p14="http://schemas.microsoft.com/office/powerpoint/2010/main" val="3407780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5" descr="Text&#10;&#10;Description automatically generated">
            <a:extLst>
              <a:ext uri="{FF2B5EF4-FFF2-40B4-BE49-F238E27FC236}">
                <a16:creationId xmlns:a16="http://schemas.microsoft.com/office/drawing/2014/main" id="{C7E6661E-8814-A189-4429-56791C9CCFF8}"/>
              </a:ext>
            </a:extLst>
          </p:cNvPr>
          <p:cNvPicPr>
            <a:picLocks noChangeAspect="1"/>
          </p:cNvPicPr>
          <p:nvPr/>
        </p:nvPicPr>
        <p:blipFill>
          <a:blip r:embed="rId2"/>
          <a:stretch>
            <a:fillRect/>
          </a:stretch>
        </p:blipFill>
        <p:spPr>
          <a:xfrm>
            <a:off x="6463047" y="1246905"/>
            <a:ext cx="5383369" cy="4031486"/>
          </a:xfrm>
          <a:prstGeom prst="rect">
            <a:avLst/>
          </a:prstGeom>
        </p:spPr>
      </p:pic>
      <p:sp>
        <p:nvSpPr>
          <p:cNvPr id="6" name="TextBox 5">
            <a:extLst>
              <a:ext uri="{FF2B5EF4-FFF2-40B4-BE49-F238E27FC236}">
                <a16:creationId xmlns:a16="http://schemas.microsoft.com/office/drawing/2014/main" id="{89E00085-ABA8-737C-8135-B0B74F5CD021}"/>
              </a:ext>
            </a:extLst>
          </p:cNvPr>
          <p:cNvSpPr txBox="1"/>
          <p:nvPr/>
        </p:nvSpPr>
        <p:spPr>
          <a:xfrm>
            <a:off x="1438141" y="791514"/>
            <a:ext cx="321542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bg1"/>
                </a:solidFill>
                <a:cs typeface="Calibri"/>
              </a:rPr>
              <a:t>Traditional Clinical </a:t>
            </a:r>
            <a:r>
              <a:rPr lang="en-US" sz="2000" b="1" err="1">
                <a:solidFill>
                  <a:schemeClr val="bg1"/>
                </a:solidFill>
                <a:cs typeface="Calibri"/>
              </a:rPr>
              <a:t>Trial</a:t>
            </a:r>
            <a:r>
              <a:rPr lang="en-US" sz="2000" err="1">
                <a:solidFill>
                  <a:srgbClr val="000000"/>
                </a:solidFill>
                <a:cs typeface="Calibri"/>
              </a:rPr>
              <a:t>l</a:t>
            </a:r>
            <a:endParaRPr lang="en-US" err="1">
              <a:cs typeface="Calibri"/>
            </a:endParaRPr>
          </a:p>
        </p:txBody>
      </p:sp>
      <p:sp>
        <p:nvSpPr>
          <p:cNvPr id="7" name="TextBox 6">
            <a:extLst>
              <a:ext uri="{FF2B5EF4-FFF2-40B4-BE49-F238E27FC236}">
                <a16:creationId xmlns:a16="http://schemas.microsoft.com/office/drawing/2014/main" id="{BC9AC1CA-CF07-AFA5-612F-C664A76AA78F}"/>
              </a:ext>
            </a:extLst>
          </p:cNvPr>
          <p:cNvSpPr txBox="1"/>
          <p:nvPr/>
        </p:nvSpPr>
        <p:spPr>
          <a:xfrm>
            <a:off x="8328338" y="791514"/>
            <a:ext cx="321542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bg1"/>
                </a:solidFill>
                <a:cs typeface="Calibri"/>
              </a:rPr>
              <a:t>Sequential Clinical Trial</a:t>
            </a:r>
            <a:endParaRPr lang="en-US" sz="2000">
              <a:solidFill>
                <a:schemeClr val="bg1"/>
              </a:solidFill>
              <a:cs typeface="Calibri"/>
            </a:endParaRPr>
          </a:p>
        </p:txBody>
      </p:sp>
      <p:sp>
        <p:nvSpPr>
          <p:cNvPr id="9" name="TextBox 8">
            <a:extLst>
              <a:ext uri="{FF2B5EF4-FFF2-40B4-BE49-F238E27FC236}">
                <a16:creationId xmlns:a16="http://schemas.microsoft.com/office/drawing/2014/main" id="{D6E25812-9BBA-E9EB-8F78-847E4AF0D0EA}"/>
              </a:ext>
            </a:extLst>
          </p:cNvPr>
          <p:cNvSpPr txBox="1"/>
          <p:nvPr/>
        </p:nvSpPr>
        <p:spPr>
          <a:xfrm>
            <a:off x="3627549" y="5503034"/>
            <a:ext cx="515798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i="1">
                <a:solidFill>
                  <a:schemeClr val="bg1"/>
                </a:solidFill>
                <a:cs typeface="Calibri"/>
              </a:rPr>
              <a:t>As we can observe, the percentage of Class 0 </a:t>
            </a:r>
            <a:r>
              <a:rPr lang="en-US" sz="2000" i="1" err="1">
                <a:solidFill>
                  <a:schemeClr val="bg1"/>
                </a:solidFill>
                <a:cs typeface="Calibri"/>
              </a:rPr>
              <a:t>probabilty</a:t>
            </a:r>
            <a:r>
              <a:rPr lang="en-US" sz="2000" i="1">
                <a:solidFill>
                  <a:schemeClr val="bg1"/>
                </a:solidFill>
                <a:cs typeface="Calibri"/>
              </a:rPr>
              <a:t> for both Traditional and Sequential Trials are almost the same</a:t>
            </a:r>
          </a:p>
        </p:txBody>
      </p:sp>
      <p:pic>
        <p:nvPicPr>
          <p:cNvPr id="12" name="Picture 12" descr="A picture containing table&#10;&#10;Description automatically generated">
            <a:extLst>
              <a:ext uri="{FF2B5EF4-FFF2-40B4-BE49-F238E27FC236}">
                <a16:creationId xmlns:a16="http://schemas.microsoft.com/office/drawing/2014/main" id="{A7B2E4DA-5FCC-D4D8-D8C6-3C97D0E13D9F}"/>
              </a:ext>
            </a:extLst>
          </p:cNvPr>
          <p:cNvPicPr>
            <a:picLocks noGrp="1" noChangeAspect="1"/>
          </p:cNvPicPr>
          <p:nvPr>
            <p:ph idx="1"/>
          </p:nvPr>
        </p:nvPicPr>
        <p:blipFill>
          <a:blip r:embed="rId3"/>
          <a:stretch>
            <a:fillRect/>
          </a:stretch>
        </p:blipFill>
        <p:spPr>
          <a:xfrm>
            <a:off x="284877" y="1253332"/>
            <a:ext cx="5934075" cy="4036318"/>
          </a:xfrm>
        </p:spPr>
      </p:pic>
    </p:spTree>
    <p:extLst>
      <p:ext uri="{BB962C8B-B14F-4D97-AF65-F5344CB8AC3E}">
        <p14:creationId xmlns:p14="http://schemas.microsoft.com/office/powerpoint/2010/main" val="6243194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Sequential Clinical Trials</vt:lpstr>
      <vt:lpstr>Objectives</vt:lpstr>
      <vt:lpstr>What are sequential clinical trials?</vt:lpstr>
      <vt:lpstr>How is it different from a normal clinical trial?</vt:lpstr>
      <vt:lpstr>PowerPoint Presentation</vt:lpstr>
      <vt:lpstr>Simulation to compare sequential clinical trials and traditional trials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can we improve?</vt:lpstr>
      <vt:lpstr>Inferences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2023-03-29T05:18:39Z</dcterms:created>
  <dcterms:modified xsi:type="dcterms:W3CDTF">2023-04-01T03:00:38Z</dcterms:modified>
</cp:coreProperties>
</file>