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5"/>
    </p:embeddedFont>
    <p:embeddedFont>
      <p:font typeface="Poppins Semi-Bold" charset="1" panose="000007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3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28288"/>
            <a:ext cx="18288000" cy="10287000"/>
            <a:chOff x="0" y="0"/>
            <a:chExt cx="144497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4978" cy="812800"/>
            </a:xfrm>
            <a:custGeom>
              <a:avLst/>
              <a:gdLst/>
              <a:ahLst/>
              <a:cxnLst/>
              <a:rect r="r" b="b" t="t" l="l"/>
              <a:pathLst>
                <a:path h="812800" w="1444978">
                  <a:moveTo>
                    <a:pt x="0" y="0"/>
                  </a:moveTo>
                  <a:lnTo>
                    <a:pt x="1444978" y="0"/>
                  </a:lnTo>
                  <a:lnTo>
                    <a:pt x="144497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>
                <a:alphaModFix amt="6000"/>
              </a:blip>
              <a:stretch>
                <a:fillRect l="0" t="-9333" r="0" b="-933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8918" y="7126664"/>
            <a:ext cx="548281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EFEFE"/>
                </a:solidFill>
                <a:latin typeface="Poppins"/>
                <a:ea typeface="Poppins"/>
                <a:cs typeface="Poppins"/>
                <a:sym typeface="Poppins"/>
              </a:rPr>
              <a:t>by Pearlyn Rodrigues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8918" y="3157995"/>
            <a:ext cx="7690314" cy="312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57"/>
              </a:lnSpc>
              <a:spcBef>
                <a:spcPct val="0"/>
              </a:spcBef>
            </a:pPr>
            <a:r>
              <a:rPr lang="en-US" b="true" sz="5609" strike="noStrike" u="none">
                <a:solidFill>
                  <a:srgbClr val="FEFEF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 Analysis of Global Interest Rate Benchmarks</a:t>
            </a:r>
          </a:p>
          <a:p>
            <a:pPr algn="l" marL="0" indent="0" lvl="0">
              <a:lnSpc>
                <a:spcPts val="605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18918" y="1318338"/>
            <a:ext cx="7998247" cy="129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0"/>
              </a:lnSpc>
              <a:spcBef>
                <a:spcPct val="0"/>
              </a:spcBef>
            </a:pPr>
            <a:r>
              <a:rPr lang="en-US" b="true" sz="4527" strike="noStrike" u="none">
                <a:solidFill>
                  <a:srgbClr val="FEFEF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LIBOR's Legacy to Risk-Free Rates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331" y="1546468"/>
            <a:ext cx="9544364" cy="7194064"/>
          </a:xfrm>
          <a:custGeom>
            <a:avLst/>
            <a:gdLst/>
            <a:ahLst/>
            <a:cxnLst/>
            <a:rect r="r" b="b" t="t" l="l"/>
            <a:pathLst>
              <a:path h="7194064" w="9544364">
                <a:moveTo>
                  <a:pt x="0" y="0"/>
                </a:moveTo>
                <a:lnTo>
                  <a:pt x="9544364" y="0"/>
                </a:lnTo>
                <a:lnTo>
                  <a:pt x="9544364" y="7194064"/>
                </a:lnTo>
                <a:lnTo>
                  <a:pt x="0" y="719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2299" y="3772092"/>
            <a:ext cx="9075315" cy="5121544"/>
          </a:xfrm>
          <a:custGeom>
            <a:avLst/>
            <a:gdLst/>
            <a:ahLst/>
            <a:cxnLst/>
            <a:rect r="r" b="b" t="t" l="l"/>
            <a:pathLst>
              <a:path h="5121544" w="9075315">
                <a:moveTo>
                  <a:pt x="0" y="0"/>
                </a:moveTo>
                <a:lnTo>
                  <a:pt x="9075314" y="0"/>
                </a:lnTo>
                <a:lnTo>
                  <a:pt x="9075314" y="5121544"/>
                </a:lnTo>
                <a:lnTo>
                  <a:pt x="0" y="5121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43" t="0" r="-144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9818" y="740334"/>
            <a:ext cx="6325859" cy="3170837"/>
          </a:xfrm>
          <a:custGeom>
            <a:avLst/>
            <a:gdLst/>
            <a:ahLst/>
            <a:cxnLst/>
            <a:rect r="r" b="b" t="t" l="l"/>
            <a:pathLst>
              <a:path h="3170837" w="6325859">
                <a:moveTo>
                  <a:pt x="0" y="0"/>
                </a:moveTo>
                <a:lnTo>
                  <a:pt x="6325858" y="0"/>
                </a:lnTo>
                <a:lnTo>
                  <a:pt x="6325858" y="3170837"/>
                </a:lnTo>
                <a:lnTo>
                  <a:pt x="0" y="3170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2075" y="294564"/>
            <a:ext cx="2138243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6000" strike="noStrike" u="non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LIBOR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331" y="9749586"/>
            <a:ext cx="174217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B71B3"/>
                </a:solidFill>
                <a:latin typeface="Canva Sans"/>
                <a:ea typeface="Canva Sans"/>
                <a:cs typeface="Canva Sans"/>
                <a:sym typeface="Canva Sans"/>
              </a:rPr>
              <a:t>Source: https://archive.nytimes.com/www.nytimes.com/interactive/2012/07/10/business/dealbook/behind-the-libor-scandal.html?module=inline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9867" y="8974975"/>
            <a:ext cx="2998914" cy="262404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7547043" y="9217456"/>
            <a:ext cx="740957" cy="64833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4968" y="1714840"/>
            <a:ext cx="12467854" cy="6857320"/>
          </a:xfrm>
          <a:custGeom>
            <a:avLst/>
            <a:gdLst/>
            <a:ahLst/>
            <a:cxnLst/>
            <a:rect r="r" b="b" t="t" l="l"/>
            <a:pathLst>
              <a:path h="6857320" w="12467854">
                <a:moveTo>
                  <a:pt x="0" y="0"/>
                </a:moveTo>
                <a:lnTo>
                  <a:pt x="12467854" y="0"/>
                </a:lnTo>
                <a:lnTo>
                  <a:pt x="12467854" y="6857320"/>
                </a:lnTo>
                <a:lnTo>
                  <a:pt x="0" y="685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084081" y="2612380"/>
            <a:ext cx="5184699" cy="5959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4"/>
              </a:lnSpc>
              <a:spcBef>
                <a:spcPct val="0"/>
              </a:spcBef>
            </a:pPr>
            <a:r>
              <a:rPr lang="en-US" sz="2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Why RFRs?</a:t>
            </a:r>
          </a:p>
          <a:p>
            <a:pPr algn="l" marL="526510" indent="-263255" lvl="1">
              <a:lnSpc>
                <a:spcPts val="3414"/>
              </a:lnSpc>
              <a:buFont typeface="Arial"/>
              <a:buChar char="•"/>
            </a:pPr>
            <a:r>
              <a:rPr lang="en-US" sz="2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Replaced IBOR’s forward-looking estimates with overnight, transaction-based rates.</a:t>
            </a:r>
          </a:p>
          <a:p>
            <a:pPr algn="l" marL="526510" indent="-263255" lvl="1">
              <a:lnSpc>
                <a:spcPts val="3414"/>
              </a:lnSpc>
              <a:buFont typeface="Arial"/>
              <a:buChar char="•"/>
            </a:pPr>
            <a:r>
              <a:rPr lang="en-US" sz="2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Carry only one day’s credit risk — considered virtually risk-free.</a:t>
            </a:r>
          </a:p>
          <a:p>
            <a:pPr algn="l" marL="526510" indent="-263255" lvl="1">
              <a:lnSpc>
                <a:spcPts val="3414"/>
              </a:lnSpc>
              <a:buFont typeface="Arial"/>
              <a:buChar char="•"/>
            </a:pPr>
            <a:r>
              <a:rPr lang="en-US" sz="2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Rates derived via daily compounding from historical overnight data.</a:t>
            </a:r>
          </a:p>
          <a:p>
            <a:pPr algn="l">
              <a:lnSpc>
                <a:spcPts val="3414"/>
              </a:lnSpc>
            </a:pPr>
          </a:p>
          <a:p>
            <a:pPr algn="l">
              <a:lnSpc>
                <a:spcPts val="3414"/>
              </a:lnSpc>
              <a:spcBef>
                <a:spcPct val="0"/>
              </a:spcBef>
            </a:pPr>
          </a:p>
          <a:p>
            <a:pPr algn="l">
              <a:lnSpc>
                <a:spcPts val="341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9072214"/>
            <a:ext cx="9869366" cy="33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1"/>
              </a:lnSpc>
              <a:spcBef>
                <a:spcPct val="0"/>
              </a:spcBef>
            </a:pPr>
            <a:r>
              <a:rPr lang="en-US" sz="1972">
                <a:solidFill>
                  <a:srgbClr val="1B71B3"/>
                </a:solidFill>
                <a:latin typeface="Canva Sans"/>
                <a:ea typeface="Canva Sans"/>
                <a:cs typeface="Canva Sans"/>
                <a:sym typeface="Canva Sans"/>
              </a:rPr>
              <a:t>Source :</a:t>
            </a:r>
            <a:r>
              <a:rPr lang="en-US" sz="1972" strike="noStrike" u="none">
                <a:solidFill>
                  <a:srgbClr val="1B71B3"/>
                </a:solidFill>
                <a:latin typeface="Canva Sans"/>
                <a:ea typeface="Canva Sans"/>
                <a:cs typeface="Canva Sans"/>
                <a:sym typeface="Canva Sans"/>
              </a:rPr>
              <a:t>https://www.thegoldensource.com/ibor-transition-and-its-impact/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2088" y="1215288"/>
            <a:ext cx="8811485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Popular Interest rates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Object 9" id="9"/>
          <p:cNvGraphicFramePr/>
          <p:nvPr/>
        </p:nvGraphicFramePr>
        <p:xfrm>
          <a:off x="2105121" y="2880488"/>
          <a:ext cx="5029200" cy="3771900"/>
        </p:xfrm>
        <a:graphic>
          <a:graphicData uri="http://schemas.openxmlformats.org/presentationml/2006/ole">
            <p:oleObj imgW="6032500" imgH="4775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4851" y="5143500"/>
            <a:ext cx="11301259" cy="4506377"/>
          </a:xfrm>
          <a:custGeom>
            <a:avLst/>
            <a:gdLst/>
            <a:ahLst/>
            <a:cxnLst/>
            <a:rect r="r" b="b" t="t" l="l"/>
            <a:pathLst>
              <a:path h="4506377" w="11301259">
                <a:moveTo>
                  <a:pt x="0" y="0"/>
                </a:moveTo>
                <a:lnTo>
                  <a:pt x="11301259" y="0"/>
                </a:lnTo>
                <a:lnTo>
                  <a:pt x="11301259" y="4506377"/>
                </a:lnTo>
                <a:lnTo>
                  <a:pt x="0" y="4506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4898" y="1941062"/>
            <a:ext cx="14665762" cy="427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Secured Overnight Financing Rate (SOFR)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Definition &amp; Region: USD risk-free rate based on overnight Treasury repo transactions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Publisher: Federal Reserve Bank of New York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Methodology: Secured, backward-looking, transaction-based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Tenor Availability: Overnight (primary), with 30, 90, 180-day term rates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rlying Market: ~</a:t>
            </a:r>
            <a:r>
              <a:rPr lang="en-US" b="true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$1.7 trillion daily Treasury repo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transactions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404874" y="257145"/>
            <a:ext cx="12855142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SOFR - The USD Risk-Free Rate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37768" y="5529951"/>
            <a:ext cx="5866328" cy="332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SOFR Rate &amp; Transaction Volume (2018–2025)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</a:t>
            </a: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</a:t>
            </a: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</a:t>
            </a: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near 0% in 2020, then surged past 5% by 2025, tracking Fed rate hikes.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Volume climbed steadily, peaking at $2.4T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5500590"/>
            <a:ext cx="6627470" cy="3214323"/>
          </a:xfrm>
          <a:custGeom>
            <a:avLst/>
            <a:gdLst/>
            <a:ahLst/>
            <a:cxnLst/>
            <a:rect r="r" b="b" t="t" l="l"/>
            <a:pathLst>
              <a:path h="3214323" w="6627470">
                <a:moveTo>
                  <a:pt x="0" y="0"/>
                </a:moveTo>
                <a:lnTo>
                  <a:pt x="6627470" y="0"/>
                </a:lnTo>
                <a:lnTo>
                  <a:pt x="6627470" y="3214322"/>
                </a:lnTo>
                <a:lnTo>
                  <a:pt x="0" y="3214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32444" y="5500590"/>
            <a:ext cx="6627470" cy="3156332"/>
          </a:xfrm>
          <a:custGeom>
            <a:avLst/>
            <a:gdLst/>
            <a:ahLst/>
            <a:cxnLst/>
            <a:rect r="r" b="b" t="t" l="l"/>
            <a:pathLst>
              <a:path h="3156332" w="6627470">
                <a:moveTo>
                  <a:pt x="0" y="0"/>
                </a:moveTo>
                <a:lnTo>
                  <a:pt x="6627470" y="0"/>
                </a:lnTo>
                <a:lnTo>
                  <a:pt x="6627470" y="3156332"/>
                </a:lnTo>
                <a:lnTo>
                  <a:pt x="0" y="3156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04874" y="257145"/>
            <a:ext cx="12855142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SONIA &amp; ESTR - European RFRs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7773" y="1741722"/>
            <a:ext cx="6753253" cy="99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2"/>
              </a:lnSpc>
              <a:spcBef>
                <a:spcPct val="0"/>
              </a:spcBef>
            </a:pP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Sterling Overnight Index Average (SONIA)​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6218" y="1732197"/>
            <a:ext cx="5898121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Euro Short-Term Rate (ESTR)​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7773" y="2851424"/>
            <a:ext cx="8430765" cy="4256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Sterling Overnight Index Average (SONIA)​</a:t>
            </a:r>
          </a:p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United Kingdom (GBP)​</a:t>
            </a:r>
          </a:p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Publisher: Bank of England​</a:t>
            </a:r>
          </a:p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Methodology: Unsecured, backward-looking, based on overnight deposits​</a:t>
            </a: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  <a:p>
            <a:pPr algn="just">
              <a:lnSpc>
                <a:spcPts val="3770"/>
              </a:lnSpc>
              <a:spcBef>
                <a:spcPct val="0"/>
              </a:spcBef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​</a:t>
            </a: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306218" y="2675002"/>
            <a:ext cx="8197162" cy="307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Eurozone (EUR)​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Publisher: European Central Bank (ECB)​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Methodology: Unsecured, backward-looking, based on overnight lending​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Market Basis: Wholesale euro unsecured overnight borrowing​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95777" y="3022602"/>
            <a:ext cx="8678868" cy="4241797"/>
          </a:xfrm>
          <a:custGeom>
            <a:avLst/>
            <a:gdLst/>
            <a:ahLst/>
            <a:cxnLst/>
            <a:rect r="r" b="b" t="t" l="l"/>
            <a:pathLst>
              <a:path h="4241797" w="8678868">
                <a:moveTo>
                  <a:pt x="0" y="0"/>
                </a:moveTo>
                <a:lnTo>
                  <a:pt x="8678868" y="0"/>
                </a:lnTo>
                <a:lnTo>
                  <a:pt x="8678868" y="4241796"/>
                </a:lnTo>
                <a:lnTo>
                  <a:pt x="0" y="424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04874" y="257145"/>
            <a:ext cx="14669771" cy="172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Tokyo Overnight Average Rate (TONAR)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668" y="2083323"/>
            <a:ext cx="8430765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Japan (JPY)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Publisher: Bank of Japan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Methodology: Unsecured, backward-looking, call market based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Characteristics: Low volatility, reflects BoJ's ultra-accommodative policy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35668" y="5568202"/>
            <a:ext cx="7135953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TONAR was negative to combat deflation and stimulate Japan's economy.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Positive: BOJ shifted to positive rates, confident in sustainable 2% inflation from wage growth.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Impact: Resulted in a stronger Yen, rising JGB yields, and boosted Japanese stocks (especially banks).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14831" y="3060775"/>
            <a:ext cx="9431228" cy="4905539"/>
          </a:xfrm>
          <a:custGeom>
            <a:avLst/>
            <a:gdLst/>
            <a:ahLst/>
            <a:cxnLst/>
            <a:rect r="r" b="b" t="t" l="l"/>
            <a:pathLst>
              <a:path h="4905539" w="9431228">
                <a:moveTo>
                  <a:pt x="0" y="0"/>
                </a:moveTo>
                <a:lnTo>
                  <a:pt x="9431229" y="0"/>
                </a:lnTo>
                <a:lnTo>
                  <a:pt x="9431229" y="4905540"/>
                </a:lnTo>
                <a:lnTo>
                  <a:pt x="0" y="4905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5" t="0" r="-29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4851" y="1359522"/>
            <a:ext cx="8334138" cy="856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efinition: Rate at which eurozone banks lend to each other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Publisher: European Money Markets Institute (EMMI)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Methodology: Unsecured, forward-looking, hybrid (transaction + expert judgment)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Tenor Availability: 1 week, 1, 3, 6, 12 months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 spc="-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EURIBOR Survived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Successful reform program addressing regulatory concerns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Hybrid methodology combining transactions and expert judgment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governance and oversight framework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 integration in European financial markets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404874" y="257145"/>
            <a:ext cx="1452836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Euro Interbank Offered Rate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368291"/>
            <a:ext cx="13854426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426" y="1769526"/>
            <a:ext cx="17603149" cy="748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Deep Market Liquidity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📊 $2.4 trillion in daily SOFR-linked repo transactions (2025)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Demonstrates robust adoption and strong investor confidence in secured funding markets.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Sustained Market Resilience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📉 VIX remained below 20 throughout 2023–2025 despite multi-decade high interest rates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Indicates markets adapted to “higher-for-longer” policy without widespread volatility or instability.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Enhanced Transparency &amp; Credibility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✅ Over 90% of new derivatives and floating-rate issuances in USD and GBP now reference RFRs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Transition to transaction-based rates like SOFR and SONIA has improved benchmark integrity and reduced manipulation risk.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Credit Risk Explicitly Priced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💳 Credit spreads widened to ~1.4% on SOFR-based instruments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Replacing LIBOR’s embedded risk premium, lenders now apply add-ons based on borrower credit quality and collateral terms.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Regional Divergence Requires Localized Strategy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🌐 500+ basis point policy rate gap between SOFR (5.3%) and TONAR (0.1%) in 2025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Central bank policy divergence is increasing basis risk and driving demand for region-specific pricing and hedging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DAGqfCDuCXg</dc:identifier>
  <dcterms:modified xsi:type="dcterms:W3CDTF">2011-08-01T06:04:30Z</dcterms:modified>
  <cp:revision>1</cp:revision>
  <dc:title>Copy of college bitathon</dc:title>
</cp:coreProperties>
</file>