
<file path=[Content_Types].xml><?xml version="1.0" encoding="utf-8"?>
<Types xmlns="http://schemas.openxmlformats.org/package/2006/content-types">
  <Default ContentType="application/vnd.openxmlformats-officedocument.oleObject" Extension="bin"/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Poppins" charset="1" panose="00000500000000000000"/>
      <p:regular r:id="rId16"/>
    </p:embeddedFont>
    <p:embeddedFont>
      <p:font typeface="Poppins Semi-Bold" charset="1" panose="00000700000000000000"/>
      <p:regular r:id="rId17"/>
    </p:embeddedFont>
    <p:embeddedFont>
      <p:font typeface="Canva Sans Bold" charset="1" panose="020B0803030501040103"/>
      <p:regular r:id="rId18"/>
    </p:embeddedFont>
    <p:embeddedFont>
      <p:font typeface="Canva Sans" charset="1" panose="020B0503030501040103"/>
      <p:regular r:id="rId19"/>
    </p:embeddedFont>
    <p:embeddedFont>
      <p:font typeface="Poppins Bold" charset="1" panose="000008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embeddings/oleObject1.bin" Type="http://schemas.openxmlformats.org/officeDocument/2006/relationships/oleObjec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33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16416" y="-142113"/>
            <a:ext cx="18288000" cy="10287000"/>
            <a:chOff x="0" y="0"/>
            <a:chExt cx="1444978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4978" cy="812800"/>
            </a:xfrm>
            <a:custGeom>
              <a:avLst/>
              <a:gdLst/>
              <a:ahLst/>
              <a:cxnLst/>
              <a:rect r="r" b="b" t="t" l="l"/>
              <a:pathLst>
                <a:path h="812800" w="1444978">
                  <a:moveTo>
                    <a:pt x="0" y="0"/>
                  </a:moveTo>
                  <a:lnTo>
                    <a:pt x="1444978" y="0"/>
                  </a:lnTo>
                  <a:lnTo>
                    <a:pt x="1444978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>
                <a:alphaModFix amt="6000"/>
              </a:blip>
              <a:stretch>
                <a:fillRect l="0" t="-9333" r="0" b="-9333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316416" y="8714688"/>
            <a:ext cx="2651766" cy="1087224"/>
          </a:xfrm>
          <a:custGeom>
            <a:avLst/>
            <a:gdLst/>
            <a:ahLst/>
            <a:cxnLst/>
            <a:rect r="r" b="b" t="t" l="l"/>
            <a:pathLst>
              <a:path h="1087224" w="2651766">
                <a:moveTo>
                  <a:pt x="0" y="0"/>
                </a:moveTo>
                <a:lnTo>
                  <a:pt x="2651766" y="0"/>
                </a:lnTo>
                <a:lnTo>
                  <a:pt x="2651766" y="1087224"/>
                </a:lnTo>
                <a:lnTo>
                  <a:pt x="0" y="10872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-5857345" y="-142113"/>
            <a:ext cx="15001345" cy="12783030"/>
            <a:chOff x="0" y="0"/>
            <a:chExt cx="95385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53850" cy="812800"/>
            </a:xfrm>
            <a:custGeom>
              <a:avLst/>
              <a:gdLst/>
              <a:ahLst/>
              <a:cxnLst/>
              <a:rect r="r" b="b" t="t" l="l"/>
              <a:pathLst>
                <a:path h="812800" w="953850">
                  <a:moveTo>
                    <a:pt x="0" y="0"/>
                  </a:moveTo>
                  <a:lnTo>
                    <a:pt x="953850" y="0"/>
                  </a:lnTo>
                  <a:lnTo>
                    <a:pt x="95385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4"/>
              <a:stretch>
                <a:fillRect l="-12642" t="0" r="-12642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10457391" y="9235492"/>
            <a:ext cx="5482812" cy="566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FEFEFE"/>
                </a:solidFill>
                <a:latin typeface="Poppins"/>
                <a:ea typeface="Poppins"/>
                <a:cs typeface="Poppins"/>
                <a:sym typeface="Poppins"/>
              </a:rPr>
              <a:t>by Pearlyn Rodrigues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9753" y="3705479"/>
            <a:ext cx="7690314" cy="3123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57"/>
              </a:lnSpc>
              <a:spcBef>
                <a:spcPct val="0"/>
              </a:spcBef>
            </a:pPr>
            <a:r>
              <a:rPr lang="en-US" b="true" sz="5609" strike="noStrike" u="none">
                <a:solidFill>
                  <a:srgbClr val="FEFEFE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An Analysis of Global Interest Rate Benchmarks</a:t>
            </a:r>
          </a:p>
          <a:p>
            <a:pPr algn="l" marL="0" indent="0" lvl="0">
              <a:lnSpc>
                <a:spcPts val="6057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0289753" y="1865823"/>
            <a:ext cx="7998247" cy="1297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90"/>
              </a:lnSpc>
              <a:spcBef>
                <a:spcPct val="0"/>
              </a:spcBef>
            </a:pPr>
            <a:r>
              <a:rPr lang="en-US" b="true" sz="4527" strike="noStrike" u="none">
                <a:solidFill>
                  <a:srgbClr val="FEFEFE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From LIBOR's Legacy to Risk-Free Rates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684851" y="-326460"/>
            <a:ext cx="1985576" cy="1737379"/>
            <a:chOff x="0" y="0"/>
            <a:chExt cx="812800" cy="711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49B6D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105121" y="814061"/>
            <a:ext cx="682124" cy="596858"/>
            <a:chOff x="0" y="0"/>
            <a:chExt cx="812800" cy="7112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49B6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404874" y="368291"/>
            <a:ext cx="13854426" cy="901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6000" b="true">
                <a:solidFill>
                  <a:srgbClr val="1B71B3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Conclusion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93911" y="1961650"/>
            <a:ext cx="17259300" cy="7833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25" indent="-291463" lvl="1">
              <a:lnSpc>
                <a:spcPts val="4481"/>
              </a:lnSpc>
              <a:buAutoNum type="arabicPeriod" startAt="1"/>
            </a:pPr>
            <a:r>
              <a:rPr lang="en-US" sz="2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</a:t>
            </a:r>
            <a:r>
              <a:rPr lang="en-US" sz="2699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esilience in Uncertainty: Despite elevated rates and policy divergence, global markets have demonstrated remarkable resilience, adapting to a “higher for longer” environment without widespread instability.</a:t>
            </a:r>
          </a:p>
          <a:p>
            <a:pPr algn="l" marL="582925" indent="-291463" lvl="1">
              <a:lnSpc>
                <a:spcPts val="4481"/>
              </a:lnSpc>
              <a:buAutoNum type="arabicPeriod" startAt="1"/>
            </a:pPr>
            <a:r>
              <a:rPr lang="en-US" sz="2699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Transparency &amp; Trust: The shift from legacy benchmarks like LIBOR to transparent, transaction-based rates (SOFR, SONIA, €STR, TONAR) has strengthened market credibility and reduced systemic risk.</a:t>
            </a:r>
          </a:p>
          <a:p>
            <a:pPr algn="l" marL="582925" indent="-291463" lvl="1">
              <a:lnSpc>
                <a:spcPts val="4481"/>
              </a:lnSpc>
              <a:buAutoNum type="arabicPeriod" startAt="1"/>
            </a:pPr>
            <a:r>
              <a:rPr lang="en-US" sz="2699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Divergence Brings New Challenges: As central banks chart different paths, localized risks and capital flow volatility have increased, making active risk management and regional understanding more important than ever.</a:t>
            </a:r>
          </a:p>
          <a:p>
            <a:pPr algn="l" marL="582925" indent="-291463" lvl="1">
              <a:lnSpc>
                <a:spcPts val="4481"/>
              </a:lnSpc>
              <a:buAutoNum type="arabicPeriod" startAt="1"/>
            </a:pPr>
            <a:r>
              <a:rPr lang="en-US" sz="2699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Credit Risk Evolution: With risk-free rates lacking embedded credit risk premiums, lenders must adapt their pricing strategies, and borrowers must be prepared for more dynamic interest costs.</a:t>
            </a:r>
          </a:p>
          <a:p>
            <a:pPr algn="l" marL="582925" indent="-291463" lvl="1">
              <a:lnSpc>
                <a:spcPts val="4481"/>
              </a:lnSpc>
              <a:buAutoNum type="arabicPeriod" startAt="1"/>
            </a:pPr>
            <a:r>
              <a:rPr lang="en-US" sz="2699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Looking Ahead: The global financial system is better equipped for future shocks, but vigilance is essential. Monitoring basis risk, policy shifts, and market liquidity will remain crucial for financial stability.</a:t>
            </a:r>
          </a:p>
        </p:txBody>
      </p:sp>
    </p:spTree>
  </p:cSld>
  <p:clrMapOvr>
    <a:masterClrMapping/>
  </p:clrMapOvr>
  <p:transition spd="slow">
    <p:cover dir="ld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19545" y="-326460"/>
            <a:ext cx="1985576" cy="1737379"/>
            <a:chOff x="0" y="0"/>
            <a:chExt cx="812800" cy="711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49B6D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269867" y="8974975"/>
            <a:ext cx="2998914" cy="2624049"/>
            <a:chOff x="0" y="0"/>
            <a:chExt cx="812800" cy="7112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49B6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10800000">
            <a:off x="17547043" y="9217456"/>
            <a:ext cx="740957" cy="648338"/>
            <a:chOff x="0" y="0"/>
            <a:chExt cx="812800" cy="7112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49B6D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861350" y="431842"/>
            <a:ext cx="682124" cy="596858"/>
            <a:chOff x="0" y="0"/>
            <a:chExt cx="812800" cy="7112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49B6D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861350" y="3559175"/>
            <a:ext cx="15685692" cy="613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</a:pP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Rates have shifted post-LIBOR: Global transition from LIBOR to Risk-Free Rates (RFRs) completed in major markets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Transition gaining momentum: SOFR dominates USD markets, SONIA leads GBP, ESTR for EUR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Regional significance: Different rates serve different markets - MCLR/RLLR in India, TONAR in Japan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Impact on pricing/hedging: Fundamental changes in credit valuation, discounting methodologies, and risk management</a:t>
            </a:r>
          </a:p>
          <a:p>
            <a:pPr algn="just">
              <a:lnSpc>
                <a:spcPts val="3499"/>
              </a:lnSpc>
            </a:pP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Market Impact Snapshot: The transition from LIBOR to RFRs represents one of the most significant changes in financial markets since the 2008 crisis. This shift affects over $400 trillion in financial contracts globally and requires fundamental changes in pricing, valuation, and risk management practices.</a:t>
            </a:r>
          </a:p>
          <a:p>
            <a:pPr algn="just">
              <a:lnSpc>
                <a:spcPts val="3499"/>
              </a:lnSpc>
            </a:pPr>
          </a:p>
        </p:txBody>
      </p:sp>
      <p:sp>
        <p:nvSpPr>
          <p:cNvPr name="Freeform 15" id="15"/>
          <p:cNvSpPr/>
          <p:nvPr/>
        </p:nvSpPr>
        <p:spPr>
          <a:xfrm flipH="false" flipV="false" rot="139633">
            <a:off x="12628626" y="-1458822"/>
            <a:ext cx="8281395" cy="4545766"/>
          </a:xfrm>
          <a:custGeom>
            <a:avLst/>
            <a:gdLst/>
            <a:ahLst/>
            <a:cxnLst/>
            <a:rect r="r" b="b" t="t" l="l"/>
            <a:pathLst>
              <a:path h="4545766" w="8281395">
                <a:moveTo>
                  <a:pt x="0" y="0"/>
                </a:moveTo>
                <a:lnTo>
                  <a:pt x="8281396" y="0"/>
                </a:lnTo>
                <a:lnTo>
                  <a:pt x="8281396" y="4545766"/>
                </a:lnTo>
                <a:lnTo>
                  <a:pt x="0" y="45457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861350" y="1797465"/>
            <a:ext cx="11598032" cy="172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6000" b="true">
                <a:solidFill>
                  <a:srgbClr val="1B71B3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Benchmark Interest Rates &amp; Post-LIBOR Transition</a:t>
            </a:r>
          </a:p>
        </p:txBody>
      </p:sp>
    </p:spTree>
  </p:cSld>
  <p:clrMapOvr>
    <a:masterClrMapping/>
  </p:clrMapOvr>
  <p:transition spd="slow">
    <p:cover dir="ld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52088" y="1215288"/>
            <a:ext cx="8811485" cy="901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6000" b="true">
                <a:solidFill>
                  <a:srgbClr val="1B71B3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Popular Interest rates</a:t>
            </a:r>
          </a:p>
        </p:txBody>
      </p:sp>
      <p:grpSp>
        <p:nvGrpSpPr>
          <p:cNvPr name="Group 3" id="3"/>
          <p:cNvGrpSpPr/>
          <p:nvPr/>
        </p:nvGrpSpPr>
        <p:grpSpPr>
          <a:xfrm rot="-10800000">
            <a:off x="684851" y="-326460"/>
            <a:ext cx="1985576" cy="1737379"/>
            <a:chOff x="0" y="0"/>
            <a:chExt cx="812800" cy="7112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49B6D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105121" y="814061"/>
            <a:ext cx="682124" cy="596858"/>
            <a:chOff x="0" y="0"/>
            <a:chExt cx="812800" cy="7112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49B6D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aphicFrame>
        <p:nvGraphicFramePr>
          <p:cNvPr name="Object 9" id="9"/>
          <p:cNvGraphicFramePr/>
          <p:nvPr/>
        </p:nvGraphicFramePr>
        <p:xfrm>
          <a:off x="2105121" y="2880488"/>
          <a:ext cx="5029200" cy="3771900"/>
        </p:xfrm>
        <a:graphic>
          <a:graphicData uri="http://schemas.openxmlformats.org/presentationml/2006/ole">
            <p:oleObj imgW="6032500" imgH="4775200" r:id="rId3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</p:spTree>
  </p:cSld>
  <p:clrMapOvr>
    <a:masterClrMapping/>
  </p:clrMapOvr>
  <p:transition spd="slow">
    <p:cover dir="ld"/>
  </p:transition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684851" y="-326460"/>
            <a:ext cx="1985576" cy="1737379"/>
            <a:chOff x="0" y="0"/>
            <a:chExt cx="812800" cy="711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49B6D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105121" y="814061"/>
            <a:ext cx="682124" cy="596858"/>
            <a:chOff x="0" y="0"/>
            <a:chExt cx="812800" cy="7112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49B6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404874" y="257145"/>
            <a:ext cx="12855142" cy="901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6000" b="true">
                <a:solidFill>
                  <a:srgbClr val="1B71B3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LIBOR - The Legacy Benchmark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143245"/>
            <a:ext cx="17259300" cy="6656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6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London Interbank Offered Rate (LIBOR)</a:t>
            </a:r>
          </a:p>
          <a:p>
            <a:pPr algn="l" marL="582925" indent="-291463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Definition &amp; Region: Global benchmark representing the rate at which major banks lend to each other</a:t>
            </a:r>
          </a:p>
          <a:p>
            <a:pPr algn="l" marL="582925" indent="-291463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Publisher: ICE Benchmark Administration (IBA) - formerly British Bankers' Association</a:t>
            </a:r>
          </a:p>
          <a:p>
            <a:pPr algn="l" marL="582925" indent="-291463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Methodology: Unsecured, forward-looking, based on panel bank submissions</a:t>
            </a:r>
          </a:p>
          <a:p>
            <a:pPr algn="l" marL="582925" indent="-291463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Tenor Availability: Overnight, 1 week, 1, 2, 3, 6, 12 months</a:t>
            </a:r>
          </a:p>
          <a:p>
            <a:pPr algn="l" marL="582925" indent="-291463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Currencies: USD, GBP, EUR, JPY, CHF</a:t>
            </a:r>
          </a:p>
          <a:p>
            <a:pPr algn="l">
              <a:lnSpc>
                <a:spcPts val="3779"/>
              </a:lnSpc>
            </a:pPr>
          </a:p>
          <a:p>
            <a:pPr algn="l">
              <a:lnSpc>
                <a:spcPts val="3779"/>
              </a:lnSpc>
            </a:pPr>
            <a:r>
              <a:rPr lang="en-US" sz="26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Historical Significance</a:t>
            </a:r>
          </a:p>
          <a:p>
            <a:pPr algn="l">
              <a:lnSpc>
                <a:spcPts val="3779"/>
              </a:lnSpc>
            </a:pPr>
            <a:r>
              <a:rPr lang="en-US" sz="2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LIBOR was once called "the world's most important number" - underpinning over </a:t>
            </a:r>
            <a:r>
              <a:rPr lang="en-US" sz="26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$400 trillion</a:t>
            </a:r>
            <a:r>
              <a:rPr lang="en-US" sz="2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in financial contracts including loans, mortgages, derivatives, and bonds.</a:t>
            </a:r>
          </a:p>
          <a:p>
            <a:pPr algn="l">
              <a:lnSpc>
                <a:spcPts val="3779"/>
              </a:lnSpc>
            </a:pPr>
            <a:r>
              <a:rPr lang="en-US" sz="26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Transition Status</a:t>
            </a:r>
          </a:p>
          <a:p>
            <a:pPr algn="l">
              <a:lnSpc>
                <a:spcPts val="3779"/>
              </a:lnSpc>
            </a:pPr>
            <a:r>
              <a:rPr lang="en-US" sz="2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LIBOR publication ceased for most currencies on December 31, 2021. USD LIBOR continued until June 30, 2023, with synthetic rates available for tough legacy contracts.</a:t>
            </a:r>
          </a:p>
          <a:p>
            <a:pPr algn="l">
              <a:lnSpc>
                <a:spcPts val="3779"/>
              </a:lnSpc>
            </a:pPr>
          </a:p>
        </p:txBody>
      </p:sp>
    </p:spTree>
  </p:cSld>
  <p:clrMapOvr>
    <a:masterClrMapping/>
  </p:clrMapOvr>
  <p:transition spd="slow">
    <p:cover dir="ld"/>
  </p:transition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684851" y="-326460"/>
            <a:ext cx="1985576" cy="1737379"/>
            <a:chOff x="0" y="0"/>
            <a:chExt cx="812800" cy="711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49B6D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105121" y="814061"/>
            <a:ext cx="682124" cy="596858"/>
            <a:chOff x="0" y="0"/>
            <a:chExt cx="812800" cy="7112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49B6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404874" y="257145"/>
            <a:ext cx="12855142" cy="901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6000" b="true">
                <a:solidFill>
                  <a:srgbClr val="1B71B3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SOFR - The USD Risk-Free Rate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64898" y="1941062"/>
            <a:ext cx="18023102" cy="8084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6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Secured Overnight Financing Rate (SOFR)</a:t>
            </a:r>
          </a:p>
          <a:p>
            <a:pPr algn="l" marL="582925" indent="-291463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Definition &amp; Region: USD risk-free rate based on overnight Treasury repo transactions</a:t>
            </a:r>
          </a:p>
          <a:p>
            <a:pPr algn="l" marL="582925" indent="-291463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Publisher: Federal Reserve Bank of New York</a:t>
            </a:r>
          </a:p>
          <a:p>
            <a:pPr algn="l" marL="582925" indent="-291463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Methodology: Secured, backward-looking, transaction-based</a:t>
            </a:r>
          </a:p>
          <a:p>
            <a:pPr algn="l" marL="582925" indent="-291463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Tenor Availability: Overnight (primary), with 30, 90, 180-day term rates</a:t>
            </a:r>
          </a:p>
          <a:p>
            <a:pPr algn="l" marL="582925" indent="-291463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Unde</a:t>
            </a:r>
            <a:r>
              <a:rPr lang="en-US" sz="2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rlying Market: ~</a:t>
            </a:r>
            <a:r>
              <a:rPr lang="en-US" b="true" sz="26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$1.7 trillion daily Treasury repo</a:t>
            </a:r>
            <a:r>
              <a:rPr lang="en-US" sz="2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transactions</a:t>
            </a:r>
          </a:p>
          <a:p>
            <a:pPr algn="l">
              <a:lnSpc>
                <a:spcPts val="3779"/>
              </a:lnSpc>
            </a:pPr>
          </a:p>
          <a:p>
            <a:pPr algn="l">
              <a:lnSpc>
                <a:spcPts val="3779"/>
              </a:lnSpc>
            </a:pPr>
            <a:r>
              <a:rPr lang="en-US" sz="26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Advantages</a:t>
            </a:r>
          </a:p>
          <a:p>
            <a:pPr algn="l" marL="582925" indent="-291463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Based on actual transactions, not estimates</a:t>
            </a:r>
          </a:p>
          <a:p>
            <a:pPr algn="l" marL="582925" indent="-291463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Secured by US Treasury collateral (virtually risk-free)</a:t>
            </a:r>
          </a:p>
          <a:p>
            <a:pPr algn="l" marL="582925" indent="-291463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Robust underlying market with high liquidity</a:t>
            </a:r>
          </a:p>
          <a:p>
            <a:pPr algn="l" marL="582925" indent="-291463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Transparent methodology and governance</a:t>
            </a:r>
          </a:p>
          <a:p>
            <a:pPr algn="l">
              <a:lnSpc>
                <a:spcPts val="3779"/>
              </a:lnSpc>
            </a:pPr>
          </a:p>
          <a:p>
            <a:pPr algn="l">
              <a:lnSpc>
                <a:spcPts val="3779"/>
              </a:lnSpc>
            </a:pPr>
            <a:r>
              <a:rPr lang="en-US" sz="26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Market Adoption</a:t>
            </a:r>
          </a:p>
          <a:p>
            <a:pPr algn="l">
              <a:lnSpc>
                <a:spcPts val="3779"/>
              </a:lnSpc>
            </a:pPr>
            <a:r>
              <a:rPr lang="en-US" sz="2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SOFR derivatives trading has grown exponentially, with daily volumes exceeding </a:t>
            </a:r>
            <a:r>
              <a:rPr lang="en-US" sz="26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$200 billion</a:t>
            </a:r>
            <a:r>
              <a:rPr lang="en-US" sz="2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in interest rate swaps by 2024.</a:t>
            </a:r>
          </a:p>
          <a:p>
            <a:pPr algn="l">
              <a:lnSpc>
                <a:spcPts val="3779"/>
              </a:lnSpc>
            </a:pPr>
          </a:p>
        </p:txBody>
      </p:sp>
    </p:spTree>
  </p:cSld>
  <p:clrMapOvr>
    <a:masterClrMapping/>
  </p:clrMapOvr>
  <p:transition spd="slow">
    <p:cover dir="ld"/>
  </p:transition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684851" y="-326460"/>
            <a:ext cx="1985576" cy="1737379"/>
            <a:chOff x="0" y="0"/>
            <a:chExt cx="812800" cy="711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49B6D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105121" y="814061"/>
            <a:ext cx="682124" cy="596858"/>
            <a:chOff x="0" y="0"/>
            <a:chExt cx="812800" cy="7112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49B6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404874" y="257145"/>
            <a:ext cx="12855142" cy="901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6000" b="true">
                <a:solidFill>
                  <a:srgbClr val="1B71B3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SONIA &amp; ESTR - European RFRs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35556" y="2451423"/>
            <a:ext cx="6753253" cy="999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2"/>
              </a:lnSpc>
              <a:spcBef>
                <a:spcPct val="0"/>
              </a:spcBef>
            </a:pPr>
            <a:r>
              <a:rPr lang="en-US" b="true" sz="2908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Sterling Overnight Index Average (SONIA)​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44000" y="2441898"/>
            <a:ext cx="5898121" cy="464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b="true" sz="269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Euro Short-Term Rate (ESTR)​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35556" y="3561126"/>
            <a:ext cx="8430765" cy="6144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81523" indent="-290761" lvl="1">
              <a:lnSpc>
                <a:spcPts val="3770"/>
              </a:lnSpc>
              <a:spcBef>
                <a:spcPct val="0"/>
              </a:spcBef>
              <a:buFont typeface="Arial"/>
              <a:buChar char="•"/>
            </a:pPr>
            <a:r>
              <a:rPr lang="en-US" sz="2693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Sterling Overnight Index Average (SONIA)​</a:t>
            </a:r>
          </a:p>
          <a:p>
            <a:pPr algn="just" marL="581523" indent="-290761" lvl="1">
              <a:lnSpc>
                <a:spcPts val="3770"/>
              </a:lnSpc>
              <a:spcBef>
                <a:spcPct val="0"/>
              </a:spcBef>
              <a:buFont typeface="Arial"/>
              <a:buChar char="•"/>
            </a:pPr>
            <a:r>
              <a:rPr lang="en-US" sz="2693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Region: United Kingdom (GBP)​</a:t>
            </a:r>
          </a:p>
          <a:p>
            <a:pPr algn="just" marL="581523" indent="-290761" lvl="1">
              <a:lnSpc>
                <a:spcPts val="3770"/>
              </a:lnSpc>
              <a:spcBef>
                <a:spcPct val="0"/>
              </a:spcBef>
              <a:buFont typeface="Arial"/>
              <a:buChar char="•"/>
            </a:pPr>
            <a:r>
              <a:rPr lang="en-US" sz="2693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Publisher: Bank of England​</a:t>
            </a:r>
          </a:p>
          <a:p>
            <a:pPr algn="just" marL="581523" indent="-290761" lvl="1">
              <a:lnSpc>
                <a:spcPts val="3770"/>
              </a:lnSpc>
              <a:spcBef>
                <a:spcPct val="0"/>
              </a:spcBef>
              <a:buFont typeface="Arial"/>
              <a:buChar char="•"/>
            </a:pPr>
            <a:r>
              <a:rPr lang="en-US" sz="2693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Methodology: Unsecured, backward-looking, based on overnight deposits​</a:t>
            </a:r>
          </a:p>
          <a:p>
            <a:pPr algn="just">
              <a:lnSpc>
                <a:spcPts val="3770"/>
              </a:lnSpc>
              <a:spcBef>
                <a:spcPct val="0"/>
              </a:spcBef>
            </a:pPr>
          </a:p>
          <a:p>
            <a:pPr algn="just">
              <a:lnSpc>
                <a:spcPts val="3770"/>
              </a:lnSpc>
              <a:spcBef>
                <a:spcPct val="0"/>
              </a:spcBef>
            </a:pPr>
          </a:p>
          <a:p>
            <a:pPr algn="just">
              <a:lnSpc>
                <a:spcPts val="3770"/>
              </a:lnSpc>
              <a:spcBef>
                <a:spcPct val="0"/>
              </a:spcBef>
            </a:pPr>
            <a:r>
              <a:rPr lang="en-US" sz="2693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SONIA existed before the 2008 crisis but was revived and enhanced as LIBOR replacement​</a:t>
            </a:r>
            <a:r>
              <a:rPr lang="en-US" sz="2693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achieved a 22.9% revenue increase over the past fiscal year, exceeding projections.​</a:t>
            </a:r>
          </a:p>
          <a:p>
            <a:pPr algn="just">
              <a:lnSpc>
                <a:spcPts val="3770"/>
              </a:lnSpc>
              <a:spcBef>
                <a:spcPct val="0"/>
              </a:spcBef>
            </a:pPr>
          </a:p>
          <a:p>
            <a:pPr algn="just">
              <a:lnSpc>
                <a:spcPts val="3770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9144000" y="3384704"/>
            <a:ext cx="8197162" cy="307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49" indent="-269875" lvl="1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Region: Eurozone (EUR)​</a:t>
            </a:r>
          </a:p>
          <a:p>
            <a:pPr algn="just" marL="539749" indent="-269875" lvl="1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Publisher: European Central Bank (ECB)​</a:t>
            </a:r>
          </a:p>
          <a:p>
            <a:pPr algn="just" marL="539749" indent="-269875" lvl="1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Methodology: Unsecured, backward-looking, based on overnight lending​</a:t>
            </a:r>
          </a:p>
          <a:p>
            <a:pPr algn="just" marL="539749" indent="-269875" lvl="1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Market Basis: Wholesale euro unsecured overnight borrowing​</a:t>
            </a:r>
          </a:p>
          <a:p>
            <a:pPr algn="just">
              <a:lnSpc>
                <a:spcPts val="3499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9383149" y="6215098"/>
            <a:ext cx="8455556" cy="3490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79"/>
              </a:lnSpc>
              <a:spcBef>
                <a:spcPct val="0"/>
              </a:spcBef>
            </a:pPr>
            <a:r>
              <a:rPr lang="en-US" b="true" sz="269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Regional Adoption Patterns</a:t>
            </a:r>
          </a:p>
          <a:p>
            <a:pPr algn="l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SONIA: Strong adoption in GBP swaps, bonds, and syndicated loans</a:t>
            </a:r>
          </a:p>
          <a:p>
            <a:pPr algn="l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ESTR: Gradual adoption alongside EURIBOR in European markets</a:t>
            </a:r>
          </a:p>
          <a:p>
            <a:pPr algn="l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Both rates show lower volatility compared to their respective LIBOR equivalents</a:t>
            </a:r>
          </a:p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slow">
    <p:cover dir="ld"/>
  </p:transition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684851" y="-326460"/>
            <a:ext cx="1985576" cy="1737379"/>
            <a:chOff x="0" y="0"/>
            <a:chExt cx="812800" cy="711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49B6D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105121" y="814061"/>
            <a:ext cx="682124" cy="596858"/>
            <a:chOff x="0" y="0"/>
            <a:chExt cx="812800" cy="7112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49B6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404874" y="257145"/>
            <a:ext cx="12855142" cy="901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6000" b="true">
                <a:solidFill>
                  <a:srgbClr val="1B71B3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Asian Markets benchmark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35556" y="2451423"/>
            <a:ext cx="6753253" cy="999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2"/>
              </a:lnSpc>
              <a:spcBef>
                <a:spcPct val="0"/>
              </a:spcBef>
            </a:pPr>
            <a:r>
              <a:rPr lang="en-US" b="true" sz="290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Tokyo</a:t>
            </a:r>
            <a:r>
              <a:rPr lang="en-US" b="true" sz="2908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Overnight Average </a:t>
            </a:r>
            <a:r>
              <a:rPr lang="en-US" b="true" sz="2908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Rate </a:t>
            </a:r>
            <a:r>
              <a:rPr lang="en-US" b="true" sz="2908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(</a:t>
            </a:r>
            <a:r>
              <a:rPr lang="en-US" b="true" sz="2908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</a:t>
            </a:r>
            <a:r>
              <a:rPr lang="en-US" b="true" sz="2908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ONA</a:t>
            </a:r>
            <a:r>
              <a:rPr lang="en-US" b="true" sz="2908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</a:t>
            </a:r>
            <a:r>
              <a:rPr lang="en-US" b="true" sz="2908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44000" y="2441898"/>
            <a:ext cx="7762696" cy="464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b="true" sz="26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Indian</a:t>
            </a:r>
            <a:r>
              <a:rPr lang="en-US" b="true" sz="269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269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Benc</a:t>
            </a:r>
            <a:r>
              <a:rPr lang="en-US" b="true" sz="269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</a:t>
            </a:r>
            <a:r>
              <a:rPr lang="en-US" b="true" sz="269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</a:t>
            </a:r>
            <a:r>
              <a:rPr lang="en-US" b="true" sz="269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</a:t>
            </a:r>
            <a:r>
              <a:rPr lang="en-US" b="true" sz="269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 </a:t>
            </a:r>
            <a:r>
              <a:rPr lang="en-US" b="true" sz="269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</a:t>
            </a:r>
            <a:r>
              <a:rPr lang="en-US" b="true" sz="269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ansition:</a:t>
            </a:r>
            <a:r>
              <a:rPr lang="en-US" b="true" sz="269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269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MCL</a:t>
            </a:r>
            <a:r>
              <a:rPr lang="en-US" b="true" sz="269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</a:t>
            </a:r>
            <a:r>
              <a:rPr lang="en-US" b="true" sz="269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269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</a:t>
            </a:r>
            <a:r>
              <a:rPr lang="en-US" b="true" sz="269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</a:t>
            </a:r>
            <a:r>
              <a:rPr lang="en-US" b="true" sz="269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R</a:t>
            </a:r>
            <a:r>
              <a:rPr lang="en-US" b="true" sz="269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LLR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35556" y="3561126"/>
            <a:ext cx="8430765" cy="3312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81523" indent="-290761" lvl="1">
              <a:lnSpc>
                <a:spcPts val="3770"/>
              </a:lnSpc>
              <a:buFont typeface="Arial"/>
              <a:buChar char="•"/>
            </a:pPr>
            <a:r>
              <a:rPr lang="en-US" sz="269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Region: Japan (JPY)</a:t>
            </a:r>
          </a:p>
          <a:p>
            <a:pPr algn="just" marL="581523" indent="-290761" lvl="1">
              <a:lnSpc>
                <a:spcPts val="3770"/>
              </a:lnSpc>
              <a:buFont typeface="Arial"/>
              <a:buChar char="•"/>
            </a:pPr>
            <a:r>
              <a:rPr lang="en-US" sz="269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Publisher: Bank of Japan</a:t>
            </a:r>
          </a:p>
          <a:p>
            <a:pPr algn="just" marL="581523" indent="-290761" lvl="1">
              <a:lnSpc>
                <a:spcPts val="3770"/>
              </a:lnSpc>
              <a:buFont typeface="Arial"/>
              <a:buChar char="•"/>
            </a:pPr>
            <a:r>
              <a:rPr lang="en-US" sz="269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Methodology: Unsecured, backward-looking, call market based</a:t>
            </a:r>
          </a:p>
          <a:p>
            <a:pPr algn="just" marL="581523" indent="-290761" lvl="1">
              <a:lnSpc>
                <a:spcPts val="3770"/>
              </a:lnSpc>
              <a:buFont typeface="Arial"/>
              <a:buChar char="•"/>
            </a:pPr>
            <a:r>
              <a:rPr lang="en-US" sz="269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Characteristics: Low volatility, reflects BoJ's ultra-accommodative policy</a:t>
            </a:r>
          </a:p>
          <a:p>
            <a:pPr algn="just">
              <a:lnSpc>
                <a:spcPts val="3770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9144000" y="3384704"/>
            <a:ext cx="8668922" cy="4822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MCL</a:t>
            </a:r>
            <a:r>
              <a:rPr lang="en-US" b="true" sz="2499" strike="noStrike" u="non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</a:t>
            </a:r>
            <a:r>
              <a:rPr lang="en-US" b="true" sz="2499" strike="noStrike" u="non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(Mar</a:t>
            </a:r>
            <a:r>
              <a:rPr lang="en-US" b="true" sz="2499" strike="noStrike" u="non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gin</a:t>
            </a:r>
            <a:r>
              <a:rPr lang="en-US" b="true" sz="2499" strike="noStrike" u="non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al</a:t>
            </a:r>
            <a:r>
              <a:rPr lang="en-US" b="true" sz="2499" strike="noStrike" u="non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b="true" sz="2499" strike="noStrike" u="non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</a:t>
            </a:r>
            <a:r>
              <a:rPr lang="en-US" b="true" sz="2499" strike="noStrike" u="non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o</a:t>
            </a:r>
            <a:r>
              <a:rPr lang="en-US" b="true" sz="2499" strike="noStrike" u="non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st </a:t>
            </a:r>
            <a:r>
              <a:rPr lang="en-US" b="true" sz="2499" strike="noStrike" u="non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o</a:t>
            </a:r>
            <a:r>
              <a:rPr lang="en-US" b="true" sz="2499" strike="noStrike" u="non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f Fu</a:t>
            </a:r>
            <a:r>
              <a:rPr lang="en-US" b="true" sz="2499" strike="noStrike" u="non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n</a:t>
            </a:r>
            <a:r>
              <a:rPr lang="en-US" b="true" sz="2499" strike="noStrike" u="non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ds-bas</a:t>
            </a:r>
            <a:r>
              <a:rPr lang="en-US" b="true" sz="2499" strike="noStrike" u="non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</a:t>
            </a:r>
            <a:r>
              <a:rPr lang="en-US" b="true" sz="2499" strike="noStrike" u="non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</a:t>
            </a:r>
            <a:r>
              <a:rPr lang="en-US" b="true" sz="2499" strike="noStrike" u="non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b="true" sz="2499" strike="noStrike" u="non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Lending </a:t>
            </a:r>
            <a:r>
              <a:rPr lang="en-US" b="true" sz="2499" strike="noStrike" u="non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</a:t>
            </a:r>
            <a:r>
              <a:rPr lang="en-US" b="true" sz="2499" strike="noStrike" u="non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ate</a:t>
            </a:r>
            <a:r>
              <a:rPr lang="en-US" b="true" sz="2499" strike="noStrike" u="non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)</a:t>
            </a:r>
            <a:r>
              <a:rPr lang="en-US" b="true" sz="2499" strike="noStrike" u="non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:</a:t>
            </a:r>
          </a:p>
          <a:p>
            <a:pPr algn="just" marL="539749" indent="-269875" lvl="1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Internal benchmark </a:t>
            </a:r>
            <a:r>
              <a:rPr lang="en-US" sz="24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</a:t>
            </a:r>
            <a:r>
              <a:rPr lang="en-US" sz="24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</a:t>
            </a:r>
            <a:r>
              <a:rPr lang="en-US" sz="24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se</a:t>
            </a:r>
            <a:r>
              <a:rPr lang="en-US" sz="24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</a:t>
            </a:r>
            <a:r>
              <a:rPr lang="en-US" sz="24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on bank's cost of f</a:t>
            </a:r>
            <a:r>
              <a:rPr lang="en-US" sz="24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</a:t>
            </a:r>
            <a:r>
              <a:rPr lang="en-US" sz="24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nds</a:t>
            </a:r>
          </a:p>
          <a:p>
            <a:pPr algn="just" marL="539749" indent="-269875" lvl="1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Less t</a:t>
            </a:r>
            <a:r>
              <a:rPr lang="en-US" sz="24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</a:t>
            </a:r>
            <a:r>
              <a:rPr lang="en-US" sz="24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ans</a:t>
            </a:r>
            <a:r>
              <a:rPr lang="en-US" sz="24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</a:t>
            </a:r>
            <a:r>
              <a:rPr lang="en-US" sz="24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ar</a:t>
            </a:r>
            <a:r>
              <a:rPr lang="en-US" sz="24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en</a:t>
            </a:r>
            <a:r>
              <a:rPr lang="en-US" sz="24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t,</a:t>
            </a:r>
            <a:r>
              <a:rPr lang="en-US" sz="24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slow</a:t>
            </a:r>
            <a:r>
              <a:rPr lang="en-US" sz="24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24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 </a:t>
            </a:r>
            <a:r>
              <a:rPr lang="en-US" sz="24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tra</a:t>
            </a:r>
            <a:r>
              <a:rPr lang="en-US" sz="24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nsmission of po</a:t>
            </a:r>
            <a:r>
              <a:rPr lang="en-US" sz="24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</a:t>
            </a:r>
            <a:r>
              <a:rPr lang="en-US" sz="24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icy</a:t>
            </a:r>
            <a:r>
              <a:rPr lang="en-US" sz="24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</a:t>
            </a:r>
            <a:r>
              <a:rPr lang="en-US" sz="24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</a:t>
            </a:r>
            <a:r>
              <a:rPr lang="en-US" sz="24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tes</a:t>
            </a:r>
          </a:p>
          <a:p>
            <a:pPr algn="just">
              <a:lnSpc>
                <a:spcPts val="3499"/>
              </a:lnSpc>
              <a:spcBef>
                <a:spcPct val="0"/>
              </a:spcBef>
            </a:pPr>
            <a:r>
              <a:rPr lang="en-US" b="true" sz="2499" strike="noStrike" u="non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RLLR (Repo Li</a:t>
            </a:r>
            <a:r>
              <a:rPr lang="en-US" b="true" sz="2499" strike="noStrike" u="non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nk</a:t>
            </a:r>
            <a:r>
              <a:rPr lang="en-US" b="true" sz="2499" strike="noStrike" u="non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ed</a:t>
            </a:r>
            <a:r>
              <a:rPr lang="en-US" b="true" sz="2499" strike="noStrike" u="non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b="true" sz="2499" strike="noStrike" u="non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Lending Rate</a:t>
            </a:r>
            <a:r>
              <a:rPr lang="en-US" sz="24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  <a:r>
              <a:rPr lang="en-US" sz="24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</a:p>
          <a:p>
            <a:pPr algn="just" marL="539749" indent="-269875" lvl="1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Ext</a:t>
            </a:r>
            <a:r>
              <a:rPr lang="en-US" sz="24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24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rnal benc</a:t>
            </a:r>
            <a:r>
              <a:rPr lang="en-US" sz="24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</a:t>
            </a:r>
            <a:r>
              <a:rPr lang="en-US" sz="24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mark linke</a:t>
            </a:r>
            <a:r>
              <a:rPr lang="en-US" sz="24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</a:t>
            </a:r>
            <a:r>
              <a:rPr lang="en-US" sz="24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t</a:t>
            </a:r>
            <a:r>
              <a:rPr lang="en-US" sz="24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</a:t>
            </a:r>
            <a:r>
              <a:rPr lang="en-US" sz="24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RBI's rep</a:t>
            </a:r>
            <a:r>
              <a:rPr lang="en-US" sz="24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 </a:t>
            </a:r>
            <a:r>
              <a:rPr lang="en-US" sz="24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rat</a:t>
            </a:r>
            <a:r>
              <a:rPr lang="en-US" sz="24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</a:p>
          <a:p>
            <a:pPr algn="just" marL="539749" indent="-269875" lvl="1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Mo</a:t>
            </a:r>
            <a:r>
              <a:rPr lang="en-US" sz="24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 </a:t>
            </a:r>
            <a:r>
              <a:rPr lang="en-US" sz="24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tr</a:t>
            </a:r>
            <a:r>
              <a:rPr lang="en-US" sz="24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</a:t>
            </a:r>
            <a:r>
              <a:rPr lang="en-US" sz="24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nsp</a:t>
            </a:r>
            <a:r>
              <a:rPr lang="en-US" sz="24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ar</a:t>
            </a:r>
            <a:r>
              <a:rPr lang="en-US" sz="24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24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</a:t>
            </a:r>
            <a:r>
              <a:rPr lang="en-US" sz="24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lang="en-US" sz="24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24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</a:t>
            </a:r>
            <a:r>
              <a:rPr lang="en-US" sz="24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as</a:t>
            </a:r>
            <a:r>
              <a:rPr lang="en-US" sz="24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lang="en-US" sz="24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24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</a:t>
            </a:r>
            <a:r>
              <a:rPr lang="en-US" sz="24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</a:t>
            </a:r>
            <a:r>
              <a:rPr lang="en-US" sz="24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</a:t>
            </a:r>
            <a:r>
              <a:rPr lang="en-US" sz="24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licy tra</a:t>
            </a:r>
            <a:r>
              <a:rPr lang="en-US" sz="24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</a:t>
            </a:r>
            <a:r>
              <a:rPr lang="en-US" sz="24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smission</a:t>
            </a:r>
          </a:p>
          <a:p>
            <a:pPr algn="just" marL="539749" indent="-269875" lvl="1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~70%</a:t>
            </a:r>
            <a:r>
              <a:rPr lang="en-US" sz="24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o</a:t>
            </a:r>
            <a:r>
              <a:rPr lang="en-US" sz="24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 n</a:t>
            </a:r>
            <a:r>
              <a:rPr lang="en-US" sz="24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24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 </a:t>
            </a:r>
            <a:r>
              <a:rPr lang="en-US" sz="24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</a:t>
            </a:r>
            <a:r>
              <a:rPr lang="en-US" sz="24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24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lang="en-US" sz="24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ail</a:t>
            </a:r>
            <a:r>
              <a:rPr lang="en-US" sz="24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l</a:t>
            </a:r>
            <a:r>
              <a:rPr lang="en-US" sz="24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oans now us</a:t>
            </a:r>
            <a:r>
              <a:rPr lang="en-US" sz="24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24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RLLR-li</a:t>
            </a:r>
            <a:r>
              <a:rPr lang="en-US" sz="24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</a:t>
            </a:r>
            <a:r>
              <a:rPr lang="en-US" sz="24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ke</a:t>
            </a:r>
            <a:r>
              <a:rPr lang="en-US" sz="24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</a:t>
            </a:r>
            <a:r>
              <a:rPr lang="en-US" sz="24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pric</a:t>
            </a:r>
            <a:r>
              <a:rPr lang="en-US" sz="24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ing</a:t>
            </a:r>
          </a:p>
          <a:p>
            <a:pPr algn="just">
              <a:lnSpc>
                <a:spcPts val="3499"/>
              </a:lnSpc>
              <a:spcBef>
                <a:spcPct val="0"/>
              </a:spcBef>
            </a:pPr>
          </a:p>
          <a:p>
            <a:pPr algn="just">
              <a:lnSpc>
                <a:spcPts val="3499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slow">
    <p:cover dir="ld"/>
  </p:transition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684851" y="-326460"/>
            <a:ext cx="1985576" cy="1737379"/>
            <a:chOff x="0" y="0"/>
            <a:chExt cx="812800" cy="711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49B6D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105121" y="814061"/>
            <a:ext cx="682124" cy="596858"/>
            <a:chOff x="0" y="0"/>
            <a:chExt cx="812800" cy="7112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49B6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404874" y="257145"/>
            <a:ext cx="14528369" cy="172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6000" b="true">
                <a:solidFill>
                  <a:srgbClr val="1B71B3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Euro Interbank Offered Rate (EURIBOR)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64898" y="1941062"/>
            <a:ext cx="18023102" cy="7608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</a:p>
          <a:p>
            <a:pPr algn="l" marL="582925" indent="-291463" lvl="1">
              <a:lnSpc>
                <a:spcPts val="3779"/>
              </a:lnSpc>
              <a:buFont typeface="Arial"/>
              <a:buChar char="•"/>
            </a:pPr>
            <a:r>
              <a:rPr lang="en-US" sz="2699" spc="-4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</a:t>
            </a:r>
            <a:r>
              <a:rPr lang="en-US" sz="2699" spc="-4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efinition: Rate at which eurozone banks lend to each other</a:t>
            </a:r>
          </a:p>
          <a:p>
            <a:pPr algn="l" marL="582925" indent="-291463" lvl="1">
              <a:lnSpc>
                <a:spcPts val="3779"/>
              </a:lnSpc>
              <a:buFont typeface="Arial"/>
              <a:buChar char="•"/>
            </a:pPr>
            <a:r>
              <a:rPr lang="en-US" sz="2699" spc="-4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Publisher: European Money Markets Institute (EMMI)</a:t>
            </a:r>
          </a:p>
          <a:p>
            <a:pPr algn="l" marL="582925" indent="-291463" lvl="1">
              <a:lnSpc>
                <a:spcPts val="3779"/>
              </a:lnSpc>
              <a:buFont typeface="Arial"/>
              <a:buChar char="•"/>
            </a:pPr>
            <a:r>
              <a:rPr lang="en-US" sz="2699" spc="-4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Methodology: Unsecured, forward-looking, hybrid (transaction + expert judgment)</a:t>
            </a:r>
          </a:p>
          <a:p>
            <a:pPr algn="l" marL="582925" indent="-291463" lvl="1">
              <a:lnSpc>
                <a:spcPts val="3779"/>
              </a:lnSpc>
              <a:buFont typeface="Arial"/>
              <a:buChar char="•"/>
            </a:pPr>
            <a:r>
              <a:rPr lang="en-US" sz="2699" spc="-4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Tenor Availability: 1 week, 1, 3, 6, 12 months</a:t>
            </a:r>
          </a:p>
          <a:p>
            <a:pPr algn="l" marL="582925" indent="-291463" lvl="1">
              <a:lnSpc>
                <a:spcPts val="3779"/>
              </a:lnSpc>
              <a:buFont typeface="Arial"/>
              <a:buChar char="•"/>
            </a:pPr>
            <a:r>
              <a:rPr lang="en-US" sz="2699" spc="-4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Status: Reformed and strengthened, remains active</a:t>
            </a:r>
          </a:p>
          <a:p>
            <a:pPr algn="l">
              <a:lnSpc>
                <a:spcPts val="3779"/>
              </a:lnSpc>
            </a:pPr>
            <a:r>
              <a:rPr lang="en-US" sz="2699" spc="-4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Why EURIBOR Survived</a:t>
            </a:r>
          </a:p>
          <a:p>
            <a:pPr algn="l" marL="582925" indent="-291463" lvl="1">
              <a:lnSpc>
                <a:spcPts val="3779"/>
              </a:lnSpc>
              <a:buFont typeface="Arial"/>
              <a:buChar char="•"/>
            </a:pPr>
            <a:r>
              <a:rPr lang="en-US" sz="2699" spc="-4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Successful reform program addressing regulatory concerns</a:t>
            </a:r>
          </a:p>
          <a:p>
            <a:pPr algn="l" marL="582925" indent="-291463" lvl="1">
              <a:lnSpc>
                <a:spcPts val="3779"/>
              </a:lnSpc>
              <a:buFont typeface="Arial"/>
              <a:buChar char="•"/>
            </a:pPr>
            <a:r>
              <a:rPr lang="en-US" sz="2699" spc="-4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Hybrid methodology combining transactions and expert judgment</a:t>
            </a:r>
          </a:p>
          <a:p>
            <a:pPr algn="l" marL="582925" indent="-291463" lvl="1">
              <a:lnSpc>
                <a:spcPts val="3779"/>
              </a:lnSpc>
              <a:buFont typeface="Arial"/>
              <a:buChar char="•"/>
            </a:pPr>
            <a:r>
              <a:rPr lang="en-US" sz="2699" spc="-4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Strong governance and oversight framework</a:t>
            </a:r>
          </a:p>
          <a:p>
            <a:pPr algn="l" marL="582925" indent="-291463" lvl="1">
              <a:lnSpc>
                <a:spcPts val="3779"/>
              </a:lnSpc>
              <a:buFont typeface="Arial"/>
              <a:buChar char="•"/>
            </a:pPr>
            <a:r>
              <a:rPr lang="en-US" sz="2699" spc="-4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Deep integration in European financial markets</a:t>
            </a:r>
          </a:p>
          <a:p>
            <a:pPr algn="l" marL="582925" indent="-291463" lvl="1">
              <a:lnSpc>
                <a:spcPts val="3779"/>
              </a:lnSpc>
              <a:buFont typeface="Arial"/>
              <a:buChar char="•"/>
            </a:pPr>
            <a:r>
              <a:rPr lang="en-US" sz="2699" spc="-4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Coexistence strategy with ESTR rather than full replacement</a:t>
            </a:r>
          </a:p>
          <a:p>
            <a:pPr algn="l">
              <a:lnSpc>
                <a:spcPts val="3779"/>
              </a:lnSpc>
            </a:pPr>
          </a:p>
          <a:p>
            <a:pPr algn="l">
              <a:lnSpc>
                <a:spcPts val="3779"/>
              </a:lnSpc>
            </a:pPr>
            <a:r>
              <a:rPr lang="en-US" sz="2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EURIBOR continues to play a significant role in European derivatives markets, particularly for term rates. It coexists with ESTR, with ESTR serving as the risk-free rate for discounting and EURIBOR maintaining its role in forward-looking products.</a:t>
            </a:r>
          </a:p>
        </p:txBody>
      </p:sp>
    </p:spTree>
  </p:cSld>
  <p:clrMapOvr>
    <a:masterClrMapping/>
  </p:clrMapOvr>
  <p:transition spd="slow">
    <p:cover dir="ld"/>
  </p:transition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684851" y="-326460"/>
            <a:ext cx="1985576" cy="1737379"/>
            <a:chOff x="0" y="0"/>
            <a:chExt cx="812800" cy="711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49B6D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105121" y="814061"/>
            <a:ext cx="682124" cy="596858"/>
            <a:chOff x="0" y="0"/>
            <a:chExt cx="812800" cy="7112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49B6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404874" y="257145"/>
            <a:ext cx="13854426" cy="172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6000" b="true">
                <a:solidFill>
                  <a:srgbClr val="1B71B3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Historical Trends Analysis (2023-2025)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64898" y="2502681"/>
            <a:ext cx="18023102" cy="5703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699" spc="-4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Rate Movements - Last 2 Years</a:t>
            </a:r>
          </a:p>
          <a:p>
            <a:pPr algn="l">
              <a:lnSpc>
                <a:spcPts val="3779"/>
              </a:lnSpc>
            </a:pPr>
            <a:r>
              <a:rPr lang="en-US" sz="2699" spc="-4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Major Trends and Inflection Points:</a:t>
            </a:r>
          </a:p>
          <a:p>
            <a:pPr algn="l" marL="582925" indent="-291463" lvl="1">
              <a:lnSpc>
                <a:spcPts val="3779"/>
              </a:lnSpc>
              <a:buAutoNum type="arabicPeriod" startAt="1"/>
            </a:pPr>
            <a:r>
              <a:rPr lang="en-US" b="true" sz="2699" spc="-4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LIBOR Cessation (June 2023): </a:t>
            </a:r>
            <a:r>
              <a:rPr lang="en-US" sz="2699" spc="-4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Final USD LIBOR settings published, marking end of an era</a:t>
            </a:r>
          </a:p>
          <a:p>
            <a:pPr algn="l" marL="582925" indent="-291463" lvl="1">
              <a:lnSpc>
                <a:spcPts val="3779"/>
              </a:lnSpc>
              <a:buAutoNum type="arabicPeriod" startAt="1"/>
            </a:pPr>
            <a:r>
              <a:rPr lang="en-US" b="true" sz="2699" spc="-4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SOFR/SONIA Rate Hikes: </a:t>
            </a:r>
            <a:r>
              <a:rPr lang="en-US" sz="2699" spc="-4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Both rates climbed significantly with Federal Reserve and Bank of England tightening cycles, reaching multi-year highs</a:t>
            </a:r>
          </a:p>
          <a:p>
            <a:pPr algn="l" marL="582925" indent="-291463" lvl="1">
              <a:lnSpc>
                <a:spcPts val="3779"/>
              </a:lnSpc>
              <a:buAutoNum type="arabicPeriod" startAt="1"/>
            </a:pPr>
            <a:r>
              <a:rPr lang="en-US" b="true" sz="2699" spc="-4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TONAR Sta</a:t>
            </a:r>
            <a:r>
              <a:rPr lang="en-US" b="true" sz="2699" spc="-4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bility: </a:t>
            </a:r>
            <a:r>
              <a:rPr lang="en-US" sz="2699" spc="-4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Remained near zero, reflecting Bank of Ja</a:t>
            </a:r>
            <a:r>
              <a:rPr lang="en-US" sz="2699" spc="-4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pan's ultra-accommodative monetary policy stance</a:t>
            </a:r>
          </a:p>
          <a:p>
            <a:pPr algn="l" marL="582925" indent="-291463" lvl="1">
              <a:lnSpc>
                <a:spcPts val="3779"/>
              </a:lnSpc>
              <a:buAutoNum type="arabicPeriod" startAt="1"/>
            </a:pPr>
            <a:r>
              <a:rPr lang="en-US" b="true" sz="2699" spc="-4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MCL</a:t>
            </a:r>
            <a:r>
              <a:rPr lang="en-US" b="true" sz="2699" spc="-4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 vs RLLR Divergence: </a:t>
            </a:r>
            <a:r>
              <a:rPr lang="en-US" sz="2699" spc="-4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Indian rates showed clear divergence as RLLR responded faster to RBI policy changes</a:t>
            </a:r>
          </a:p>
          <a:p>
            <a:pPr algn="l" marL="582925" indent="-291463" lvl="1">
              <a:lnSpc>
                <a:spcPts val="3779"/>
              </a:lnSpc>
              <a:buAutoNum type="arabicPeriod" startAt="1"/>
            </a:pPr>
            <a:r>
              <a:rPr lang="en-US" b="true" sz="2699" spc="-4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EURIBOR Tightening: </a:t>
            </a:r>
            <a:r>
              <a:rPr lang="en-US" sz="2699" spc="-4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Rose alongside ECB policy normalization, reflecting eurozone banking sector conditions</a:t>
            </a:r>
          </a:p>
          <a:p>
            <a:pPr algn="l">
              <a:lnSpc>
                <a:spcPts val="3779"/>
              </a:lnSpc>
            </a:pPr>
          </a:p>
        </p:txBody>
      </p:sp>
    </p:spTree>
  </p:cSld>
  <p:clrMapOvr>
    <a:masterClrMapping/>
  </p:clrMapOvr>
  <p:transition spd="slow">
    <p:cover dir="l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DAGqfCDuCXg</dc:identifier>
  <dcterms:modified xsi:type="dcterms:W3CDTF">2011-08-01T06:04:30Z</dcterms:modified>
  <cp:revision>1</cp:revision>
  <dc:title>Copy of college bitathon</dc:title>
</cp:coreProperties>
</file>