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8" r:id="rId1"/>
  </p:sldMasterIdLst>
  <p:sldIdLst>
    <p:sldId id="266" r:id="rId2"/>
    <p:sldId id="258" r:id="rId3"/>
    <p:sldId id="262" r:id="rId4"/>
    <p:sldId id="259" r:id="rId5"/>
    <p:sldId id="263" r:id="rId6"/>
    <p:sldId id="260" r:id="rId7"/>
    <p:sldId id="264" r:id="rId8"/>
    <p:sldId id="261" r:id="rId9"/>
    <p:sldId id="265" r:id="rId10"/>
    <p:sldId id="267" r:id="rId11"/>
  </p:sldIdLst>
  <p:sldSz cx="9144000" cy="6858000" type="screen4x3"/>
  <p:notesSz cx="6858000" cy="9144000"/>
  <p:embeddedFontLst>
    <p:embeddedFont>
      <p:font typeface="Acumin Pro" panose="020B0504020202020204" pitchFamily="34" charset="0"/>
      <p:regular r:id="rId12"/>
      <p:bold r:id="rId13"/>
      <p:italic r:id="rId14"/>
      <p:boldItalic r:id="rId15"/>
    </p:embeddedFont>
    <p:embeddedFont>
      <p:font typeface="Acumin Pro ExtraCondensed" panose="020B0508020202020204" pitchFamily="34" charset="0"/>
      <p:regular r:id="rId16"/>
      <p:bold r:id="rId17"/>
      <p:italic r:id="rId18"/>
      <p:boldItalic r:id="rId19"/>
    </p:embeddedFont>
    <p:embeddedFont>
      <p:font typeface="Acumin Pro ExtraCondensed Smbd" panose="020B0604020202020204" charset="0"/>
      <p:regular r:id="rId20"/>
      <p:bold r:id="rId21"/>
      <p:italic r:id="rId22"/>
      <p:boldItalic r:id="rId23"/>
    </p:embeddedFont>
    <p:embeddedFont>
      <p:font typeface="Acumin Pro Medium" panose="020B0604020202020204" charset="0"/>
      <p:regular r:id="rId24"/>
      <p:italic r:id="rId25"/>
    </p:embeddedFont>
    <p:embeddedFont>
      <p:font typeface="Acumin Pro Semibold" panose="020B0604020202020204" charset="0"/>
      <p:regular r:id="rId26"/>
      <p:bold r:id="rId27"/>
      <p:italic r:id="rId28"/>
      <p:boldItalic r:id="rId29"/>
    </p:embeddedFont>
    <p:embeddedFont>
      <p:font typeface="Acumin Pro SemiCondensed" panose="020B0506020202020204" pitchFamily="3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United Sans Cd Md" pitchFamily="50" charset="0"/>
      <p:regular r:id="rId38"/>
    </p:embeddedFont>
    <p:embeddedFont>
      <p:font typeface="United Sans Reg Medium"/>
      <p:regular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font" Target="fonts/font28.fntdata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PT Accessibility">
            <a:extLst>
              <a:ext uri="{FF2B5EF4-FFF2-40B4-BE49-F238E27FC236}">
                <a16:creationId xmlns:a16="http://schemas.microsoft.com/office/drawing/2014/main" id="{7218C6A0-FE47-3C49-9974-F3CABE12FB6E}"/>
              </a:ext>
            </a:extLst>
          </p:cNvPr>
          <p:cNvSpPr txBox="1"/>
          <p:nvPr userDrawn="1"/>
        </p:nvSpPr>
        <p:spPr>
          <a:xfrm>
            <a:off x="1110838" y="1877220"/>
            <a:ext cx="6128758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Acumin Pro" panose="020B0504020202020204" pitchFamily="34" charset="77"/>
              </a:rPr>
              <a:t>Support the Purdue University brand in your presentations by using a brand-friendly template. This template uses an accessible master layout. Please note that some changes </a:t>
            </a:r>
            <a:br>
              <a:rPr lang="en-US" dirty="0">
                <a:solidFill>
                  <a:schemeClr val="bg1"/>
                </a:solidFill>
                <a:effectLst/>
                <a:latin typeface="Acumin Pro" panose="020B0504020202020204" pitchFamily="34" charset="77"/>
              </a:rPr>
            </a:br>
            <a:r>
              <a:rPr lang="en-US" dirty="0">
                <a:solidFill>
                  <a:schemeClr val="bg1"/>
                </a:solidFill>
                <a:effectLst/>
                <a:latin typeface="Acumin Pro" panose="020B0504020202020204" pitchFamily="34" charset="77"/>
              </a:rPr>
              <a:t>to the PowerPoint template could impact accessibility by those with disabilities. Follow the instructions provided by Microsoft Office to ensure that your PowerPoint presentations are accessible to all users: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PT Accessibility URL" descr="PPT Accessibility URL">
            <a:extLst>
              <a:ext uri="{FF2B5EF4-FFF2-40B4-BE49-F238E27FC236}">
                <a16:creationId xmlns:a16="http://schemas.microsoft.com/office/drawing/2014/main" id="{BA1A708E-CC6F-5046-B62E-67EF72C83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1110837" y="4133385"/>
            <a:ext cx="5765747" cy="754822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1800" b="0" i="0" cap="none" spc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support.office.com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-us/article/Make-your-PowerPoint-presentations-accessible-6f7772b2-2f33-4bd2-8ca7-dae3b2b3ef25</a:t>
            </a:r>
          </a:p>
        </p:txBody>
      </p:sp>
      <p:pic>
        <p:nvPicPr>
          <p:cNvPr id="31" name="Purdue Logo" descr="Purdue Logo">
            <a:extLst>
              <a:ext uri="{FF2B5EF4-FFF2-40B4-BE49-F238E27FC236}">
                <a16:creationId xmlns:a16="http://schemas.microsoft.com/office/drawing/2014/main" id="{5776162E-C11B-0945-A3D0-13135D39C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68" y="6059042"/>
            <a:ext cx="1908400" cy="341599"/>
          </a:xfrm>
          <a:prstGeom prst="rect">
            <a:avLst/>
          </a:prstGeom>
        </p:spPr>
      </p:pic>
      <p:pic>
        <p:nvPicPr>
          <p:cNvPr id="29" name="Gold Triangle">
            <a:extLst>
              <a:ext uri="{FF2B5EF4-FFF2-40B4-BE49-F238E27FC236}">
                <a16:creationId xmlns:a16="http://schemas.microsoft.com/office/drawing/2014/main" id="{6C3B8210-1510-C644-9CE9-0E6E1BA99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sp>
        <p:nvSpPr>
          <p:cNvPr id="19" name="Date">
            <a:extLst>
              <a:ext uri="{FF2B5EF4-FFF2-40B4-BE49-F238E27FC236}">
                <a16:creationId xmlns:a16="http://schemas.microsoft.com/office/drawing/2014/main" id="{AAF94E19-ED71-7845-B4E1-5D3EA4F2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4206" y="6202177"/>
            <a:ext cx="856701" cy="323968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5/31/2022</a:t>
            </a:fld>
            <a:endParaRPr lang="en-US" dirty="0"/>
          </a:p>
        </p:txBody>
      </p:sp>
      <p:cxnSp>
        <p:nvCxnSpPr>
          <p:cNvPr id="22" name="Line">
            <a:extLst>
              <a:ext uri="{FF2B5EF4-FFF2-40B4-BE49-F238E27FC236}">
                <a16:creationId xmlns:a16="http://schemas.microsoft.com/office/drawing/2014/main" id="{6E05FCF8-5823-9D4D-B7F3-412E5BDD4E01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14A543BD-A296-7346-B649-5BA64898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374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88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264">
          <p15:clr>
            <a:srgbClr val="FBAE40"/>
          </p15:clr>
        </p15:guide>
        <p15:guide id="8" orient="horz" pos="192">
          <p15:clr>
            <a:srgbClr val="FBAE40"/>
          </p15:clr>
        </p15:guide>
        <p15:guide id="9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ld Background">
            <a:extLst>
              <a:ext uri="{FF2B5EF4-FFF2-40B4-BE49-F238E27FC236}">
                <a16:creationId xmlns:a16="http://schemas.microsoft.com/office/drawing/2014/main" id="{EACB2F0C-1C3D-CD48-AD13-7B5AD683F7C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blackWhite">
          <a:xfrm>
            <a:off x="1116116" y="1626244"/>
            <a:ext cx="5933959" cy="1523494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0000"/>
              </a:lnSpc>
              <a:defRPr sz="6000" b="1" i="1" spc="0">
                <a:solidFill>
                  <a:schemeClr val="bg1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 dirty="0"/>
              <a:t>Title Slide </a:t>
            </a:r>
            <a:r>
              <a:rPr lang="en-US" dirty="0" err="1"/>
              <a:t>Acumin</a:t>
            </a:r>
            <a:r>
              <a:rPr lang="en-US" dirty="0"/>
              <a:t> Pro Extra Cond Bold Italic 60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1121760" y="3990084"/>
            <a:ext cx="5322202" cy="336015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Acumin Pro SemiCondensed" panose="020B0506020202020204" pitchFamily="34" charset="77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</a:t>
            </a:r>
            <a:r>
              <a:rPr lang="en-US" dirty="0" err="1"/>
              <a:t>Acumin</a:t>
            </a:r>
            <a:r>
              <a:rPr lang="en-US" dirty="0"/>
              <a:t> Pro Semi Cond Bold 22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25" name="Black Triangle">
            <a:extLst>
              <a:ext uri="{FF2B5EF4-FFF2-40B4-BE49-F238E27FC236}">
                <a16:creationId xmlns:a16="http://schemas.microsoft.com/office/drawing/2014/main" id="{B39FD579-3334-AA49-8C7F-768033BE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5/31/2022</a:t>
            </a:fld>
            <a:endParaRPr lang="en-US" dirty="0"/>
          </a:p>
        </p:txBody>
      </p:sp>
      <p:cxnSp>
        <p:nvCxnSpPr>
          <p:cNvPr id="33" name="Line">
            <a:extLst>
              <a:ext uri="{FF2B5EF4-FFF2-40B4-BE49-F238E27FC236}">
                <a16:creationId xmlns:a16="http://schemas.microsoft.com/office/drawing/2014/main" id="{E61121D3-034C-A148-89AD-C240C1E7F6F7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>
          <a:xfrm>
            <a:off x="8410660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02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8" pos="69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Cop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lack Bar">
            <a:extLst>
              <a:ext uri="{FF2B5EF4-FFF2-40B4-BE49-F238E27FC236}">
                <a16:creationId xmlns:a16="http://schemas.microsoft.com/office/drawing/2014/main" id="{6283C7A5-FA96-634B-82F6-99BF44D2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" y="0"/>
            <a:ext cx="8636000" cy="9144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blackWhite">
          <a:xfrm>
            <a:off x="1117214" y="442674"/>
            <a:ext cx="6925732" cy="512448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3600" b="1" i="1" cap="none" spc="0">
                <a:solidFill>
                  <a:schemeClr val="tx2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 dirty="0"/>
              <a:t>Title </a:t>
            </a:r>
            <a:r>
              <a:rPr lang="en-US" dirty="0" err="1"/>
              <a:t>Acumin</a:t>
            </a:r>
            <a:r>
              <a:rPr lang="en-US" dirty="0"/>
              <a:t> Pro Extra Cond Bold Italic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subTitle" idx="1" hasCustomPrompt="1"/>
          </p:nvPr>
        </p:nvSpPr>
        <p:spPr>
          <a:xfrm>
            <a:off x="1117213" y="1345166"/>
            <a:ext cx="5491495" cy="341599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Acumin Pro SemiCondensed" panose="020B0506020202020204" pitchFamily="34" charset="77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</a:t>
            </a:r>
            <a:r>
              <a:rPr lang="en-US" dirty="0" err="1"/>
              <a:t>Acumin</a:t>
            </a:r>
            <a:r>
              <a:rPr lang="en-US" dirty="0"/>
              <a:t> Pro Semi Cond Bold 22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5" name="Body Text">
            <a:extLst>
              <a:ext uri="{FF2B5EF4-FFF2-40B4-BE49-F238E27FC236}">
                <a16:creationId xmlns:a16="http://schemas.microsoft.com/office/drawing/2014/main" id="{9F798712-4535-8340-942F-27FFD5E3FE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1465" y="1962540"/>
            <a:ext cx="5524500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</p:txBody>
      </p:sp>
      <p:sp>
        <p:nvSpPr>
          <p:cNvPr id="28" name="Date">
            <a:extLst>
              <a:ext uri="{FF2B5EF4-FFF2-40B4-BE49-F238E27FC236}">
                <a16:creationId xmlns:a16="http://schemas.microsoft.com/office/drawing/2014/main" id="{32B67432-75BE-B145-B884-FF16D239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587" y="6202177"/>
            <a:ext cx="77832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>
                    <a:alpha val="70000"/>
                  </a:schemeClr>
                </a:solidFill>
                <a:latin typeface="Acumin Pro" panose="020B0504020202020204" pitchFamily="34" charset="77"/>
              </a:defRPr>
            </a:lvl1pPr>
          </a:lstStyle>
          <a:p>
            <a:fld id="{E0C8DACD-4E35-4E4C-AC75-C3DE50F04E7E}" type="datetime1">
              <a:rPr lang="en-US" smtClean="0"/>
              <a:pPr/>
              <a:t>5/31/2022</a:t>
            </a:fld>
            <a:endParaRPr lang="en-US" dirty="0"/>
          </a:p>
        </p:txBody>
      </p:sp>
      <p:cxnSp>
        <p:nvCxnSpPr>
          <p:cNvPr id="30" name="Line">
            <a:extLst>
              <a:ext uri="{FF2B5EF4-FFF2-40B4-BE49-F238E27FC236}">
                <a16:creationId xmlns:a16="http://schemas.microsoft.com/office/drawing/2014/main" id="{58350E96-57A4-414B-9B8B-1430C2B4D38E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">
            <a:extLst>
              <a:ext uri="{FF2B5EF4-FFF2-40B4-BE49-F238E27FC236}">
                <a16:creationId xmlns:a16="http://schemas.microsoft.com/office/drawing/2014/main" id="{49E8753C-A442-034F-B0F4-92D22B324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374" y="6181281"/>
            <a:ext cx="365760" cy="365760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00" b="1" i="0" spc="0" baseline="0">
                <a:solidFill>
                  <a:schemeClr val="bg1"/>
                </a:solidFill>
                <a:latin typeface="Acumin Pro Semibold" panose="020B0504020202020204" pitchFamily="34" charset="77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5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pos="984">
          <p15:clr>
            <a:srgbClr val="FBAE40"/>
          </p15:clr>
        </p15:guide>
        <p15:guide id="8" pos="696">
          <p15:clr>
            <a:srgbClr val="FBAE40"/>
          </p15:clr>
        </p15:guide>
        <p15:guide id="9" pos="11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Copy &amp; Pic/Char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lack Bar">
            <a:extLst>
              <a:ext uri="{FF2B5EF4-FFF2-40B4-BE49-F238E27FC236}">
                <a16:creationId xmlns:a16="http://schemas.microsoft.com/office/drawing/2014/main" id="{87C91AFD-CCD5-AA40-82FE-4B69C6151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" y="0"/>
            <a:ext cx="8636000" cy="914400"/>
          </a:xfrm>
          <a:prstGeom prst="rect">
            <a:avLst/>
          </a:prstGeom>
        </p:spPr>
      </p:pic>
      <p:sp>
        <p:nvSpPr>
          <p:cNvPr id="22" name="Title">
            <a:extLst>
              <a:ext uri="{FF2B5EF4-FFF2-40B4-BE49-F238E27FC236}">
                <a16:creationId xmlns:a16="http://schemas.microsoft.com/office/drawing/2014/main" id="{73768DE6-FB80-874D-8DE0-986B46F1FD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1117214" y="442674"/>
            <a:ext cx="6925732" cy="512448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3600" b="1" i="1" cap="none" spc="0">
                <a:solidFill>
                  <a:schemeClr val="tx2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 dirty="0"/>
              <a:t>Title </a:t>
            </a:r>
            <a:r>
              <a:rPr lang="en-US" dirty="0" err="1"/>
              <a:t>Acumin</a:t>
            </a:r>
            <a:r>
              <a:rPr lang="en-US" dirty="0"/>
              <a:t> Pro Extra Cond Bold Italic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subTitle" idx="1" hasCustomPrompt="1"/>
          </p:nvPr>
        </p:nvSpPr>
        <p:spPr>
          <a:xfrm>
            <a:off x="1117679" y="1345166"/>
            <a:ext cx="5466371" cy="338554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Acumin Pro SemiCondensed" panose="020B0506020202020204" pitchFamily="34" charset="77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</a:t>
            </a:r>
            <a:r>
              <a:rPr lang="en-US" dirty="0" err="1"/>
              <a:t>Acumin</a:t>
            </a:r>
            <a:r>
              <a:rPr lang="en-US" dirty="0"/>
              <a:t> Pro Semi Cond Bold 22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Body Text">
            <a:extLst>
              <a:ext uri="{FF2B5EF4-FFF2-40B4-BE49-F238E27FC236}">
                <a16:creationId xmlns:a16="http://schemas.microsoft.com/office/drawing/2014/main" id="{4B5CCD19-DE21-294C-8B0B-3103725AE0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8501" y="1917388"/>
            <a:ext cx="3443499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/>
              <a:t>Bulleted copy.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Picture or Chart" descr="Picture or Chart">
            <a:extLst>
              <a:ext uri="{FF2B5EF4-FFF2-40B4-BE49-F238E27FC236}">
                <a16:creationId xmlns:a16="http://schemas.microsoft.com/office/drawing/2014/main" id="{699BD747-48B6-2547-8F7C-25A44594F61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65675" y="1920875"/>
            <a:ext cx="3965575" cy="2982913"/>
          </a:xfrm>
        </p:spPr>
        <p:txBody>
          <a:bodyPr lIns="0" tIns="0" rIns="0" bIns="0" anchor="ctr" anchorCtr="0"/>
          <a:lstStyle>
            <a:lvl1pPr algn="ctr">
              <a:defRPr b="0" i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  <a:lvl4pPr marL="685800" indent="0" algn="ctr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Insert picture or chart here</a:t>
            </a:r>
          </a:p>
        </p:txBody>
      </p:sp>
      <p:sp>
        <p:nvSpPr>
          <p:cNvPr id="23" name="Date">
            <a:extLst>
              <a:ext uri="{FF2B5EF4-FFF2-40B4-BE49-F238E27FC236}">
                <a16:creationId xmlns:a16="http://schemas.microsoft.com/office/drawing/2014/main" id="{CF069E70-AF49-2042-836A-1CC5C09B9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37270" y="6202177"/>
            <a:ext cx="843637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>
                    <a:alpha val="70000"/>
                  </a:schemeClr>
                </a:solidFill>
                <a:latin typeface="Acumin Pro" panose="020B0504020202020204" pitchFamily="34" charset="77"/>
              </a:defRPr>
            </a:lvl1pPr>
          </a:lstStyle>
          <a:p>
            <a:fld id="{E0C8DACD-4E35-4E4C-AC75-C3DE50F04E7E}" type="datetime1">
              <a:rPr lang="en-US" smtClean="0"/>
              <a:pPr/>
              <a:t>5/31/2022</a:t>
            </a:fld>
            <a:endParaRPr lang="en-US" dirty="0"/>
          </a:p>
        </p:txBody>
      </p:sp>
      <p:cxnSp>
        <p:nvCxnSpPr>
          <p:cNvPr id="25" name="Line">
            <a:extLst>
              <a:ext uri="{FF2B5EF4-FFF2-40B4-BE49-F238E27FC236}">
                <a16:creationId xmlns:a16="http://schemas.microsoft.com/office/drawing/2014/main" id="{BCC405A1-23C8-8E4E-940E-49CA3B709385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">
            <a:extLst>
              <a:ext uri="{FF2B5EF4-FFF2-40B4-BE49-F238E27FC236}">
                <a16:creationId xmlns:a16="http://schemas.microsoft.com/office/drawing/2014/main" id="{50D54855-2B56-7D4D-BC1F-BBB8B58B9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374" y="6181281"/>
            <a:ext cx="365760" cy="365760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00" b="1" i="0" spc="0" baseline="0">
                <a:solidFill>
                  <a:schemeClr val="bg1"/>
                </a:solidFill>
                <a:latin typeface="Acumin Pro Semibold" panose="020B0504020202020204" pitchFamily="34" charset="77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6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6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" descr="Description of Picture">
            <a:extLst>
              <a:ext uri="{FF2B5EF4-FFF2-40B4-BE49-F238E27FC236}">
                <a16:creationId xmlns:a16="http://schemas.microsoft.com/office/drawing/2014/main" id="{B6A7C9B5-3617-0144-A4ED-16186741E8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hoto Caption">
            <a:extLst>
              <a:ext uri="{FF2B5EF4-FFF2-40B4-BE49-F238E27FC236}">
                <a16:creationId xmlns:a16="http://schemas.microsoft.com/office/drawing/2014/main" id="{0D6DAF39-EE35-6843-807B-FF770BE212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381000" y="304800"/>
            <a:ext cx="2879168" cy="1253420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1800" b="1" i="0" cap="none" spc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r>
              <a:rPr lang="en-US" dirty="0"/>
              <a:t>Brief photo caption. Place in top left or right corner. </a:t>
            </a:r>
            <a:r>
              <a:rPr lang="en-US" dirty="0" err="1"/>
              <a:t>Acumin</a:t>
            </a:r>
            <a:r>
              <a:rPr lang="en-US" dirty="0"/>
              <a:t> Pro Bold 18 pt. Make text black or white for legibility.</a:t>
            </a:r>
          </a:p>
        </p:txBody>
      </p:sp>
      <p:pic>
        <p:nvPicPr>
          <p:cNvPr id="29" name="Gold Triangle">
            <a:extLst>
              <a:ext uri="{FF2B5EF4-FFF2-40B4-BE49-F238E27FC236}">
                <a16:creationId xmlns:a16="http://schemas.microsoft.com/office/drawing/2014/main" id="{6C3B8210-1510-C644-9CE9-0E6E1BA9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sp>
        <p:nvSpPr>
          <p:cNvPr id="19" name="Date">
            <a:extLst>
              <a:ext uri="{FF2B5EF4-FFF2-40B4-BE49-F238E27FC236}">
                <a16:creationId xmlns:a16="http://schemas.microsoft.com/office/drawing/2014/main" id="{AAF94E19-ED71-7845-B4E1-5D3EA4F2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4207" y="6202177"/>
            <a:ext cx="856700" cy="323968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5/31/2022</a:t>
            </a:fld>
            <a:endParaRPr lang="en-US" dirty="0"/>
          </a:p>
        </p:txBody>
      </p:sp>
      <p:cxnSp>
        <p:nvCxnSpPr>
          <p:cNvPr id="22" name="Line">
            <a:extLst>
              <a:ext uri="{FF2B5EF4-FFF2-40B4-BE49-F238E27FC236}">
                <a16:creationId xmlns:a16="http://schemas.microsoft.com/office/drawing/2014/main" id="{6E05FCF8-5823-9D4D-B7F3-412E5BDD4E01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14A543BD-A296-7346-B649-5BA64898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374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58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264">
          <p15:clr>
            <a:srgbClr val="FBAE40"/>
          </p15:clr>
        </p15:guide>
        <p15:guide id="8" orient="horz" pos="192">
          <p15:clr>
            <a:srgbClr val="FBAE40"/>
          </p15:clr>
        </p15:guide>
        <p15:guide id="9" pos="2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0" y="0"/>
            <a:ext cx="9143999" cy="68522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170159" y="1466566"/>
            <a:ext cx="4814498" cy="1210973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8600" b="0" i="0" cap="none" spc="0">
                <a:solidFill>
                  <a:schemeClr val="accent2"/>
                </a:solidFill>
                <a:latin typeface="United Sans Reg Medium" pitchFamily="2" charset="77"/>
              </a:defRPr>
            </a:lvl1pPr>
          </a:lstStyle>
          <a:p>
            <a:r>
              <a:rPr lang="en-US" dirty="0"/>
              <a:t>123</a:t>
            </a:r>
          </a:p>
        </p:txBody>
      </p:sp>
      <p:sp>
        <p:nvSpPr>
          <p:cNvPr id="20" name="Black Bar">
            <a:extLst>
              <a:ext uri="{FF2B5EF4-FFF2-40B4-BE49-F238E27FC236}">
                <a16:creationId xmlns:a16="http://schemas.microsoft.com/office/drawing/2014/main" id="{EACB2F0C-1C3D-CD48-AD13-7B5AD683F7C7}"/>
              </a:ext>
            </a:extLst>
          </p:cNvPr>
          <p:cNvSpPr/>
          <p:nvPr/>
        </p:nvSpPr>
        <p:spPr>
          <a:xfrm>
            <a:off x="1986208" y="2744421"/>
            <a:ext cx="5179092" cy="440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head">
            <a:extLst>
              <a:ext uri="{FF2B5EF4-FFF2-40B4-BE49-F238E27FC236}">
                <a16:creationId xmlns:a16="http://schemas.microsoft.com/office/drawing/2014/main" id="{0B79470A-88E7-9241-9D11-9A69D76233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86207" y="2706475"/>
            <a:ext cx="5171597" cy="553998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3600" b="1" i="0" spc="300">
                <a:solidFill>
                  <a:schemeClr val="accent4"/>
                </a:solidFill>
                <a:latin typeface="United Sans Cd Md" pitchFamily="50" charset="0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OR TITLE</a:t>
            </a:r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6451" y="3540352"/>
            <a:ext cx="5008850" cy="1122744"/>
          </a:xfr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 dirty="0"/>
              <a:t>Fact or highlight. </a:t>
            </a:r>
            <a:r>
              <a:rPr lang="en-US" dirty="0" err="1"/>
              <a:t>Acumin</a:t>
            </a:r>
            <a:r>
              <a:rPr lang="en-US" dirty="0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5646" y="6202177"/>
            <a:ext cx="765261" cy="323968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5/31/2022</a:t>
            </a:fld>
            <a:endParaRPr lang="en-US" dirty="0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374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93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ld Background">
            <a:extLst>
              <a:ext uri="{FF2B5EF4-FFF2-40B4-BE49-F238E27FC236}">
                <a16:creationId xmlns:a16="http://schemas.microsoft.com/office/drawing/2014/main" id="{F59025A6-822F-2D44-9F31-61A4A63F5CD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blackWhite">
          <a:xfrm>
            <a:off x="1089144" y="1557666"/>
            <a:ext cx="5500897" cy="854080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6000" b="1" i="1" spc="0">
                <a:solidFill>
                  <a:schemeClr val="bg1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6" name="Body Text">
            <a:extLst>
              <a:ext uri="{FF2B5EF4-FFF2-40B4-BE49-F238E27FC236}">
                <a16:creationId xmlns:a16="http://schemas.microsoft.com/office/drawing/2014/main" id="{900775FC-E9E4-FF46-A522-92CC391960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7311" y="2578489"/>
            <a:ext cx="5500891" cy="880790"/>
          </a:xfr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normalizeH="0" baseline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pPr lvl="0"/>
            <a:r>
              <a:rPr lang="en-US" dirty="0"/>
              <a:t>Conclusion, call to action or contact information. </a:t>
            </a:r>
            <a:r>
              <a:rPr lang="en-US" dirty="0" err="1"/>
              <a:t>Acumin</a:t>
            </a:r>
            <a:r>
              <a:rPr lang="en-US" dirty="0"/>
              <a:t> Pro Reg 18 pt. Keep it short with bite-size chunks of information.</a:t>
            </a:r>
          </a:p>
        </p:txBody>
      </p:sp>
      <p:pic>
        <p:nvPicPr>
          <p:cNvPr id="21" name="Black Triangle">
            <a:extLst>
              <a:ext uri="{FF2B5EF4-FFF2-40B4-BE49-F238E27FC236}">
                <a16:creationId xmlns:a16="http://schemas.microsoft.com/office/drawing/2014/main" id="{237F821D-D4B4-C442-814B-E1605BD7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sp>
        <p:nvSpPr>
          <p:cNvPr id="22" name="Date">
            <a:extLst>
              <a:ext uri="{FF2B5EF4-FFF2-40B4-BE49-F238E27FC236}">
                <a16:creationId xmlns:a16="http://schemas.microsoft.com/office/drawing/2014/main" id="{F8CD2E15-DFA2-0F4C-8839-A9AD4504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63394" y="6202177"/>
            <a:ext cx="817513" cy="323968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5/31/2022</a:t>
            </a:fld>
            <a:endParaRPr lang="en-US" dirty="0"/>
          </a:p>
        </p:txBody>
      </p:sp>
      <p:cxnSp>
        <p:nvCxnSpPr>
          <p:cNvPr id="25" name="Line">
            <a:extLst>
              <a:ext uri="{FF2B5EF4-FFF2-40B4-BE49-F238E27FC236}">
                <a16:creationId xmlns:a16="http://schemas.microsoft.com/office/drawing/2014/main" id="{A45DD0F1-B8FD-0047-817A-E2982F127A6A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ACFC5D5C-1C9B-F148-A910-72ADDA93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374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2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5646" y="6202177"/>
            <a:ext cx="765261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>
                    <a:alpha val="70000"/>
                  </a:schemeClr>
                </a:solidFill>
                <a:latin typeface="Acumin Pro" panose="020B0504020202020204" pitchFamily="34" charset="77"/>
              </a:defRPr>
            </a:lvl1pPr>
          </a:lstStyle>
          <a:p>
            <a:fld id="{E0C8DACD-4E35-4E4C-AC75-C3DE50F04E7E}" type="datetime1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3384" y="6219163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334" y="6181281"/>
            <a:ext cx="365760" cy="365760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00" b="1" i="0" spc="0" baseline="0">
                <a:solidFill>
                  <a:schemeClr val="bg1"/>
                </a:solidFill>
                <a:latin typeface="Acumin Pro Semibold" panose="020B0504020202020204" pitchFamily="34" charset="77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FF833F-712C-324A-8187-5455C581BDBA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33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09" r:id="rId2"/>
    <p:sldLayoutId id="2147483720" r:id="rId3"/>
    <p:sldLayoutId id="2147483721" r:id="rId4"/>
    <p:sldLayoutId id="2147483722" r:id="rId5"/>
    <p:sldLayoutId id="2147483723" r:id="rId6"/>
    <p:sldLayoutId id="2147483724" r:id="rId7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3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1C6DAED2-C73D-2443-84E6-FD89A1066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116" y="1626244"/>
            <a:ext cx="5933959" cy="2230162"/>
          </a:xfrm>
        </p:spPr>
        <p:txBody>
          <a:bodyPr/>
          <a:lstStyle/>
          <a:p>
            <a:r>
              <a:rPr lang="en-US" dirty="0"/>
              <a:t>A New Look and Feel for the Graduate School Application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021E30B-3F73-3D4B-B22E-DFCD13F09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760" y="4201834"/>
            <a:ext cx="5322202" cy="7386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Aaron Pearson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Specialist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4EEC893F-2E6E-8648-8011-345CAE3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4750" y="6202177"/>
            <a:ext cx="856157" cy="323968"/>
          </a:xfrm>
        </p:spPr>
        <p:txBody>
          <a:bodyPr/>
          <a:lstStyle/>
          <a:p>
            <a:fld id="{049DC8E1-D369-0F48-9062-BB068AFD07CE}" type="datetime1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6C36F4-D49A-904E-968D-C3A9784A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5" y="6064372"/>
            <a:ext cx="4324206" cy="46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6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75" y="-3743"/>
            <a:ext cx="9286875" cy="68584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7290590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060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157B785B-7419-6444-8F7C-456DADFC9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588" y="442674"/>
            <a:ext cx="8075785" cy="997196"/>
          </a:xfrm>
        </p:spPr>
        <p:txBody>
          <a:bodyPr/>
          <a:lstStyle/>
          <a:p>
            <a:r>
              <a:rPr lang="en-US" dirty="0"/>
              <a:t>The Old Look and Feel for the Graduate School Application</a:t>
            </a: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A89144A8-6334-C146-B40F-BF5885E42C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C8DACD-4E35-4E4C-AC75-C3DE50F04E7E}" type="datetime1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12AC305-62D1-0B42-86B3-CE1813F5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47" y="6133274"/>
            <a:ext cx="4324206" cy="4617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" y="1147015"/>
            <a:ext cx="6372225" cy="47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261" y="0"/>
            <a:ext cx="9286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9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157B785B-7419-6444-8F7C-456DADFC9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589" y="442674"/>
            <a:ext cx="7507022" cy="443198"/>
          </a:xfrm>
        </p:spPr>
        <p:txBody>
          <a:bodyPr/>
          <a:lstStyle/>
          <a:p>
            <a:r>
              <a:rPr lang="en-US" sz="3200" dirty="0"/>
              <a:t>A New Look and Feel for the Graduate School Application</a:t>
            </a: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A89144A8-6334-C146-B40F-BF5885E42C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C8DACD-4E35-4E4C-AC75-C3DE50F04E7E}" type="datetime1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12AC305-62D1-0B42-86B3-CE1813F5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47" y="6133274"/>
            <a:ext cx="4324206" cy="4617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4" y="1131048"/>
            <a:ext cx="5024986" cy="47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2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05" y="0"/>
            <a:ext cx="7290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157B785B-7419-6444-8F7C-456DADFC9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588" y="442674"/>
            <a:ext cx="8075785" cy="997196"/>
          </a:xfrm>
        </p:spPr>
        <p:txBody>
          <a:bodyPr/>
          <a:lstStyle/>
          <a:p>
            <a:r>
              <a:rPr lang="en-US" dirty="0"/>
              <a:t>The Old Look and Feel for the Graduate School Application</a:t>
            </a: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A89144A8-6334-C146-B40F-BF5885E42C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C8DACD-4E35-4E4C-AC75-C3DE50F04E7E}" type="datetime1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12AC305-62D1-0B42-86B3-CE1813F5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47" y="6133274"/>
            <a:ext cx="4324206" cy="4617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47" y="1145461"/>
            <a:ext cx="2324028" cy="47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7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602" y="0"/>
            <a:ext cx="3380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5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157B785B-7419-6444-8F7C-456DADFC9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589" y="442674"/>
            <a:ext cx="7507022" cy="997196"/>
          </a:xfrm>
        </p:spPr>
        <p:txBody>
          <a:bodyPr/>
          <a:lstStyle/>
          <a:p>
            <a:r>
              <a:rPr lang="en-US" dirty="0"/>
              <a:t>A New Look and Feel for the Graduate School Application</a:t>
            </a: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A89144A8-6334-C146-B40F-BF5885E42C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C8DACD-4E35-4E4C-AC75-C3DE50F04E7E}" type="datetime1">
              <a:rPr lang="en-US" smtClean="0"/>
              <a:pPr/>
              <a:t>5/31/2022</a:t>
            </a:fld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12AC305-62D1-0B42-86B3-CE1813F5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47" y="6133274"/>
            <a:ext cx="4324206" cy="4617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47" y="1171575"/>
            <a:ext cx="2285928" cy="468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0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09" y="0"/>
            <a:ext cx="3348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urdue1">
  <a:themeElements>
    <a:clrScheme name="PurdueColors">
      <a:dk1>
        <a:srgbClr val="000000"/>
      </a:dk1>
      <a:lt1>
        <a:srgbClr val="000000"/>
      </a:lt1>
      <a:dk2>
        <a:srgbClr val="C4BFC0"/>
      </a:dk2>
      <a:lt2>
        <a:srgbClr val="C9B991"/>
      </a:lt2>
      <a:accent1>
        <a:srgbClr val="8E6F3E"/>
      </a:accent1>
      <a:accent2>
        <a:srgbClr val="555960"/>
      </a:accent2>
      <a:accent3>
        <a:srgbClr val="C9B991"/>
      </a:accent3>
      <a:accent4>
        <a:srgbClr val="FFFFFF"/>
      </a:accent4>
      <a:accent5>
        <a:srgbClr val="000000"/>
      </a:accent5>
      <a:accent6>
        <a:srgbClr val="555960"/>
      </a:accent6>
      <a:hlink>
        <a:srgbClr val="000000"/>
      </a:hlink>
      <a:folHlink>
        <a:srgbClr val="555960"/>
      </a:folHlink>
    </a:clrScheme>
    <a:fontScheme name="PurdueBrand">
      <a:majorFont>
        <a:latin typeface="Acumin Pro ExtraCondensed Smbd"/>
        <a:ea typeface=""/>
        <a:cs typeface=""/>
      </a:majorFont>
      <a:minorFont>
        <a:latin typeface="Acumin Pro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-CoBrand_Template_Gold_Theme_Std_Screen_2.pptx" id="{33130098-72E9-B14B-8D33-14895F32E203}" vid="{24A02D5D-460C-B047-B557-67731F776B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PU-CoBrand_Template_Gold_Theme_Std_Screen_2</Template>
  <TotalTime>134</TotalTime>
  <Words>64</Words>
  <Application>Microsoft Office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United Sans Reg Medium</vt:lpstr>
      <vt:lpstr>Acumin Pro SemiCondensed</vt:lpstr>
      <vt:lpstr>Acumin Pro ExtraCondensed Smbd</vt:lpstr>
      <vt:lpstr>Wingdings</vt:lpstr>
      <vt:lpstr>Acumin Pro</vt:lpstr>
      <vt:lpstr>Acumin Pro ExtraCondensed</vt:lpstr>
      <vt:lpstr>Acumin Pro Semibold</vt:lpstr>
      <vt:lpstr>Acumin Pro Medium</vt:lpstr>
      <vt:lpstr>Calibri</vt:lpstr>
      <vt:lpstr>United Sans Cd Md</vt:lpstr>
      <vt:lpstr>Purdue1</vt:lpstr>
      <vt:lpstr>A New Look and Feel for the Graduate School Application</vt:lpstr>
      <vt:lpstr>The Old Look and Feel for the Graduate School Application</vt:lpstr>
      <vt:lpstr>PowerPoint Presentation</vt:lpstr>
      <vt:lpstr>A New Look and Feel for the Graduate School Application</vt:lpstr>
      <vt:lpstr>PowerPoint Presentation</vt:lpstr>
      <vt:lpstr>The Old Look and Feel for the Graduate School Application</vt:lpstr>
      <vt:lpstr>PowerPoint Presentation</vt:lpstr>
      <vt:lpstr>A New Look and Feel for the Graduate School Application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Wright, Brittany D</dc:creator>
  <cp:lastModifiedBy>Pearson, Aaron M</cp:lastModifiedBy>
  <cp:revision>11</cp:revision>
  <dcterms:created xsi:type="dcterms:W3CDTF">2020-02-21T17:33:48Z</dcterms:created>
  <dcterms:modified xsi:type="dcterms:W3CDTF">2022-05-31T14:43:21Z</dcterms:modified>
</cp:coreProperties>
</file>