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305" r:id="rId3"/>
    <p:sldId id="304" r:id="rId4"/>
    <p:sldId id="260" r:id="rId5"/>
    <p:sldId id="307" r:id="rId6"/>
    <p:sldId id="306" r:id="rId7"/>
    <p:sldId id="308" r:id="rId8"/>
    <p:sldId id="309" r:id="rId9"/>
    <p:sldId id="310" r:id="rId10"/>
    <p:sldId id="311" r:id="rId11"/>
    <p:sldId id="313" r:id="rId12"/>
    <p:sldId id="312" r:id="rId13"/>
    <p:sldId id="315" r:id="rId14"/>
    <p:sldId id="257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387B6-E398-48CA-89AE-F9CB961B9C0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1C225-16E5-4F39-B28E-5CE0D204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Retina is a great place to study the functional role of cell types</a:t>
            </a:r>
            <a:r>
              <a:rPr lang="en-US" dirty="0"/>
              <a:t>, since we have direct control of the inputs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8773-5CE0-4EBE-9E61-09B358053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BC2E-1E6D-D0AF-63D6-5FFABCD4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3B1C6-3E29-AA13-D38C-CDDBEA45D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1851-DB18-D123-031D-69E70BBF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4043-9DEF-9981-49DC-9D983321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7DA3-9336-9D60-41EF-25C99E91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DCE4-A7E7-12BB-293B-23BEC84C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8A50-3FDB-1E6D-E5EF-B64A9D3A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2E06-0FE1-B54F-5A41-107819E7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747C-ECB8-7B5E-2433-FF86112C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4756-F910-97CB-3F22-DF784CA3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2DF5D-D08C-CA6C-E90F-E6FB86EB6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2BA7-04F5-0D95-E85B-F5EE5743B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A8E2-F7DD-C32D-A889-5B9A9DC1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CA01-91BB-213A-23DC-C364BED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2064-1C11-628C-AD02-38D32B33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EC8D-87CE-C734-A070-AD1276F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ABAF-39B2-CC7B-51AF-B83F3AE9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C0BA-8585-8DDB-C3A9-2C7615B7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DC57-60FA-3BA9-4E7E-FD19DB5F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1617-FB6F-C828-A00B-D6D21F48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BE0-E5E8-065B-F9BF-ED0E882E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FEAC-450A-20AE-A3E4-54405565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4C84-A87E-FA8C-E7AE-5BC9C86A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2D084-1F0D-FD90-730B-152C0799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27C6-6D86-AC56-6CCC-941D1CB6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62D4-A86A-185E-9781-B28CB400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9B12-699E-C7AA-81DB-03766A421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624B5-AD5C-61FF-EC35-C28147008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9025-C963-0A0E-58F9-3325781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F6C2-17CA-FD46-FCBF-85776C77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E9C7-E98A-F8AE-CA43-AAA07E3F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0EF1-54FB-C95F-7051-D663199C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2F2E-1127-A452-9AB3-4180FFC4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3500F-7018-B30F-E111-F08DEFA1A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EDFA-D1FA-68F5-1CA7-5B37C52C4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8A89F-7751-B1EF-8B4A-5901D574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1C47B-9CD3-865B-F757-FE7F7219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041BB-A1B1-E5B2-ED96-F8F7E350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511E2-02BF-4A18-0253-98F633D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378-C0A0-29E2-D4B0-127BBB0F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48724-9D92-D327-5E19-9A244788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15337-551E-F347-9763-84786EE7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D7182-1C25-4F56-ECD5-FE506970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6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0DA7F-3B98-0971-AD6B-5A5DBF44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40C03-C38E-AF56-AE35-B6CFDA0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3B7CA-C81C-44CA-025E-BAB54BEE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4F4-D5F9-E846-11B1-BC95AF38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5970-602C-F914-DAD6-B68E23A9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710B6-D172-E761-65A6-51200EC3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C36A1-81A0-32FD-F92D-719B4F3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A4BB0-5309-43E4-BA82-DD112E4F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2C81A-51D8-1C21-A9A1-FCD42B37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CF58-F0B0-EAF8-F3DB-C547EEF1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E8338-034E-ED71-0BD1-0A1C98F1D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2BB4E-BCDE-4AC0-D396-E32EFD3B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7667D-AE2E-3EB1-25D0-74AB815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E3C64-6CF7-C66C-E529-5D8D3B8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438B-EEE6-33AF-4353-1A6CD7E7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0FC42-7CC0-5BF7-F66A-630C0EC0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1AF9F-2866-D14B-6030-53BC0430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B452-8092-736A-7FF8-40A73BE63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89BF-964F-4A8F-82A7-157D710BE78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D7E8-34BE-0B04-E55B-2531DC313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C1D6E-5F4D-9ACC-381D-5431E96E6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10E8-238F-4410-B1D3-36AB6570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CC26-231A-1338-EAC0-E907E52F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retina is well-structured into different cell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034AB5-3E14-2558-A8B4-1735940BA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248" y="2215182"/>
            <a:ext cx="3639427" cy="27789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360AB-5A63-D448-870B-814430D0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675" y="1870737"/>
            <a:ext cx="3721554" cy="4177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6FB63F-27D4-3AAC-D10C-90A8605549D4}"/>
              </a:ext>
            </a:extLst>
          </p:cNvPr>
          <p:cNvSpPr/>
          <p:nvPr/>
        </p:nvSpPr>
        <p:spPr>
          <a:xfrm>
            <a:off x="3749675" y="1870737"/>
            <a:ext cx="3516902" cy="4437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0B2F42-EBDB-62CA-E407-4E5EE5E5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714813"/>
            <a:ext cx="4810987" cy="27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1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50AE-3054-3751-87F8-ABAA1B53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– there’s more! Correction for Gamma nonlinearity. Going from sRGB to linear RGB.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55BE9-8B4D-3F3F-BD03-ADBDB8BAC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925" y="1938746"/>
            <a:ext cx="428418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FAE1A-A41D-1534-F0F1-2EB1F5BA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924" y="5078480"/>
            <a:ext cx="4382112" cy="1152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B21E3-6E00-8DF3-DD49-AFE6B0561A42}"/>
              </a:ext>
            </a:extLst>
          </p:cNvPr>
          <p:cNvSpPr txBox="1"/>
          <p:nvPr/>
        </p:nvSpPr>
        <p:spPr>
          <a:xfrm>
            <a:off x="7315200" y="4506012"/>
            <a:ext cx="377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then from linear RGB to XYZ:</a:t>
            </a:r>
          </a:p>
        </p:txBody>
      </p:sp>
    </p:spTree>
    <p:extLst>
      <p:ext uri="{BB962C8B-B14F-4D97-AF65-F5344CB8AC3E}">
        <p14:creationId xmlns:p14="http://schemas.microsoft.com/office/powerpoint/2010/main" val="36267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D991-5CC7-7E69-F9E0-6D12A86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this video from RGB to LMS!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1A5A-2D9F-038F-0E9F-64164707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https://www.youtube.com/watch?v=Om60gx_eXTI&amp;t=294s</a:t>
            </a:r>
          </a:p>
        </p:txBody>
      </p:sp>
    </p:spTree>
    <p:extLst>
      <p:ext uri="{BB962C8B-B14F-4D97-AF65-F5344CB8AC3E}">
        <p14:creationId xmlns:p14="http://schemas.microsoft.com/office/powerpoint/2010/main" val="242845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19ED-3D63-FE52-C8F7-9B351C19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Replicate this figure but for each LMS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0157-2099-7B3F-5DFD-E133712C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B9DB2-1070-4F5F-5E78-B0C0A99D2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10" y="1825625"/>
            <a:ext cx="6211993" cy="45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2325-EA24-F2D5-1846-B1CC6AB3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CD92-45F7-9777-E0E4-D4E0E041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0B7EB-D120-B296-BBC4-B0468979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38" y="0"/>
            <a:ext cx="918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4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5A02-45FB-3FB2-54DE-0451F4C0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 and M cones have higher power at high spatial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FEE4-BCD6-2800-23E9-75EF182A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647615-DBAA-CB76-0A05-3C677E07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4" y="1960561"/>
            <a:ext cx="1040987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5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5A44-1580-DDCA-3D30-F38C8F19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9C4E92-8CE7-ACCC-BF5B-3EF55FB0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8F2D3C-1BD1-E3D2-0C80-FB878B7A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3" y="220816"/>
            <a:ext cx="7501939" cy="66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D542-8258-D671-A9DE-7C70C824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65" y="200493"/>
            <a:ext cx="12226018" cy="1450757"/>
          </a:xfrm>
        </p:spPr>
        <p:txBody>
          <a:bodyPr/>
          <a:lstStyle/>
          <a:p>
            <a:r>
              <a:rPr lang="en-AU" dirty="0"/>
              <a:t>Retinal ganglion cells have many cell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5819-8532-FF3E-F53C-5FB3091A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221" y="5682342"/>
            <a:ext cx="3236012" cy="48066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Yamada, </a:t>
            </a:r>
            <a:r>
              <a:rPr lang="en-US" dirty="0" err="1"/>
              <a:t>Bordt</a:t>
            </a:r>
            <a:r>
              <a:rPr lang="en-US" dirty="0"/>
              <a:t> &amp; </a:t>
            </a:r>
            <a:r>
              <a:rPr lang="en-US" dirty="0" err="1"/>
              <a:t>Marshak</a:t>
            </a:r>
            <a:r>
              <a:rPr lang="en-US" dirty="0"/>
              <a:t>, 2004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12881-C01C-ABBA-AB8D-EC5AF69F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54" y="1839970"/>
            <a:ext cx="5712204" cy="43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D13-FDA6-40C9-D60C-6092491D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3 major cell types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FEB8B0-034F-6F53-D097-75109F90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69" y="1845734"/>
            <a:ext cx="2969319" cy="4366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CB1D20-7B4F-8D85-5F00-4379C5AC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26" y="1895307"/>
            <a:ext cx="3412838" cy="4433632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66074B1-1CFA-8FA3-6E5B-4DA923C92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09470" y="1895307"/>
            <a:ext cx="2738597" cy="1450758"/>
          </a:xfrm>
        </p:spPr>
      </p:pic>
    </p:spTree>
    <p:extLst>
      <p:ext uri="{BB962C8B-B14F-4D97-AF65-F5344CB8AC3E}">
        <p14:creationId xmlns:p14="http://schemas.microsoft.com/office/powerpoint/2010/main" val="4991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617-90CE-ED60-D900-770E6E98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between spatial and temporal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1BB8-0031-D8D5-C465-563FE2D99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CDE74-4F9F-CC99-DA80-E14BEBF0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60" y="1917311"/>
            <a:ext cx="4711614" cy="4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A2E01-6D97-1E16-9507-24C9C835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1" y="2269287"/>
            <a:ext cx="5256720" cy="38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0FA4-BB85-8F38-646C-2188342D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space </a:t>
            </a:r>
            <a:r>
              <a:rPr lang="en-US" b="1" dirty="0"/>
              <a:t>and</a:t>
            </a:r>
            <a:r>
              <a:rPr lang="en-US" dirty="0"/>
              <a:t>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4ADA-289F-CAEA-AD5A-CFF073FA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LMS natural image datasets with static images</a:t>
            </a:r>
          </a:p>
          <a:p>
            <a:r>
              <a:rPr lang="en-US" dirty="0"/>
              <a:t>There are natural movies dataset in black/white and some in colors</a:t>
            </a:r>
          </a:p>
          <a:p>
            <a:r>
              <a:rPr lang="en-US" dirty="0"/>
              <a:t>Currently no space-time LMS dataset! </a:t>
            </a:r>
            <a:r>
              <a:rPr lang="en-US" b="1" dirty="0"/>
              <a:t>I will have to create my own by having my own conversion from RGB to LMS</a:t>
            </a:r>
          </a:p>
        </p:txBody>
      </p:sp>
    </p:spTree>
    <p:extLst>
      <p:ext uri="{BB962C8B-B14F-4D97-AF65-F5344CB8AC3E}">
        <p14:creationId xmlns:p14="http://schemas.microsoft.com/office/powerpoint/2010/main" val="15343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F80F-BBDF-C370-C6F6-4E0B706E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RGB, XYZ and LMS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A7F0-A1CC-08AC-7DAD-617697A4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614" y="1905811"/>
            <a:ext cx="754930" cy="436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RGB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8C61C-56D9-5302-DAE6-8F970572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6" y="2394409"/>
            <a:ext cx="3702644" cy="2337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E09B9-4377-41E4-8157-B751E0F5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83" y="2460397"/>
            <a:ext cx="3852552" cy="22718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724E92-6734-7EEB-89C3-3262B8BE7D47}"/>
              </a:ext>
            </a:extLst>
          </p:cNvPr>
          <p:cNvSpPr txBox="1">
            <a:spLocks/>
          </p:cNvSpPr>
          <p:nvPr/>
        </p:nvSpPr>
        <p:spPr>
          <a:xfrm>
            <a:off x="5798272" y="1957601"/>
            <a:ext cx="754930" cy="436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XYZ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51D940-2D1C-00B3-09CB-6C9AEF75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77" y="2460397"/>
            <a:ext cx="3140997" cy="233784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30CFA87-DC6F-CAE3-DF93-2C39E13E4A40}"/>
              </a:ext>
            </a:extLst>
          </p:cNvPr>
          <p:cNvSpPr txBox="1">
            <a:spLocks/>
          </p:cNvSpPr>
          <p:nvPr/>
        </p:nvSpPr>
        <p:spPr>
          <a:xfrm>
            <a:off x="9750456" y="1957601"/>
            <a:ext cx="754930" cy="436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59233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664C-9749-8F83-0483-0FB07339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coordinates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DD38-BB0E-AF38-2D50-9A129F69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069C3-9DD2-4559-B01B-E906EA80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20" y="1825625"/>
            <a:ext cx="559195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2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F80F-BBDF-C370-C6F6-4E0B706E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RGB, XYZ and LMS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A7F0-A1CC-08AC-7DAD-617697A4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613" y="1905811"/>
            <a:ext cx="1659901" cy="436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CIE RGB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8C61C-56D9-5302-DAE6-8F970572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6" y="2394409"/>
            <a:ext cx="3702644" cy="2337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E09B9-4377-41E4-8157-B751E0F5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83" y="2460397"/>
            <a:ext cx="3852552" cy="227185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724E92-6734-7EEB-89C3-3262B8BE7D47}"/>
              </a:ext>
            </a:extLst>
          </p:cNvPr>
          <p:cNvSpPr txBox="1">
            <a:spLocks/>
          </p:cNvSpPr>
          <p:nvPr/>
        </p:nvSpPr>
        <p:spPr>
          <a:xfrm>
            <a:off x="5798272" y="1957601"/>
            <a:ext cx="754930" cy="436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XYZ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51D940-2D1C-00B3-09CB-6C9AEF759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77" y="2460397"/>
            <a:ext cx="3140997" cy="233784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30CFA87-DC6F-CAE3-DF93-2C39E13E4A40}"/>
              </a:ext>
            </a:extLst>
          </p:cNvPr>
          <p:cNvSpPr txBox="1">
            <a:spLocks/>
          </p:cNvSpPr>
          <p:nvPr/>
        </p:nvSpPr>
        <p:spPr>
          <a:xfrm>
            <a:off x="9750456" y="1957601"/>
            <a:ext cx="754930" cy="436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49617-7855-1918-77A9-C7303A322B3B}"/>
              </a:ext>
            </a:extLst>
          </p:cNvPr>
          <p:cNvSpPr txBox="1"/>
          <p:nvPr/>
        </p:nvSpPr>
        <p:spPr>
          <a:xfrm>
            <a:off x="376289" y="4798245"/>
            <a:ext cx="407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to subtract colors from test stimuli: Allows to replicate all colors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AC848-9C84-BF15-4EB3-590FEC6D3819}"/>
              </a:ext>
            </a:extLst>
          </p:cNvPr>
          <p:cNvSpPr txBox="1"/>
          <p:nvPr/>
        </p:nvSpPr>
        <p:spPr>
          <a:xfrm>
            <a:off x="4812233" y="4798244"/>
            <a:ext cx="314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allowed to subtract colors from test stimuli = digital RGB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81CE3-AEC3-0DDE-F89B-B917C1DE80BE}"/>
              </a:ext>
            </a:extLst>
          </p:cNvPr>
          <p:cNvSpPr txBox="1"/>
          <p:nvPr/>
        </p:nvSpPr>
        <p:spPr>
          <a:xfrm>
            <a:off x="9221377" y="4921623"/>
            <a:ext cx="256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experiment but in dichromats</a:t>
            </a:r>
          </a:p>
        </p:txBody>
      </p:sp>
    </p:spTree>
    <p:extLst>
      <p:ext uri="{BB962C8B-B14F-4D97-AF65-F5344CB8AC3E}">
        <p14:creationId xmlns:p14="http://schemas.microsoft.com/office/powerpoint/2010/main" val="144968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78E2-461B-3284-DBC9-5C0462A9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go from one set of coordinates to another?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3CFF-3E14-B76E-032C-6A5B66BB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36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the color spectra is the same as daylight (D65). Taken from </a:t>
            </a:r>
            <a:r>
              <a:rPr lang="en-US" dirty="0" err="1"/>
              <a:t>physics.stat.exchange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Thankfully, these 3x3 matrices already exist and I don’t need to make them myself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C7447-D502-9FBF-F288-2FB96EA3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52" y="2092751"/>
            <a:ext cx="6498059" cy="415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283</Words>
  <Application>Microsoft Office PowerPoint</Application>
  <PresentationFormat>Widescreen</PresentationFormat>
  <Paragraphs>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The retina is well-structured into different cell types</vt:lpstr>
      <vt:lpstr>Retinal ganglion cells have many cell types</vt:lpstr>
      <vt:lpstr>Properties of 3 major cell types</vt:lpstr>
      <vt:lpstr>Tradeoff between spatial and temporal frequencies</vt:lpstr>
      <vt:lpstr>What about space and time?</vt:lpstr>
      <vt:lpstr>RGB, XYZ and LMS coordinates</vt:lpstr>
      <vt:lpstr>What do these coordinates represent?</vt:lpstr>
      <vt:lpstr>RGB, XYZ and LMS coordinates</vt:lpstr>
      <vt:lpstr>How to go from one set of coordinates to another?</vt:lpstr>
      <vt:lpstr>But wait – there’s more! Correction for Gamma nonlinearity. Going from sRGB to linear RGB. </vt:lpstr>
      <vt:lpstr>Convert this video from RGB to LMS!</vt:lpstr>
      <vt:lpstr>Next step: Replicate this figure but for each LMS channel</vt:lpstr>
      <vt:lpstr>PowerPoint Presentation</vt:lpstr>
      <vt:lpstr>L and M cones have higher power at high spatial frequencies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David .</dc:creator>
  <cp:lastModifiedBy>. David .</cp:lastModifiedBy>
  <cp:revision>16</cp:revision>
  <dcterms:created xsi:type="dcterms:W3CDTF">2024-07-22T15:37:13Z</dcterms:created>
  <dcterms:modified xsi:type="dcterms:W3CDTF">2024-07-22T19:29:04Z</dcterms:modified>
</cp:coreProperties>
</file>