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305" r:id="rId12"/>
    <p:sldId id="306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36589-8B1A-4D4C-BD11-91C08CA3714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04B51C-F48F-42FA-ABFC-BE3D236F65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79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Cell type = mosaic</a:t>
            </a:r>
          </a:p>
          <a:p>
            <a:r>
              <a:rPr lang="en-US" dirty="0"/>
              <a:t>Use classes for parasol vs midget vs bistratified </a:t>
            </a:r>
          </a:p>
          <a:p>
            <a:r>
              <a:rPr lang="en-US" dirty="0"/>
              <a:t>Greg guesses 50/20 parasol/10 bistratified ratio in fovea </a:t>
            </a:r>
          </a:p>
          <a:p>
            <a:endParaRPr lang="en-US" dirty="0"/>
          </a:p>
          <a:p>
            <a:r>
              <a:rPr lang="en-US" dirty="0"/>
              <a:t>Greg thinks the difference in fovea and periphery is due to sampling bias. Fovea might also have ~50% midget cells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4B51C-F48F-42FA-ABFC-BE3D236F65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65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Bigger axis labels in future!!! Numbers are too small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4B51C-F48F-42FA-ABFC-BE3D236F65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6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John: This is not the same thing as saying 99% of the variance because it’s a generalized eigenvalue problem.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4B51C-F48F-42FA-ABFC-BE3D236F657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4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John: Need to take the complex conjugate of one of the Fourier when I compute </a:t>
            </a:r>
            <a:r>
              <a:rPr lang="en-US" dirty="0" err="1"/>
              <a:t>Cx</a:t>
            </a:r>
            <a:r>
              <a:rPr lang="en-US" dirty="0"/>
              <a:t>.</a:t>
            </a:r>
          </a:p>
          <a:p>
            <a:r>
              <a:rPr lang="en-US" dirty="0"/>
              <a:t>Greg: Using a diverging colormap is useless here because all eigenvalues are positive.  </a:t>
            </a:r>
          </a:p>
          <a:p>
            <a:r>
              <a:rPr lang="en-US" dirty="0"/>
              <a:t>Need to separate the </a:t>
            </a:r>
            <a:r>
              <a:rPr lang="en-US" dirty="0" err="1"/>
              <a:t>eigvects</a:t>
            </a:r>
            <a:r>
              <a:rPr lang="en-US" dirty="0"/>
              <a:t> better.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04B51C-F48F-42FA-ABFC-BE3D236F65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946CA-909E-F040-6272-DB525FD82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4AE3E-0CF9-1CB2-A95A-88D2F791C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51E52-6C33-3171-BC76-D5FD9F55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B2A4-0995-4DF7-9895-87640F860B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2BE59-ECC0-180E-4B57-20D991F66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54D2E-5E2A-1BCD-F5F5-76FE4B17C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0A-D670-4006-8921-3B4D20BF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05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08C0-C55D-27AB-3699-336118E8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F7C03-D694-9CC2-E457-FBB7E3BF3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9EEC1-75DD-0062-6FE0-17338357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B2A4-0995-4DF7-9895-87640F860B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92971-AEAF-F9A7-0C22-FA7C38CF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65230-D5B8-6D97-9105-898683F6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0A-D670-4006-8921-3B4D20BF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38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D9C3F-6831-ADE0-383A-E744AE8D1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5BE8B-C523-0196-EE2B-7C1B81750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E5F66-9693-9CD7-7D22-3269183E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B2A4-0995-4DF7-9895-87640F860B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406C8-BF05-FA59-CA14-2B4679859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20B6B-2EA9-06AF-7B47-A8EC85951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0A-D670-4006-8921-3B4D20BF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0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11366-44DB-9C96-F6C3-0728499F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C2388-964D-C976-7EFC-DCAA55FF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3CC7-18AF-D7A1-4AE9-2A68165E2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B2A4-0995-4DF7-9895-87640F860B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DF0BF-6248-18D0-9F71-FCE673761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E569F-60C0-D28D-772E-21E3C9AA3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0A-D670-4006-8921-3B4D20BF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9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1386-D61F-1051-1096-EAD10D278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34E9D-C1E1-2187-D7F5-85050A12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5C1BA-2887-A911-5FF9-803180793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B2A4-0995-4DF7-9895-87640F860B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87460-371E-A5C4-1B11-8AFDFCC85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155C9-CDE0-416E-4459-6EF59A15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0A-D670-4006-8921-3B4D20BF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9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2173F-EDC3-1700-AC5D-B7665ECCC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A779-FA31-F81C-1848-7990AAA51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4315B-34CE-D2D7-A403-939245A8B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9551F-7BB5-1E11-B803-787035DB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B2A4-0995-4DF7-9895-87640F860B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116E9-8607-95A1-D943-AFAC21342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63C0F-7DBB-6FD4-E6A8-9D480713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0A-D670-4006-8921-3B4D20BF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6ADBF-6B00-387C-9638-CEEBF14D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F9D01-5382-7018-2C1C-EE07A0055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884FF-1BD3-D7A8-F3D9-11FE53DC4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766BD-048D-DD63-63D2-2DF8D57BE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A810EA-5E0E-0F02-FDA7-D163DC431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C0DDF-F077-8815-0774-0E80B434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B2A4-0995-4DF7-9895-87640F860B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8EC8F-BE73-641C-8814-502FCBCC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46BC6-4EE9-4C06-181C-2120DF6E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0A-D670-4006-8921-3B4D20BF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41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2F03-6956-4DDC-6961-9C3C4B16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062EC-ACA8-8688-9230-22D55253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B2A4-0995-4DF7-9895-87640F860B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8F3B4-FAD1-A416-C22B-6B134640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B09CFC-E18B-4E55-A8DD-463AD469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0A-D670-4006-8921-3B4D20BF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8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6C973-BF25-23AB-EECD-2E4B2FE6F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B2A4-0995-4DF7-9895-87640F860B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17CDF-91F8-621D-CB44-E1DF8716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2FE54-D93C-EE13-0D00-A2E32F800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0A-D670-4006-8921-3B4D20BF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9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D467-05E1-F73E-32B1-42B434A7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7B01-2A53-1E26-A2AB-D2898FEA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2E2C7-0145-469A-FBDF-69B22B3DC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867A0B-5D17-8929-1FA6-49C10CAD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B2A4-0995-4DF7-9895-87640F860B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73D5C-F3D2-A240-467F-6A58CF10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45C89-368D-AE2B-1597-F1A5F166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0A-D670-4006-8921-3B4D20BF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9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2FB4E-0C0F-8B26-8FFA-1E9DD5BF3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C1F44C-CE4B-97E0-84FB-892F635BD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70D56E-465F-4540-7C7B-E0F2FD882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B4C5F-82E6-473B-D482-F1021F1B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B2A4-0995-4DF7-9895-87640F860B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C9A92-67E0-0D04-7113-53EBD216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FC04-404A-738A-59CB-8F3C807D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6DA0A-D670-4006-8921-3B4D20BF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1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4205D-FA5C-E938-4895-512E0CB39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ADCBE-58B9-5BFC-991A-0CF7BB7B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9472-3D3D-DA5D-13C9-EBAB1B5A2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B2A4-0995-4DF7-9895-87640F860B95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E6745-023E-4246-B978-48CB96AA43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7C810-C66F-2838-32EF-5865A6153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6DA0A-D670-4006-8921-3B4D20BFF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720EF-AAC4-ABAE-74A0-A13452BBA0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9562A-BA10-3E29-DA27-F5A8BEE6D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9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3161152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8A68-1C23-74ED-5A14-9933E885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E4BCF-E528-571C-D475-AA0D5D4F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095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step: </a:t>
            </a:r>
          </a:p>
          <a:p>
            <a:pPr marL="0" indent="0">
              <a:buNone/>
            </a:pPr>
            <a:r>
              <a:rPr lang="en-US" dirty="0"/>
              <a:t>Compute general eigenvectors/eigenvalues for each 3x3 matrix.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14874-F245-CF23-34D9-264A146DB064}"/>
              </a:ext>
            </a:extLst>
          </p:cNvPr>
          <p:cNvSpPr txBox="1"/>
          <p:nvPr/>
        </p:nvSpPr>
        <p:spPr>
          <a:xfrm>
            <a:off x="838199" y="3429000"/>
            <a:ext cx="94011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200" dirty="0"/>
              <a:t>First eigenvector: </a:t>
            </a:r>
            <a:r>
              <a:rPr lang="en-US" sz="3200" dirty="0">
                <a:solidFill>
                  <a:srgbClr val="FF0000"/>
                </a:solidFill>
              </a:rPr>
              <a:t>L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accent6"/>
                </a:solidFill>
              </a:rPr>
              <a:t>M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accent1"/>
                </a:solidFill>
              </a:rPr>
              <a:t>S</a:t>
            </a:r>
            <a:r>
              <a:rPr lang="en-US" sz="3200" dirty="0"/>
              <a:t> (&gt; 99.99999% of variance)</a:t>
            </a:r>
          </a:p>
          <a:p>
            <a:pPr marL="0" indent="0">
              <a:buNone/>
            </a:pPr>
            <a:r>
              <a:rPr lang="en-US" sz="3200" dirty="0"/>
              <a:t>Second eigenvector: </a:t>
            </a:r>
            <a:r>
              <a:rPr lang="en-US" sz="3200" dirty="0">
                <a:solidFill>
                  <a:srgbClr val="FF0000"/>
                </a:solidFill>
              </a:rPr>
              <a:t>L</a:t>
            </a:r>
            <a:r>
              <a:rPr lang="en-US" sz="3200" dirty="0"/>
              <a:t> + </a:t>
            </a:r>
            <a:r>
              <a:rPr lang="en-US" sz="3200" dirty="0">
                <a:solidFill>
                  <a:schemeClr val="accent6"/>
                </a:solidFill>
              </a:rPr>
              <a:t>M</a:t>
            </a:r>
            <a:r>
              <a:rPr lang="en-US" sz="3200" dirty="0"/>
              <a:t> – </a:t>
            </a:r>
            <a:r>
              <a:rPr lang="en-US" sz="3200" dirty="0">
                <a:solidFill>
                  <a:schemeClr val="accent1"/>
                </a:solidFill>
              </a:rPr>
              <a:t>S</a:t>
            </a:r>
          </a:p>
          <a:p>
            <a:pPr marL="0" indent="0">
              <a:buNone/>
            </a:pPr>
            <a:r>
              <a:rPr lang="en-US" sz="3200" dirty="0"/>
              <a:t>Third eigenvector: </a:t>
            </a:r>
            <a:r>
              <a:rPr lang="en-US" sz="3200" dirty="0">
                <a:solidFill>
                  <a:srgbClr val="FF0000"/>
                </a:solidFill>
              </a:rPr>
              <a:t>L</a:t>
            </a:r>
            <a:r>
              <a:rPr lang="en-US" sz="3200" dirty="0"/>
              <a:t> - </a:t>
            </a:r>
            <a:r>
              <a:rPr lang="en-US" sz="3200" dirty="0">
                <a:solidFill>
                  <a:schemeClr val="accent6"/>
                </a:solidFill>
              </a:rPr>
              <a:t>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62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CC4D-2E63-7921-5CF9-9B7D46BA3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FB337-F651-343E-8336-2EFF6C924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B46FE-EFF4-ACB8-6BFE-E09072BFB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338" y="189468"/>
            <a:ext cx="8964428" cy="647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9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E07F-0B16-F2A5-8468-E1B98D55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3B764-851E-8095-2668-D1AF037A0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2BC18-3FA4-0A9F-AA0D-BBC09F817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641" y="681037"/>
            <a:ext cx="7909277" cy="56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4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42DE-590E-6A1A-67B9-754049EAB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294E0-FC69-C595-2B05-A1010326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1B5B15-59B5-4341-03E4-43A20DA53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4485"/>
            <a:ext cx="9401725" cy="659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2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3D13-FDA6-40C9-D60C-6092491D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3 major cell classes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CFEB8B0-034F-6F53-D097-75109F90C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869" y="1845734"/>
            <a:ext cx="2969319" cy="436664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3CB1D20-7B4F-8D85-5F00-4379C5AC7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126" y="1895307"/>
            <a:ext cx="3412838" cy="4433632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66074B1-1CFA-8FA3-6E5B-4DA923C922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909470" y="1895307"/>
            <a:ext cx="2738597" cy="1450758"/>
          </a:xfrm>
        </p:spPr>
      </p:pic>
    </p:spTree>
    <p:extLst>
      <p:ext uri="{BB962C8B-B14F-4D97-AF65-F5344CB8AC3E}">
        <p14:creationId xmlns:p14="http://schemas.microsoft.com/office/powerpoint/2010/main" val="49917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45B41-DE6E-0526-420D-DDB465ECF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Hypothesis: Retina needs to “equalize” information across </a:t>
            </a:r>
            <a:r>
              <a:rPr lang="en-US" dirty="0" err="1"/>
              <a:t>eigenmosaics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87FA-83B0-93F2-1D66-5AC8C0F7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</a:t>
            </a:r>
            <a:r>
              <a:rPr lang="en-US" dirty="0" err="1"/>
              <a:t>eigenmosaic</a:t>
            </a:r>
            <a:r>
              <a:rPr lang="en-US" dirty="0"/>
              <a:t>: L + M + S (Parasol cells)</a:t>
            </a:r>
          </a:p>
          <a:p>
            <a:r>
              <a:rPr lang="en-US" dirty="0"/>
              <a:t>Second </a:t>
            </a:r>
            <a:r>
              <a:rPr lang="en-US" dirty="0" err="1"/>
              <a:t>eigenmosaic</a:t>
            </a:r>
            <a:r>
              <a:rPr lang="en-US" dirty="0"/>
              <a:t>: L + M – S (Bistratified cells)</a:t>
            </a:r>
          </a:p>
          <a:p>
            <a:r>
              <a:rPr lang="en-US" dirty="0"/>
              <a:t>Third </a:t>
            </a:r>
            <a:r>
              <a:rPr lang="en-US" dirty="0" err="1"/>
              <a:t>eigenmosaic</a:t>
            </a:r>
            <a:r>
              <a:rPr lang="en-US" dirty="0"/>
              <a:t>: L – M (midget cells)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Hypothesis: The third mosaic might only have power at low temporal and high spatial frequencies in natural movies (&gt; noise floor). In which case, need a lot of midget cells to equalize information across </a:t>
            </a:r>
            <a:r>
              <a:rPr lang="en-US" dirty="0" err="1"/>
              <a:t>eigenmosaics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1644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251A-1288-1D7C-294B-4249A3CB1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difference between channels is at low temporal and high spatial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A622-4E5E-6DA7-7A14-F18C73A0F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698" y="1932495"/>
            <a:ext cx="3652101" cy="4244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Maybe we can replicate prevalence of midget cells from properties of natural movies and first principles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5AC7B7-2BE9-174C-B289-AF27F6EDD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83" y="1690688"/>
            <a:ext cx="6823392" cy="481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6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5FF8-896A-304A-DF7B-757070C66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compute optimal filters?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468F0-F7F0-F947-499F-107BC91F1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656" y="3744960"/>
            <a:ext cx="10199802" cy="7893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need the eigenvalues of the covariance matrix in </a:t>
            </a:r>
            <a:r>
              <a:rPr lang="en-US" dirty="0" err="1"/>
              <a:t>fourier</a:t>
            </a:r>
            <a:r>
              <a:rPr lang="en-US" dirty="0"/>
              <a:t> space.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7B79-2E02-11B2-6873-19568C184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17" y="2055043"/>
            <a:ext cx="9135634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49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7D412-C854-7C6E-D2A9-967843D5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to compute a 3x3 </a:t>
            </a:r>
            <a:r>
              <a:rPr lang="en-US" dirty="0" err="1"/>
              <a:t>Cx</a:t>
            </a:r>
            <a:r>
              <a:rPr lang="en-US" dirty="0"/>
              <a:t> matrix at each spatial and temporal frequencies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3AE83-A34A-AD1F-C218-8A7E250B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To run this in parallel, I cannot use for loops. </a:t>
            </a:r>
          </a:p>
          <a:p>
            <a:r>
              <a:rPr lang="en-US" dirty="0"/>
              <a:t>Solution: Einstein summation notation</a:t>
            </a:r>
          </a:p>
          <a:p>
            <a:endParaRPr lang="en-US" dirty="0"/>
          </a:p>
          <a:p>
            <a:r>
              <a:rPr lang="en-US" dirty="0"/>
              <a:t>Result: A 3x3 channel covariance matrix at each temporal and spatial frequency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10877F-054E-6034-23A6-BAC1D90C7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6540" y="6261626"/>
            <a:ext cx="4237888" cy="23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7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A8DE1-0C86-BB83-3A4F-00D1BB7B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diagonal elements look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1A983-55CA-1F4C-9AC7-91A09FAD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F9588-AF71-3105-D9F0-4067F95CA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" y="2007696"/>
            <a:ext cx="5798509" cy="41008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2AB55-6645-E767-FD26-3ABFA921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8988" y="1825625"/>
            <a:ext cx="62430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22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4EE33-222C-A9CA-ED39-B362D6F17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93B0-1605-018B-D40F-E2EACDF21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2024" y="1575219"/>
            <a:ext cx="3016578" cy="42633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is expected since L and M channels are very correlated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CB0A7-001B-4E46-A706-64CFA717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37" y="920885"/>
            <a:ext cx="8006809" cy="5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86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F8D4-FF9A-CE17-6FB6-33DFE8802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B2590-3632-CBAD-F6B8-D6E69190F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7486" y="1979629"/>
            <a:ext cx="2676313" cy="41973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Also expected since L and S channels are also quite correlated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25685-7589-ED6C-35AA-884ACE2B8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92237"/>
            <a:ext cx="7839287" cy="545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725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383</Words>
  <Application>Microsoft Office PowerPoint</Application>
  <PresentationFormat>Widescreen</PresentationFormat>
  <Paragraphs>41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Weekly meeting</vt:lpstr>
      <vt:lpstr>Properties of 3 major cell classes</vt:lpstr>
      <vt:lpstr>Hypothesis: Retina needs to “equalize” information across eigenmosaics </vt:lpstr>
      <vt:lpstr>The difference between channels is at low temporal and high spatial frequencies</vt:lpstr>
      <vt:lpstr>What do we need to compute optimal filters?</vt:lpstr>
      <vt:lpstr>We need to compute a 3x3 Cx matrix at each spatial and temporal frequencies</vt:lpstr>
      <vt:lpstr>What the diagonal elements look like</vt:lpstr>
      <vt:lpstr>PowerPoint Presentation</vt:lpstr>
      <vt:lpstr>PowerPoint Presentation</vt:lpstr>
      <vt:lpstr>Eigen decomposition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David .</dc:creator>
  <cp:lastModifiedBy>. David .</cp:lastModifiedBy>
  <cp:revision>15</cp:revision>
  <dcterms:created xsi:type="dcterms:W3CDTF">2024-09-09T16:24:32Z</dcterms:created>
  <dcterms:modified xsi:type="dcterms:W3CDTF">2024-09-10T18:44:07Z</dcterms:modified>
</cp:coreProperties>
</file>