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4435" y="-2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5168-2691-4D87-8878-BF1A1DAE50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510F47-184B-3187-8D38-842CD645CE2C}"/>
              </a:ext>
            </a:extLst>
          </p:cNvPr>
          <p:cNvSpPr/>
          <p:nvPr/>
        </p:nvSpPr>
        <p:spPr>
          <a:xfrm>
            <a:off x="3998102" y="4571999"/>
            <a:ext cx="10458127" cy="11887201"/>
          </a:xfrm>
          <a:prstGeom prst="roundRect">
            <a:avLst/>
          </a:prstGeom>
          <a:solidFill>
            <a:schemeClr val="bg1"/>
          </a:solidFill>
          <a:ln w="152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611DC-64FF-4F26-7572-7F3D54A896CB}"/>
              </a:ext>
            </a:extLst>
          </p:cNvPr>
          <p:cNvSpPr txBox="1"/>
          <p:nvPr/>
        </p:nvSpPr>
        <p:spPr>
          <a:xfrm>
            <a:off x="5921829" y="522514"/>
            <a:ext cx="33005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How to Efficiently Encode Chromatic Natural Images in the Retina</a:t>
            </a:r>
          </a:p>
          <a:p>
            <a:pPr algn="ctr"/>
            <a:r>
              <a:rPr lang="en-US" sz="4800" dirty="0"/>
              <a:t>David St-</a:t>
            </a:r>
            <a:r>
              <a:rPr lang="en-US" sz="4800" dirty="0" err="1"/>
              <a:t>Amand</a:t>
            </a:r>
            <a:r>
              <a:rPr lang="en-US" sz="4800" dirty="0"/>
              <a:t>, Greg Field, John Pearson </a:t>
            </a:r>
          </a:p>
        </p:txBody>
      </p:sp>
    </p:spTree>
    <p:extLst>
      <p:ext uri="{BB962C8B-B14F-4D97-AF65-F5344CB8AC3E}">
        <p14:creationId xmlns:p14="http://schemas.microsoft.com/office/powerpoint/2010/main" val="12781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FB2B04-0D4A-42C6-9407-6ADD49C557C1}"/>
              </a:ext>
            </a:extLst>
          </p:cNvPr>
          <p:cNvSpPr/>
          <p:nvPr/>
        </p:nvSpPr>
        <p:spPr>
          <a:xfrm>
            <a:off x="6199088" y="1094004"/>
            <a:ext cx="30763029" cy="60521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43" dirty="0">
                <a:solidFill>
                  <a:schemeClr val="tx1"/>
                </a:solidFill>
                <a:latin typeface="Arial Rounded MT Bold" panose="020F0704030504030204" pitchFamily="34" charset="0"/>
              </a:rPr>
              <a:t>How to efficiently encode chromatic natural images in the retina </a:t>
            </a:r>
            <a:endParaRPr lang="en-US" sz="2106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3949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4345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David St-</a:t>
            </a:r>
            <a:r>
              <a:rPr lang="en-US" sz="4345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Amand</a:t>
            </a:r>
            <a:r>
              <a:rPr lang="en-US" sz="4345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Greg Field and John Pearson</a:t>
            </a:r>
            <a:endParaRPr lang="en-US" sz="2106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18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635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Pearson Lab, Neurobiology Department, Duke University, Durham, NC, USA</a:t>
            </a:r>
          </a:p>
        </p:txBody>
      </p:sp>
      <p:pic>
        <p:nvPicPr>
          <p:cNvPr id="1026" name="Picture 2" descr="https://lixenon.triumf.ca/InternalDocuments/Alice/figures/cihr-logo.jpg/image_preview">
            <a:extLst>
              <a:ext uri="{FF2B5EF4-FFF2-40B4-BE49-F238E27FC236}">
                <a16:creationId xmlns:a16="http://schemas.microsoft.com/office/drawing/2014/main" id="{10B1AACB-463A-4DA9-8DA6-9E2CAC8A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104" y="27900696"/>
            <a:ext cx="915649" cy="56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392AD-8E31-8C78-76CC-2E4DE1871577}"/>
              </a:ext>
            </a:extLst>
          </p:cNvPr>
          <p:cNvSpPr/>
          <p:nvPr/>
        </p:nvSpPr>
        <p:spPr>
          <a:xfrm>
            <a:off x="4402530" y="9631181"/>
            <a:ext cx="9021748" cy="943787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02D2-D748-95AA-A98C-ACD2D386FACF}"/>
              </a:ext>
            </a:extLst>
          </p:cNvPr>
          <p:cNvSpPr txBox="1"/>
          <p:nvPr/>
        </p:nvSpPr>
        <p:spPr>
          <a:xfrm>
            <a:off x="7103272" y="9594018"/>
            <a:ext cx="3703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Introduction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B0EA9F-DCF9-FEC1-422B-32EDCDF238AB}"/>
              </a:ext>
            </a:extLst>
          </p:cNvPr>
          <p:cNvGrpSpPr/>
          <p:nvPr/>
        </p:nvGrpSpPr>
        <p:grpSpPr>
          <a:xfrm>
            <a:off x="4267200" y="19561851"/>
            <a:ext cx="8929065" cy="9927549"/>
            <a:chOff x="4267200" y="15905058"/>
            <a:chExt cx="8929065" cy="125355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6BCAE4-E5A1-93B1-EA0C-58C7DAD1DF66}"/>
                </a:ext>
              </a:extLst>
            </p:cNvPr>
            <p:cNvSpPr/>
            <p:nvPr/>
          </p:nvSpPr>
          <p:spPr>
            <a:xfrm>
              <a:off x="4267200" y="15905058"/>
              <a:ext cx="8929065" cy="12535527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8D123F-922E-608C-24DB-D244760D1C12}"/>
                </a:ext>
              </a:extLst>
            </p:cNvPr>
            <p:cNvSpPr txBox="1"/>
            <p:nvPr/>
          </p:nvSpPr>
          <p:spPr>
            <a:xfrm>
              <a:off x="6970010" y="15905058"/>
              <a:ext cx="4226310" cy="130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Methods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2B7D2A-8CE2-8D6A-1323-2760B6481E88}"/>
              </a:ext>
            </a:extLst>
          </p:cNvPr>
          <p:cNvSpPr/>
          <p:nvPr/>
        </p:nvSpPr>
        <p:spPr>
          <a:xfrm>
            <a:off x="30076358" y="9523323"/>
            <a:ext cx="7642525" cy="5662122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3E832-F188-C87E-1830-F4C96A6B8DD5}"/>
              </a:ext>
            </a:extLst>
          </p:cNvPr>
          <p:cNvSpPr txBox="1"/>
          <p:nvPr/>
        </p:nvSpPr>
        <p:spPr>
          <a:xfrm>
            <a:off x="32870700" y="9572210"/>
            <a:ext cx="39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A70489-6379-188D-39B8-8F066E14AC7B}"/>
              </a:ext>
            </a:extLst>
          </p:cNvPr>
          <p:cNvSpPr/>
          <p:nvPr/>
        </p:nvSpPr>
        <p:spPr>
          <a:xfrm>
            <a:off x="30118869" y="16168796"/>
            <a:ext cx="7642524" cy="5662122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2B18D-A13F-65A3-4E14-063CD1C0A524}"/>
              </a:ext>
            </a:extLst>
          </p:cNvPr>
          <p:cNvSpPr txBox="1"/>
          <p:nvPr/>
        </p:nvSpPr>
        <p:spPr>
          <a:xfrm>
            <a:off x="32542354" y="16168796"/>
            <a:ext cx="391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339EBB-6385-9F59-3A28-641B649F8CF7}"/>
              </a:ext>
            </a:extLst>
          </p:cNvPr>
          <p:cNvSpPr/>
          <p:nvPr/>
        </p:nvSpPr>
        <p:spPr>
          <a:xfrm>
            <a:off x="30361494" y="22837546"/>
            <a:ext cx="7225190" cy="5662122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C32F7-353A-B3C1-DC29-834F2869FA68}"/>
              </a:ext>
            </a:extLst>
          </p:cNvPr>
          <p:cNvSpPr txBox="1"/>
          <p:nvPr/>
        </p:nvSpPr>
        <p:spPr>
          <a:xfrm>
            <a:off x="32542354" y="22868015"/>
            <a:ext cx="3703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EAD3DD-6CF4-7C11-7DC4-6F8F7707946A}"/>
              </a:ext>
            </a:extLst>
          </p:cNvPr>
          <p:cNvSpPr/>
          <p:nvPr/>
        </p:nvSpPr>
        <p:spPr>
          <a:xfrm>
            <a:off x="14229672" y="9631180"/>
            <a:ext cx="14958242" cy="18868488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FD38A-9E3E-F703-1C3A-0C54CA06B425}"/>
              </a:ext>
            </a:extLst>
          </p:cNvPr>
          <p:cNvSpPr txBox="1"/>
          <p:nvPr/>
        </p:nvSpPr>
        <p:spPr>
          <a:xfrm>
            <a:off x="19724407" y="9637067"/>
            <a:ext cx="766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3455D-A532-1624-D585-E38BEE8CFD47}"/>
              </a:ext>
            </a:extLst>
          </p:cNvPr>
          <p:cNvSpPr txBox="1"/>
          <p:nvPr/>
        </p:nvSpPr>
        <p:spPr>
          <a:xfrm>
            <a:off x="4802088" y="10585875"/>
            <a:ext cx="72251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Efficient coding: Sensory systems should efficiently encode their inputs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Efficient coding has been very successful at explaining how the retina encodes (black and white) natural images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However, the efficient strategy to encode chromatic natural images is less well understood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Cones in the retina: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52B80BAC-84D7-B064-EBB4-A72CD807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404" y="15575508"/>
            <a:ext cx="3523444" cy="20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088C25DC-3C75-CB30-4BB4-F87C4F6F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57" y="15602990"/>
            <a:ext cx="3307124" cy="297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22FB7A3-7BFF-E525-F1CE-3607A7544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81" y="15694983"/>
            <a:ext cx="4881226" cy="27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1E055E-9782-5C41-8820-79D0B3AD3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530" y="20723832"/>
            <a:ext cx="8612800" cy="34762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04F1BA9-DB31-862C-B8B7-C45CF1352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280" y="25915840"/>
            <a:ext cx="5608806" cy="10135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AAAF9A-D310-3FD1-B393-38BD59FD0816}"/>
              </a:ext>
            </a:extLst>
          </p:cNvPr>
          <p:cNvSpPr txBox="1"/>
          <p:nvPr/>
        </p:nvSpPr>
        <p:spPr>
          <a:xfrm>
            <a:off x="4402530" y="24200084"/>
            <a:ext cx="7624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Maximize mutual information:</a:t>
            </a:r>
          </a:p>
          <a:p>
            <a:r>
              <a:rPr lang="en-US" b="1" dirty="0"/>
              <a:t>I(X;Y) = H(Y) – H(Y|X)</a:t>
            </a:r>
          </a:p>
          <a:p>
            <a:endParaRPr lang="en-US" b="1" dirty="0"/>
          </a:p>
          <a:p>
            <a:r>
              <a:rPr lang="en-US" b="1" dirty="0"/>
              <a:t>Firing rate constraint:</a:t>
            </a:r>
          </a:p>
          <a:p>
            <a:r>
              <a:rPr lang="en-US" b="1" dirty="0"/>
              <a:t>E[</a:t>
            </a:r>
            <a:r>
              <a:rPr lang="en-US" b="1" dirty="0" err="1"/>
              <a:t>r_j</a:t>
            </a:r>
            <a:r>
              <a:rPr lang="en-US" b="1" dirty="0"/>
              <a:t>] =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524AD8-AFAC-FB95-D939-2751AF9DD2D8}"/>
              </a:ext>
            </a:extLst>
          </p:cNvPr>
          <p:cNvSpPr txBox="1"/>
          <p:nvPr/>
        </p:nvSpPr>
        <p:spPr>
          <a:xfrm>
            <a:off x="4572000" y="2724912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parameters:</a:t>
            </a:r>
          </a:p>
          <a:p>
            <a:r>
              <a:rPr lang="en-US" dirty="0"/>
              <a:t>12x12x3 inputs</a:t>
            </a:r>
          </a:p>
          <a:p>
            <a:r>
              <a:rPr lang="en-US"/>
              <a:t>500 neurons</a:t>
            </a:r>
          </a:p>
        </p:txBody>
      </p:sp>
    </p:spTree>
    <p:extLst>
      <p:ext uri="{BB962C8B-B14F-4D97-AF65-F5344CB8AC3E}">
        <p14:creationId xmlns:p14="http://schemas.microsoft.com/office/powerpoint/2010/main" val="403970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736</TotalTime>
  <Words>145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. David .</cp:lastModifiedBy>
  <cp:revision>8</cp:revision>
  <dcterms:created xsi:type="dcterms:W3CDTF">2023-09-22T14:10:33Z</dcterms:created>
  <dcterms:modified xsi:type="dcterms:W3CDTF">2023-09-23T02:26:56Z</dcterms:modified>
</cp:coreProperties>
</file>