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70" r:id="rId5"/>
    <p:sldId id="264" r:id="rId6"/>
    <p:sldId id="263" r:id="rId7"/>
    <p:sldId id="265" r:id="rId8"/>
    <p:sldId id="266" r:id="rId9"/>
    <p:sldId id="268" r:id="rId10"/>
    <p:sldId id="258" r:id="rId11"/>
    <p:sldId id="271" r:id="rId12"/>
    <p:sldId id="272" r:id="rId13"/>
    <p:sldId id="257" r:id="rId14"/>
    <p:sldId id="259" r:id="rId15"/>
    <p:sldId id="260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AB47F7-FAD6-88DC-91AC-7C7ABD9027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7BB1EC-D11D-FA44-B1A5-3F9412079C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92B109A-97A5-4E95-CFB4-21FA31B7CEF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B1B2F10-84F6-0685-6789-45F5F0BCAA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28C6919-B6F4-0EC1-9462-C0FFCF94DE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72B7F51-6922-B24F-B1E6-4FD10517C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057968-5F0C-DE4B-BA9C-2DEA587C0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E536975-7B37-30E1-337A-952592B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73E0D4-B993-8A41-9A8C-4D85B5E490A0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8ED5F-633B-126E-2FE1-B709F29F65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A1E1067-7FD7-7880-056B-8D533A443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DD747488-F149-5237-6657-C2588D199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9E4BB5-782D-D44C-95BA-FFC371949E6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EE3E10C-5AD6-1F7D-7C20-40798FDF43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62E3B1-EFDF-7633-A7EC-0F1E89F0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7DA91BA-D64B-772B-7924-3AE77A3A4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F05879-DD9A-684A-92B5-F0FE5B14D1C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E6FBD4D-99AB-1B33-7546-3F84623E31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10BF6A-C500-F244-39C6-0ACB43E62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1181758-B933-E93C-FFED-9CAF1BDE6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10F4FC-0E8B-7641-8225-83EB670D934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41E9074-33AE-A1DC-C23A-145A303091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2C5A98-1477-C73E-26B0-0CFD2217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738168-B991-2CE0-6B06-4806FC882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7AE551-AF28-0830-9E1E-331EC0D58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C12881-2FBF-FA06-7ED3-DCB981EAA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1219-9E82-A242-91DE-0B8989300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60954-8A80-F629-71C9-3A7ADE733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3C5EB7-CBB0-21B1-7C86-643B2A814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992981-A3CA-0538-3062-739F65149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F338F-6245-A547-8A7F-9F227685C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66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F0BC37-5087-0BCC-6548-B49055A4C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915D79-C02A-005F-2C57-5C4540830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0640F9-26A1-E12F-8FD6-8DB5B115F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18484-172A-ED4C-8D00-2122BE689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5C1C12-E8E6-E406-D53C-527850B07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B3D45-774F-FE83-A006-C01FAAA8C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D9220-9008-2C48-86B0-68D0A864A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0C2E-84A3-8A48-9B9E-6AC18A303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25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9FDF17-20B2-8ABD-0663-9EF1DE4CD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5AEEA4-79FE-D511-9179-7366578E46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6F7652-6B60-73D4-342B-EEFFE9929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A281-F1B8-5A4E-B499-D3A0A9F91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CD099-E80E-3AB4-19EC-E3053D967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63D1A-FDDD-82E7-8D71-AA693F614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36812-02EF-3797-A6BB-802C68A4C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18CDA-D95C-144E-A93F-ACFDBD7D1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831B65-2B49-D273-4632-0B15D4CCB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CF239E-B677-181B-7734-5D0C9687D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865B06-0947-8A23-6412-C13417E03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3A45-F007-6F40-8A35-64E2584E0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8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CA187E-67C3-B86F-C2C4-DF8FE8FAE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14242E-0C8D-32D4-D8B8-EC0EFC809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B6B7A2-9DCD-D61C-0E10-22BCE6E6A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36723-3666-6449-AAE4-C080FD736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8FA55A-4F44-819D-1EE9-B362C802A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238EBB-FA89-2DEE-9439-A0FE6A0D9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E5229D-4611-EDFC-AA3B-458077091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02D36-9B89-6444-A698-B753B6A9F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4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861FC-5475-C88B-3581-8AF328E5D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2C123-BA9B-5E9A-F123-48C8E30376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6DB80-158F-997E-7446-8E32A8726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23846-BEC8-FB4F-BEEC-4F7AA9930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7DE9E-AE49-5E15-F7C4-3473D94C75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4DF83-6A7B-62E4-E462-291B2706F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63192-26E2-DC34-BF7E-024013C48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3E359-965A-5A4D-AE90-3B596EB854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6FC30E-71BF-F9A2-8007-4519DCDA8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820EF6-16C0-9E51-9888-A57980B60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3272CA-63DF-E693-A3FA-3ACA9660B2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E0E7083-DE37-623B-95D8-2A193AAD73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0FCD13-6190-22A7-F96A-1F0678B703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E240106-B494-DE49-850C-2066BA718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DD48D54-A0E6-9E86-B1DE-22A6DF47F2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Specific Aims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CB72285-01BB-1150-D89E-56A2487A2C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2895600"/>
            <a:ext cx="8077200" cy="3657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Douglas Marchuk, Ph.D.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BIOTRAIN 720: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Grant Writing for Biomedical Scientists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3">
            <a:extLst>
              <a:ext uri="{FF2B5EF4-FFF2-40B4-BE49-F238E27FC236}">
                <a16:creationId xmlns:a16="http://schemas.microsoft.com/office/drawing/2014/main" id="{840D372D-182B-2931-5EFF-8C420A787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"/>
            <a:ext cx="9144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Aims should be </a:t>
            </a:r>
            <a:r>
              <a:rPr lang="en-US" altLang="en-US" sz="1800" b="1" u="sng"/>
              <a:t>interconnected but not dependent</a:t>
            </a:r>
            <a:r>
              <a:rPr lang="en-US" altLang="en-US" sz="1800"/>
              <a:t> on the </a:t>
            </a:r>
            <a:r>
              <a:rPr lang="en-US" altLang="en-US" sz="1800" b="1" u="sng"/>
              <a:t>successful expected outcome </a:t>
            </a:r>
            <a:r>
              <a:rPr lang="en-US" altLang="en-US" sz="1800"/>
              <a:t>of    another aim.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 u="sng"/>
              <a:t>EXAMPLE</a:t>
            </a:r>
            <a:r>
              <a:rPr lang="en-US" altLang="en-US" sz="1800"/>
              <a:t>:  </a:t>
            </a:r>
            <a:r>
              <a:rPr lang="en-US" altLang="en-US" sz="1800" b="1"/>
              <a:t>Bad</a:t>
            </a:r>
            <a:r>
              <a:rPr lang="en-US" altLang="en-US" sz="1800"/>
              <a:t> – Aim 2 cannot proceed until the studies in Aim 1 are completed.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Worse yet, Aim 2 may be irrelevant if the expected outcome of Aim 1 is not realized.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	           </a:t>
            </a:r>
            <a:r>
              <a:rPr lang="en-US" altLang="en-US" sz="1800" b="1"/>
              <a:t>Good</a:t>
            </a:r>
            <a:r>
              <a:rPr lang="en-US" altLang="en-US" sz="1800"/>
              <a:t> – Aim 2 proceeds in parallel with Aim 1 and findings from Aim 1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might direct future studies in Aim 2 or 3.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the end, </a:t>
            </a:r>
            <a:r>
              <a:rPr lang="en-US" altLang="en-US" sz="1800" i="1"/>
              <a:t>aims</a:t>
            </a:r>
            <a:r>
              <a:rPr lang="en-US" altLang="en-US" sz="1800"/>
              <a:t> </a:t>
            </a:r>
            <a:r>
              <a:rPr lang="en-US" altLang="en-US" sz="1800" i="1"/>
              <a:t>relate back to the overall hypothesis</a:t>
            </a: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grpSp>
        <p:nvGrpSpPr>
          <p:cNvPr id="23554" name="Group 6">
            <a:extLst>
              <a:ext uri="{FF2B5EF4-FFF2-40B4-BE49-F238E27FC236}">
                <a16:creationId xmlns:a16="http://schemas.microsoft.com/office/drawing/2014/main" id="{0821529E-C29B-51AF-A485-C49FB306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9200" y="3105150"/>
            <a:ext cx="6019800" cy="3527425"/>
            <a:chOff x="576" y="1872"/>
            <a:chExt cx="3936" cy="2306"/>
          </a:xfrm>
        </p:grpSpPr>
        <p:sp>
          <p:nvSpPr>
            <p:cNvPr id="23556" name="AutoShape 5">
              <a:extLst>
                <a:ext uri="{FF2B5EF4-FFF2-40B4-BE49-F238E27FC236}">
                  <a16:creationId xmlns:a16="http://schemas.microsoft.com/office/drawing/2014/main" id="{594D940A-D9E1-DE5B-406F-5202434DB04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1872"/>
              <a:ext cx="3936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7" name="Group 9">
              <a:extLst>
                <a:ext uri="{FF2B5EF4-FFF2-40B4-BE49-F238E27FC236}">
                  <a16:creationId xmlns:a16="http://schemas.microsoft.com/office/drawing/2014/main" id="{52D1EA14-41DB-00A0-7013-C3CE1144E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7" y="1874"/>
              <a:ext cx="1108" cy="435"/>
              <a:chOff x="2327" y="1874"/>
              <a:chExt cx="1108" cy="435"/>
            </a:xfrm>
          </p:grpSpPr>
          <p:sp>
            <p:nvSpPr>
              <p:cNvPr id="23581" name="Rectangle 7">
                <a:extLst>
                  <a:ext uri="{FF2B5EF4-FFF2-40B4-BE49-F238E27FC236}">
                    <a16:creationId xmlns:a16="http://schemas.microsoft.com/office/drawing/2014/main" id="{0BF52827-8F33-F25E-36AD-BE2B25714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1874"/>
                <a:ext cx="1108" cy="43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2" name="Rectangle 8">
                <a:extLst>
                  <a:ext uri="{FF2B5EF4-FFF2-40B4-BE49-F238E27FC236}">
                    <a16:creationId xmlns:a16="http://schemas.microsoft.com/office/drawing/2014/main" id="{6D52A4A1-A1BA-80AB-21FA-D16A476D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1874"/>
                <a:ext cx="1108" cy="43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3558" name="Rectangle 10">
              <a:extLst>
                <a:ext uri="{FF2B5EF4-FFF2-40B4-BE49-F238E27FC236}">
                  <a16:creationId xmlns:a16="http://schemas.microsoft.com/office/drawing/2014/main" id="{7119E2A3-3959-D1C1-B849-BB912557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2027"/>
              <a:ext cx="114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Overall Hypothesis</a:t>
              </a:r>
              <a:endParaRPr lang="en-US" altLang="en-US" sz="1400"/>
            </a:p>
          </p:txBody>
        </p:sp>
        <p:grpSp>
          <p:nvGrpSpPr>
            <p:cNvPr id="23559" name="Group 13">
              <a:extLst>
                <a:ext uri="{FF2B5EF4-FFF2-40B4-BE49-F238E27FC236}">
                  <a16:creationId xmlns:a16="http://schemas.microsoft.com/office/drawing/2014/main" id="{048CFDD6-E69E-49F1-7E60-FC2CD4E50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0" y="2625"/>
              <a:ext cx="672" cy="435"/>
              <a:chOff x="1140" y="2625"/>
              <a:chExt cx="672" cy="435"/>
            </a:xfrm>
          </p:grpSpPr>
          <p:sp>
            <p:nvSpPr>
              <p:cNvPr id="23579" name="Oval 11">
                <a:extLst>
                  <a:ext uri="{FF2B5EF4-FFF2-40B4-BE49-F238E27FC236}">
                    <a16:creationId xmlns:a16="http://schemas.microsoft.com/office/drawing/2014/main" id="{8C41645D-28C9-59E2-3DFC-4B9D06956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2625"/>
                <a:ext cx="672" cy="435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0" name="Oval 12">
                <a:extLst>
                  <a:ext uri="{FF2B5EF4-FFF2-40B4-BE49-F238E27FC236}">
                    <a16:creationId xmlns:a16="http://schemas.microsoft.com/office/drawing/2014/main" id="{967D4794-92CD-4A85-56A4-23AE1F2D1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2625"/>
                <a:ext cx="672" cy="43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3560" name="Rectangle 14">
              <a:extLst>
                <a:ext uri="{FF2B5EF4-FFF2-40B4-BE49-F238E27FC236}">
                  <a16:creationId xmlns:a16="http://schemas.microsoft.com/office/drawing/2014/main" id="{29A8C1AF-2683-1837-5E28-6184E7DA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778"/>
              <a:ext cx="33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Aim 1</a:t>
              </a:r>
              <a:endParaRPr lang="en-US" altLang="en-US" sz="1800"/>
            </a:p>
          </p:txBody>
        </p:sp>
        <p:grpSp>
          <p:nvGrpSpPr>
            <p:cNvPr id="23561" name="Group 17">
              <a:extLst>
                <a:ext uri="{FF2B5EF4-FFF2-40B4-BE49-F238E27FC236}">
                  <a16:creationId xmlns:a16="http://schemas.microsoft.com/office/drawing/2014/main" id="{0C2C0831-2F02-7C52-4288-C8E41DF3C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" y="2625"/>
              <a:ext cx="673" cy="435"/>
              <a:chOff x="2564" y="2625"/>
              <a:chExt cx="673" cy="435"/>
            </a:xfrm>
          </p:grpSpPr>
          <p:sp>
            <p:nvSpPr>
              <p:cNvPr id="23577" name="Oval 15">
                <a:extLst>
                  <a:ext uri="{FF2B5EF4-FFF2-40B4-BE49-F238E27FC236}">
                    <a16:creationId xmlns:a16="http://schemas.microsoft.com/office/drawing/2014/main" id="{B8A4325D-88DE-4DFB-969C-557871FC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625"/>
                <a:ext cx="673" cy="435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78" name="Oval 16">
                <a:extLst>
                  <a:ext uri="{FF2B5EF4-FFF2-40B4-BE49-F238E27FC236}">
                    <a16:creationId xmlns:a16="http://schemas.microsoft.com/office/drawing/2014/main" id="{D8F6A6F3-8E17-C63E-FF0A-504059D9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625"/>
                <a:ext cx="673" cy="43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3562" name="Rectangle 18">
              <a:extLst>
                <a:ext uri="{FF2B5EF4-FFF2-40B4-BE49-F238E27FC236}">
                  <a16:creationId xmlns:a16="http://schemas.microsoft.com/office/drawing/2014/main" id="{103025BC-C204-05F4-16DC-AB95461CE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778"/>
              <a:ext cx="34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Aim 2</a:t>
              </a:r>
              <a:endParaRPr lang="en-US" altLang="en-US" sz="1800"/>
            </a:p>
          </p:txBody>
        </p:sp>
        <p:grpSp>
          <p:nvGrpSpPr>
            <p:cNvPr id="23563" name="Group 21">
              <a:extLst>
                <a:ext uri="{FF2B5EF4-FFF2-40B4-BE49-F238E27FC236}">
                  <a16:creationId xmlns:a16="http://schemas.microsoft.com/office/drawing/2014/main" id="{3E3AC855-8F2C-6AF2-4C1B-FD670C85B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2625"/>
              <a:ext cx="673" cy="435"/>
              <a:chOff x="3830" y="2625"/>
              <a:chExt cx="673" cy="435"/>
            </a:xfrm>
          </p:grpSpPr>
          <p:sp>
            <p:nvSpPr>
              <p:cNvPr id="23575" name="Oval 19">
                <a:extLst>
                  <a:ext uri="{FF2B5EF4-FFF2-40B4-BE49-F238E27FC236}">
                    <a16:creationId xmlns:a16="http://schemas.microsoft.com/office/drawing/2014/main" id="{3DBDC64E-CE61-4EE8-208F-B3D13E5B6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625"/>
                <a:ext cx="673" cy="435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76" name="Oval 20">
                <a:extLst>
                  <a:ext uri="{FF2B5EF4-FFF2-40B4-BE49-F238E27FC236}">
                    <a16:creationId xmlns:a16="http://schemas.microsoft.com/office/drawing/2014/main" id="{8A7E556F-CAF1-6884-EE47-C06DF997A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625"/>
                <a:ext cx="673" cy="43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3564" name="Rectangle 22">
              <a:extLst>
                <a:ext uri="{FF2B5EF4-FFF2-40B4-BE49-F238E27FC236}">
                  <a16:creationId xmlns:a16="http://schemas.microsoft.com/office/drawing/2014/main" id="{6AF4DC3B-24B5-4243-19A4-9AB5F9851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2778"/>
              <a:ext cx="33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</a:rPr>
                <a:t>Aim 3</a:t>
              </a:r>
              <a:endParaRPr lang="en-US" altLang="en-US" sz="1800"/>
            </a:p>
          </p:txBody>
        </p:sp>
        <p:sp>
          <p:nvSpPr>
            <p:cNvPr id="23565" name="Freeform 23">
              <a:extLst>
                <a:ext uri="{FF2B5EF4-FFF2-40B4-BE49-F238E27FC236}">
                  <a16:creationId xmlns:a16="http://schemas.microsoft.com/office/drawing/2014/main" id="{440AB667-39D6-9384-0155-7364E26AF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" y="2349"/>
              <a:ext cx="399" cy="241"/>
            </a:xfrm>
            <a:custGeom>
              <a:avLst/>
              <a:gdLst>
                <a:gd name="T0" fmla="*/ 0 w 4038"/>
                <a:gd name="T1" fmla="*/ 0 h 2439"/>
                <a:gd name="T2" fmla="*/ 0 w 4038"/>
                <a:gd name="T3" fmla="*/ 0 h 2439"/>
                <a:gd name="T4" fmla="*/ 0 w 4038"/>
                <a:gd name="T5" fmla="*/ 0 h 2439"/>
                <a:gd name="T6" fmla="*/ 0 w 4038"/>
                <a:gd name="T7" fmla="*/ 0 h 2439"/>
                <a:gd name="T8" fmla="*/ 0 w 4038"/>
                <a:gd name="T9" fmla="*/ 0 h 2439"/>
                <a:gd name="T10" fmla="*/ 0 w 4038"/>
                <a:gd name="T11" fmla="*/ 0 h 2439"/>
                <a:gd name="T12" fmla="*/ 0 w 4038"/>
                <a:gd name="T13" fmla="*/ 0 h 2439"/>
                <a:gd name="T14" fmla="*/ 0 w 4038"/>
                <a:gd name="T15" fmla="*/ 0 h 2439"/>
                <a:gd name="T16" fmla="*/ 0 w 4038"/>
                <a:gd name="T17" fmla="*/ 0 h 2439"/>
                <a:gd name="T18" fmla="*/ 0 w 4038"/>
                <a:gd name="T19" fmla="*/ 0 h 2439"/>
                <a:gd name="T20" fmla="*/ 0 w 4038"/>
                <a:gd name="T21" fmla="*/ 0 h 24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38"/>
                <a:gd name="T34" fmla="*/ 0 h 2439"/>
                <a:gd name="T35" fmla="*/ 4038 w 4038"/>
                <a:gd name="T36" fmla="*/ 2439 h 24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38" h="2439">
                  <a:moveTo>
                    <a:pt x="21" y="2372"/>
                  </a:moveTo>
                  <a:lnTo>
                    <a:pt x="3735" y="143"/>
                  </a:lnTo>
                  <a:cubicBezTo>
                    <a:pt x="3751" y="134"/>
                    <a:pt x="3772" y="139"/>
                    <a:pt x="3781" y="155"/>
                  </a:cubicBezTo>
                  <a:cubicBezTo>
                    <a:pt x="3791" y="171"/>
                    <a:pt x="3786" y="191"/>
                    <a:pt x="3770" y="201"/>
                  </a:cubicBezTo>
                  <a:lnTo>
                    <a:pt x="56" y="2429"/>
                  </a:lnTo>
                  <a:cubicBezTo>
                    <a:pt x="40" y="2439"/>
                    <a:pt x="19" y="2433"/>
                    <a:pt x="10" y="2418"/>
                  </a:cubicBezTo>
                  <a:cubicBezTo>
                    <a:pt x="0" y="2402"/>
                    <a:pt x="6" y="2381"/>
                    <a:pt x="21" y="2372"/>
                  </a:cubicBezTo>
                  <a:close/>
                  <a:moveTo>
                    <a:pt x="3593" y="35"/>
                  </a:moveTo>
                  <a:lnTo>
                    <a:pt x="4038" y="0"/>
                  </a:lnTo>
                  <a:lnTo>
                    <a:pt x="3798" y="378"/>
                  </a:lnTo>
                  <a:lnTo>
                    <a:pt x="3593" y="3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24">
              <a:extLst>
                <a:ext uri="{FF2B5EF4-FFF2-40B4-BE49-F238E27FC236}">
                  <a16:creationId xmlns:a16="http://schemas.microsoft.com/office/drawing/2014/main" id="{B4104402-4F8F-E979-034D-4E317F278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1" y="2349"/>
              <a:ext cx="40" cy="201"/>
            </a:xfrm>
            <a:custGeom>
              <a:avLst/>
              <a:gdLst>
                <a:gd name="T0" fmla="*/ 0 w 400"/>
                <a:gd name="T1" fmla="*/ 0 h 2034"/>
                <a:gd name="T2" fmla="*/ 0 w 400"/>
                <a:gd name="T3" fmla="*/ 0 h 2034"/>
                <a:gd name="T4" fmla="*/ 0 w 400"/>
                <a:gd name="T5" fmla="*/ 0 h 2034"/>
                <a:gd name="T6" fmla="*/ 0 w 400"/>
                <a:gd name="T7" fmla="*/ 0 h 2034"/>
                <a:gd name="T8" fmla="*/ 0 w 400"/>
                <a:gd name="T9" fmla="*/ 0 h 2034"/>
                <a:gd name="T10" fmla="*/ 0 w 400"/>
                <a:gd name="T11" fmla="*/ 0 h 2034"/>
                <a:gd name="T12" fmla="*/ 0 w 400"/>
                <a:gd name="T13" fmla="*/ 0 h 2034"/>
                <a:gd name="T14" fmla="*/ 0 w 400"/>
                <a:gd name="T15" fmla="*/ 0 h 2034"/>
                <a:gd name="T16" fmla="*/ 0 w 400"/>
                <a:gd name="T17" fmla="*/ 0 h 2034"/>
                <a:gd name="T18" fmla="*/ 0 w 400"/>
                <a:gd name="T19" fmla="*/ 0 h 2034"/>
                <a:gd name="T20" fmla="*/ 0 w 400"/>
                <a:gd name="T21" fmla="*/ 0 h 20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0"/>
                <a:gd name="T34" fmla="*/ 0 h 2034"/>
                <a:gd name="T35" fmla="*/ 400 w 400"/>
                <a:gd name="T36" fmla="*/ 2034 h 20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0" h="2034">
                  <a:moveTo>
                    <a:pt x="167" y="2000"/>
                  </a:moveTo>
                  <a:lnTo>
                    <a:pt x="167" y="334"/>
                  </a:lnTo>
                  <a:cubicBezTo>
                    <a:pt x="167" y="315"/>
                    <a:pt x="182" y="300"/>
                    <a:pt x="200" y="300"/>
                  </a:cubicBezTo>
                  <a:cubicBezTo>
                    <a:pt x="219" y="300"/>
                    <a:pt x="234" y="315"/>
                    <a:pt x="234" y="334"/>
                  </a:cubicBezTo>
                  <a:lnTo>
                    <a:pt x="234" y="2000"/>
                  </a:lnTo>
                  <a:cubicBezTo>
                    <a:pt x="234" y="2019"/>
                    <a:pt x="219" y="2034"/>
                    <a:pt x="200" y="2034"/>
                  </a:cubicBezTo>
                  <a:cubicBezTo>
                    <a:pt x="182" y="2034"/>
                    <a:pt x="167" y="2019"/>
                    <a:pt x="167" y="2000"/>
                  </a:cubicBezTo>
                  <a:close/>
                  <a:moveTo>
                    <a:pt x="0" y="400"/>
                  </a:moveTo>
                  <a:lnTo>
                    <a:pt x="200" y="0"/>
                  </a:lnTo>
                  <a:lnTo>
                    <a:pt x="40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25">
              <a:extLst>
                <a:ext uri="{FF2B5EF4-FFF2-40B4-BE49-F238E27FC236}">
                  <a16:creationId xmlns:a16="http://schemas.microsoft.com/office/drawing/2014/main" id="{C19E4C1B-B0D2-E499-EDAD-8AA4F7BFD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4" y="2349"/>
              <a:ext cx="478" cy="241"/>
            </a:xfrm>
            <a:custGeom>
              <a:avLst/>
              <a:gdLst>
                <a:gd name="T0" fmla="*/ 0 w 2419"/>
                <a:gd name="T1" fmla="*/ 0 h 1219"/>
                <a:gd name="T2" fmla="*/ 0 w 2419"/>
                <a:gd name="T3" fmla="*/ 0 h 1219"/>
                <a:gd name="T4" fmla="*/ 0 w 2419"/>
                <a:gd name="T5" fmla="*/ 0 h 1219"/>
                <a:gd name="T6" fmla="*/ 0 w 2419"/>
                <a:gd name="T7" fmla="*/ 0 h 1219"/>
                <a:gd name="T8" fmla="*/ 0 w 2419"/>
                <a:gd name="T9" fmla="*/ 0 h 1219"/>
                <a:gd name="T10" fmla="*/ 0 w 2419"/>
                <a:gd name="T11" fmla="*/ 0 h 1219"/>
                <a:gd name="T12" fmla="*/ 0 w 2419"/>
                <a:gd name="T13" fmla="*/ 0 h 1219"/>
                <a:gd name="T14" fmla="*/ 0 w 2419"/>
                <a:gd name="T15" fmla="*/ 0 h 1219"/>
                <a:gd name="T16" fmla="*/ 0 w 2419"/>
                <a:gd name="T17" fmla="*/ 0 h 1219"/>
                <a:gd name="T18" fmla="*/ 0 w 2419"/>
                <a:gd name="T19" fmla="*/ 0 h 1219"/>
                <a:gd name="T20" fmla="*/ 0 w 2419"/>
                <a:gd name="T21" fmla="*/ 0 h 12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19"/>
                <a:gd name="T34" fmla="*/ 0 h 1219"/>
                <a:gd name="T35" fmla="*/ 2419 w 2419"/>
                <a:gd name="T36" fmla="*/ 1219 h 12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19" h="1219">
                  <a:moveTo>
                    <a:pt x="2393" y="1215"/>
                  </a:moveTo>
                  <a:lnTo>
                    <a:pt x="142" y="90"/>
                  </a:lnTo>
                  <a:cubicBezTo>
                    <a:pt x="134" y="86"/>
                    <a:pt x="131" y="76"/>
                    <a:pt x="135" y="68"/>
                  </a:cubicBezTo>
                  <a:cubicBezTo>
                    <a:pt x="139" y="59"/>
                    <a:pt x="149" y="56"/>
                    <a:pt x="157" y="60"/>
                  </a:cubicBezTo>
                  <a:lnTo>
                    <a:pt x="2408" y="1186"/>
                  </a:lnTo>
                  <a:cubicBezTo>
                    <a:pt x="2416" y="1190"/>
                    <a:pt x="2419" y="1200"/>
                    <a:pt x="2415" y="1208"/>
                  </a:cubicBezTo>
                  <a:cubicBezTo>
                    <a:pt x="2411" y="1216"/>
                    <a:pt x="2401" y="1219"/>
                    <a:pt x="2393" y="1215"/>
                  </a:cubicBezTo>
                  <a:close/>
                  <a:moveTo>
                    <a:pt x="135" y="179"/>
                  </a:moveTo>
                  <a:lnTo>
                    <a:pt x="0" y="0"/>
                  </a:lnTo>
                  <a:lnTo>
                    <a:pt x="224" y="0"/>
                  </a:lnTo>
                  <a:lnTo>
                    <a:pt x="135" y="17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26">
              <a:extLst>
                <a:ext uri="{FF2B5EF4-FFF2-40B4-BE49-F238E27FC236}">
                  <a16:creationId xmlns:a16="http://schemas.microsoft.com/office/drawing/2014/main" id="{FC56B3B2-9ECE-D36C-A755-65D6A0D25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6" y="3136"/>
              <a:ext cx="40" cy="1031"/>
            </a:xfrm>
            <a:custGeom>
              <a:avLst/>
              <a:gdLst>
                <a:gd name="T0" fmla="*/ 0 w 400"/>
                <a:gd name="T1" fmla="*/ 0 h 10433"/>
                <a:gd name="T2" fmla="*/ 0 w 400"/>
                <a:gd name="T3" fmla="*/ 0 h 10433"/>
                <a:gd name="T4" fmla="*/ 0 w 400"/>
                <a:gd name="T5" fmla="*/ 0 h 10433"/>
                <a:gd name="T6" fmla="*/ 0 w 400"/>
                <a:gd name="T7" fmla="*/ 0 h 10433"/>
                <a:gd name="T8" fmla="*/ 0 w 400"/>
                <a:gd name="T9" fmla="*/ 0 h 10433"/>
                <a:gd name="T10" fmla="*/ 0 w 400"/>
                <a:gd name="T11" fmla="*/ 0 h 10433"/>
                <a:gd name="T12" fmla="*/ 0 w 400"/>
                <a:gd name="T13" fmla="*/ 0 h 10433"/>
                <a:gd name="T14" fmla="*/ 0 w 400"/>
                <a:gd name="T15" fmla="*/ 0 h 10433"/>
                <a:gd name="T16" fmla="*/ 0 w 400"/>
                <a:gd name="T17" fmla="*/ 0 h 10433"/>
                <a:gd name="T18" fmla="*/ 0 w 400"/>
                <a:gd name="T19" fmla="*/ 0 h 10433"/>
                <a:gd name="T20" fmla="*/ 0 w 400"/>
                <a:gd name="T21" fmla="*/ 0 h 10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0"/>
                <a:gd name="T34" fmla="*/ 0 h 10433"/>
                <a:gd name="T35" fmla="*/ 400 w 400"/>
                <a:gd name="T36" fmla="*/ 10433 h 10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0" h="10433">
                  <a:moveTo>
                    <a:pt x="234" y="33"/>
                  </a:moveTo>
                  <a:lnTo>
                    <a:pt x="234" y="10100"/>
                  </a:lnTo>
                  <a:cubicBezTo>
                    <a:pt x="234" y="10119"/>
                    <a:pt x="219" y="10133"/>
                    <a:pt x="200" y="10133"/>
                  </a:cubicBezTo>
                  <a:cubicBezTo>
                    <a:pt x="182" y="10133"/>
                    <a:pt x="167" y="10119"/>
                    <a:pt x="167" y="10100"/>
                  </a:cubicBezTo>
                  <a:lnTo>
                    <a:pt x="167" y="33"/>
                  </a:lnTo>
                  <a:cubicBezTo>
                    <a:pt x="167" y="15"/>
                    <a:pt x="182" y="0"/>
                    <a:pt x="200" y="0"/>
                  </a:cubicBezTo>
                  <a:cubicBezTo>
                    <a:pt x="219" y="0"/>
                    <a:pt x="234" y="15"/>
                    <a:pt x="234" y="33"/>
                  </a:cubicBezTo>
                  <a:close/>
                  <a:moveTo>
                    <a:pt x="400" y="10033"/>
                  </a:moveTo>
                  <a:lnTo>
                    <a:pt x="200" y="10433"/>
                  </a:lnTo>
                  <a:lnTo>
                    <a:pt x="0" y="10033"/>
                  </a:lnTo>
                  <a:lnTo>
                    <a:pt x="400" y="1003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27">
              <a:extLst>
                <a:ext uri="{FF2B5EF4-FFF2-40B4-BE49-F238E27FC236}">
                  <a16:creationId xmlns:a16="http://schemas.microsoft.com/office/drawing/2014/main" id="{98A5D2CD-007F-597D-67C4-93F0BD0EE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1" y="3136"/>
              <a:ext cx="40" cy="1031"/>
            </a:xfrm>
            <a:custGeom>
              <a:avLst/>
              <a:gdLst>
                <a:gd name="T0" fmla="*/ 0 w 400"/>
                <a:gd name="T1" fmla="*/ 0 h 10433"/>
                <a:gd name="T2" fmla="*/ 0 w 400"/>
                <a:gd name="T3" fmla="*/ 0 h 10433"/>
                <a:gd name="T4" fmla="*/ 0 w 400"/>
                <a:gd name="T5" fmla="*/ 0 h 10433"/>
                <a:gd name="T6" fmla="*/ 0 w 400"/>
                <a:gd name="T7" fmla="*/ 0 h 10433"/>
                <a:gd name="T8" fmla="*/ 0 w 400"/>
                <a:gd name="T9" fmla="*/ 0 h 10433"/>
                <a:gd name="T10" fmla="*/ 0 w 400"/>
                <a:gd name="T11" fmla="*/ 0 h 10433"/>
                <a:gd name="T12" fmla="*/ 0 w 400"/>
                <a:gd name="T13" fmla="*/ 0 h 10433"/>
                <a:gd name="T14" fmla="*/ 0 w 400"/>
                <a:gd name="T15" fmla="*/ 0 h 10433"/>
                <a:gd name="T16" fmla="*/ 0 w 400"/>
                <a:gd name="T17" fmla="*/ 0 h 10433"/>
                <a:gd name="T18" fmla="*/ 0 w 400"/>
                <a:gd name="T19" fmla="*/ 0 h 10433"/>
                <a:gd name="T20" fmla="*/ 0 w 400"/>
                <a:gd name="T21" fmla="*/ 0 h 104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0"/>
                <a:gd name="T34" fmla="*/ 0 h 10433"/>
                <a:gd name="T35" fmla="*/ 400 w 400"/>
                <a:gd name="T36" fmla="*/ 10433 h 104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0" h="10433">
                  <a:moveTo>
                    <a:pt x="234" y="33"/>
                  </a:moveTo>
                  <a:lnTo>
                    <a:pt x="234" y="10100"/>
                  </a:lnTo>
                  <a:cubicBezTo>
                    <a:pt x="234" y="10119"/>
                    <a:pt x="219" y="10133"/>
                    <a:pt x="200" y="10133"/>
                  </a:cubicBezTo>
                  <a:cubicBezTo>
                    <a:pt x="182" y="10133"/>
                    <a:pt x="167" y="10119"/>
                    <a:pt x="167" y="10100"/>
                  </a:cubicBezTo>
                  <a:lnTo>
                    <a:pt x="167" y="33"/>
                  </a:lnTo>
                  <a:cubicBezTo>
                    <a:pt x="167" y="15"/>
                    <a:pt x="182" y="0"/>
                    <a:pt x="200" y="0"/>
                  </a:cubicBezTo>
                  <a:cubicBezTo>
                    <a:pt x="219" y="0"/>
                    <a:pt x="234" y="15"/>
                    <a:pt x="234" y="33"/>
                  </a:cubicBezTo>
                  <a:close/>
                  <a:moveTo>
                    <a:pt x="400" y="10033"/>
                  </a:moveTo>
                  <a:lnTo>
                    <a:pt x="200" y="10433"/>
                  </a:lnTo>
                  <a:lnTo>
                    <a:pt x="0" y="10033"/>
                  </a:lnTo>
                  <a:lnTo>
                    <a:pt x="400" y="1003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28">
              <a:extLst>
                <a:ext uri="{FF2B5EF4-FFF2-40B4-BE49-F238E27FC236}">
                  <a16:creationId xmlns:a16="http://schemas.microsoft.com/office/drawing/2014/main" id="{7CC9531D-6653-47E0-A447-814E77191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" y="3056"/>
              <a:ext cx="1072" cy="558"/>
            </a:xfrm>
            <a:custGeom>
              <a:avLst/>
              <a:gdLst>
                <a:gd name="T0" fmla="*/ 0 w 10838"/>
                <a:gd name="T1" fmla="*/ 0 h 5638"/>
                <a:gd name="T2" fmla="*/ 0 w 10838"/>
                <a:gd name="T3" fmla="*/ 0 h 5638"/>
                <a:gd name="T4" fmla="*/ 0 w 10838"/>
                <a:gd name="T5" fmla="*/ 0 h 5638"/>
                <a:gd name="T6" fmla="*/ 0 w 10838"/>
                <a:gd name="T7" fmla="*/ 0 h 5638"/>
                <a:gd name="T8" fmla="*/ 0 w 10838"/>
                <a:gd name="T9" fmla="*/ 0 h 5638"/>
                <a:gd name="T10" fmla="*/ 0 w 10838"/>
                <a:gd name="T11" fmla="*/ 0 h 5638"/>
                <a:gd name="T12" fmla="*/ 0 w 10838"/>
                <a:gd name="T13" fmla="*/ 0 h 5638"/>
                <a:gd name="T14" fmla="*/ 0 w 10838"/>
                <a:gd name="T15" fmla="*/ 0 h 5638"/>
                <a:gd name="T16" fmla="*/ 0 w 10838"/>
                <a:gd name="T17" fmla="*/ 0 h 5638"/>
                <a:gd name="T18" fmla="*/ 0 w 10838"/>
                <a:gd name="T19" fmla="*/ 0 h 5638"/>
                <a:gd name="T20" fmla="*/ 0 w 10838"/>
                <a:gd name="T21" fmla="*/ 0 h 5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838"/>
                <a:gd name="T34" fmla="*/ 0 h 5638"/>
                <a:gd name="T35" fmla="*/ 10838 w 10838"/>
                <a:gd name="T36" fmla="*/ 5638 h 56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838" h="5638">
                  <a:moveTo>
                    <a:pt x="54" y="9"/>
                  </a:moveTo>
                  <a:lnTo>
                    <a:pt x="10558" y="5455"/>
                  </a:lnTo>
                  <a:cubicBezTo>
                    <a:pt x="10574" y="5464"/>
                    <a:pt x="10581" y="5484"/>
                    <a:pt x="10572" y="5500"/>
                  </a:cubicBezTo>
                  <a:cubicBezTo>
                    <a:pt x="10564" y="5517"/>
                    <a:pt x="10544" y="5523"/>
                    <a:pt x="10527" y="5515"/>
                  </a:cubicBezTo>
                  <a:lnTo>
                    <a:pt x="23" y="68"/>
                  </a:lnTo>
                  <a:cubicBezTo>
                    <a:pt x="7" y="60"/>
                    <a:pt x="0" y="39"/>
                    <a:pt x="9" y="23"/>
                  </a:cubicBezTo>
                  <a:cubicBezTo>
                    <a:pt x="17" y="7"/>
                    <a:pt x="37" y="0"/>
                    <a:pt x="54" y="9"/>
                  </a:cubicBezTo>
                  <a:close/>
                  <a:moveTo>
                    <a:pt x="10575" y="5277"/>
                  </a:moveTo>
                  <a:lnTo>
                    <a:pt x="10838" y="5638"/>
                  </a:lnTo>
                  <a:lnTo>
                    <a:pt x="10391" y="5632"/>
                  </a:lnTo>
                  <a:lnTo>
                    <a:pt x="10575" y="527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29">
              <a:extLst>
                <a:ext uri="{FF2B5EF4-FFF2-40B4-BE49-F238E27FC236}">
                  <a16:creationId xmlns:a16="http://schemas.microsoft.com/office/drawing/2014/main" id="{4B2B8BA4-C8C7-8F4D-5BC5-B5736B6FA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7" y="3136"/>
              <a:ext cx="39" cy="438"/>
            </a:xfrm>
            <a:custGeom>
              <a:avLst/>
              <a:gdLst>
                <a:gd name="T0" fmla="*/ 0 w 200"/>
                <a:gd name="T1" fmla="*/ 0 h 2216"/>
                <a:gd name="T2" fmla="*/ 0 w 200"/>
                <a:gd name="T3" fmla="*/ 0 h 2216"/>
                <a:gd name="T4" fmla="*/ 0 w 200"/>
                <a:gd name="T5" fmla="*/ 0 h 2216"/>
                <a:gd name="T6" fmla="*/ 0 w 200"/>
                <a:gd name="T7" fmla="*/ 0 h 2216"/>
                <a:gd name="T8" fmla="*/ 0 w 200"/>
                <a:gd name="T9" fmla="*/ 0 h 2216"/>
                <a:gd name="T10" fmla="*/ 0 w 200"/>
                <a:gd name="T11" fmla="*/ 0 h 2216"/>
                <a:gd name="T12" fmla="*/ 0 w 200"/>
                <a:gd name="T13" fmla="*/ 0 h 2216"/>
                <a:gd name="T14" fmla="*/ 0 w 200"/>
                <a:gd name="T15" fmla="*/ 0 h 2216"/>
                <a:gd name="T16" fmla="*/ 0 w 200"/>
                <a:gd name="T17" fmla="*/ 0 h 2216"/>
                <a:gd name="T18" fmla="*/ 0 w 200"/>
                <a:gd name="T19" fmla="*/ 0 h 2216"/>
                <a:gd name="T20" fmla="*/ 0 w 200"/>
                <a:gd name="T21" fmla="*/ 0 h 2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0"/>
                <a:gd name="T34" fmla="*/ 0 h 2216"/>
                <a:gd name="T35" fmla="*/ 200 w 200"/>
                <a:gd name="T36" fmla="*/ 2216 h 2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0" h="2216">
                  <a:moveTo>
                    <a:pt x="117" y="16"/>
                  </a:moveTo>
                  <a:lnTo>
                    <a:pt x="117" y="2050"/>
                  </a:lnTo>
                  <a:cubicBezTo>
                    <a:pt x="117" y="2059"/>
                    <a:pt x="110" y="2066"/>
                    <a:pt x="100" y="2066"/>
                  </a:cubicBezTo>
                  <a:cubicBezTo>
                    <a:pt x="91" y="2066"/>
                    <a:pt x="84" y="2059"/>
                    <a:pt x="84" y="2050"/>
                  </a:cubicBezTo>
                  <a:lnTo>
                    <a:pt x="84" y="16"/>
                  </a:lnTo>
                  <a:cubicBezTo>
                    <a:pt x="84" y="7"/>
                    <a:pt x="91" y="0"/>
                    <a:pt x="100" y="0"/>
                  </a:cubicBezTo>
                  <a:cubicBezTo>
                    <a:pt x="110" y="0"/>
                    <a:pt x="117" y="7"/>
                    <a:pt x="117" y="16"/>
                  </a:cubicBezTo>
                  <a:close/>
                  <a:moveTo>
                    <a:pt x="200" y="2016"/>
                  </a:moveTo>
                  <a:lnTo>
                    <a:pt x="100" y="2216"/>
                  </a:lnTo>
                  <a:lnTo>
                    <a:pt x="0" y="2016"/>
                  </a:lnTo>
                  <a:lnTo>
                    <a:pt x="200" y="20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30">
              <a:extLst>
                <a:ext uri="{FF2B5EF4-FFF2-40B4-BE49-F238E27FC236}">
                  <a16:creationId xmlns:a16="http://schemas.microsoft.com/office/drawing/2014/main" id="{842099C2-836E-444D-81CD-B831E1CE65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" y="3017"/>
              <a:ext cx="2417" cy="918"/>
            </a:xfrm>
            <a:custGeom>
              <a:avLst/>
              <a:gdLst>
                <a:gd name="T0" fmla="*/ 0 w 12218"/>
                <a:gd name="T1" fmla="*/ 0 h 4641"/>
                <a:gd name="T2" fmla="*/ 1 w 12218"/>
                <a:gd name="T3" fmla="*/ 0 h 4641"/>
                <a:gd name="T4" fmla="*/ 1 w 12218"/>
                <a:gd name="T5" fmla="*/ 0 h 4641"/>
                <a:gd name="T6" fmla="*/ 1 w 12218"/>
                <a:gd name="T7" fmla="*/ 0 h 4641"/>
                <a:gd name="T8" fmla="*/ 0 w 12218"/>
                <a:gd name="T9" fmla="*/ 0 h 4641"/>
                <a:gd name="T10" fmla="*/ 0 w 12218"/>
                <a:gd name="T11" fmla="*/ 0 h 4641"/>
                <a:gd name="T12" fmla="*/ 0 w 12218"/>
                <a:gd name="T13" fmla="*/ 0 h 4641"/>
                <a:gd name="T14" fmla="*/ 1 w 12218"/>
                <a:gd name="T15" fmla="*/ 0 h 4641"/>
                <a:gd name="T16" fmla="*/ 1 w 12218"/>
                <a:gd name="T17" fmla="*/ 0 h 4641"/>
                <a:gd name="T18" fmla="*/ 1 w 12218"/>
                <a:gd name="T19" fmla="*/ 0 h 4641"/>
                <a:gd name="T20" fmla="*/ 1 w 12218"/>
                <a:gd name="T21" fmla="*/ 0 h 46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18"/>
                <a:gd name="T34" fmla="*/ 0 h 4641"/>
                <a:gd name="T35" fmla="*/ 12218 w 12218"/>
                <a:gd name="T36" fmla="*/ 4641 h 46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18" h="4641">
                  <a:moveTo>
                    <a:pt x="24" y="3"/>
                  </a:moveTo>
                  <a:lnTo>
                    <a:pt x="12068" y="4544"/>
                  </a:lnTo>
                  <a:cubicBezTo>
                    <a:pt x="12077" y="4547"/>
                    <a:pt x="12081" y="4557"/>
                    <a:pt x="12078" y="4566"/>
                  </a:cubicBezTo>
                  <a:cubicBezTo>
                    <a:pt x="12075" y="4574"/>
                    <a:pt x="12065" y="4579"/>
                    <a:pt x="12057" y="4575"/>
                  </a:cubicBezTo>
                  <a:lnTo>
                    <a:pt x="13" y="34"/>
                  </a:lnTo>
                  <a:cubicBezTo>
                    <a:pt x="4" y="31"/>
                    <a:pt x="0" y="21"/>
                    <a:pt x="3" y="13"/>
                  </a:cubicBezTo>
                  <a:cubicBezTo>
                    <a:pt x="6" y="4"/>
                    <a:pt x="16" y="0"/>
                    <a:pt x="24" y="3"/>
                  </a:cubicBezTo>
                  <a:close/>
                  <a:moveTo>
                    <a:pt x="12067" y="4454"/>
                  </a:moveTo>
                  <a:lnTo>
                    <a:pt x="12218" y="4618"/>
                  </a:lnTo>
                  <a:lnTo>
                    <a:pt x="11996" y="4641"/>
                  </a:lnTo>
                  <a:lnTo>
                    <a:pt x="12067" y="445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31">
              <a:extLst>
                <a:ext uri="{FF2B5EF4-FFF2-40B4-BE49-F238E27FC236}">
                  <a16:creationId xmlns:a16="http://schemas.microsoft.com/office/drawing/2014/main" id="{865DF6EA-F7C1-4E82-4E78-009E46F88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4" y="3096"/>
              <a:ext cx="953" cy="755"/>
            </a:xfrm>
            <a:custGeom>
              <a:avLst/>
              <a:gdLst>
                <a:gd name="T0" fmla="*/ 0 w 4818"/>
                <a:gd name="T1" fmla="*/ 0 h 3818"/>
                <a:gd name="T2" fmla="*/ 0 w 4818"/>
                <a:gd name="T3" fmla="*/ 0 h 3818"/>
                <a:gd name="T4" fmla="*/ 0 w 4818"/>
                <a:gd name="T5" fmla="*/ 0 h 3818"/>
                <a:gd name="T6" fmla="*/ 0 w 4818"/>
                <a:gd name="T7" fmla="*/ 0 h 3818"/>
                <a:gd name="T8" fmla="*/ 0 w 4818"/>
                <a:gd name="T9" fmla="*/ 0 h 3818"/>
                <a:gd name="T10" fmla="*/ 0 w 4818"/>
                <a:gd name="T11" fmla="*/ 0 h 3818"/>
                <a:gd name="T12" fmla="*/ 0 w 4818"/>
                <a:gd name="T13" fmla="*/ 0 h 3818"/>
                <a:gd name="T14" fmla="*/ 0 w 4818"/>
                <a:gd name="T15" fmla="*/ 0 h 3818"/>
                <a:gd name="T16" fmla="*/ 0 w 4818"/>
                <a:gd name="T17" fmla="*/ 0 h 3818"/>
                <a:gd name="T18" fmla="*/ 0 w 4818"/>
                <a:gd name="T19" fmla="*/ 0 h 3818"/>
                <a:gd name="T20" fmla="*/ 0 w 4818"/>
                <a:gd name="T21" fmla="*/ 0 h 38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18"/>
                <a:gd name="T34" fmla="*/ 0 h 3818"/>
                <a:gd name="T35" fmla="*/ 4818 w 4818"/>
                <a:gd name="T36" fmla="*/ 3818 h 38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18" h="3818">
                  <a:moveTo>
                    <a:pt x="29" y="5"/>
                  </a:moveTo>
                  <a:lnTo>
                    <a:pt x="4698" y="3702"/>
                  </a:lnTo>
                  <a:cubicBezTo>
                    <a:pt x="4705" y="3708"/>
                    <a:pt x="4707" y="3718"/>
                    <a:pt x="4701" y="3725"/>
                  </a:cubicBezTo>
                  <a:cubicBezTo>
                    <a:pt x="4695" y="3733"/>
                    <a:pt x="4685" y="3734"/>
                    <a:pt x="4677" y="3728"/>
                  </a:cubicBezTo>
                  <a:lnTo>
                    <a:pt x="8" y="32"/>
                  </a:lnTo>
                  <a:cubicBezTo>
                    <a:pt x="1" y="26"/>
                    <a:pt x="0" y="15"/>
                    <a:pt x="5" y="8"/>
                  </a:cubicBezTo>
                  <a:cubicBezTo>
                    <a:pt x="11" y="1"/>
                    <a:pt x="22" y="0"/>
                    <a:pt x="29" y="5"/>
                  </a:cubicBezTo>
                  <a:close/>
                  <a:moveTo>
                    <a:pt x="4724" y="3616"/>
                  </a:moveTo>
                  <a:lnTo>
                    <a:pt x="4818" y="3818"/>
                  </a:lnTo>
                  <a:lnTo>
                    <a:pt x="4600" y="3773"/>
                  </a:lnTo>
                  <a:lnTo>
                    <a:pt x="4724" y="36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Rectangle 32">
              <a:extLst>
                <a:ext uri="{FF2B5EF4-FFF2-40B4-BE49-F238E27FC236}">
                  <a16:creationId xmlns:a16="http://schemas.microsoft.com/office/drawing/2014/main" id="{0E74BC23-BB6A-CBD1-EC9F-48175EB9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07"/>
              <a:ext cx="25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b="1" i="1">
                  <a:solidFill>
                    <a:srgbClr val="000000"/>
                  </a:solidFill>
                </a:rPr>
                <a:t>time</a:t>
              </a:r>
              <a:endParaRPr lang="en-US" altLang="en-US" sz="1800"/>
            </a:p>
          </p:txBody>
        </p:sp>
      </p:grpSp>
      <p:sp>
        <p:nvSpPr>
          <p:cNvPr id="23555" name="Text Box 33">
            <a:extLst>
              <a:ext uri="{FF2B5EF4-FFF2-40B4-BE49-F238E27FC236}">
                <a16:creationId xmlns:a16="http://schemas.microsoft.com/office/drawing/2014/main" id="{B16C25E2-24D0-A521-C7FF-E0ECE1AD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2004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Figure from Brian Wamhoff UVA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4E56215-2A30-62FA-8C00-D8FDBD918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Payoff Paragraph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977BFED-F244-469B-772A-9B44F360E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is the return on the investment in this research?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will you now know?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is this innovative?  Need not be innovative in technology or methods but at least conceptually driving the field to new areas.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does it </a:t>
            </a:r>
            <a:r>
              <a:rPr lang="en-US" altLang="en-US" b="1">
                <a:ea typeface="ＭＳ Ｐゴシック" panose="020B0600070205080204" pitchFamily="34" charset="-128"/>
              </a:rPr>
              <a:t>fill the gap </a:t>
            </a:r>
            <a:r>
              <a:rPr lang="en-US" altLang="en-US">
                <a:ea typeface="ＭＳ Ｐゴシック" panose="020B0600070205080204" pitchFamily="34" charset="-128"/>
              </a:rPr>
              <a:t>in knowledge and where will this now let us go?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A1CA4ED-B286-1015-1A8A-8B1974837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Linear Progression of Logic in Specific Aims page</a:t>
            </a:r>
          </a:p>
        </p:txBody>
      </p:sp>
      <p:sp>
        <p:nvSpPr>
          <p:cNvPr id="26626" name="Text Box 5">
            <a:extLst>
              <a:ext uri="{FF2B5EF4-FFF2-40B4-BE49-F238E27FC236}">
                <a16:creationId xmlns:a16="http://schemas.microsoft.com/office/drawing/2014/main" id="{68BB3AB1-508C-EDAA-5986-304AEC08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77724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		      </a:t>
            </a:r>
            <a:r>
              <a:rPr lang="en-US" altLang="en-US" sz="2400" b="1"/>
              <a:t>Gap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		Objective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		Central Hypothesis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		Specific Aims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		Outcomes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Line 7">
            <a:extLst>
              <a:ext uri="{FF2B5EF4-FFF2-40B4-BE49-F238E27FC236}">
                <a16:creationId xmlns:a16="http://schemas.microsoft.com/office/drawing/2014/main" id="{05ACA632-89D6-D43C-37B3-864028D35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8">
            <a:extLst>
              <a:ext uri="{FF2B5EF4-FFF2-40B4-BE49-F238E27FC236}">
                <a16:creationId xmlns:a16="http://schemas.microsoft.com/office/drawing/2014/main" id="{E1C9BB0B-5254-EA4D-612B-46EE4ED79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9">
            <a:extLst>
              <a:ext uri="{FF2B5EF4-FFF2-40B4-BE49-F238E27FC236}">
                <a16:creationId xmlns:a16="http://schemas.microsoft.com/office/drawing/2014/main" id="{AC32D6DC-0FC0-3AFC-3F08-16077C91D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0">
            <a:extLst>
              <a:ext uri="{FF2B5EF4-FFF2-40B4-BE49-F238E27FC236}">
                <a16:creationId xmlns:a16="http://schemas.microsoft.com/office/drawing/2014/main" id="{73C8F68C-239C-C315-BF0D-8CA58801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334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1">
            <a:extLst>
              <a:ext uri="{FF2B5EF4-FFF2-40B4-BE49-F238E27FC236}">
                <a16:creationId xmlns:a16="http://schemas.microsoft.com/office/drawing/2014/main" id="{1AAC4F85-2B8B-AD9A-E6FD-A0308408B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24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2">
            <a:extLst>
              <a:ext uri="{FF2B5EF4-FFF2-40B4-BE49-F238E27FC236}">
                <a16:creationId xmlns:a16="http://schemas.microsoft.com/office/drawing/2014/main" id="{9C2C2D40-E8D2-B98D-B44A-0260D1583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8288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3">
            <a:extLst>
              <a:ext uri="{FF2B5EF4-FFF2-40B4-BE49-F238E27FC236}">
                <a16:creationId xmlns:a16="http://schemas.microsoft.com/office/drawing/2014/main" id="{9F51AF8D-C055-26B3-5567-0C87E5BE2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828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4">
            <a:extLst>
              <a:ext uri="{FF2B5EF4-FFF2-40B4-BE49-F238E27FC236}">
                <a16:creationId xmlns:a16="http://schemas.microsoft.com/office/drawing/2014/main" id="{D4675111-CD8E-1CF3-261A-FBD5F8FB6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828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AC123FC-3DC5-4E29-CD6B-0744DE09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924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A.  </a:t>
            </a:r>
            <a:r>
              <a:rPr lang="en-US" altLang="en-US" sz="1800" b="1" u="sng"/>
              <a:t>Specific Aims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Phenomena X or disease X is…  A characteristic feature of this process is…    Although ABC has been shown to… it is unknown whether…  </a:t>
            </a:r>
            <a:r>
              <a:rPr lang="en-US" altLang="en-US" sz="1800" b="1" u="sng"/>
              <a:t>Preliminary studies</a:t>
            </a:r>
            <a:r>
              <a:rPr lang="en-US" altLang="en-US" sz="1800" b="1"/>
              <a:t> </a:t>
            </a:r>
            <a:r>
              <a:rPr lang="en-US" altLang="en-US" sz="1800"/>
              <a:t>[or</a:t>
            </a:r>
            <a:r>
              <a:rPr lang="en-US" altLang="en-US" sz="1800" b="1"/>
              <a:t> </a:t>
            </a:r>
            <a:r>
              <a:rPr lang="en-US" altLang="en-US" sz="1800" b="1" u="sng"/>
              <a:t>Recent studies</a:t>
            </a:r>
            <a:r>
              <a:rPr lang="en-US" altLang="en-US" sz="1800" b="1"/>
              <a:t> </a:t>
            </a:r>
            <a:r>
              <a:rPr lang="en-US" altLang="en-US" sz="1800"/>
              <a:t>from our lab]</a:t>
            </a:r>
            <a:r>
              <a:rPr lang="en-US" altLang="en-US" sz="1800" b="1"/>
              <a:t> </a:t>
            </a:r>
            <a:r>
              <a:rPr lang="en-US" altLang="en-US" sz="1800"/>
              <a:t>show that…  However, it is unknown whether…  Therefore, the </a:t>
            </a:r>
            <a:r>
              <a:rPr lang="en-US" altLang="en-US" sz="1800" b="1" u="sng"/>
              <a:t>overall hypothesis</a:t>
            </a:r>
            <a:r>
              <a:rPr lang="en-US" altLang="en-US" sz="1800"/>
              <a:t> is that…  This hypothesis will be tested by the following </a:t>
            </a:r>
            <a:r>
              <a:rPr lang="en-US" altLang="en-US" sz="1800" b="1" u="sng"/>
              <a:t>specific Aims</a:t>
            </a:r>
            <a:r>
              <a:rPr lang="en-US" altLang="en-US" sz="1800" b="1"/>
              <a:t>:</a:t>
            </a:r>
            <a:r>
              <a:rPr lang="en-US" altLang="en-US" sz="18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Aim 1</a:t>
            </a:r>
            <a:r>
              <a:rPr lang="en-US" altLang="en-US" sz="1800"/>
              <a:t> will determine…  Aim 1 will utilize X and Y methodology to…  In Aim 1A we will…  In Aim 2A…  We hypothesize that…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Aim 2</a:t>
            </a:r>
            <a:r>
              <a:rPr lang="en-US" altLang="en-US" sz="1800" i="1"/>
              <a:t> </a:t>
            </a:r>
            <a:r>
              <a:rPr lang="en-US" altLang="en-US" sz="1800"/>
              <a:t>will determine…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Aim 3</a:t>
            </a:r>
            <a:r>
              <a:rPr lang="en-US" altLang="en-US" sz="1800"/>
              <a:t> will determine…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b="1" u="sng"/>
              <a:t>results of this study</a:t>
            </a:r>
            <a:r>
              <a:rPr lang="en-US" altLang="en-US" sz="1800"/>
              <a:t> will lead to a better understanding of….</a:t>
            </a:r>
            <a:endParaRPr lang="en-US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7650" name="Text Box 3">
            <a:extLst>
              <a:ext uri="{FF2B5EF4-FFF2-40B4-BE49-F238E27FC236}">
                <a16:creationId xmlns:a16="http://schemas.microsoft.com/office/drawing/2014/main" id="{461669D1-EF3F-2A1E-D340-E23EC775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An example in outline 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>
            <a:extLst>
              <a:ext uri="{FF2B5EF4-FFF2-40B4-BE49-F238E27FC236}">
                <a16:creationId xmlns:a16="http://schemas.microsoft.com/office/drawing/2014/main" id="{D1CC33B5-1929-F5BA-21D8-8141C2D8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0"/>
            <a:ext cx="2732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Tips on Aims</a:t>
            </a:r>
          </a:p>
        </p:txBody>
      </p:sp>
      <p:sp>
        <p:nvSpPr>
          <p:cNvPr id="29698" name="Text Box 3">
            <a:extLst>
              <a:ext uri="{FF2B5EF4-FFF2-40B4-BE49-F238E27FC236}">
                <a16:creationId xmlns:a16="http://schemas.microsoft.com/office/drawing/2014/main" id="{B74F4185-059B-71EB-473F-5C14A56A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458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the Aims are not interconnected, the project can be perceived as </a:t>
            </a:r>
            <a:r>
              <a:rPr lang="ja-JP" altLang="en-US" sz="1800" b="1"/>
              <a:t>“</a:t>
            </a:r>
            <a:r>
              <a:rPr lang="en-US" altLang="ja-JP" sz="1800" b="1" u="sng"/>
              <a:t>over-ambitious and unfocused</a:t>
            </a:r>
            <a:r>
              <a:rPr lang="ja-JP" altLang="en-US" sz="1800" b="1"/>
              <a:t>”</a:t>
            </a:r>
            <a:r>
              <a:rPr lang="en-US" altLang="ja-JP" sz="1800"/>
              <a:t> where each Aim is probably a proposal in itself.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you cannot keep you Aims page to 1 page, then you are proposing too much and the grant is probably </a:t>
            </a:r>
            <a:r>
              <a:rPr lang="ja-JP" altLang="en-US" sz="1800" b="1"/>
              <a:t>“</a:t>
            </a:r>
            <a:r>
              <a:rPr lang="en-US" altLang="ja-JP" sz="1800" b="1" u="sng"/>
              <a:t>over-ambitious and unfocused</a:t>
            </a:r>
            <a:r>
              <a:rPr lang="ja-JP" altLang="en-US" sz="1800" b="1"/>
              <a:t>”</a:t>
            </a:r>
            <a:r>
              <a:rPr lang="en-US" altLang="ja-JP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the fellowship proposal request funding for 2 years, then the probability of achieving the Aims should be within 2 years.  Proof that the applicant has thought this through is usually addressed by Predicted Results/Interpretation of Results and with a timeline or timeline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standard rule of thumb for a pre/post-doc fellowship is </a:t>
            </a:r>
            <a:r>
              <a:rPr lang="en-US" altLang="en-US" sz="1800" b="1" u="sng"/>
              <a:t>two Aims</a:t>
            </a:r>
            <a:r>
              <a:rPr lang="en-US" altLang="en-US" sz="1800"/>
              <a:t>.  It is OK to propose three Aims.  However, if Aim 3 will not fit into the 2 year timeline, but it is clearly a logical progression of the studies, then simply state: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endParaRPr lang="en-US" altLang="en-US" sz="18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In future studies, in an experiments beyond the time frame of this proposal, we will address….  X with experiments.  Then OUTLINE what you might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u="sng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Descriptive Aims</a:t>
            </a:r>
            <a:r>
              <a:rPr lang="en-US" altLang="en-US" sz="1800" b="1"/>
              <a:t>: </a:t>
            </a:r>
            <a:r>
              <a:rPr lang="en-US" altLang="en-US" sz="1800"/>
              <a:t>If the Aim cannot have a stand -alone hypothesis, then it is probably </a:t>
            </a:r>
            <a:r>
              <a:rPr lang="ja-JP" altLang="en-US" sz="1800" b="1"/>
              <a:t>“</a:t>
            </a:r>
            <a:r>
              <a:rPr lang="en-US" altLang="ja-JP" sz="1800" b="1" u="sng"/>
              <a:t>descriptive</a:t>
            </a:r>
            <a:r>
              <a:rPr lang="ja-JP" altLang="en-US" sz="1800" b="1"/>
              <a:t>”</a:t>
            </a:r>
            <a:r>
              <a:rPr lang="en-US" altLang="ja-JP" sz="1800" b="1"/>
              <a:t>, </a:t>
            </a:r>
            <a:r>
              <a:rPr lang="en-US" altLang="ja-JP" sz="1800"/>
              <a:t>not </a:t>
            </a:r>
            <a:r>
              <a:rPr lang="ja-JP" altLang="en-US" sz="1800" b="1"/>
              <a:t>“</a:t>
            </a:r>
            <a:r>
              <a:rPr lang="en-US" altLang="ja-JP" sz="1800" b="1" u="sng"/>
              <a:t>mechanistic</a:t>
            </a:r>
            <a:r>
              <a:rPr lang="ja-JP" altLang="en-US" sz="1800" b="1"/>
              <a:t>”</a:t>
            </a:r>
            <a:r>
              <a:rPr lang="en-US" altLang="ja-JP" sz="1800"/>
              <a:t>, and may be detrimental to the success of the grant.  </a:t>
            </a:r>
            <a:r>
              <a:rPr lang="en-US" altLang="ja-JP" sz="1800" u="sng"/>
              <a:t>Example</a:t>
            </a:r>
            <a:r>
              <a:rPr lang="en-US" altLang="ja-JP" sz="1800"/>
              <a:t>: gene arrays as an aim.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endParaRPr lang="en-US" altLang="en-US" sz="1800" i="1"/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4D15973-0C33-B262-32E1-D2FDEF0D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Courtesy of Brian Wamhoff UVA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>
            <a:extLst>
              <a:ext uri="{FF2B5EF4-FFF2-40B4-BE49-F238E27FC236}">
                <a16:creationId xmlns:a16="http://schemas.microsoft.com/office/drawing/2014/main" id="{0DAEDAB5-E1AB-CFC9-62F5-49ACEFC7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Specific Tips on Aims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B483D115-19DE-BEFF-99D9-0741294E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458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 b="1"/>
              <a:t>Never propose to make a knockout mouse or transgenic mouse</a:t>
            </a:r>
            <a:r>
              <a:rPr lang="en-US" altLang="en-US" sz="1800"/>
              <a:t> for a 2 year proposal.  If you do not have the mouse in hand, you are not ready to submit a proposal.  These proposals are viewed as risky, especially during tight funding periods.  If you have the mouse in hand, show preliminary data.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For example, you received or made a mouse null for gene X.  Show a Southern blot with the X deletion or histology images that show a phenotype, etc…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	Developing a new technology is risky.</a:t>
            </a:r>
            <a:r>
              <a:rPr lang="en-US" altLang="en-US" sz="1800"/>
              <a:t>  For example, if you are proposing to measure blood flow in your knockout animal with a new technology, but Aim 1 is to develop or even complete the technology, this will probably not get funded.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2000" b="1">
                <a:solidFill>
                  <a:srgbClr val="FF0000"/>
                </a:solidFill>
              </a:rPr>
              <a:t>Use tools, models, animals that are readily available to you.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endParaRPr lang="en-US" altLang="en-US" sz="18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05079A0-F5A4-D424-8182-624B86859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Concordance of Aims and Abstract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EBC7E0D-B428-B3C1-E0FC-5CC0C863D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At many institutions, the title page (which includes the </a:t>
            </a:r>
            <a:r>
              <a:rPr lang="en-US" altLang="en-US" sz="2800" i="1">
                <a:ea typeface="ＭＳ Ｐゴシック" panose="020B0600070205080204" pitchFamily="34" charset="-128"/>
              </a:rPr>
              <a:t>abstract/summary</a:t>
            </a:r>
            <a:r>
              <a:rPr lang="en-US" altLang="en-US" sz="2800">
                <a:ea typeface="ＭＳ Ｐゴシック" panose="020B0600070205080204" pitchFamily="34" charset="-128"/>
              </a:rPr>
              <a:t>) and the budget are due in the grant office very early on in the process.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However, the proposal and even the aims may change drastically over time with revisions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original abstract/summary may not faithfully reflect the aims and scope of the final version of the proposal.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If possible, reread the abstract when the proposal is complete, and if necessary, revise 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same often holds true with manuscripts!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4FBF85D-E4A4-F744-361C-D7B0E0802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Importance of Specific Aims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8D08F8D-496F-E388-517B-68B0E1C25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ea typeface="ＭＳ Ｐゴシック" panose="020B0600070205080204" pitchFamily="34" charset="-128"/>
              </a:rPr>
              <a:t>The specific aim section is the single most important section of the grant proposal.  </a:t>
            </a:r>
            <a:r>
              <a:rPr lang="en-US" altLang="en-US" sz="2400" i="1">
                <a:ea typeface="ＭＳ Ｐゴシック" panose="020B0600070205080204" pitchFamily="34" charset="-128"/>
              </a:rPr>
              <a:t>This single page will make </a:t>
            </a:r>
            <a:r>
              <a:rPr lang="en-US" altLang="en-US" sz="2400" i="1" u="sng">
                <a:ea typeface="ＭＳ Ｐゴシック" panose="020B0600070205080204" pitchFamily="34" charset="-128"/>
              </a:rPr>
              <a:t>or break</a:t>
            </a:r>
            <a:r>
              <a:rPr lang="en-US" altLang="en-US" sz="2400" i="1">
                <a:ea typeface="ＭＳ Ｐゴシック" panose="020B0600070205080204" pitchFamily="34" charset="-128"/>
              </a:rPr>
              <a:t> your application.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When the reviewer has finished reading this page, s/he will already have a preconceived notion of the </a:t>
            </a:r>
            <a:r>
              <a:rPr lang="en-US" altLang="en-US" sz="2400" u="sng">
                <a:ea typeface="ＭＳ Ｐゴシック" panose="020B0600070205080204" pitchFamily="34" charset="-128"/>
              </a:rPr>
              <a:t>quality</a:t>
            </a:r>
            <a:r>
              <a:rPr lang="en-US" altLang="en-US" sz="2400">
                <a:ea typeface="ＭＳ Ｐゴシック" panose="020B0600070205080204" pitchFamily="34" charset="-128"/>
              </a:rPr>
              <a:t> of the proposal and is likely to already have a </a:t>
            </a:r>
            <a:r>
              <a:rPr lang="en-US" altLang="en-US" sz="2400" u="sng">
                <a:ea typeface="ＭＳ Ｐゴシック" panose="020B0600070205080204" pitchFamily="34" charset="-128"/>
              </a:rPr>
              <a:t>score</a:t>
            </a:r>
            <a:r>
              <a:rPr lang="en-US" altLang="en-US" sz="2400">
                <a:ea typeface="ＭＳ Ｐゴシック" panose="020B0600070205080204" pitchFamily="34" charset="-128"/>
              </a:rPr>
              <a:t> in mind!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This page is likely the only section other than the abstract that </a:t>
            </a:r>
            <a:r>
              <a:rPr lang="en-US" altLang="en-US" sz="2400" b="1">
                <a:ea typeface="ＭＳ Ｐゴシック" panose="020B0600070205080204" pitchFamily="34" charset="-128"/>
              </a:rPr>
              <a:t>everyone on the review panel </a:t>
            </a:r>
            <a:r>
              <a:rPr lang="en-US" altLang="en-US" sz="2400">
                <a:ea typeface="ＭＳ Ｐゴシック" panose="020B0600070205080204" pitchFamily="34" charset="-128"/>
              </a:rPr>
              <a:t>will read!  Thus this one page has the </a:t>
            </a:r>
            <a:r>
              <a:rPr lang="en-US" altLang="en-US" sz="2400" i="1">
                <a:ea typeface="ＭＳ Ｐゴシック" panose="020B0600070205080204" pitchFamily="34" charset="-128"/>
              </a:rPr>
              <a:t>most</a:t>
            </a:r>
            <a:r>
              <a:rPr lang="en-US" altLang="en-US" sz="2400">
                <a:ea typeface="ＭＳ Ｐゴシック" panose="020B0600070205080204" pitchFamily="34" charset="-128"/>
              </a:rPr>
              <a:t> influence on your score.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It must be written with the above in mind.  Panel members will be reading this page while </a:t>
            </a:r>
            <a:r>
              <a:rPr lang="en-US" altLang="en-US" sz="2400" u="sng">
                <a:ea typeface="ＭＳ Ｐゴシック" panose="020B0600070205080204" pitchFamily="34" charset="-128"/>
              </a:rPr>
              <a:t>simultaneousl</a:t>
            </a:r>
            <a:r>
              <a:rPr lang="en-US" altLang="en-US" sz="2400">
                <a:ea typeface="ＭＳ Ｐゴシック" panose="020B0600070205080204" pitchFamily="34" charset="-128"/>
              </a:rPr>
              <a:t>y listening to others speak.   It cannot be overly detailed and complex.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0B67499-EEDA-88A2-0869-180B3E608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Importance of SA page cont</a:t>
            </a:r>
            <a:r>
              <a:rPr lang="ja-JP" altLang="en-US" sz="4000">
                <a:ea typeface="ＭＳ Ｐゴシック" panose="020B0600070205080204" pitchFamily="34" charset="-128"/>
              </a:rPr>
              <a:t>’</a:t>
            </a:r>
            <a:r>
              <a:rPr lang="en-US" altLang="ja-JP" sz="4000">
                <a:ea typeface="ＭＳ Ｐゴシック" panose="020B0600070205080204" pitchFamily="34" charset="-128"/>
              </a:rPr>
              <a:t>d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E6582C1-FADF-D677-5877-FF48770CB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SA page becomes the template / framework for the Approach section.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Thus, it directly influences the next most important section of the grant.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It is the document that you will show to your colleagues for comments and suggestions.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It is the document that you will send to Program Officials to help determine whether the proposal is responsive to an RFA or PA.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It is the document that you will send to the SRO to decide whether you have found the best study section.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9816E4B-4F04-EB1E-FD8D-D40B0FEF1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Specific Aims Page as a partnership with the reviewers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429279A-C176-B53F-5D16-23F2E0650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229600" cy="4297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Think of the Specific Aims page as a </a:t>
            </a:r>
            <a:r>
              <a:rPr lang="en-US" altLang="en-US" b="1">
                <a:ea typeface="ＭＳ Ｐゴシック" panose="020B0600070205080204" pitchFamily="34" charset="-128"/>
              </a:rPr>
              <a:t>partnership with the reviewers </a:t>
            </a:r>
            <a:r>
              <a:rPr lang="en-US" altLang="en-US">
                <a:ea typeface="ＭＳ Ｐゴシック" panose="020B0600070205080204" pitchFamily="34" charset="-128"/>
              </a:rPr>
              <a:t>who will </a:t>
            </a:r>
            <a:r>
              <a:rPr lang="en-US" altLang="en-US" i="1">
                <a:ea typeface="ＭＳ Ｐゴシック" panose="020B0600070205080204" pitchFamily="34" charset="-128"/>
              </a:rPr>
              <a:t>represent you </a:t>
            </a:r>
            <a:r>
              <a:rPr lang="en-US" altLang="en-US">
                <a:ea typeface="ＭＳ Ｐゴシック" panose="020B0600070205080204" pitchFamily="34" charset="-128"/>
              </a:rPr>
              <a:t>at the panel review meeting.  They have read your proposal, the others haven'</a:t>
            </a:r>
            <a:r>
              <a:rPr lang="en-US" altLang="ja-JP">
                <a:ea typeface="ＭＳ Ｐゴシック" panose="020B0600070205080204" pitchFamily="34" charset="-128"/>
              </a:rPr>
              <a:t>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Specific Aims page is a </a:t>
            </a:r>
            <a:r>
              <a:rPr lang="en-US" altLang="en-US" b="1">
                <a:ea typeface="ＭＳ Ｐゴシック" panose="020B0600070205080204" pitchFamily="34" charset="-128"/>
              </a:rPr>
              <a:t>framework</a:t>
            </a:r>
            <a:r>
              <a:rPr lang="en-US" altLang="en-US">
                <a:ea typeface="ＭＳ Ｐゴシック" panose="020B0600070205080204" pitchFamily="34" charset="-128"/>
              </a:rPr>
              <a:t>  that the reviewers will use to hang the details of the proposal for the rest of the panel.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BBAF87F-557F-18BC-4902-1DE30F4BE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template for the SA Section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08FD718-A183-A3DB-04D7-B04001D75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4 paragraphs or subsections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Introductory Paragraph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What, Why, Who Paragraph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Specific Aims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List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Specific Aim 1 will test the hypothesis that…  We will employ our mouse model that enables us to distinguish…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Specific Aim 2 will test the related hypothesis that… We will employ an in vitro assay that we have developed in our laboratory that enables us to accurately measure…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Payoff Paragraph = Impact!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7EDE8D31-B73D-1BD2-9202-7D35CE423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Opening sentence. Establish the relevance of your proposal to biology or human health.  </a:t>
            </a:r>
            <a:r>
              <a:rPr lang="en-US" altLang="en-US" sz="2400" b="1">
                <a:ea typeface="ＭＳ Ｐゴシック" panose="020B0600070205080204" pitchFamily="34" charset="-128"/>
              </a:rPr>
              <a:t>Grab attention here.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Next: briefly summarize the state of current knowledge for those in the field (perhaps your 3 reviewers) as well as those outside it (perhaps the rest of the panel).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Not a comprehensive review, but a few sentences that summarize the most important points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Also serves to set the stage for the </a:t>
            </a:r>
            <a:r>
              <a:rPr lang="en-US" altLang="en-US" sz="2400" b="1">
                <a:ea typeface="ＭＳ Ｐゴシック" panose="020B0600070205080204" pitchFamily="34" charset="-128"/>
              </a:rPr>
              <a:t>gaps in the knowledge.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What are the gaps in the knowledge?  Or if hypothesis generating, </a:t>
            </a:r>
            <a:r>
              <a:rPr lang="en-US" altLang="en-US" sz="2400" b="1">
                <a:ea typeface="ＭＳ Ｐゴシック" panose="020B0600070205080204" pitchFamily="34" charset="-128"/>
              </a:rPr>
              <a:t>what is the need</a:t>
            </a:r>
            <a:r>
              <a:rPr lang="en-US" altLang="en-US" sz="2400">
                <a:ea typeface="ＭＳ Ｐゴシック" panose="020B0600070205080204" pitchFamily="34" charset="-128"/>
              </a:rPr>
              <a:t>?   This sets up the logic for the proposal.  Make it simple and direct.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Why is this unfilled gap or unmet need a problem?  </a:t>
            </a:r>
            <a:r>
              <a:rPr lang="en-US" altLang="en-US" sz="2400" i="1">
                <a:ea typeface="ＭＳ Ｐゴシック" panose="020B0600070205080204" pitchFamily="34" charset="-128"/>
              </a:rPr>
              <a:t>How does the gap block advancement in the field?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A1DC6299-7CA9-A35C-6233-51B536ADB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Introductory Paragraph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2783C70-3A68-593E-57F0-A3E269F80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What, Why and Who Paragraph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75AF57F-8B47-1E43-AC38-D885C2DEC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What is the long-term goal of the project?  This relates to the continuum of research that you envision over the course of your career.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What is the objective in this particular application?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What is the central hypothesis of this proposal?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How was it formulated?   Preliminary data from you (or your lab) or from the literature?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What is the rationale?   What will be possible after you complete the work?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i="1">
                <a:ea typeface="ＭＳ Ｐゴシック" panose="020B0600070205080204" pitchFamily="34" charset="-128"/>
              </a:rPr>
              <a:t>Why are </a:t>
            </a:r>
            <a:r>
              <a:rPr lang="en-US" altLang="en-US" sz="2800" b="1" i="1">
                <a:ea typeface="ＭＳ Ｐゴシック" panose="020B0600070205080204" pitchFamily="34" charset="-128"/>
              </a:rPr>
              <a:t>you</a:t>
            </a:r>
            <a:r>
              <a:rPr lang="en-US" altLang="en-US" sz="2800" i="1">
                <a:ea typeface="ＭＳ Ｐゴシック" panose="020B0600070205080204" pitchFamily="34" charset="-128"/>
              </a:rPr>
              <a:t> the person to do it?  </a:t>
            </a:r>
            <a:r>
              <a:rPr lang="en-US" altLang="en-US" sz="2800">
                <a:ea typeface="ＭＳ Ｐゴシック" panose="020B0600070205080204" pitchFamily="34" charset="-128"/>
              </a:rPr>
              <a:t>What </a:t>
            </a:r>
            <a:r>
              <a:rPr lang="en-US" altLang="en-US" sz="2800" b="1">
                <a:ea typeface="ＭＳ Ｐゴシック" panose="020B0600070205080204" pitchFamily="34" charset="-128"/>
              </a:rPr>
              <a:t>unique</a:t>
            </a:r>
            <a:r>
              <a:rPr lang="en-US" altLang="en-US" sz="2800">
                <a:ea typeface="ＭＳ Ｐゴシック" panose="020B0600070205080204" pitchFamily="34" charset="-128"/>
              </a:rPr>
              <a:t> resources, expertise, preliminary data do you have that makes </a:t>
            </a:r>
            <a:r>
              <a:rPr lang="en-US" altLang="en-US" sz="2800" b="1">
                <a:ea typeface="ＭＳ Ｐゴシック" panose="020B0600070205080204" pitchFamily="34" charset="-128"/>
              </a:rPr>
              <a:t>you</a:t>
            </a:r>
            <a:r>
              <a:rPr lang="en-US" altLang="en-US" sz="2800">
                <a:ea typeface="ＭＳ Ｐゴシック" panose="020B0600070205080204" pitchFamily="34" charset="-128"/>
              </a:rPr>
              <a:t> the one to do it?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9CD0B22-75FE-C677-0B35-00FD6335B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Specific Aims List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CD8093D3-370A-2E3C-782D-BB478FF1C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Each aim should convey </a:t>
            </a:r>
            <a:r>
              <a:rPr lang="en-US" altLang="en-US" sz="2400" b="1">
                <a:ea typeface="ＭＳ Ｐゴシック" panose="020B0600070205080204" pitchFamily="34" charset="-128"/>
              </a:rPr>
              <a:t>why</a:t>
            </a:r>
            <a:r>
              <a:rPr lang="en-US" altLang="en-US" sz="2400">
                <a:ea typeface="ＭＳ Ｐゴシック" panose="020B0600070205080204" pitchFamily="34" charset="-128"/>
              </a:rPr>
              <a:t> the research is being proposed.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Each aim should test a specific part or aspect of your overall working hypothesis.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My working hypothesis, based on our preliminary data, is that NFkB regulates the expression of gene X, thereby beginning a cascade of events leading to outcome 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Then briefly explain </a:t>
            </a:r>
            <a:r>
              <a:rPr lang="en-US" altLang="en-US" sz="2400" u="sng">
                <a:ea typeface="ＭＳ Ｐゴシック" panose="020B0600070205080204" pitchFamily="34" charset="-128"/>
              </a:rPr>
              <a:t>what</a:t>
            </a:r>
            <a:r>
              <a:rPr lang="en-US" altLang="en-US" sz="2400">
                <a:ea typeface="ＭＳ Ｐゴシック" panose="020B0600070205080204" pitchFamily="34" charset="-128"/>
              </a:rPr>
              <a:t> you will do.  Essentially make the </a:t>
            </a:r>
            <a:r>
              <a:rPr lang="en-US" altLang="en-US" sz="2400" u="sng">
                <a:ea typeface="ＭＳ Ｐゴシック" panose="020B0600070205080204" pitchFamily="34" charset="-128"/>
              </a:rPr>
              <a:t>why</a:t>
            </a:r>
            <a:r>
              <a:rPr lang="en-US" altLang="en-US" sz="2400">
                <a:ea typeface="ＭＳ Ｐゴシック" panose="020B0600070205080204" pitchFamily="34" charset="-128"/>
              </a:rPr>
              <a:t> the most important point, then the what or how you will do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C512E72-3750-5824-A324-6D5E039F5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Interrelatedness vs. Dependence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39EE40EC-9FD3-BC55-8CE1-C54FEA7DB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12825"/>
            <a:ext cx="8839200" cy="48307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aim most logically flow from the previous one.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no aim can be completely dependent on an </a:t>
            </a:r>
            <a:r>
              <a:rPr lang="en-US" altLang="en-US" u="sng">
                <a:ea typeface="ＭＳ Ｐゴシック" panose="020B0600070205080204" pitchFamily="34" charset="-128"/>
              </a:rPr>
              <a:t>expected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u="sng">
                <a:ea typeface="ＭＳ Ｐゴシック" panose="020B0600070205080204" pitchFamily="34" charset="-128"/>
              </a:rPr>
              <a:t>outcome</a:t>
            </a:r>
            <a:r>
              <a:rPr lang="en-US" altLang="en-US">
                <a:ea typeface="ＭＳ Ｐゴシック" panose="020B0600070205080204" pitchFamily="34" charset="-128"/>
              </a:rPr>
              <a:t> of an earlier aim. Note that a dependent aim is dependent on a specific outcome of a prior aim, but not the aim itself.   Expected outcomes are not guaranteed in science.  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you do not get the expected outcome, the other aims cannot be completed.  This would be considered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fatal flaw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 the proposal.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1644</Words>
  <Application>Microsoft Macintosh PowerPoint</Application>
  <PresentationFormat>On-screen Show (4:3)</PresentationFormat>
  <Paragraphs>130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ＭＳ Ｐゴシック</vt:lpstr>
      <vt:lpstr>Default Design</vt:lpstr>
      <vt:lpstr>Specific Aims</vt:lpstr>
      <vt:lpstr>Importance of Specific Aims</vt:lpstr>
      <vt:lpstr>Importance of SA page cont’d</vt:lpstr>
      <vt:lpstr>Specific Aims Page as a partnership with the reviewers</vt:lpstr>
      <vt:lpstr>A template for the SA Section</vt:lpstr>
      <vt:lpstr>Introductory Paragraph</vt:lpstr>
      <vt:lpstr>What, Why and Who Paragraph</vt:lpstr>
      <vt:lpstr>Specific Aims List</vt:lpstr>
      <vt:lpstr>Interrelatedness vs. Dependence</vt:lpstr>
      <vt:lpstr>PowerPoint Presentation</vt:lpstr>
      <vt:lpstr>Payoff Paragraph</vt:lpstr>
      <vt:lpstr>Linear Progression of Logic in Specific Aims page</vt:lpstr>
      <vt:lpstr>PowerPoint Presentation</vt:lpstr>
      <vt:lpstr>PowerPoint Presentation</vt:lpstr>
      <vt:lpstr>PowerPoint Presentation</vt:lpstr>
      <vt:lpstr>Concordance of Aims and Abstract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Aims</dc:title>
  <dc:creator>doug marchuk</dc:creator>
  <cp:lastModifiedBy>Doug Marchuk, Ph.D.</cp:lastModifiedBy>
  <cp:revision>14</cp:revision>
  <dcterms:created xsi:type="dcterms:W3CDTF">2007-12-18T14:15:32Z</dcterms:created>
  <dcterms:modified xsi:type="dcterms:W3CDTF">2022-08-25T17:49:00Z</dcterms:modified>
</cp:coreProperties>
</file>