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656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0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98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4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5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4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5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2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5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8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45168-2691-4D87-8878-BF1A1DAE50E3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4A9634-BE26-47B3-8C4A-EF0E4C511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5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1FB2B04-0D4A-42C6-9407-6ADD49C557C1}"/>
              </a:ext>
            </a:extLst>
          </p:cNvPr>
          <p:cNvSpPr/>
          <p:nvPr/>
        </p:nvSpPr>
        <p:spPr>
          <a:xfrm>
            <a:off x="6199088" y="1094004"/>
            <a:ext cx="30763029" cy="605210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43" dirty="0">
                <a:solidFill>
                  <a:schemeClr val="tx1"/>
                </a:solidFill>
                <a:latin typeface="Arial Rounded MT Bold" panose="020F0704030504030204" pitchFamily="34" charset="0"/>
              </a:rPr>
              <a:t>How to efficiently encode chromatic natural images in the retina </a:t>
            </a:r>
            <a:endParaRPr lang="en-US" sz="2106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3949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4345" dirty="0">
                <a:solidFill>
                  <a:schemeClr val="tx1"/>
                </a:solidFill>
                <a:latin typeface="Arial Rounded MT Bold" panose="020F0704030504030204" pitchFamily="34" charset="0"/>
              </a:rPr>
              <a:t>David St-</a:t>
            </a:r>
            <a:r>
              <a:rPr lang="en-US" sz="4345" dirty="0" err="1">
                <a:solidFill>
                  <a:schemeClr val="tx1"/>
                </a:solidFill>
                <a:latin typeface="Arial Rounded MT Bold" panose="020F0704030504030204" pitchFamily="34" charset="0"/>
              </a:rPr>
              <a:t>Amand</a:t>
            </a:r>
            <a:r>
              <a:rPr lang="en-US" sz="4345" dirty="0">
                <a:solidFill>
                  <a:schemeClr val="tx1"/>
                </a:solidFill>
                <a:latin typeface="Arial Rounded MT Bold" panose="020F0704030504030204" pitchFamily="34" charset="0"/>
              </a:rPr>
              <a:t>, Greg Field and John Pearson</a:t>
            </a:r>
            <a:endParaRPr lang="en-US" sz="2106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endParaRPr lang="en-US" sz="1318" dirty="0">
              <a:solidFill>
                <a:schemeClr val="tx1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US" sz="2635" dirty="0">
                <a:solidFill>
                  <a:schemeClr val="tx1"/>
                </a:solidFill>
                <a:latin typeface="Arial Rounded MT Bold" panose="020F0704030504030204" pitchFamily="34" charset="0"/>
              </a:rPr>
              <a:t>Pearson Lab, Neurobiology Department, Duke University, Durham, NC, USA</a:t>
            </a:r>
          </a:p>
        </p:txBody>
      </p:sp>
      <p:pic>
        <p:nvPicPr>
          <p:cNvPr id="1026" name="Picture 2" descr="https://lixenon.triumf.ca/InternalDocuments/Alice/figures/cihr-logo.jpg/image_preview">
            <a:extLst>
              <a:ext uri="{FF2B5EF4-FFF2-40B4-BE49-F238E27FC236}">
                <a16:creationId xmlns:a16="http://schemas.microsoft.com/office/drawing/2014/main" id="{10B1AACB-463A-4DA9-8DA6-9E2CAC8A0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104" y="27900696"/>
            <a:ext cx="915649" cy="56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B392AD-8E31-8C78-76CC-2E4DE1871577}"/>
              </a:ext>
            </a:extLst>
          </p:cNvPr>
          <p:cNvSpPr/>
          <p:nvPr/>
        </p:nvSpPr>
        <p:spPr>
          <a:xfrm>
            <a:off x="4402530" y="9631181"/>
            <a:ext cx="10927646" cy="11561384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502D2-D748-95AA-A98C-ACD2D386FACF}"/>
              </a:ext>
            </a:extLst>
          </p:cNvPr>
          <p:cNvSpPr txBox="1"/>
          <p:nvPr/>
        </p:nvSpPr>
        <p:spPr>
          <a:xfrm>
            <a:off x="7103272" y="9594018"/>
            <a:ext cx="3703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Introduction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B0EA9F-DCF9-FEC1-422B-32EDCDF238AB}"/>
              </a:ext>
            </a:extLst>
          </p:cNvPr>
          <p:cNvGrpSpPr/>
          <p:nvPr/>
        </p:nvGrpSpPr>
        <p:grpSpPr>
          <a:xfrm>
            <a:off x="3550552" y="22147259"/>
            <a:ext cx="11779624" cy="9927549"/>
            <a:chOff x="4267200" y="15905058"/>
            <a:chExt cx="8929065" cy="1253552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6BCAE4-E5A1-93B1-EA0C-58C7DAD1DF66}"/>
                </a:ext>
              </a:extLst>
            </p:cNvPr>
            <p:cNvSpPr/>
            <p:nvPr/>
          </p:nvSpPr>
          <p:spPr>
            <a:xfrm>
              <a:off x="4267200" y="15905058"/>
              <a:ext cx="8929065" cy="12535527"/>
            </a:xfrm>
            <a:prstGeom prst="roundRect">
              <a:avLst/>
            </a:prstGeom>
            <a:noFill/>
            <a:ln w="63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8D123F-922E-608C-24DB-D244760D1C12}"/>
                </a:ext>
              </a:extLst>
            </p:cNvPr>
            <p:cNvSpPr txBox="1"/>
            <p:nvPr/>
          </p:nvSpPr>
          <p:spPr>
            <a:xfrm>
              <a:off x="6970010" y="15905058"/>
              <a:ext cx="4226310" cy="1303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Methods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32B7D2A-8CE2-8D6A-1323-2760B6481E88}"/>
              </a:ext>
            </a:extLst>
          </p:cNvPr>
          <p:cNvSpPr/>
          <p:nvPr/>
        </p:nvSpPr>
        <p:spPr>
          <a:xfrm>
            <a:off x="30076358" y="9523323"/>
            <a:ext cx="8561524" cy="1045004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3E832-F188-C87E-1830-F4C96A6B8DD5}"/>
              </a:ext>
            </a:extLst>
          </p:cNvPr>
          <p:cNvSpPr txBox="1"/>
          <p:nvPr/>
        </p:nvSpPr>
        <p:spPr>
          <a:xfrm>
            <a:off x="32322597" y="9682257"/>
            <a:ext cx="3917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Discussion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A70489-6379-188D-39B8-8F066E14AC7B}"/>
              </a:ext>
            </a:extLst>
          </p:cNvPr>
          <p:cNvSpPr/>
          <p:nvPr/>
        </p:nvSpPr>
        <p:spPr>
          <a:xfrm>
            <a:off x="30778680" y="21353263"/>
            <a:ext cx="7642524" cy="5662122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2B18D-A13F-65A3-4E14-063CD1C0A524}"/>
              </a:ext>
            </a:extLst>
          </p:cNvPr>
          <p:cNvSpPr txBox="1"/>
          <p:nvPr/>
        </p:nvSpPr>
        <p:spPr>
          <a:xfrm>
            <a:off x="33044890" y="21685547"/>
            <a:ext cx="3917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EAD3DD-6CF4-7C11-7DC4-6F8F7707946A}"/>
              </a:ext>
            </a:extLst>
          </p:cNvPr>
          <p:cNvSpPr/>
          <p:nvPr/>
        </p:nvSpPr>
        <p:spPr>
          <a:xfrm>
            <a:off x="16218620" y="9631180"/>
            <a:ext cx="12969294" cy="22193216"/>
          </a:xfrm>
          <a:prstGeom prst="round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8FD38A-9E3E-F703-1C3A-0C54CA06B425}"/>
              </a:ext>
            </a:extLst>
          </p:cNvPr>
          <p:cNvSpPr txBox="1"/>
          <p:nvPr/>
        </p:nvSpPr>
        <p:spPr>
          <a:xfrm>
            <a:off x="21580602" y="9631180"/>
            <a:ext cx="766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63455D-A532-1624-D585-E38BEE8CFD47}"/>
              </a:ext>
            </a:extLst>
          </p:cNvPr>
          <p:cNvSpPr txBox="1"/>
          <p:nvPr/>
        </p:nvSpPr>
        <p:spPr>
          <a:xfrm>
            <a:off x="4768493" y="10585875"/>
            <a:ext cx="10242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Efficient coding: Sensory systems should efficiently encode their inputs, e.g.:</a:t>
            </a:r>
          </a:p>
          <a:p>
            <a:endParaRPr lang="en-US" sz="3200" dirty="0"/>
          </a:p>
          <a:p>
            <a:r>
              <a:rPr lang="en-US" sz="3200" dirty="0"/>
              <a:t>1. Maximize mutual information: I(X;Y) = H(Y) – H(Y|X)</a:t>
            </a:r>
          </a:p>
          <a:p>
            <a:r>
              <a:rPr lang="en-US" sz="3200" dirty="0"/>
              <a:t>2. Under a firing rate constraint: E[</a:t>
            </a:r>
            <a:r>
              <a:rPr lang="en-US" sz="3200" dirty="0" err="1"/>
              <a:t>r_j</a:t>
            </a:r>
            <a:r>
              <a:rPr lang="en-US" sz="3200" dirty="0"/>
              <a:t>] = 1 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Efficient coding models has been very successful at explaining how the retina encodes (black and white) natural images (Jun et al., 2021)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200" dirty="0"/>
              <a:t>However, the efficient strategy to encode chromatic inputs is less well understood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088C25DC-3C75-CB30-4BB4-F87C4F6F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9658" y="16940786"/>
            <a:ext cx="3547007" cy="3194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222FB7A3-7BFF-E525-F1CE-3607A7544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446" y="17185042"/>
            <a:ext cx="5197826" cy="297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81E055E-9782-5C41-8820-79D0B3AD3C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5817" y="23730391"/>
            <a:ext cx="8612800" cy="347625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04F1BA9-DB31-862C-B8B7-C45CF1352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817" y="27823242"/>
            <a:ext cx="5608806" cy="10135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C524AD8-AFAC-FB95-D939-2751AF9DD2D8}"/>
              </a:ext>
            </a:extLst>
          </p:cNvPr>
          <p:cNvSpPr txBox="1"/>
          <p:nvPr/>
        </p:nvSpPr>
        <p:spPr>
          <a:xfrm>
            <a:off x="4919793" y="30935336"/>
            <a:ext cx="312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parameters:</a:t>
            </a:r>
          </a:p>
          <a:p>
            <a:r>
              <a:rPr lang="en-US" dirty="0"/>
              <a:t>12x12x3 inputs</a:t>
            </a:r>
          </a:p>
          <a:p>
            <a:r>
              <a:rPr lang="en-US" dirty="0"/>
              <a:t>500 neurons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2D19CF-D27E-ADED-3C7B-1CA039578A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13067" y="28697140"/>
            <a:ext cx="3125400" cy="312725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5FA263-3D4A-B88C-9E78-E1C4484FABE9}"/>
              </a:ext>
            </a:extLst>
          </p:cNvPr>
          <p:cNvSpPr txBox="1"/>
          <p:nvPr/>
        </p:nvSpPr>
        <p:spPr>
          <a:xfrm>
            <a:off x="4916135" y="29424398"/>
            <a:ext cx="3109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Parametrized Difference of Gaussian:</a:t>
            </a:r>
          </a:p>
          <a:p>
            <a:r>
              <a:rPr lang="en-US" dirty="0"/>
              <a:t>W = d*(e^(-a*z)  - c*(e^(-b*z))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45BCB6-C991-5E56-693C-17882A507B6B}"/>
              </a:ext>
            </a:extLst>
          </p:cNvPr>
          <p:cNvSpPr txBox="1"/>
          <p:nvPr/>
        </p:nvSpPr>
        <p:spPr>
          <a:xfrm>
            <a:off x="21065890" y="11098306"/>
            <a:ext cx="812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neurons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8960D7-0E2B-5627-F22D-EAC9127EE3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60906" y="12558439"/>
            <a:ext cx="1400562" cy="15207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64C5670-9A4E-65BE-C6F4-CA35C55C32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26902" y="12558439"/>
            <a:ext cx="1659060" cy="186858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C849655-B5CE-17CA-4708-AE22CBDB9B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448496" y="12554118"/>
            <a:ext cx="1834778" cy="190799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D970F05-661A-F4A4-B330-F771C37246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969678" y="12528879"/>
            <a:ext cx="1802784" cy="187489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1CDE255-DFFF-294F-B6B5-5F04F57E11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88622" y="17116273"/>
            <a:ext cx="5811152" cy="335663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C61E3A15-EB4C-8B1E-6F6B-192C703A6B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921589" y="20789245"/>
            <a:ext cx="5099326" cy="294114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6D29552-2312-A86D-A668-3DC970C293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03756" y="17205979"/>
            <a:ext cx="5830848" cy="335663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32038970-DBC7-D785-CEAB-71EB51790B8D}"/>
              </a:ext>
            </a:extLst>
          </p:cNvPr>
          <p:cNvSpPr txBox="1"/>
          <p:nvPr/>
        </p:nvSpPr>
        <p:spPr>
          <a:xfrm>
            <a:off x="17265337" y="16153606"/>
            <a:ext cx="1065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Distribution of d parameter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1C3476-9D93-9EA9-6566-22DA596236B6}"/>
              </a:ext>
            </a:extLst>
          </p:cNvPr>
          <p:cNvSpPr txBox="1"/>
          <p:nvPr/>
        </p:nvSpPr>
        <p:spPr>
          <a:xfrm>
            <a:off x="18049070" y="24187959"/>
            <a:ext cx="8516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Principal components analysis of receptive fields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D5753E-1F4E-38F8-2BA8-A85C01A39328}"/>
              </a:ext>
            </a:extLst>
          </p:cNvPr>
          <p:cNvSpPr txBox="1"/>
          <p:nvPr/>
        </p:nvSpPr>
        <p:spPr>
          <a:xfrm>
            <a:off x="31177927" y="10916975"/>
            <a:ext cx="52444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Fovea vs Periphery: Midget cells encode L vs M opponency in the fovea, but not in the periphery. Periphery has L + M center and – L – M surround, similar to findings here. </a:t>
            </a:r>
          </a:p>
          <a:p>
            <a:endParaRPr lang="en-US" dirty="0"/>
          </a:p>
          <a:p>
            <a:r>
              <a:rPr lang="en-US" dirty="0"/>
              <a:t>We also get blue/yellow opponency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BC721508-3C36-D851-BC72-93EDF0717A2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501321" y="26021641"/>
            <a:ext cx="9611968" cy="511274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5F9B68CA-7D04-439F-15EB-E1D8E9231680}"/>
              </a:ext>
            </a:extLst>
          </p:cNvPr>
          <p:cNvSpPr txBox="1"/>
          <p:nvPr/>
        </p:nvSpPr>
        <p:spPr>
          <a:xfrm>
            <a:off x="4663440" y="23314469"/>
            <a:ext cx="306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Efficient coding model</a:t>
            </a:r>
            <a:r>
              <a:rPr lang="en-US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F4F12AA-8301-AA19-6AB1-5E5710884031}"/>
              </a:ext>
            </a:extLst>
          </p:cNvPr>
          <p:cNvSpPr txBox="1"/>
          <p:nvPr/>
        </p:nvSpPr>
        <p:spPr>
          <a:xfrm>
            <a:off x="4773168" y="27404831"/>
            <a:ext cx="2953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Training objective: </a:t>
            </a:r>
          </a:p>
        </p:txBody>
      </p:sp>
    </p:spTree>
    <p:extLst>
      <p:ext uri="{BB962C8B-B14F-4D97-AF65-F5344CB8AC3E}">
        <p14:creationId xmlns:p14="http://schemas.microsoft.com/office/powerpoint/2010/main" val="403970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1125</TotalTime>
  <Words>228</Words>
  <Application>Microsoft Office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18</cp:revision>
  <dcterms:created xsi:type="dcterms:W3CDTF">2023-09-22T14:10:33Z</dcterms:created>
  <dcterms:modified xsi:type="dcterms:W3CDTF">2023-09-23T18:32:31Z</dcterms:modified>
</cp:coreProperties>
</file>