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9755B8-BA1E-4303-B79D-A2BC5B78AF2E}">
  <a:tblStyle styleId="{5B9755B8-BA1E-4303-B79D-A2BC5B78A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e8e022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e8e022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e8e022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e8e022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f38af1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f38af1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f38af1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f38af1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d3b828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d3b828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d3b828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d3b828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350"/>
              <a:t>Was ist NER?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de" sz="1350"/>
              <a:t>Technik, die bestimmte Entitäten (z.B. Orte oder Personen) in einer Reintextdatei mit Tags versieht</a:t>
            </a:r>
            <a:endParaRPr sz="13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50"/>
              <a:t>Verfahren beruht auf</a:t>
            </a:r>
            <a:r>
              <a:rPr lang="de"/>
              <a:t> </a:t>
            </a:r>
            <a:r>
              <a:rPr lang="de" sz="1350" u="sng"/>
              <a:t>grammatischen Erkenntnissen</a:t>
            </a:r>
            <a:r>
              <a:rPr lang="de"/>
              <a:t> </a:t>
            </a:r>
            <a:r>
              <a:rPr lang="de" sz="1350"/>
              <a:t>aus Linguistik und ist für die Kategorien Personen, Orte und Organisationen bereits recht gut entwickelt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de" sz="1350"/>
              <a:t>Problematik: Leider verhalten sich Sprachen unterschiedlich regelmäßig und so ist die</a:t>
            </a:r>
            <a:r>
              <a:rPr lang="de"/>
              <a:t> </a:t>
            </a:r>
            <a:r>
              <a:rPr lang="de" sz="1350" u="sng"/>
              <a:t>Klassifizierung für Englisch</a:t>
            </a:r>
            <a:r>
              <a:rPr lang="de"/>
              <a:t> </a:t>
            </a:r>
            <a:r>
              <a:rPr lang="de" sz="1350"/>
              <a:t>momentan wohl noch eine der besten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de" sz="1350"/>
              <a:t>Verbesserung der deutschen NER wird derzeit viel geforscht (60-70% zufrieden gibt, kann den Stanford NER mit einer deutschen Erweiterung nutzen)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d3b829f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d3b829f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dece4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dece4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dece4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dece4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dece4e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dece4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f38af1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f38af1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d3b829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d3b829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der Literatur haben wir gesehen, das vor allem der F Test für die Evaluierung verwendet wird. Dieser vergleicht  die Varianz von zwei Stichproben. NER-Style F1 Test: sich überlappende Wörter reichen aus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pacy.io/" TargetMode="External"/><Relationship Id="rId4" Type="http://schemas.openxmlformats.org/officeDocument/2006/relationships/hyperlink" Target="https://nlpado.de/~sebastian/software/ner_german.shtml" TargetMode="External"/><Relationship Id="rId5" Type="http://schemas.openxmlformats.org/officeDocument/2006/relationships/hyperlink" Target="https://nlp.stanford.edu/software/CRF-NER.s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Mining - Praktikum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Satz-Reduktion mit Hilfe von NER-Tools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572675"/>
            <a:ext cx="81852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Text Mining Praktikum - Zwischenbericht - 14.12.2018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Marie Windhorst, Pia Sülzle, Vera Piontkowitz, Nils Wenzlitschke, Michael Brand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{5B9755B8-BA1E-4303-B79D-A2BC5B78AF2E}</a:tableStyleId>
              </a:tblPr>
              <a:tblGrid>
                <a:gridCol w="2003350"/>
                <a:gridCol w="1366475"/>
                <a:gridCol w="1930275"/>
                <a:gridCol w="2765475"/>
              </a:tblGrid>
              <a:tr h="65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666666"/>
                          </a:solidFill>
                        </a:rPr>
                        <a:t>Precision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666666"/>
                          </a:solidFill>
                        </a:rPr>
                        <a:t>Recall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666666"/>
                          </a:solidFill>
                        </a:rPr>
                        <a:t>F1-Wert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666666"/>
                          </a:solidFill>
                        </a:rPr>
                        <a:t>SpaCy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666666"/>
                          </a:solidFill>
                        </a:rPr>
                        <a:t>Stanford NER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666666"/>
                          </a:solidFill>
                        </a:rPr>
                        <a:t>GermaNER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9" name="Google Shape;129;p22"/>
          <p:cNvCxnSpPr/>
          <p:nvPr/>
        </p:nvCxnSpPr>
        <p:spPr>
          <a:xfrm flipH="1" rot="10800000">
            <a:off x="998950" y="1997600"/>
            <a:ext cx="7963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2833875" y="1672000"/>
            <a:ext cx="9300" cy="26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4341475" y="1728900"/>
            <a:ext cx="12900" cy="25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5993550" y="1728900"/>
            <a:ext cx="12900" cy="25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00" y="3499800"/>
            <a:ext cx="125714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900" y="3499807"/>
            <a:ext cx="11454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100" y="2858825"/>
            <a:ext cx="10336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774" y="2858999"/>
            <a:ext cx="13688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125" y="3499800"/>
            <a:ext cx="2603175" cy="59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125" y="2809025"/>
            <a:ext cx="2603175" cy="59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9">
            <a:alphaModFix/>
          </a:blip>
          <a:srcRect b="0" l="0" r="0" t="33266"/>
          <a:stretch/>
        </p:blipFill>
        <p:spPr>
          <a:xfrm>
            <a:off x="2907888" y="2194001"/>
            <a:ext cx="1368875" cy="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89537" y="2218200"/>
            <a:ext cx="1368875" cy="57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9125" y="2193929"/>
            <a:ext cx="2603175" cy="55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Problem-Evaluierung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kein Tool perfekt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Kombination verschiedener Tools?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Eigenes Modell erstellen?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</a:t>
            </a:r>
            <a:r>
              <a:rPr lang="de"/>
              <a:t>atzreduktion abhängig von Satzstruktur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besonders Personen (irgendwer/wem/was/wen)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Wie Organisationen ersetzen? (irgendwo/irgendwas)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Relativsätze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06105" cy="4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1445275" y="488850"/>
            <a:ext cx="2061600" cy="2904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013125" y="779325"/>
            <a:ext cx="13389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1445275" y="1601150"/>
            <a:ext cx="4746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5575675" y="1601150"/>
            <a:ext cx="10485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6291225" y="1868000"/>
            <a:ext cx="12399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039350" y="2165188"/>
            <a:ext cx="18066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173950" y="2968500"/>
            <a:ext cx="4746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995450" y="3207000"/>
            <a:ext cx="58944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156625" y="3514025"/>
            <a:ext cx="17781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424025" y="4059550"/>
            <a:ext cx="4959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851975" y="4342925"/>
            <a:ext cx="913800" cy="238500"/>
          </a:xfrm>
          <a:prstGeom prst="rect">
            <a:avLst/>
          </a:prstGeom>
          <a:solidFill>
            <a:srgbClr val="63D297">
              <a:alpha val="56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98"/>
            <a:ext cx="8520600" cy="44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439250" y="651800"/>
            <a:ext cx="1579800" cy="2904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4626325" y="655250"/>
            <a:ext cx="3953400" cy="2835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074775" y="1586975"/>
            <a:ext cx="1537500" cy="2550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262875" y="1544475"/>
            <a:ext cx="1310700" cy="3402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5912275" y="1841975"/>
            <a:ext cx="1381500" cy="3258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1147725" y="2118325"/>
            <a:ext cx="1310700" cy="3402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2444225" y="2791375"/>
            <a:ext cx="1608300" cy="3258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627375" y="3379425"/>
            <a:ext cx="1310700" cy="3258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2132500" y="3691125"/>
            <a:ext cx="1494900" cy="3258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7063450" y="3981600"/>
            <a:ext cx="1537500" cy="393600"/>
          </a:xfrm>
          <a:prstGeom prst="rect">
            <a:avLst/>
          </a:prstGeom>
          <a:solidFill>
            <a:srgbClr val="63D297">
              <a:alpha val="5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Satz-Reduktion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40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Reduktion / Vereinfachung von Sätzen, z.B. Ersetzung von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Zeitangaben durch irgendwann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Ortsangaben durch irgendwo / da / dort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Personenangaben durch irgendwer / jemand 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Beispiel: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Eingabe: Angela Merkel isst gerne bei McDonalds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Ausgabe: Irgendwer isst gerne irgendwo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Named Entity Recognition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Eigennamenerkennung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Tool zur automatischen Klassifizierung / Erkennung von Namen, Organisationen, Ortsangaben, Zeitangaben, Prozentangaben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Beispiel (IOB-chunk-representation):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Eingabe: Angela Merkel isst gerne bei McDonalds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Ausgabe:    </a:t>
            </a:r>
            <a:r>
              <a:rPr lang="de" sz="1000"/>
              <a:t>Angela B-PER 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/>
              <a:t>Merkel I-PER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/>
              <a:t>isst O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/>
              <a:t>gerne O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000"/>
              <a:t>bei O 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000"/>
              <a:t>McDonalds B-ORG</a:t>
            </a:r>
            <a:endParaRPr sz="10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Verfügbare Named Entity Recognition Tools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3"/>
              </a:rPr>
              <a:t>spaCy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in Python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Corpus: TIGER und WikiNer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4"/>
              </a:rPr>
              <a:t>German NER</a:t>
            </a:r>
            <a:r>
              <a:rPr lang="de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in Java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fordert IOB-Chunking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Frankfurter Rundschau - 206.931 Tokens in 12.705 Sätzen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rgbClr val="666666"/>
                </a:solidFill>
                <a:uFill>
                  <a:noFill/>
                </a:uFill>
                <a:hlinkClick r:id="rId5"/>
              </a:rPr>
              <a:t>Stanford Named Entity Recognizer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de" sz="1400">
                <a:solidFill>
                  <a:srgbClr val="666666"/>
                </a:solidFill>
              </a:rPr>
              <a:t>in Java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de" sz="1400">
                <a:solidFill>
                  <a:srgbClr val="666666"/>
                </a:solidFill>
              </a:rPr>
              <a:t>eigene GUI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de" sz="1400">
                <a:solidFill>
                  <a:srgbClr val="666666"/>
                </a:solidFill>
              </a:rPr>
              <a:t>Transkripte des Europäischen Parlaments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2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06105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Named Entity Recognition - Evaluation</a:t>
            </a:r>
            <a:r>
              <a:rPr lang="de"/>
              <a:t>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31225"/>
            <a:ext cx="57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Vergleich von NER-Tools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Statistische Evaluation - Evaluationsmaße: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Precision = Anzahl korrekt klassifizierter NEs / Anzahl NEs gefunden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Qualität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Recall = Anzahl korrekt klassifizierter NEs / Anzahl vorhandener NEs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Quantität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F1-Test = (2 * Precision * Recall) / (Precision + Recall)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Idealwert: 1  (perfect precision and recall)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400" y="1017725"/>
            <a:ext cx="218430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