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 id="2147483953" r:id="rId2"/>
  </p:sldMasterIdLst>
  <p:notesMasterIdLst>
    <p:notesMasterId r:id="rId39"/>
  </p:notesMasterIdLst>
  <p:sldIdLst>
    <p:sldId id="256" r:id="rId3"/>
    <p:sldId id="257" r:id="rId4"/>
    <p:sldId id="277" r:id="rId5"/>
    <p:sldId id="365" r:id="rId6"/>
    <p:sldId id="367" r:id="rId7"/>
    <p:sldId id="366" r:id="rId8"/>
    <p:sldId id="258" r:id="rId9"/>
    <p:sldId id="278" r:id="rId10"/>
    <p:sldId id="319" r:id="rId11"/>
    <p:sldId id="349" r:id="rId12"/>
    <p:sldId id="350" r:id="rId13"/>
    <p:sldId id="368" r:id="rId14"/>
    <p:sldId id="369" r:id="rId15"/>
    <p:sldId id="370" r:id="rId16"/>
    <p:sldId id="371" r:id="rId17"/>
    <p:sldId id="372" r:id="rId18"/>
    <p:sldId id="373" r:id="rId19"/>
    <p:sldId id="374" r:id="rId20"/>
    <p:sldId id="375" r:id="rId21"/>
    <p:sldId id="376" r:id="rId22"/>
    <p:sldId id="378" r:id="rId23"/>
    <p:sldId id="318" r:id="rId24"/>
    <p:sldId id="383" r:id="rId25"/>
    <p:sldId id="380" r:id="rId26"/>
    <p:sldId id="381" r:id="rId27"/>
    <p:sldId id="382" r:id="rId28"/>
    <p:sldId id="379" r:id="rId29"/>
    <p:sldId id="384" r:id="rId30"/>
    <p:sldId id="385" r:id="rId31"/>
    <p:sldId id="389" r:id="rId32"/>
    <p:sldId id="386" r:id="rId33"/>
    <p:sldId id="387" r:id="rId34"/>
    <p:sldId id="284" r:id="rId35"/>
    <p:sldId id="314" r:id="rId36"/>
    <p:sldId id="363" r:id="rId37"/>
    <p:sldId id="3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94660"/>
  </p:normalViewPr>
  <p:slideViewPr>
    <p:cSldViewPr snapToGrid="0">
      <p:cViewPr>
        <p:scale>
          <a:sx n="66" d="100"/>
          <a:sy n="66" d="100"/>
        </p:scale>
        <p:origin x="81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A0709-C209-4061-A180-1085BDCAD46C}" type="datetimeFigureOut">
              <a:rPr lang="fr-FR" smtClean="0"/>
              <a:t>27/04/2018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1B5172-7032-491F-9328-2C3C0C7F0D3A}" type="slidenum">
              <a:rPr lang="fr-FR" smtClean="0"/>
              <a:t>‹N°›</a:t>
            </a:fld>
            <a:endParaRPr lang="fr-FR"/>
          </a:p>
        </p:txBody>
      </p:sp>
    </p:spTree>
    <p:extLst>
      <p:ext uri="{BB962C8B-B14F-4D97-AF65-F5344CB8AC3E}">
        <p14:creationId xmlns:p14="http://schemas.microsoft.com/office/powerpoint/2010/main" val="159393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D1B5172-7032-491F-9328-2C3C0C7F0D3A}" type="slidenum">
              <a:rPr lang="fr-FR" smtClean="0"/>
              <a:t>13</a:t>
            </a:fld>
            <a:endParaRPr lang="fr-FR"/>
          </a:p>
        </p:txBody>
      </p:sp>
    </p:spTree>
    <p:extLst>
      <p:ext uri="{BB962C8B-B14F-4D97-AF65-F5344CB8AC3E}">
        <p14:creationId xmlns:p14="http://schemas.microsoft.com/office/powerpoint/2010/main" val="706254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5F6CBA3-2CBB-4CA4-BE06-114A5754E3F1}" type="datetimeFigureOut">
              <a:rPr lang="fr-FR" smtClean="0"/>
              <a:t>24/04/2018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414286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F6CBA3-2CBB-4CA4-BE06-114A5754E3F1}" type="datetimeFigureOut">
              <a:rPr lang="fr-FR" smtClean="0"/>
              <a:t>24/04/2018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113642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C5F6CBA3-2CBB-4CA4-BE06-114A5754E3F1}" type="datetimeFigureOut">
              <a:rPr lang="fr-FR" smtClean="0"/>
              <a:t>24/04/2018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3362141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fr-FR"/>
              <a:t>Modifiez le style du titre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5F6CBA3-2CBB-4CA4-BE06-114A5754E3F1}" type="datetimeFigureOut">
              <a:rPr lang="fr-FR" smtClean="0"/>
              <a:t>24/04/2018</a:t>
            </a:fld>
            <a:endParaRPr lang="fr-F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BE9A948-DA90-4216-90FA-99F5D0BA1577}" type="slidenum">
              <a:rPr lang="fr-FR" smtClean="0"/>
              <a:t>‹N°›</a:t>
            </a:fld>
            <a:endParaRPr lang="fr-F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296466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F6CBA3-2CBB-4CA4-BE06-114A5754E3F1}" type="datetimeFigureOut">
              <a:rPr lang="fr-FR" smtClean="0"/>
              <a:t>24/04/2018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2670181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fr-FR"/>
              <a:t>Modifiez le style du titre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5F6CBA3-2CBB-4CA4-BE06-114A5754E3F1}" type="datetimeFigureOut">
              <a:rPr lang="fr-FR" smtClean="0"/>
              <a:t>24/04/2018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BE9A948-DA90-4216-90FA-99F5D0BA1577}" type="slidenum">
              <a:rPr lang="fr-FR" smtClean="0"/>
              <a:t>‹N°›</a:t>
            </a:fld>
            <a:endParaRPr lang="fr-F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2416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5F6CBA3-2CBB-4CA4-BE06-114A5754E3F1}" type="datetimeFigureOut">
              <a:rPr lang="fr-FR" smtClean="0"/>
              <a:t>24/04/2018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1366198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fr-FR"/>
              <a:t>Modifier les styles du texte du masque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5F6CBA3-2CBB-4CA4-BE06-114A5754E3F1}" type="datetimeFigureOut">
              <a:rPr lang="fr-FR" smtClean="0"/>
              <a:t>24/04/2018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74483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5F6CBA3-2CBB-4CA4-BE06-114A5754E3F1}" type="datetimeFigureOut">
              <a:rPr lang="fr-FR" smtClean="0"/>
              <a:t>24/04/2018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1138334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6CBA3-2CBB-4CA4-BE06-114A5754E3F1}" type="datetimeFigureOut">
              <a:rPr lang="fr-FR" smtClean="0"/>
              <a:t>24/04/2018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4034273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5F6CBA3-2CBB-4CA4-BE06-114A5754E3F1}" type="datetimeFigureOut">
              <a:rPr lang="fr-FR" smtClean="0"/>
              <a:t>24/04/2018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182104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F6CBA3-2CBB-4CA4-BE06-114A5754E3F1}" type="datetimeFigureOut">
              <a:rPr lang="fr-FR" smtClean="0"/>
              <a:t>24/04/2018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5442615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5F6CBA3-2CBB-4CA4-BE06-114A5754E3F1}" type="datetimeFigureOut">
              <a:rPr lang="fr-FR" smtClean="0"/>
              <a:t>24/04/2018</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2854412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F6CBA3-2CBB-4CA4-BE06-114A5754E3F1}" type="datetimeFigureOut">
              <a:rPr lang="fr-FR" smtClean="0"/>
              <a:t>24/04/2018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11883639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F6CBA3-2CBB-4CA4-BE06-114A5754E3F1}" type="datetimeFigureOut">
              <a:rPr lang="fr-FR" smtClean="0"/>
              <a:t>24/04/2018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249510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5F6CBA3-2CBB-4CA4-BE06-114A5754E3F1}" type="datetimeFigureOut">
              <a:rPr lang="fr-FR" smtClean="0"/>
              <a:t>24/04/2018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59856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5F6CBA3-2CBB-4CA4-BE06-114A5754E3F1}" type="datetimeFigureOut">
              <a:rPr lang="fr-FR" smtClean="0"/>
              <a:t>24/04/2018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427973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C5F6CBA3-2CBB-4CA4-BE06-114A5754E3F1}" type="datetimeFigureOut">
              <a:rPr lang="fr-FR" smtClean="0"/>
              <a:t>24/04/2018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BE9A948-DA90-4216-90FA-99F5D0BA1577}"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776600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F6CBA3-2CBB-4CA4-BE06-114A5754E3F1}" type="datetimeFigureOut">
              <a:rPr lang="fr-FR" smtClean="0"/>
              <a:t>24/04/2018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BE9A948-DA90-4216-90FA-99F5D0BA1577}" type="slidenum">
              <a:rPr lang="fr-FR" smtClean="0"/>
              <a:t>‹N°›</a:t>
            </a:fld>
            <a:endParaRPr lang="fr-FR"/>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85374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6CBA3-2CBB-4CA4-BE06-114A5754E3F1}" type="datetimeFigureOut">
              <a:rPr lang="fr-FR" smtClean="0"/>
              <a:t>24/04/2018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314941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5F6CBA3-2CBB-4CA4-BE06-114A5754E3F1}" type="datetimeFigureOut">
              <a:rPr lang="fr-FR" smtClean="0"/>
              <a:t>24/04/2018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222373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5F6CBA3-2CBB-4CA4-BE06-114A5754E3F1}" type="datetimeFigureOut">
              <a:rPr lang="fr-FR" smtClean="0"/>
              <a:t>24/04/2018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BE9A948-DA90-4216-90FA-99F5D0BA1577}" type="slidenum">
              <a:rPr lang="fr-FR" smtClean="0"/>
              <a:t>‹N°›</a:t>
            </a:fld>
            <a:endParaRPr lang="fr-FR"/>
          </a:p>
        </p:txBody>
      </p:sp>
    </p:spTree>
    <p:extLst>
      <p:ext uri="{BB962C8B-B14F-4D97-AF65-F5344CB8AC3E}">
        <p14:creationId xmlns:p14="http://schemas.microsoft.com/office/powerpoint/2010/main" val="939069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5F6CBA3-2CBB-4CA4-BE06-114A5754E3F1}" type="datetimeFigureOut">
              <a:rPr lang="fr-FR" smtClean="0"/>
              <a:t>24/04/2018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BE9A948-DA90-4216-90FA-99F5D0BA1577}" type="slidenum">
              <a:rPr lang="fr-FR" smtClean="0"/>
              <a:t>‹N°›</a:t>
            </a:fld>
            <a:endParaRPr lang="fr-FR"/>
          </a:p>
        </p:txBody>
      </p:sp>
    </p:spTree>
    <p:extLst>
      <p:ext uri="{BB962C8B-B14F-4D97-AF65-F5344CB8AC3E}">
        <p14:creationId xmlns:p14="http://schemas.microsoft.com/office/powerpoint/2010/main" val="3885498132"/>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5F6CBA3-2CBB-4CA4-BE06-114A5754E3F1}" type="datetimeFigureOut">
              <a:rPr lang="fr-FR" smtClean="0"/>
              <a:t>24/04/2018</a:t>
            </a:fld>
            <a:endParaRPr lang="fr-F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fr-F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BE9A948-DA90-4216-90FA-99F5D0BA1577}" type="slidenum">
              <a:rPr lang="fr-FR" smtClean="0"/>
              <a:t>‹N°›</a:t>
            </a:fld>
            <a:endParaRPr lang="fr-FR"/>
          </a:p>
        </p:txBody>
      </p:sp>
    </p:spTree>
    <p:extLst>
      <p:ext uri="{BB962C8B-B14F-4D97-AF65-F5344CB8AC3E}">
        <p14:creationId xmlns:p14="http://schemas.microsoft.com/office/powerpoint/2010/main" val="1522647943"/>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s://archive.ics.uci.edu/ml/datasets/Online+Retail"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D5AB69-35FB-4B64-8709-E3720A403F22}"/>
              </a:ext>
            </a:extLst>
          </p:cNvPr>
          <p:cNvSpPr>
            <a:spLocks noGrp="1"/>
          </p:cNvSpPr>
          <p:nvPr>
            <p:ph type="ctrTitle"/>
          </p:nvPr>
        </p:nvSpPr>
        <p:spPr>
          <a:xfrm>
            <a:off x="801858" y="1122363"/>
            <a:ext cx="10789920" cy="2387600"/>
          </a:xfrm>
        </p:spPr>
        <p:txBody>
          <a:bodyPr>
            <a:normAutofit/>
          </a:bodyPr>
          <a:lstStyle/>
          <a:p>
            <a:r>
              <a:rPr lang="fr-FR" sz="4000" dirty="0"/>
              <a:t>Soutenance projet 5</a:t>
            </a:r>
            <a:br>
              <a:rPr lang="fr-FR" sz="4000" dirty="0"/>
            </a:br>
            <a:r>
              <a:rPr lang="fr-FR" sz="4000" dirty="0"/>
              <a:t>Segmenter le comportement des clients</a:t>
            </a:r>
          </a:p>
        </p:txBody>
      </p:sp>
      <p:sp>
        <p:nvSpPr>
          <p:cNvPr id="3" name="Sous-titre 2">
            <a:extLst>
              <a:ext uri="{FF2B5EF4-FFF2-40B4-BE49-F238E27FC236}">
                <a16:creationId xmlns:a16="http://schemas.microsoft.com/office/drawing/2014/main" id="{2263CC60-F65D-436D-885E-0A7E40F42B1B}"/>
              </a:ext>
            </a:extLst>
          </p:cNvPr>
          <p:cNvSpPr>
            <a:spLocks noGrp="1"/>
          </p:cNvSpPr>
          <p:nvPr>
            <p:ph type="subTitle" idx="1"/>
          </p:nvPr>
        </p:nvSpPr>
        <p:spPr>
          <a:xfrm>
            <a:off x="961292" y="4488302"/>
            <a:ext cx="9144000" cy="1655762"/>
          </a:xfrm>
        </p:spPr>
        <p:txBody>
          <a:bodyPr>
            <a:normAutofit/>
          </a:bodyPr>
          <a:lstStyle/>
          <a:p>
            <a:pPr algn="l"/>
            <a:r>
              <a:rPr lang="fr-FR" sz="1600" dirty="0"/>
              <a:t>Etudiant: Pierre-Emmanuel Beaumale</a:t>
            </a:r>
          </a:p>
          <a:p>
            <a:pPr algn="l"/>
            <a:r>
              <a:rPr lang="fr-FR" sz="1600" dirty="0"/>
              <a:t>Mentor: Mohammed </a:t>
            </a:r>
            <a:r>
              <a:rPr lang="fr-FR" sz="1600" dirty="0" err="1"/>
              <a:t>Sedki</a:t>
            </a:r>
            <a:endParaRPr lang="fr-FR" sz="1600" dirty="0"/>
          </a:p>
          <a:p>
            <a:pPr algn="l"/>
            <a:r>
              <a:rPr lang="fr-FR" sz="1600" dirty="0"/>
              <a:t>Date: 24/04/2018</a:t>
            </a:r>
          </a:p>
          <a:p>
            <a:pPr algn="l"/>
            <a:r>
              <a:rPr lang="fr-FR" sz="1600" dirty="0" err="1"/>
              <a:t>OpenClassrooms</a:t>
            </a:r>
            <a:r>
              <a:rPr lang="fr-FR" sz="1600" dirty="0"/>
              <a:t>: Parcours data </a:t>
            </a:r>
            <a:r>
              <a:rPr lang="fr-FR" sz="1600" dirty="0" err="1"/>
              <a:t>scientist</a:t>
            </a:r>
            <a:endParaRPr lang="fr-FR" sz="1600" dirty="0"/>
          </a:p>
        </p:txBody>
      </p:sp>
    </p:spTree>
    <p:extLst>
      <p:ext uri="{BB962C8B-B14F-4D97-AF65-F5344CB8AC3E}">
        <p14:creationId xmlns:p14="http://schemas.microsoft.com/office/powerpoint/2010/main" val="992456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p:txBody>
          <a:bodyPr>
            <a:normAutofit/>
          </a:bodyPr>
          <a:lstStyle/>
          <a:p>
            <a:r>
              <a:rPr lang="fr-FR" sz="4000" dirty="0"/>
              <a:t>Jeu de données</a:t>
            </a:r>
          </a:p>
        </p:txBody>
      </p:sp>
      <p:sp>
        <p:nvSpPr>
          <p:cNvPr id="3" name="Espace réservé du contenu 2">
            <a:extLst>
              <a:ext uri="{FF2B5EF4-FFF2-40B4-BE49-F238E27FC236}">
                <a16:creationId xmlns:a16="http://schemas.microsoft.com/office/drawing/2014/main" id="{1BC6F61E-4A68-438E-BF83-1FD7FB9513AF}"/>
              </a:ext>
            </a:extLst>
          </p:cNvPr>
          <p:cNvSpPr>
            <a:spLocks noGrp="1"/>
          </p:cNvSpPr>
          <p:nvPr>
            <p:ph idx="1"/>
          </p:nvPr>
        </p:nvSpPr>
        <p:spPr>
          <a:xfrm>
            <a:off x="1261872" y="1878632"/>
            <a:ext cx="9458739" cy="4659581"/>
          </a:xfrm>
        </p:spPr>
        <p:txBody>
          <a:bodyPr>
            <a:normAutofit/>
          </a:bodyPr>
          <a:lstStyle/>
          <a:p>
            <a:pPr marL="0" indent="0" algn="just">
              <a:buNone/>
            </a:pPr>
            <a:r>
              <a:rPr lang="fr-FR" b="1" dirty="0"/>
              <a:t>Premier traitement sur le jeu de données (suite):</a:t>
            </a:r>
            <a:endParaRPr lang="fr-FR" sz="1800" b="1" dirty="0"/>
          </a:p>
          <a:p>
            <a:pPr lvl="1" algn="just">
              <a:buFontTx/>
              <a:buChar char="-"/>
            </a:pPr>
            <a:r>
              <a:rPr lang="fr-FR" dirty="0"/>
              <a:t>Nettoyage des données de type chaine de caractères et de type entière.</a:t>
            </a:r>
          </a:p>
          <a:p>
            <a:pPr lvl="1" algn="just">
              <a:buFontTx/>
              <a:buChar char="-"/>
            </a:pPr>
            <a:r>
              <a:rPr lang="fr-FR" dirty="0"/>
              <a:t>Traitement des </a:t>
            </a:r>
            <a:r>
              <a:rPr lang="fr-FR" dirty="0" err="1"/>
              <a:t>outliers</a:t>
            </a:r>
            <a:r>
              <a:rPr lang="fr-FR" dirty="0"/>
              <a:t> (sensibilité de l’algorithme K-</a:t>
            </a:r>
            <a:r>
              <a:rPr lang="fr-FR" dirty="0" err="1"/>
              <a:t>means</a:t>
            </a:r>
            <a:r>
              <a:rPr lang="fr-FR" dirty="0"/>
              <a:t>).</a:t>
            </a:r>
          </a:p>
          <a:p>
            <a:pPr marL="0" indent="0" algn="just">
              <a:buNone/>
            </a:pPr>
            <a:endParaRPr lang="fr-FR" b="1" dirty="0"/>
          </a:p>
          <a:p>
            <a:pPr marL="0" indent="0" algn="just">
              <a:buNone/>
            </a:pPr>
            <a:r>
              <a:rPr lang="fr-FR" b="1" dirty="0"/>
              <a:t>Création des </a:t>
            </a:r>
            <a:r>
              <a:rPr lang="fr-FR" b="1" dirty="0" err="1"/>
              <a:t>features</a:t>
            </a:r>
            <a:r>
              <a:rPr lang="fr-FR" b="1" dirty="0"/>
              <a:t> suivantes:</a:t>
            </a:r>
          </a:p>
          <a:p>
            <a:pPr lvl="1" algn="just">
              <a:buFontTx/>
              <a:buChar char="-"/>
            </a:pPr>
            <a:r>
              <a:rPr lang="fr-FR" dirty="0"/>
              <a:t>« </a:t>
            </a:r>
            <a:r>
              <a:rPr lang="fr-FR" dirty="0" err="1"/>
              <a:t>Amount</a:t>
            </a:r>
            <a:r>
              <a:rPr lang="fr-FR" dirty="0"/>
              <a:t> » produit du nombre d’articles par le prix unitaire.</a:t>
            </a:r>
          </a:p>
          <a:p>
            <a:pPr lvl="1" algn="just">
              <a:buFontTx/>
              <a:buChar char="-"/>
            </a:pPr>
            <a:r>
              <a:rPr lang="fr-FR" dirty="0"/>
              <a:t>« Manual » pour les transactions ayant fait lieu à un retrait de la marchandise au dépôt.</a:t>
            </a:r>
          </a:p>
          <a:p>
            <a:pPr lvl="1" algn="just">
              <a:buFontTx/>
              <a:buChar char="-"/>
            </a:pPr>
            <a:r>
              <a:rPr lang="fr-FR" dirty="0"/>
              <a:t>« POST » pour les transactions étant envoyé par la poste.</a:t>
            </a:r>
          </a:p>
          <a:p>
            <a:pPr lvl="1" algn="just">
              <a:buFontTx/>
              <a:buChar char="-"/>
            </a:pPr>
            <a:r>
              <a:rPr lang="fr-FR" dirty="0"/>
              <a:t>« Discount » pour les transactions ayant fait l’objet d’un rabais.</a:t>
            </a:r>
          </a:p>
          <a:p>
            <a:pPr lvl="1" algn="just">
              <a:buFontTx/>
              <a:buChar char="-"/>
            </a:pPr>
            <a:r>
              <a:rPr lang="fr-FR" dirty="0"/>
              <a:t>« </a:t>
            </a:r>
            <a:r>
              <a:rPr lang="fr-FR" dirty="0" err="1"/>
              <a:t>Is_UK</a:t>
            </a:r>
            <a:r>
              <a:rPr lang="fr-FR" dirty="0"/>
              <a:t> » pour déterminer si un client réside au Royaume-Uni ou non.</a:t>
            </a:r>
          </a:p>
          <a:p>
            <a:pPr lvl="1" algn="just">
              <a:buFontTx/>
              <a:buChar char="-"/>
            </a:pPr>
            <a:r>
              <a:rPr lang="fr-FR" dirty="0"/>
              <a:t>« </a:t>
            </a:r>
            <a:r>
              <a:rPr lang="fr-FR" dirty="0" err="1"/>
              <a:t>Year_Month</a:t>
            </a:r>
            <a:r>
              <a:rPr lang="fr-FR" dirty="0"/>
              <a:t> » pour déterminer le mois et l’année d’achat.</a:t>
            </a:r>
          </a:p>
          <a:p>
            <a:pPr algn="just">
              <a:buFontTx/>
              <a:buChar char="-"/>
            </a:pPr>
            <a:endParaRPr lang="fr-FR" b="1" dirty="0"/>
          </a:p>
          <a:p>
            <a:pPr lvl="1"/>
            <a:endParaRPr lang="fr-FR" sz="1400" dirty="0"/>
          </a:p>
          <a:p>
            <a:pPr marL="0" indent="0">
              <a:buNone/>
            </a:pPr>
            <a:endParaRPr lang="fr-FR" dirty="0"/>
          </a:p>
        </p:txBody>
      </p:sp>
    </p:spTree>
    <p:extLst>
      <p:ext uri="{BB962C8B-B14F-4D97-AF65-F5344CB8AC3E}">
        <p14:creationId xmlns:p14="http://schemas.microsoft.com/office/powerpoint/2010/main" val="30486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p:txBody>
          <a:bodyPr>
            <a:normAutofit/>
          </a:bodyPr>
          <a:lstStyle/>
          <a:p>
            <a:r>
              <a:rPr lang="fr-FR" sz="4000" dirty="0"/>
              <a:t>Jeu de données: Information de base</a:t>
            </a:r>
          </a:p>
        </p:txBody>
      </p:sp>
      <p:sp>
        <p:nvSpPr>
          <p:cNvPr id="4" name="Espace réservé du contenu 3">
            <a:extLst>
              <a:ext uri="{FF2B5EF4-FFF2-40B4-BE49-F238E27FC236}">
                <a16:creationId xmlns:a16="http://schemas.microsoft.com/office/drawing/2014/main" id="{2D8AFB9D-0DD8-423A-A2CC-EF5903239950}"/>
              </a:ext>
            </a:extLst>
          </p:cNvPr>
          <p:cNvSpPr>
            <a:spLocks noGrp="1"/>
          </p:cNvSpPr>
          <p:nvPr>
            <p:ph idx="1"/>
          </p:nvPr>
        </p:nvSpPr>
        <p:spPr/>
        <p:txBody>
          <a:bodyPr/>
          <a:lstStyle/>
          <a:p>
            <a:pPr marL="0" indent="0" algn="just">
              <a:buNone/>
            </a:pPr>
            <a:r>
              <a:rPr lang="fr-FR" b="1" dirty="0"/>
              <a:t>Quelques informations sur les données disponibles:</a:t>
            </a:r>
          </a:p>
          <a:p>
            <a:pPr lvl="1"/>
            <a:r>
              <a:rPr lang="fr-FR" dirty="0"/>
              <a:t>Chiffres d’affaires sur la période observée : 6 321 374 pounds.</a:t>
            </a:r>
          </a:p>
          <a:p>
            <a:pPr lvl="1"/>
            <a:r>
              <a:rPr lang="fr-FR" dirty="0"/>
              <a:t>Nombre de transactions conservées: 17714 transactions.</a:t>
            </a:r>
          </a:p>
          <a:p>
            <a:pPr lvl="1"/>
            <a:r>
              <a:rPr lang="fr-FR" dirty="0"/>
              <a:t>Nombre de clients: 4209 clients conservées.</a:t>
            </a:r>
          </a:p>
          <a:p>
            <a:pPr lvl="1"/>
            <a:r>
              <a:rPr lang="fr-FR" dirty="0"/>
              <a:t>Montant moyen d’une transaction : 356,85 pounds pour une moyenne de 208 articles achetés par transactions.</a:t>
            </a:r>
          </a:p>
          <a:p>
            <a:pPr lvl="1"/>
            <a:r>
              <a:rPr lang="fr-FR" dirty="0"/>
              <a:t>Nombre d’articles échangé 3610 articles.</a:t>
            </a:r>
          </a:p>
          <a:p>
            <a:pPr lvl="1"/>
            <a:r>
              <a:rPr lang="fr-FR" dirty="0"/>
              <a:t>37 pays de résidence pour les clients.</a:t>
            </a:r>
          </a:p>
          <a:p>
            <a:pPr lvl="1"/>
            <a:endParaRPr lang="fr-FR" dirty="0"/>
          </a:p>
          <a:p>
            <a:pPr lvl="1"/>
            <a:endParaRPr lang="fr-FR" dirty="0"/>
          </a:p>
          <a:p>
            <a:pPr lvl="1"/>
            <a:endParaRPr lang="fr-FR" dirty="0"/>
          </a:p>
          <a:p>
            <a:pPr lvl="1"/>
            <a:endParaRPr lang="fr-FR" dirty="0"/>
          </a:p>
        </p:txBody>
      </p:sp>
    </p:spTree>
    <p:extLst>
      <p:ext uri="{BB962C8B-B14F-4D97-AF65-F5344CB8AC3E}">
        <p14:creationId xmlns:p14="http://schemas.microsoft.com/office/powerpoint/2010/main" val="222678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a:xfrm>
            <a:off x="1261872" y="365760"/>
            <a:ext cx="9692640" cy="1325562"/>
          </a:xfrm>
        </p:spPr>
        <p:txBody>
          <a:bodyPr>
            <a:normAutofit/>
          </a:bodyPr>
          <a:lstStyle/>
          <a:p>
            <a:r>
              <a:rPr lang="fr-FR" sz="4000" dirty="0"/>
              <a:t>Jeu de données: Quelques explorations</a:t>
            </a:r>
          </a:p>
        </p:txBody>
      </p:sp>
      <p:sp>
        <p:nvSpPr>
          <p:cNvPr id="4" name="Espace réservé du contenu 3">
            <a:extLst>
              <a:ext uri="{FF2B5EF4-FFF2-40B4-BE49-F238E27FC236}">
                <a16:creationId xmlns:a16="http://schemas.microsoft.com/office/drawing/2014/main" id="{2D8AFB9D-0DD8-423A-A2CC-EF5903239950}"/>
              </a:ext>
            </a:extLst>
          </p:cNvPr>
          <p:cNvSpPr>
            <a:spLocks noGrp="1"/>
          </p:cNvSpPr>
          <p:nvPr>
            <p:ph idx="1"/>
          </p:nvPr>
        </p:nvSpPr>
        <p:spPr/>
        <p:txBody>
          <a:bodyPr/>
          <a:lstStyle/>
          <a:p>
            <a:r>
              <a:rPr lang="fr-FR" dirty="0"/>
              <a:t>Quelques observations:</a:t>
            </a:r>
          </a:p>
          <a:p>
            <a:pPr lvl="1"/>
            <a:endParaRPr lang="fr-FR" dirty="0"/>
          </a:p>
          <a:p>
            <a:pPr lvl="1"/>
            <a:endParaRPr lang="fr-FR" dirty="0"/>
          </a:p>
          <a:p>
            <a:pPr lvl="1"/>
            <a:endParaRPr lang="fr-FR" dirty="0"/>
          </a:p>
          <a:p>
            <a:pPr lvl="1"/>
            <a:endParaRPr lang="fr-FR" dirty="0"/>
          </a:p>
        </p:txBody>
      </p:sp>
      <p:pic>
        <p:nvPicPr>
          <p:cNvPr id="2" name="Image 1">
            <a:extLst>
              <a:ext uri="{FF2B5EF4-FFF2-40B4-BE49-F238E27FC236}">
                <a16:creationId xmlns:a16="http://schemas.microsoft.com/office/drawing/2014/main" id="{D297274C-6B3E-4099-840B-324E5C746A4F}"/>
              </a:ext>
            </a:extLst>
          </p:cNvPr>
          <p:cNvPicPr>
            <a:picLocks noChangeAspect="1"/>
          </p:cNvPicPr>
          <p:nvPr/>
        </p:nvPicPr>
        <p:blipFill>
          <a:blip r:embed="rId2"/>
          <a:stretch>
            <a:fillRect/>
          </a:stretch>
        </p:blipFill>
        <p:spPr>
          <a:xfrm>
            <a:off x="1012874" y="2474077"/>
            <a:ext cx="4729558" cy="3060781"/>
          </a:xfrm>
          <a:prstGeom prst="rect">
            <a:avLst/>
          </a:prstGeom>
        </p:spPr>
      </p:pic>
      <p:sp>
        <p:nvSpPr>
          <p:cNvPr id="3" name="ZoneTexte 2">
            <a:extLst>
              <a:ext uri="{FF2B5EF4-FFF2-40B4-BE49-F238E27FC236}">
                <a16:creationId xmlns:a16="http://schemas.microsoft.com/office/drawing/2014/main" id="{C1B16720-F9DF-4212-B6E0-76DC8995BD34}"/>
              </a:ext>
            </a:extLst>
          </p:cNvPr>
          <p:cNvSpPr txBox="1"/>
          <p:nvPr/>
        </p:nvSpPr>
        <p:spPr>
          <a:xfrm>
            <a:off x="1406769" y="5655212"/>
            <a:ext cx="4178105" cy="369332"/>
          </a:xfrm>
          <a:prstGeom prst="rect">
            <a:avLst/>
          </a:prstGeom>
          <a:noFill/>
        </p:spPr>
        <p:txBody>
          <a:bodyPr wrap="square" rtlCol="0">
            <a:spAutoFit/>
          </a:bodyPr>
          <a:lstStyle/>
          <a:p>
            <a:r>
              <a:rPr lang="fr-FR" dirty="0"/>
              <a:t>Figure 4 : Evolution du CA par mois.</a:t>
            </a:r>
          </a:p>
        </p:txBody>
      </p:sp>
      <p:sp>
        <p:nvSpPr>
          <p:cNvPr id="8" name="ZoneTexte 7">
            <a:extLst>
              <a:ext uri="{FF2B5EF4-FFF2-40B4-BE49-F238E27FC236}">
                <a16:creationId xmlns:a16="http://schemas.microsoft.com/office/drawing/2014/main" id="{3CB712E2-FB95-4FF6-9147-70C945DA5316}"/>
              </a:ext>
            </a:extLst>
          </p:cNvPr>
          <p:cNvSpPr txBox="1"/>
          <p:nvPr/>
        </p:nvSpPr>
        <p:spPr>
          <a:xfrm>
            <a:off x="6408532" y="6202510"/>
            <a:ext cx="4347386" cy="646331"/>
          </a:xfrm>
          <a:prstGeom prst="rect">
            <a:avLst/>
          </a:prstGeom>
          <a:noFill/>
        </p:spPr>
        <p:txBody>
          <a:bodyPr wrap="square" rtlCol="0">
            <a:spAutoFit/>
          </a:bodyPr>
          <a:lstStyle/>
          <a:p>
            <a:r>
              <a:rPr lang="fr-FR" dirty="0"/>
              <a:t>Figure 5 : Répartition du CA par pays en dehors de UK (84% des ventes).</a:t>
            </a:r>
          </a:p>
        </p:txBody>
      </p:sp>
      <p:pic>
        <p:nvPicPr>
          <p:cNvPr id="9" name="Image 8">
            <a:extLst>
              <a:ext uri="{FF2B5EF4-FFF2-40B4-BE49-F238E27FC236}">
                <a16:creationId xmlns:a16="http://schemas.microsoft.com/office/drawing/2014/main" id="{729A296B-EDEE-49B8-A5A3-896658223D4A}"/>
              </a:ext>
            </a:extLst>
          </p:cNvPr>
          <p:cNvPicPr>
            <a:picLocks noChangeAspect="1"/>
          </p:cNvPicPr>
          <p:nvPr/>
        </p:nvPicPr>
        <p:blipFill>
          <a:blip r:embed="rId3"/>
          <a:stretch>
            <a:fillRect/>
          </a:stretch>
        </p:blipFill>
        <p:spPr>
          <a:xfrm>
            <a:off x="6108192" y="2472270"/>
            <a:ext cx="4497407" cy="3644450"/>
          </a:xfrm>
          <a:prstGeom prst="rect">
            <a:avLst/>
          </a:prstGeom>
        </p:spPr>
      </p:pic>
    </p:spTree>
    <p:extLst>
      <p:ext uri="{BB962C8B-B14F-4D97-AF65-F5344CB8AC3E}">
        <p14:creationId xmlns:p14="http://schemas.microsoft.com/office/powerpoint/2010/main" val="374888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p:txBody>
          <a:bodyPr>
            <a:normAutofit/>
          </a:bodyPr>
          <a:lstStyle/>
          <a:p>
            <a:r>
              <a:rPr lang="fr-FR" sz="4000" dirty="0"/>
              <a:t>Jeu de données: Quelques explorations</a:t>
            </a:r>
          </a:p>
        </p:txBody>
      </p:sp>
      <p:sp>
        <p:nvSpPr>
          <p:cNvPr id="4" name="Espace réservé du contenu 3">
            <a:extLst>
              <a:ext uri="{FF2B5EF4-FFF2-40B4-BE49-F238E27FC236}">
                <a16:creationId xmlns:a16="http://schemas.microsoft.com/office/drawing/2014/main" id="{2D8AFB9D-0DD8-423A-A2CC-EF5903239950}"/>
              </a:ext>
            </a:extLst>
          </p:cNvPr>
          <p:cNvSpPr>
            <a:spLocks noGrp="1"/>
          </p:cNvSpPr>
          <p:nvPr>
            <p:ph idx="1"/>
          </p:nvPr>
        </p:nvSpPr>
        <p:spPr/>
        <p:txBody>
          <a:bodyPr/>
          <a:lstStyle/>
          <a:p>
            <a:r>
              <a:rPr lang="fr-FR" dirty="0"/>
              <a:t>Quelques observations:</a:t>
            </a:r>
          </a:p>
          <a:p>
            <a:pPr lvl="1"/>
            <a:endParaRPr lang="fr-FR" dirty="0"/>
          </a:p>
          <a:p>
            <a:pPr lvl="1"/>
            <a:endParaRPr lang="fr-FR" dirty="0"/>
          </a:p>
          <a:p>
            <a:pPr lvl="1"/>
            <a:endParaRPr lang="fr-FR" dirty="0"/>
          </a:p>
          <a:p>
            <a:pPr lvl="1"/>
            <a:endParaRPr lang="fr-FR" dirty="0"/>
          </a:p>
        </p:txBody>
      </p:sp>
      <p:sp>
        <p:nvSpPr>
          <p:cNvPr id="3" name="ZoneTexte 2">
            <a:extLst>
              <a:ext uri="{FF2B5EF4-FFF2-40B4-BE49-F238E27FC236}">
                <a16:creationId xmlns:a16="http://schemas.microsoft.com/office/drawing/2014/main" id="{C1B16720-F9DF-4212-B6E0-76DC8995BD34}"/>
              </a:ext>
            </a:extLst>
          </p:cNvPr>
          <p:cNvSpPr txBox="1"/>
          <p:nvPr/>
        </p:nvSpPr>
        <p:spPr>
          <a:xfrm>
            <a:off x="168813" y="5948283"/>
            <a:ext cx="5714406" cy="369332"/>
          </a:xfrm>
          <a:prstGeom prst="rect">
            <a:avLst/>
          </a:prstGeom>
          <a:noFill/>
        </p:spPr>
        <p:txBody>
          <a:bodyPr wrap="square" rtlCol="0">
            <a:spAutoFit/>
          </a:bodyPr>
          <a:lstStyle/>
          <a:p>
            <a:r>
              <a:rPr lang="fr-FR" dirty="0"/>
              <a:t>Figure 6 : Evolution du CA par clients cumulés.</a:t>
            </a:r>
          </a:p>
        </p:txBody>
      </p:sp>
      <p:sp>
        <p:nvSpPr>
          <p:cNvPr id="8" name="ZoneTexte 7">
            <a:extLst>
              <a:ext uri="{FF2B5EF4-FFF2-40B4-BE49-F238E27FC236}">
                <a16:creationId xmlns:a16="http://schemas.microsoft.com/office/drawing/2014/main" id="{3CB712E2-FB95-4FF6-9147-70C945DA5316}"/>
              </a:ext>
            </a:extLst>
          </p:cNvPr>
          <p:cNvSpPr txBox="1"/>
          <p:nvPr/>
        </p:nvSpPr>
        <p:spPr>
          <a:xfrm>
            <a:off x="5781822" y="5948283"/>
            <a:ext cx="5520389" cy="369332"/>
          </a:xfrm>
          <a:prstGeom prst="rect">
            <a:avLst/>
          </a:prstGeom>
          <a:noFill/>
        </p:spPr>
        <p:txBody>
          <a:bodyPr wrap="square" rtlCol="0">
            <a:spAutoFit/>
          </a:bodyPr>
          <a:lstStyle/>
          <a:p>
            <a:r>
              <a:rPr lang="fr-FR" dirty="0"/>
              <a:t>Figure 7 : Répartition du CA par articles cumulés.</a:t>
            </a:r>
          </a:p>
        </p:txBody>
      </p:sp>
      <p:pic>
        <p:nvPicPr>
          <p:cNvPr id="6" name="Image 5">
            <a:extLst>
              <a:ext uri="{FF2B5EF4-FFF2-40B4-BE49-F238E27FC236}">
                <a16:creationId xmlns:a16="http://schemas.microsoft.com/office/drawing/2014/main" id="{39A76659-C04B-489B-92B4-F8FF71E6DC19}"/>
              </a:ext>
            </a:extLst>
          </p:cNvPr>
          <p:cNvPicPr>
            <a:picLocks noChangeAspect="1"/>
          </p:cNvPicPr>
          <p:nvPr/>
        </p:nvPicPr>
        <p:blipFill>
          <a:blip r:embed="rId3"/>
          <a:stretch>
            <a:fillRect/>
          </a:stretch>
        </p:blipFill>
        <p:spPr>
          <a:xfrm>
            <a:off x="389705" y="2565825"/>
            <a:ext cx="4733749" cy="3244980"/>
          </a:xfrm>
          <a:prstGeom prst="rect">
            <a:avLst/>
          </a:prstGeom>
        </p:spPr>
      </p:pic>
      <p:pic>
        <p:nvPicPr>
          <p:cNvPr id="9" name="Image 8">
            <a:extLst>
              <a:ext uri="{FF2B5EF4-FFF2-40B4-BE49-F238E27FC236}">
                <a16:creationId xmlns:a16="http://schemas.microsoft.com/office/drawing/2014/main" id="{975F22ED-52C6-4DD3-B70E-F82E1A4E0A8A}"/>
              </a:ext>
            </a:extLst>
          </p:cNvPr>
          <p:cNvPicPr>
            <a:picLocks noChangeAspect="1"/>
          </p:cNvPicPr>
          <p:nvPr/>
        </p:nvPicPr>
        <p:blipFill>
          <a:blip r:embed="rId4"/>
          <a:stretch>
            <a:fillRect/>
          </a:stretch>
        </p:blipFill>
        <p:spPr>
          <a:xfrm>
            <a:off x="5995621" y="2450544"/>
            <a:ext cx="5067300" cy="3429000"/>
          </a:xfrm>
          <a:prstGeom prst="rect">
            <a:avLst/>
          </a:prstGeom>
        </p:spPr>
      </p:pic>
    </p:spTree>
    <p:extLst>
      <p:ext uri="{BB962C8B-B14F-4D97-AF65-F5344CB8AC3E}">
        <p14:creationId xmlns:p14="http://schemas.microsoft.com/office/powerpoint/2010/main" val="639969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p:txBody>
          <a:bodyPr>
            <a:normAutofit/>
          </a:bodyPr>
          <a:lstStyle/>
          <a:p>
            <a:r>
              <a:rPr lang="fr-FR" sz="4000" dirty="0"/>
              <a:t>Tableau comportement client</a:t>
            </a:r>
          </a:p>
        </p:txBody>
      </p:sp>
      <p:sp>
        <p:nvSpPr>
          <p:cNvPr id="4" name="Espace réservé du contenu 3">
            <a:extLst>
              <a:ext uri="{FF2B5EF4-FFF2-40B4-BE49-F238E27FC236}">
                <a16:creationId xmlns:a16="http://schemas.microsoft.com/office/drawing/2014/main" id="{2D8AFB9D-0DD8-423A-A2CC-EF5903239950}"/>
              </a:ext>
            </a:extLst>
          </p:cNvPr>
          <p:cNvSpPr>
            <a:spLocks noGrp="1"/>
          </p:cNvSpPr>
          <p:nvPr>
            <p:ph idx="1"/>
          </p:nvPr>
        </p:nvSpPr>
        <p:spPr/>
        <p:txBody>
          <a:bodyPr/>
          <a:lstStyle/>
          <a:p>
            <a:pPr marL="0" indent="0" algn="just">
              <a:buNone/>
            </a:pPr>
            <a:r>
              <a:rPr lang="fr-FR" b="1" dirty="0"/>
              <a:t>Création d’un tableau résumant les caractéristiques client avec les variables suivantes:</a:t>
            </a:r>
          </a:p>
          <a:p>
            <a:pPr lvl="1"/>
            <a:r>
              <a:rPr lang="fr-FR" dirty="0"/>
              <a:t>« </a:t>
            </a:r>
            <a:r>
              <a:rPr lang="fr-FR" dirty="0" err="1"/>
              <a:t>Amount</a:t>
            </a:r>
            <a:r>
              <a:rPr lang="fr-FR" dirty="0"/>
              <a:t> » le montant total des transactions.</a:t>
            </a:r>
          </a:p>
          <a:p>
            <a:pPr lvl="1"/>
            <a:r>
              <a:rPr lang="fr-FR" dirty="0"/>
              <a:t>« </a:t>
            </a:r>
            <a:r>
              <a:rPr lang="fr-FR" dirty="0" err="1"/>
              <a:t>Amount_first</a:t>
            </a:r>
            <a:r>
              <a:rPr lang="fr-FR" dirty="0"/>
              <a:t> » le montant de la première transaction.</a:t>
            </a:r>
          </a:p>
          <a:p>
            <a:pPr lvl="1"/>
            <a:r>
              <a:rPr lang="fr-FR" dirty="0"/>
              <a:t>« Post » « Manual », « Discount » : La somme de ces valeurs cumulées par client.</a:t>
            </a:r>
          </a:p>
          <a:p>
            <a:pPr lvl="1"/>
            <a:r>
              <a:rPr lang="fr-FR" dirty="0"/>
              <a:t>La moyenne par transaction des </a:t>
            </a:r>
            <a:r>
              <a:rPr lang="fr-FR" dirty="0" err="1"/>
              <a:t>features</a:t>
            </a:r>
            <a:r>
              <a:rPr lang="fr-FR" dirty="0"/>
              <a:t> suivantes:</a:t>
            </a:r>
          </a:p>
          <a:p>
            <a:pPr lvl="2"/>
            <a:r>
              <a:rPr lang="fr-FR" dirty="0"/>
              <a:t>Quantité minimale, moyenne, maximale.</a:t>
            </a:r>
          </a:p>
          <a:p>
            <a:pPr lvl="2"/>
            <a:r>
              <a:rPr lang="fr-FR" dirty="0"/>
              <a:t>Prix unitaire minimal, moyen, maximal.</a:t>
            </a:r>
          </a:p>
          <a:p>
            <a:pPr lvl="2"/>
            <a:r>
              <a:rPr lang="fr-FR" dirty="0"/>
              <a:t>Le prix d’achat minimal, moyen et maximal.</a:t>
            </a:r>
          </a:p>
          <a:p>
            <a:pPr lvl="1"/>
            <a:r>
              <a:rPr lang="fr-FR" dirty="0"/>
              <a:t>« Fréquence » le nombre de transactions sur la période.</a:t>
            </a:r>
          </a:p>
          <a:p>
            <a:pPr lvl="1"/>
            <a:r>
              <a:rPr lang="fr-FR" dirty="0"/>
              <a:t>« </a:t>
            </a:r>
            <a:r>
              <a:rPr lang="fr-FR" dirty="0" err="1"/>
              <a:t>Recency</a:t>
            </a:r>
            <a:r>
              <a:rPr lang="fr-FR" dirty="0"/>
              <a:t> » la distance en jours au dernier achat client.</a:t>
            </a:r>
          </a:p>
          <a:p>
            <a:pPr lvl="1"/>
            <a:r>
              <a:rPr lang="fr-FR" dirty="0"/>
              <a:t>«  </a:t>
            </a:r>
            <a:r>
              <a:rPr lang="fr-FR" dirty="0" err="1"/>
              <a:t>Latency</a:t>
            </a:r>
            <a:r>
              <a:rPr lang="fr-FR" dirty="0"/>
              <a:t> » la distance en jours au premier achat client.</a:t>
            </a:r>
          </a:p>
          <a:p>
            <a:pPr lvl="1"/>
            <a:r>
              <a:rPr lang="fr-FR" dirty="0"/>
              <a:t>«  </a:t>
            </a:r>
            <a:r>
              <a:rPr lang="fr-FR" dirty="0" err="1"/>
              <a:t>Is_UK</a:t>
            </a:r>
            <a:r>
              <a:rPr lang="fr-FR" dirty="0"/>
              <a:t> »  indiquant si un client réside ou non au Royaume-Uni.</a:t>
            </a:r>
          </a:p>
          <a:p>
            <a:pPr lvl="1"/>
            <a:endParaRPr lang="fr-FR" dirty="0"/>
          </a:p>
          <a:p>
            <a:pPr lvl="1"/>
            <a:endParaRPr lang="fr-FR" dirty="0"/>
          </a:p>
          <a:p>
            <a:pPr lvl="1"/>
            <a:endParaRPr lang="fr-FR" dirty="0"/>
          </a:p>
          <a:p>
            <a:pPr lvl="1"/>
            <a:endParaRPr lang="fr-FR" dirty="0"/>
          </a:p>
        </p:txBody>
      </p:sp>
    </p:spTree>
    <p:extLst>
      <p:ext uri="{BB962C8B-B14F-4D97-AF65-F5344CB8AC3E}">
        <p14:creationId xmlns:p14="http://schemas.microsoft.com/office/powerpoint/2010/main" val="591828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p:txBody>
          <a:bodyPr>
            <a:normAutofit/>
          </a:bodyPr>
          <a:lstStyle/>
          <a:p>
            <a:r>
              <a:rPr lang="fr-FR" sz="4000" dirty="0"/>
              <a:t>Tableau comportement client</a:t>
            </a:r>
          </a:p>
        </p:txBody>
      </p:sp>
      <p:sp>
        <p:nvSpPr>
          <p:cNvPr id="4" name="Espace réservé du contenu 3">
            <a:extLst>
              <a:ext uri="{FF2B5EF4-FFF2-40B4-BE49-F238E27FC236}">
                <a16:creationId xmlns:a16="http://schemas.microsoft.com/office/drawing/2014/main" id="{2D8AFB9D-0DD8-423A-A2CC-EF5903239950}"/>
              </a:ext>
            </a:extLst>
          </p:cNvPr>
          <p:cNvSpPr>
            <a:spLocks noGrp="1"/>
          </p:cNvSpPr>
          <p:nvPr>
            <p:ph idx="1"/>
          </p:nvPr>
        </p:nvSpPr>
        <p:spPr/>
        <p:txBody>
          <a:bodyPr/>
          <a:lstStyle/>
          <a:p>
            <a:pPr marL="0" indent="0" algn="just">
              <a:buNone/>
            </a:pPr>
            <a:r>
              <a:rPr lang="fr-FR" b="1" dirty="0"/>
              <a:t>Quelques observations sur la RFM</a:t>
            </a:r>
          </a:p>
          <a:p>
            <a:pPr lvl="1"/>
            <a:endParaRPr lang="fr-FR" dirty="0"/>
          </a:p>
          <a:p>
            <a:pPr lvl="1"/>
            <a:endParaRPr lang="fr-FR" dirty="0"/>
          </a:p>
          <a:p>
            <a:pPr lvl="1"/>
            <a:endParaRPr lang="fr-FR" dirty="0"/>
          </a:p>
          <a:p>
            <a:pPr lvl="1"/>
            <a:endParaRPr lang="fr-FR" dirty="0"/>
          </a:p>
        </p:txBody>
      </p:sp>
      <p:pic>
        <p:nvPicPr>
          <p:cNvPr id="2" name="Image 1">
            <a:extLst>
              <a:ext uri="{FF2B5EF4-FFF2-40B4-BE49-F238E27FC236}">
                <a16:creationId xmlns:a16="http://schemas.microsoft.com/office/drawing/2014/main" id="{9632C4F9-2052-490F-9D71-BA970380B89B}"/>
              </a:ext>
            </a:extLst>
          </p:cNvPr>
          <p:cNvPicPr>
            <a:picLocks noChangeAspect="1"/>
          </p:cNvPicPr>
          <p:nvPr/>
        </p:nvPicPr>
        <p:blipFill>
          <a:blip r:embed="rId2"/>
          <a:stretch>
            <a:fillRect/>
          </a:stretch>
        </p:blipFill>
        <p:spPr>
          <a:xfrm>
            <a:off x="753354" y="2559001"/>
            <a:ext cx="5086350" cy="3371850"/>
          </a:xfrm>
          <a:prstGeom prst="rect">
            <a:avLst/>
          </a:prstGeom>
        </p:spPr>
      </p:pic>
      <p:pic>
        <p:nvPicPr>
          <p:cNvPr id="3" name="Image 2">
            <a:extLst>
              <a:ext uri="{FF2B5EF4-FFF2-40B4-BE49-F238E27FC236}">
                <a16:creationId xmlns:a16="http://schemas.microsoft.com/office/drawing/2014/main" id="{E258257F-8746-4304-A12F-E94F6418387C}"/>
              </a:ext>
            </a:extLst>
          </p:cNvPr>
          <p:cNvPicPr>
            <a:picLocks noChangeAspect="1"/>
          </p:cNvPicPr>
          <p:nvPr/>
        </p:nvPicPr>
        <p:blipFill>
          <a:blip r:embed="rId3"/>
          <a:stretch>
            <a:fillRect/>
          </a:stretch>
        </p:blipFill>
        <p:spPr>
          <a:xfrm>
            <a:off x="5958078" y="2583619"/>
            <a:ext cx="4972050" cy="3390900"/>
          </a:xfrm>
          <a:prstGeom prst="rect">
            <a:avLst/>
          </a:prstGeom>
        </p:spPr>
      </p:pic>
      <p:sp>
        <p:nvSpPr>
          <p:cNvPr id="6" name="ZoneTexte 5">
            <a:extLst>
              <a:ext uri="{FF2B5EF4-FFF2-40B4-BE49-F238E27FC236}">
                <a16:creationId xmlns:a16="http://schemas.microsoft.com/office/drawing/2014/main" id="{493ACF50-F2F3-4215-A636-489F0E68FE86}"/>
              </a:ext>
            </a:extLst>
          </p:cNvPr>
          <p:cNvSpPr txBox="1"/>
          <p:nvPr/>
        </p:nvSpPr>
        <p:spPr>
          <a:xfrm>
            <a:off x="1261872" y="6063345"/>
            <a:ext cx="4178105" cy="646331"/>
          </a:xfrm>
          <a:prstGeom prst="rect">
            <a:avLst/>
          </a:prstGeom>
          <a:noFill/>
        </p:spPr>
        <p:txBody>
          <a:bodyPr wrap="square" rtlCol="0">
            <a:spAutoFit/>
          </a:bodyPr>
          <a:lstStyle/>
          <a:p>
            <a:r>
              <a:rPr lang="fr-FR" dirty="0"/>
              <a:t>Figure 9: Distribution du nombre d’achat par client. </a:t>
            </a:r>
          </a:p>
        </p:txBody>
      </p:sp>
      <p:sp>
        <p:nvSpPr>
          <p:cNvPr id="8" name="ZoneTexte 7">
            <a:extLst>
              <a:ext uri="{FF2B5EF4-FFF2-40B4-BE49-F238E27FC236}">
                <a16:creationId xmlns:a16="http://schemas.microsoft.com/office/drawing/2014/main" id="{A12B6799-5F5F-459A-A541-F602930B956B}"/>
              </a:ext>
            </a:extLst>
          </p:cNvPr>
          <p:cNvSpPr txBox="1"/>
          <p:nvPr/>
        </p:nvSpPr>
        <p:spPr>
          <a:xfrm>
            <a:off x="6492709" y="6121741"/>
            <a:ext cx="4178105" cy="646331"/>
          </a:xfrm>
          <a:prstGeom prst="rect">
            <a:avLst/>
          </a:prstGeom>
          <a:noFill/>
        </p:spPr>
        <p:txBody>
          <a:bodyPr wrap="square" rtlCol="0">
            <a:spAutoFit/>
          </a:bodyPr>
          <a:lstStyle/>
          <a:p>
            <a:r>
              <a:rPr lang="fr-FR" dirty="0"/>
              <a:t>Figure 10: Distribution du montant d’achat par client.</a:t>
            </a:r>
          </a:p>
        </p:txBody>
      </p:sp>
    </p:spTree>
    <p:extLst>
      <p:ext uri="{BB962C8B-B14F-4D97-AF65-F5344CB8AC3E}">
        <p14:creationId xmlns:p14="http://schemas.microsoft.com/office/powerpoint/2010/main" val="2450815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p:txBody>
          <a:bodyPr>
            <a:normAutofit/>
          </a:bodyPr>
          <a:lstStyle/>
          <a:p>
            <a:r>
              <a:rPr lang="fr-FR" sz="4000" dirty="0"/>
              <a:t>Clustering obtenu</a:t>
            </a:r>
          </a:p>
        </p:txBody>
      </p:sp>
      <p:sp>
        <p:nvSpPr>
          <p:cNvPr id="4" name="Espace réservé du contenu 3">
            <a:extLst>
              <a:ext uri="{FF2B5EF4-FFF2-40B4-BE49-F238E27FC236}">
                <a16:creationId xmlns:a16="http://schemas.microsoft.com/office/drawing/2014/main" id="{2D8AFB9D-0DD8-423A-A2CC-EF5903239950}"/>
              </a:ext>
            </a:extLst>
          </p:cNvPr>
          <p:cNvSpPr>
            <a:spLocks noGrp="1"/>
          </p:cNvSpPr>
          <p:nvPr>
            <p:ph idx="1"/>
          </p:nvPr>
        </p:nvSpPr>
        <p:spPr/>
        <p:txBody>
          <a:bodyPr/>
          <a:lstStyle/>
          <a:p>
            <a:pPr marL="0" indent="0" algn="just">
              <a:buNone/>
            </a:pPr>
            <a:r>
              <a:rPr lang="fr-FR" b="1" dirty="0"/>
              <a:t>Applications de l’algorithme K-</a:t>
            </a:r>
            <a:r>
              <a:rPr lang="fr-FR" b="1" dirty="0" err="1"/>
              <a:t>means</a:t>
            </a:r>
            <a:r>
              <a:rPr lang="fr-FR" b="1" dirty="0"/>
              <a:t> à notre table de données</a:t>
            </a:r>
          </a:p>
          <a:p>
            <a:pPr lvl="1"/>
            <a:endParaRPr lang="fr-FR" dirty="0"/>
          </a:p>
          <a:p>
            <a:pPr lvl="1"/>
            <a:endParaRPr lang="fr-FR" dirty="0"/>
          </a:p>
          <a:p>
            <a:pPr lvl="1"/>
            <a:endParaRPr lang="fr-FR" dirty="0"/>
          </a:p>
          <a:p>
            <a:pPr lvl="1"/>
            <a:endParaRPr lang="fr-FR" dirty="0"/>
          </a:p>
        </p:txBody>
      </p:sp>
      <p:sp>
        <p:nvSpPr>
          <p:cNvPr id="6" name="ZoneTexte 5">
            <a:extLst>
              <a:ext uri="{FF2B5EF4-FFF2-40B4-BE49-F238E27FC236}">
                <a16:creationId xmlns:a16="http://schemas.microsoft.com/office/drawing/2014/main" id="{493ACF50-F2F3-4215-A636-489F0E68FE86}"/>
              </a:ext>
            </a:extLst>
          </p:cNvPr>
          <p:cNvSpPr txBox="1"/>
          <p:nvPr/>
        </p:nvSpPr>
        <p:spPr>
          <a:xfrm>
            <a:off x="1260931" y="6073607"/>
            <a:ext cx="9433325" cy="646331"/>
          </a:xfrm>
          <a:prstGeom prst="rect">
            <a:avLst/>
          </a:prstGeom>
          <a:noFill/>
        </p:spPr>
        <p:txBody>
          <a:bodyPr wrap="square" rtlCol="0">
            <a:spAutoFit/>
          </a:bodyPr>
          <a:lstStyle/>
          <a:p>
            <a:r>
              <a:rPr lang="fr-FR" b="1" dirty="0"/>
              <a:t>Figure 016: </a:t>
            </a:r>
            <a:r>
              <a:rPr lang="fr-FR" dirty="0"/>
              <a:t>Evolution du coefficient CH et du coefficient de silhouettes en fonction des valeurs k de l'algorithme k-</a:t>
            </a:r>
            <a:r>
              <a:rPr lang="fr-FR" dirty="0" err="1"/>
              <a:t>means</a:t>
            </a:r>
            <a:r>
              <a:rPr lang="fr-FR" dirty="0"/>
              <a:t> appliqué à notre table de données.</a:t>
            </a:r>
          </a:p>
        </p:txBody>
      </p:sp>
      <p:pic>
        <p:nvPicPr>
          <p:cNvPr id="5" name="Image 4">
            <a:extLst>
              <a:ext uri="{FF2B5EF4-FFF2-40B4-BE49-F238E27FC236}">
                <a16:creationId xmlns:a16="http://schemas.microsoft.com/office/drawing/2014/main" id="{3EAF9B55-781B-4E34-B9CD-43786E316808}"/>
              </a:ext>
            </a:extLst>
          </p:cNvPr>
          <p:cNvPicPr>
            <a:picLocks noChangeAspect="1"/>
          </p:cNvPicPr>
          <p:nvPr/>
        </p:nvPicPr>
        <p:blipFill>
          <a:blip r:embed="rId2"/>
          <a:stretch>
            <a:fillRect/>
          </a:stretch>
        </p:blipFill>
        <p:spPr>
          <a:xfrm>
            <a:off x="2081077" y="2368601"/>
            <a:ext cx="7053648" cy="3638304"/>
          </a:xfrm>
          <a:prstGeom prst="rect">
            <a:avLst/>
          </a:prstGeom>
        </p:spPr>
      </p:pic>
    </p:spTree>
    <p:extLst>
      <p:ext uri="{BB962C8B-B14F-4D97-AF65-F5344CB8AC3E}">
        <p14:creationId xmlns:p14="http://schemas.microsoft.com/office/powerpoint/2010/main" val="561652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p:txBody>
          <a:bodyPr>
            <a:normAutofit/>
          </a:bodyPr>
          <a:lstStyle/>
          <a:p>
            <a:r>
              <a:rPr lang="fr-FR" sz="4000" dirty="0"/>
              <a:t>Clustering obtenu</a:t>
            </a:r>
          </a:p>
        </p:txBody>
      </p:sp>
      <p:sp>
        <p:nvSpPr>
          <p:cNvPr id="4" name="Espace réservé du contenu 3">
            <a:extLst>
              <a:ext uri="{FF2B5EF4-FFF2-40B4-BE49-F238E27FC236}">
                <a16:creationId xmlns:a16="http://schemas.microsoft.com/office/drawing/2014/main" id="{2D8AFB9D-0DD8-423A-A2CC-EF5903239950}"/>
              </a:ext>
            </a:extLst>
          </p:cNvPr>
          <p:cNvSpPr>
            <a:spLocks noGrp="1"/>
          </p:cNvSpPr>
          <p:nvPr>
            <p:ph idx="1"/>
          </p:nvPr>
        </p:nvSpPr>
        <p:spPr/>
        <p:txBody>
          <a:bodyPr/>
          <a:lstStyle/>
          <a:p>
            <a:pPr marL="0" indent="0" algn="just">
              <a:buNone/>
            </a:pPr>
            <a:r>
              <a:rPr lang="fr-FR" b="1" dirty="0"/>
              <a:t>Sélection de k = 5 pour notre clustering:</a:t>
            </a:r>
          </a:p>
          <a:p>
            <a:pPr lvl="1"/>
            <a:endParaRPr lang="fr-FR" dirty="0"/>
          </a:p>
          <a:p>
            <a:pPr lvl="1"/>
            <a:endParaRPr lang="fr-FR" dirty="0"/>
          </a:p>
          <a:p>
            <a:pPr lvl="1"/>
            <a:endParaRPr lang="fr-FR" dirty="0"/>
          </a:p>
          <a:p>
            <a:pPr lvl="1"/>
            <a:endParaRPr lang="fr-FR" dirty="0"/>
          </a:p>
        </p:txBody>
      </p:sp>
      <p:sp>
        <p:nvSpPr>
          <p:cNvPr id="6" name="ZoneTexte 5">
            <a:extLst>
              <a:ext uri="{FF2B5EF4-FFF2-40B4-BE49-F238E27FC236}">
                <a16:creationId xmlns:a16="http://schemas.microsoft.com/office/drawing/2014/main" id="{493ACF50-F2F3-4215-A636-489F0E68FE86}"/>
              </a:ext>
            </a:extLst>
          </p:cNvPr>
          <p:cNvSpPr txBox="1"/>
          <p:nvPr/>
        </p:nvSpPr>
        <p:spPr>
          <a:xfrm>
            <a:off x="6980682" y="5746043"/>
            <a:ext cx="3714515" cy="1200329"/>
          </a:xfrm>
          <a:prstGeom prst="rect">
            <a:avLst/>
          </a:prstGeom>
          <a:noFill/>
        </p:spPr>
        <p:txBody>
          <a:bodyPr wrap="square" rtlCol="0">
            <a:spAutoFit/>
          </a:bodyPr>
          <a:lstStyle/>
          <a:p>
            <a:r>
              <a:rPr lang="fr-FR" b="1" dirty="0"/>
              <a:t>Figure 018: </a:t>
            </a:r>
            <a:r>
              <a:rPr lang="fr-FR" dirty="0"/>
              <a:t>Représentation 3D du clustering obtenu sur les données dans les dimensions RFM.</a:t>
            </a:r>
          </a:p>
        </p:txBody>
      </p:sp>
      <p:pic>
        <p:nvPicPr>
          <p:cNvPr id="2" name="Image 1">
            <a:extLst>
              <a:ext uri="{FF2B5EF4-FFF2-40B4-BE49-F238E27FC236}">
                <a16:creationId xmlns:a16="http://schemas.microsoft.com/office/drawing/2014/main" id="{69161D97-13D6-429D-8A48-579B27F0A98B}"/>
              </a:ext>
            </a:extLst>
          </p:cNvPr>
          <p:cNvPicPr>
            <a:picLocks noChangeAspect="1"/>
          </p:cNvPicPr>
          <p:nvPr/>
        </p:nvPicPr>
        <p:blipFill>
          <a:blip r:embed="rId2"/>
          <a:stretch>
            <a:fillRect/>
          </a:stretch>
        </p:blipFill>
        <p:spPr>
          <a:xfrm>
            <a:off x="87044" y="2532233"/>
            <a:ext cx="6893638" cy="2944469"/>
          </a:xfrm>
          <a:prstGeom prst="rect">
            <a:avLst/>
          </a:prstGeom>
        </p:spPr>
      </p:pic>
      <p:pic>
        <p:nvPicPr>
          <p:cNvPr id="3" name="Image 2">
            <a:extLst>
              <a:ext uri="{FF2B5EF4-FFF2-40B4-BE49-F238E27FC236}">
                <a16:creationId xmlns:a16="http://schemas.microsoft.com/office/drawing/2014/main" id="{E56C96BF-4881-4561-9175-62B2F1A91504}"/>
              </a:ext>
            </a:extLst>
          </p:cNvPr>
          <p:cNvPicPr>
            <a:picLocks noChangeAspect="1"/>
          </p:cNvPicPr>
          <p:nvPr/>
        </p:nvPicPr>
        <p:blipFill>
          <a:blip r:embed="rId3"/>
          <a:stretch>
            <a:fillRect/>
          </a:stretch>
        </p:blipFill>
        <p:spPr>
          <a:xfrm>
            <a:off x="7354414" y="2115409"/>
            <a:ext cx="3340783" cy="3440342"/>
          </a:xfrm>
          <a:prstGeom prst="rect">
            <a:avLst/>
          </a:prstGeom>
        </p:spPr>
      </p:pic>
      <p:sp>
        <p:nvSpPr>
          <p:cNvPr id="8" name="ZoneTexte 7">
            <a:extLst>
              <a:ext uri="{FF2B5EF4-FFF2-40B4-BE49-F238E27FC236}">
                <a16:creationId xmlns:a16="http://schemas.microsoft.com/office/drawing/2014/main" id="{B9DFE6FA-0535-4DFC-8498-8274D96F3E9B}"/>
              </a:ext>
            </a:extLst>
          </p:cNvPr>
          <p:cNvSpPr txBox="1"/>
          <p:nvPr/>
        </p:nvSpPr>
        <p:spPr>
          <a:xfrm>
            <a:off x="477510" y="5764191"/>
            <a:ext cx="6260915" cy="646331"/>
          </a:xfrm>
          <a:prstGeom prst="rect">
            <a:avLst/>
          </a:prstGeom>
          <a:noFill/>
        </p:spPr>
        <p:txBody>
          <a:bodyPr wrap="square" rtlCol="0">
            <a:spAutoFit/>
          </a:bodyPr>
          <a:lstStyle/>
          <a:p>
            <a:r>
              <a:rPr lang="fr-FR" b="1" dirty="0"/>
              <a:t>Figure 017: </a:t>
            </a:r>
            <a:r>
              <a:rPr lang="fr-FR" dirty="0"/>
              <a:t>Représentation du clustering obtenu dans les 3 dimensions RFM.</a:t>
            </a:r>
          </a:p>
        </p:txBody>
      </p:sp>
    </p:spTree>
    <p:extLst>
      <p:ext uri="{BB962C8B-B14F-4D97-AF65-F5344CB8AC3E}">
        <p14:creationId xmlns:p14="http://schemas.microsoft.com/office/powerpoint/2010/main" val="1106092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p:txBody>
          <a:bodyPr>
            <a:normAutofit/>
          </a:bodyPr>
          <a:lstStyle/>
          <a:p>
            <a:r>
              <a:rPr lang="fr-FR" sz="4000" dirty="0"/>
              <a:t>Clustering obtenu</a:t>
            </a:r>
          </a:p>
        </p:txBody>
      </p:sp>
      <p:sp>
        <p:nvSpPr>
          <p:cNvPr id="4" name="Espace réservé du contenu 3">
            <a:extLst>
              <a:ext uri="{FF2B5EF4-FFF2-40B4-BE49-F238E27FC236}">
                <a16:creationId xmlns:a16="http://schemas.microsoft.com/office/drawing/2014/main" id="{2D8AFB9D-0DD8-423A-A2CC-EF5903239950}"/>
              </a:ext>
            </a:extLst>
          </p:cNvPr>
          <p:cNvSpPr>
            <a:spLocks noGrp="1"/>
          </p:cNvSpPr>
          <p:nvPr>
            <p:ph idx="1"/>
          </p:nvPr>
        </p:nvSpPr>
        <p:spPr/>
        <p:txBody>
          <a:bodyPr/>
          <a:lstStyle/>
          <a:p>
            <a:pPr marL="0" indent="0" algn="just">
              <a:buNone/>
            </a:pPr>
            <a:r>
              <a:rPr lang="fr-FR" b="1" dirty="0"/>
              <a:t>Sélection de k = 5 pour notre clustering:</a:t>
            </a:r>
          </a:p>
          <a:p>
            <a:pPr lvl="1"/>
            <a:endParaRPr lang="fr-FR" dirty="0"/>
          </a:p>
          <a:p>
            <a:pPr lvl="1"/>
            <a:endParaRPr lang="fr-FR" dirty="0"/>
          </a:p>
          <a:p>
            <a:pPr lvl="1"/>
            <a:endParaRPr lang="fr-FR" dirty="0"/>
          </a:p>
          <a:p>
            <a:pPr lvl="1"/>
            <a:endParaRPr lang="fr-FR" dirty="0"/>
          </a:p>
        </p:txBody>
      </p:sp>
      <p:sp>
        <p:nvSpPr>
          <p:cNvPr id="6" name="ZoneTexte 5">
            <a:extLst>
              <a:ext uri="{FF2B5EF4-FFF2-40B4-BE49-F238E27FC236}">
                <a16:creationId xmlns:a16="http://schemas.microsoft.com/office/drawing/2014/main" id="{493ACF50-F2F3-4215-A636-489F0E68FE86}"/>
              </a:ext>
            </a:extLst>
          </p:cNvPr>
          <p:cNvSpPr txBox="1"/>
          <p:nvPr/>
        </p:nvSpPr>
        <p:spPr>
          <a:xfrm>
            <a:off x="6632098" y="2828835"/>
            <a:ext cx="3714515" cy="1200329"/>
          </a:xfrm>
          <a:prstGeom prst="rect">
            <a:avLst/>
          </a:prstGeom>
          <a:noFill/>
        </p:spPr>
        <p:txBody>
          <a:bodyPr wrap="square" rtlCol="0">
            <a:spAutoFit/>
          </a:bodyPr>
          <a:lstStyle/>
          <a:p>
            <a:r>
              <a:rPr lang="fr-FR" b="1" dirty="0"/>
              <a:t>Figure 018: </a:t>
            </a:r>
            <a:r>
              <a:rPr lang="fr-FR" dirty="0"/>
              <a:t>Représentation 3D du clustering obtenu sur les données dans les dimensions RFM.</a:t>
            </a:r>
          </a:p>
        </p:txBody>
      </p:sp>
      <p:pic>
        <p:nvPicPr>
          <p:cNvPr id="3" name="Image 2">
            <a:extLst>
              <a:ext uri="{FF2B5EF4-FFF2-40B4-BE49-F238E27FC236}">
                <a16:creationId xmlns:a16="http://schemas.microsoft.com/office/drawing/2014/main" id="{E56C96BF-4881-4561-9175-62B2F1A91504}"/>
              </a:ext>
            </a:extLst>
          </p:cNvPr>
          <p:cNvPicPr>
            <a:picLocks noChangeAspect="1"/>
          </p:cNvPicPr>
          <p:nvPr/>
        </p:nvPicPr>
        <p:blipFill>
          <a:blip r:embed="rId2"/>
          <a:stretch>
            <a:fillRect/>
          </a:stretch>
        </p:blipFill>
        <p:spPr>
          <a:xfrm>
            <a:off x="1965844" y="2481168"/>
            <a:ext cx="4322414" cy="4451227"/>
          </a:xfrm>
          <a:prstGeom prst="rect">
            <a:avLst/>
          </a:prstGeom>
        </p:spPr>
      </p:pic>
    </p:spTree>
    <p:extLst>
      <p:ext uri="{BB962C8B-B14F-4D97-AF65-F5344CB8AC3E}">
        <p14:creationId xmlns:p14="http://schemas.microsoft.com/office/powerpoint/2010/main" val="3681624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p:txBody>
          <a:bodyPr>
            <a:normAutofit/>
          </a:bodyPr>
          <a:lstStyle/>
          <a:p>
            <a:r>
              <a:rPr lang="fr-FR" sz="4000" dirty="0"/>
              <a:t>Clustering obtenu</a:t>
            </a:r>
          </a:p>
        </p:txBody>
      </p:sp>
      <p:sp>
        <p:nvSpPr>
          <p:cNvPr id="4" name="Espace réservé du contenu 3">
            <a:extLst>
              <a:ext uri="{FF2B5EF4-FFF2-40B4-BE49-F238E27FC236}">
                <a16:creationId xmlns:a16="http://schemas.microsoft.com/office/drawing/2014/main" id="{2D8AFB9D-0DD8-423A-A2CC-EF5903239950}"/>
              </a:ext>
            </a:extLst>
          </p:cNvPr>
          <p:cNvSpPr>
            <a:spLocks noGrp="1"/>
          </p:cNvSpPr>
          <p:nvPr>
            <p:ph idx="1"/>
          </p:nvPr>
        </p:nvSpPr>
        <p:spPr/>
        <p:txBody>
          <a:bodyPr/>
          <a:lstStyle/>
          <a:p>
            <a:pPr marL="0" indent="0" algn="just">
              <a:buNone/>
            </a:pPr>
            <a:r>
              <a:rPr lang="fr-FR" b="1" dirty="0"/>
              <a:t>Sélection de k = 5 pour notre clustering:</a:t>
            </a:r>
          </a:p>
          <a:p>
            <a:pPr lvl="1"/>
            <a:endParaRPr lang="fr-FR" dirty="0"/>
          </a:p>
          <a:p>
            <a:pPr lvl="1"/>
            <a:endParaRPr lang="fr-FR" dirty="0"/>
          </a:p>
          <a:p>
            <a:pPr lvl="1"/>
            <a:endParaRPr lang="fr-FR" dirty="0"/>
          </a:p>
          <a:p>
            <a:pPr lvl="1"/>
            <a:endParaRPr lang="fr-FR" dirty="0"/>
          </a:p>
        </p:txBody>
      </p:sp>
      <p:sp>
        <p:nvSpPr>
          <p:cNvPr id="6" name="ZoneTexte 5">
            <a:extLst>
              <a:ext uri="{FF2B5EF4-FFF2-40B4-BE49-F238E27FC236}">
                <a16:creationId xmlns:a16="http://schemas.microsoft.com/office/drawing/2014/main" id="{493ACF50-F2F3-4215-A636-489F0E68FE86}"/>
              </a:ext>
            </a:extLst>
          </p:cNvPr>
          <p:cNvSpPr txBox="1"/>
          <p:nvPr/>
        </p:nvSpPr>
        <p:spPr>
          <a:xfrm>
            <a:off x="6632098" y="2828835"/>
            <a:ext cx="3714515" cy="1477328"/>
          </a:xfrm>
          <a:prstGeom prst="rect">
            <a:avLst/>
          </a:prstGeom>
          <a:noFill/>
        </p:spPr>
        <p:txBody>
          <a:bodyPr wrap="square" rtlCol="0">
            <a:spAutoFit/>
          </a:bodyPr>
          <a:lstStyle/>
          <a:p>
            <a:r>
              <a:rPr lang="fr-FR" b="1" dirty="0"/>
              <a:t>Figure 019: </a:t>
            </a:r>
            <a:r>
              <a:rPr lang="fr-FR" dirty="0"/>
              <a:t>Représentation de la répartition de population entre les clusters obtenus. Le plus petit cluster contient 366 clients.</a:t>
            </a:r>
          </a:p>
        </p:txBody>
      </p:sp>
      <p:pic>
        <p:nvPicPr>
          <p:cNvPr id="2" name="Image 1">
            <a:extLst>
              <a:ext uri="{FF2B5EF4-FFF2-40B4-BE49-F238E27FC236}">
                <a16:creationId xmlns:a16="http://schemas.microsoft.com/office/drawing/2014/main" id="{0CDB6FCA-6CA2-4500-AEA3-E049655F17DA}"/>
              </a:ext>
            </a:extLst>
          </p:cNvPr>
          <p:cNvPicPr>
            <a:picLocks noChangeAspect="1"/>
          </p:cNvPicPr>
          <p:nvPr/>
        </p:nvPicPr>
        <p:blipFill>
          <a:blip r:embed="rId2"/>
          <a:stretch>
            <a:fillRect/>
          </a:stretch>
        </p:blipFill>
        <p:spPr>
          <a:xfrm>
            <a:off x="1094467" y="2535628"/>
            <a:ext cx="5048250" cy="3362325"/>
          </a:xfrm>
          <a:prstGeom prst="rect">
            <a:avLst/>
          </a:prstGeom>
        </p:spPr>
      </p:pic>
    </p:spTree>
    <p:extLst>
      <p:ext uri="{BB962C8B-B14F-4D97-AF65-F5344CB8AC3E}">
        <p14:creationId xmlns:p14="http://schemas.microsoft.com/office/powerpoint/2010/main" val="174616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D87B8-CD85-4BA7-9937-FE9804A4BE44}"/>
              </a:ext>
            </a:extLst>
          </p:cNvPr>
          <p:cNvSpPr>
            <a:spLocks noGrp="1"/>
          </p:cNvSpPr>
          <p:nvPr>
            <p:ph type="title"/>
          </p:nvPr>
        </p:nvSpPr>
        <p:spPr/>
        <p:txBody>
          <a:bodyPr>
            <a:normAutofit/>
          </a:bodyPr>
          <a:lstStyle/>
          <a:p>
            <a:r>
              <a:rPr lang="fr-FR" sz="4000" dirty="0"/>
              <a:t>Soutenance projet 5</a:t>
            </a:r>
          </a:p>
        </p:txBody>
      </p:sp>
      <p:sp>
        <p:nvSpPr>
          <p:cNvPr id="3" name="Espace réservé du contenu 2">
            <a:extLst>
              <a:ext uri="{FF2B5EF4-FFF2-40B4-BE49-F238E27FC236}">
                <a16:creationId xmlns:a16="http://schemas.microsoft.com/office/drawing/2014/main" id="{1BC6F61E-4A68-438E-BF83-1FD7FB9513AF}"/>
              </a:ext>
            </a:extLst>
          </p:cNvPr>
          <p:cNvSpPr>
            <a:spLocks noGrp="1"/>
          </p:cNvSpPr>
          <p:nvPr>
            <p:ph idx="1"/>
          </p:nvPr>
        </p:nvSpPr>
        <p:spPr>
          <a:xfrm>
            <a:off x="1261872" y="1828800"/>
            <a:ext cx="9419380" cy="4351337"/>
          </a:xfrm>
        </p:spPr>
        <p:txBody>
          <a:bodyPr>
            <a:normAutofit/>
          </a:bodyPr>
          <a:lstStyle/>
          <a:p>
            <a:r>
              <a:rPr lang="fr-FR" sz="2000" dirty="0"/>
              <a:t>Plan de la soutenance:</a:t>
            </a:r>
          </a:p>
          <a:p>
            <a:pPr lvl="1"/>
            <a:r>
              <a:rPr lang="fr-FR" sz="2000" dirty="0"/>
              <a:t>Présentation de la problématique.</a:t>
            </a:r>
          </a:p>
          <a:p>
            <a:pPr lvl="1"/>
            <a:r>
              <a:rPr lang="fr-FR" sz="2000" dirty="0"/>
              <a:t>Présentation globale de la démarche</a:t>
            </a:r>
          </a:p>
          <a:p>
            <a:pPr lvl="1"/>
            <a:r>
              <a:rPr lang="fr-FR" sz="2000" dirty="0"/>
              <a:t>Traitement effectué sur le jeu de données.</a:t>
            </a:r>
          </a:p>
          <a:p>
            <a:pPr lvl="1"/>
            <a:r>
              <a:rPr lang="fr-FR" sz="2000" dirty="0"/>
              <a:t>Analyse exploratoire : Jeu de données et RFM</a:t>
            </a:r>
          </a:p>
          <a:p>
            <a:pPr lvl="1"/>
            <a:r>
              <a:rPr lang="fr-FR" sz="2000" dirty="0"/>
              <a:t>Segmentation clients obtenus</a:t>
            </a:r>
          </a:p>
          <a:p>
            <a:pPr lvl="1"/>
            <a:r>
              <a:rPr lang="fr-FR" sz="2000" dirty="0"/>
              <a:t>Modélisation: 1</a:t>
            </a:r>
            <a:r>
              <a:rPr lang="fr-FR" sz="2000" baseline="30000" dirty="0"/>
              <a:t>er</a:t>
            </a:r>
            <a:r>
              <a:rPr lang="fr-FR" sz="2000" dirty="0"/>
              <a:t> modèle, classification suivant la première transaction.</a:t>
            </a:r>
          </a:p>
          <a:p>
            <a:pPr lvl="1"/>
            <a:r>
              <a:rPr lang="fr-FR" sz="2000" dirty="0"/>
              <a:t>Modélisation: 2</a:t>
            </a:r>
            <a:r>
              <a:rPr lang="fr-FR" sz="2000" baseline="30000" dirty="0"/>
              <a:t>nd</a:t>
            </a:r>
            <a:r>
              <a:rPr lang="fr-FR" sz="2000" dirty="0"/>
              <a:t> modèle pour compléter le 1</a:t>
            </a:r>
            <a:r>
              <a:rPr lang="fr-FR" sz="2000" baseline="30000" dirty="0"/>
              <a:t>er</a:t>
            </a:r>
            <a:r>
              <a:rPr lang="fr-FR" sz="2000" dirty="0"/>
              <a:t> modèle.</a:t>
            </a:r>
          </a:p>
          <a:p>
            <a:pPr lvl="1"/>
            <a:r>
              <a:rPr lang="fr-FR" sz="2000" dirty="0"/>
              <a:t>Synthèse des résultats et conclusion.</a:t>
            </a:r>
          </a:p>
          <a:p>
            <a:pPr lvl="1"/>
            <a:r>
              <a:rPr lang="fr-FR" sz="2000" dirty="0"/>
              <a:t>Q&amp;A.</a:t>
            </a:r>
          </a:p>
        </p:txBody>
      </p:sp>
    </p:spTree>
    <p:extLst>
      <p:ext uri="{BB962C8B-B14F-4D97-AF65-F5344CB8AC3E}">
        <p14:creationId xmlns:p14="http://schemas.microsoft.com/office/powerpoint/2010/main" val="93646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p:txBody>
          <a:bodyPr>
            <a:normAutofit/>
          </a:bodyPr>
          <a:lstStyle/>
          <a:p>
            <a:r>
              <a:rPr lang="fr-FR" sz="4000" dirty="0"/>
              <a:t>Interprétation du clustering</a:t>
            </a:r>
          </a:p>
        </p:txBody>
      </p:sp>
      <p:sp>
        <p:nvSpPr>
          <p:cNvPr id="4" name="Espace réservé du contenu 3">
            <a:extLst>
              <a:ext uri="{FF2B5EF4-FFF2-40B4-BE49-F238E27FC236}">
                <a16:creationId xmlns:a16="http://schemas.microsoft.com/office/drawing/2014/main" id="{2D8AFB9D-0DD8-423A-A2CC-EF5903239950}"/>
              </a:ext>
            </a:extLst>
          </p:cNvPr>
          <p:cNvSpPr>
            <a:spLocks noGrp="1"/>
          </p:cNvSpPr>
          <p:nvPr>
            <p:ph idx="1"/>
          </p:nvPr>
        </p:nvSpPr>
        <p:spPr/>
        <p:txBody>
          <a:bodyPr>
            <a:normAutofit/>
          </a:bodyPr>
          <a:lstStyle/>
          <a:p>
            <a:pPr marL="0" indent="0" algn="just">
              <a:buNone/>
            </a:pPr>
            <a:r>
              <a:rPr lang="fr-FR" b="1" dirty="0"/>
              <a:t>Sélection de k = 5 pour notre clustering:</a:t>
            </a:r>
          </a:p>
          <a:p>
            <a:pPr lvl="1"/>
            <a:endParaRPr lang="fr-FR" dirty="0"/>
          </a:p>
          <a:p>
            <a:pPr algn="just"/>
            <a:r>
              <a:rPr lang="fr-FR" b="1" dirty="0"/>
              <a:t>Classe 0</a:t>
            </a:r>
            <a:r>
              <a:rPr lang="fr-FR" dirty="0"/>
              <a:t>: Ce sont les clients récents, ils représentent un peu plus de 10% du chiffre d'affaires et ont réalisé en moyenne 1 à 2 achats durant les 3 premiers mois après le premier achat. Il s'agit d'un segment client à développer et à fidéliser car ils représentent le potentiel de </a:t>
            </a:r>
            <a:r>
              <a:rPr lang="fr-FR" dirty="0" err="1"/>
              <a:t>croisance</a:t>
            </a:r>
            <a:r>
              <a:rPr lang="fr-FR" dirty="0"/>
              <a:t> du CA pour l'entreprise. Ils sont de plus assez nombreux (32% des clients).</a:t>
            </a:r>
          </a:p>
          <a:p>
            <a:pPr algn="just"/>
            <a:r>
              <a:rPr lang="fr-FR" b="1" dirty="0"/>
              <a:t>Classe 1</a:t>
            </a:r>
            <a:r>
              <a:rPr lang="fr-FR" dirty="0"/>
              <a:t>: Ce sont les clients fidèles qui ont commencé très tôt à acheter sur le site et qui commandent le plus fréquemment (1 fois par mois).Ils représentent 25 % du CA pour seulement 7% de la clientèle. Il faut </a:t>
            </a:r>
            <a:r>
              <a:rPr lang="fr-FR" dirty="0" err="1"/>
              <a:t>absolumment</a:t>
            </a:r>
            <a:r>
              <a:rPr lang="fr-FR" dirty="0"/>
              <a:t> les conserver en leur faisant profiter de promotions (discount).</a:t>
            </a:r>
          </a:p>
          <a:p>
            <a:pPr lvl="1"/>
            <a:endParaRPr lang="fr-FR" dirty="0"/>
          </a:p>
          <a:p>
            <a:pPr lvl="1"/>
            <a:endParaRPr lang="fr-FR" dirty="0"/>
          </a:p>
          <a:p>
            <a:pPr lvl="1"/>
            <a:endParaRPr lang="fr-FR" dirty="0"/>
          </a:p>
        </p:txBody>
      </p:sp>
    </p:spTree>
    <p:extLst>
      <p:ext uri="{BB962C8B-B14F-4D97-AF65-F5344CB8AC3E}">
        <p14:creationId xmlns:p14="http://schemas.microsoft.com/office/powerpoint/2010/main" val="3136714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p:txBody>
          <a:bodyPr>
            <a:normAutofit/>
          </a:bodyPr>
          <a:lstStyle/>
          <a:p>
            <a:r>
              <a:rPr lang="fr-FR" sz="4000" dirty="0"/>
              <a:t>Interprétation du clustering</a:t>
            </a:r>
          </a:p>
        </p:txBody>
      </p:sp>
      <p:sp>
        <p:nvSpPr>
          <p:cNvPr id="4" name="Espace réservé du contenu 3">
            <a:extLst>
              <a:ext uri="{FF2B5EF4-FFF2-40B4-BE49-F238E27FC236}">
                <a16:creationId xmlns:a16="http://schemas.microsoft.com/office/drawing/2014/main" id="{2D8AFB9D-0DD8-423A-A2CC-EF5903239950}"/>
              </a:ext>
            </a:extLst>
          </p:cNvPr>
          <p:cNvSpPr>
            <a:spLocks noGrp="1"/>
          </p:cNvSpPr>
          <p:nvPr>
            <p:ph idx="1"/>
          </p:nvPr>
        </p:nvSpPr>
        <p:spPr/>
        <p:txBody>
          <a:bodyPr>
            <a:normAutofit/>
          </a:bodyPr>
          <a:lstStyle/>
          <a:p>
            <a:pPr marL="0" indent="0" algn="just">
              <a:buNone/>
            </a:pPr>
            <a:r>
              <a:rPr lang="fr-FR" b="1" dirty="0"/>
              <a:t>Sélection de k = 5 pour notre clustering:</a:t>
            </a:r>
          </a:p>
          <a:p>
            <a:pPr lvl="1"/>
            <a:endParaRPr lang="fr-FR" dirty="0"/>
          </a:p>
          <a:p>
            <a:pPr algn="just"/>
            <a:r>
              <a:rPr lang="fr-FR" b="1" dirty="0"/>
              <a:t>Classe 2</a:t>
            </a:r>
            <a:r>
              <a:rPr lang="fr-FR" dirty="0"/>
              <a:t>: Ce sont les clients perdus, ils représentent un peu moins de 5 % du chiffre d'affaires et ont réalisé en moyenne 1 à 2 achats durant les 3 premiers mois après le premier achat. Il s'agit d'un segment de clientèle perdu depuis plus de 6 mois, il n'y a plus d'intérêt à aller faire du démarchage auprès de ces </a:t>
            </a:r>
            <a:r>
              <a:rPr lang="fr-FR" dirty="0" err="1"/>
              <a:t>clients.Il</a:t>
            </a:r>
            <a:r>
              <a:rPr lang="fr-FR" dirty="0"/>
              <a:t> représente 21 % des clients.</a:t>
            </a:r>
          </a:p>
          <a:p>
            <a:pPr algn="just"/>
            <a:r>
              <a:rPr lang="fr-FR" b="1" dirty="0"/>
              <a:t>Classe 3</a:t>
            </a:r>
            <a:r>
              <a:rPr lang="fr-FR" dirty="0"/>
              <a:t>: Ce sont la plus grande partie des clients étrangers, ils sont peu nombreux (9% de la clientèle) et représente 7% du CA.</a:t>
            </a:r>
          </a:p>
          <a:p>
            <a:pPr algn="just"/>
            <a:r>
              <a:rPr lang="fr-FR" b="1" dirty="0"/>
              <a:t>Classe 4</a:t>
            </a:r>
            <a:r>
              <a:rPr lang="fr-FR" dirty="0"/>
              <a:t>: Ce sont là aussi des clients fidèles, qui commandent régulièrement (1 fois tous les 2 mois), ils représentent 30% du chiffre d'affaire et 31% des clients. Sans campagne marketing, ces clients risquent d'évoluer vers groupe 1.Il faut les conserver par une campagne marketing régulière.</a:t>
            </a:r>
          </a:p>
          <a:p>
            <a:pPr lvl="1"/>
            <a:endParaRPr lang="fr-FR" dirty="0"/>
          </a:p>
          <a:p>
            <a:pPr lvl="1"/>
            <a:endParaRPr lang="fr-FR" dirty="0"/>
          </a:p>
          <a:p>
            <a:pPr lvl="1"/>
            <a:endParaRPr lang="fr-FR" dirty="0"/>
          </a:p>
        </p:txBody>
      </p:sp>
    </p:spTree>
    <p:extLst>
      <p:ext uri="{BB962C8B-B14F-4D97-AF65-F5344CB8AC3E}">
        <p14:creationId xmlns:p14="http://schemas.microsoft.com/office/powerpoint/2010/main" val="3714235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D5AB69-35FB-4B64-8709-E3720A403F22}"/>
              </a:ext>
            </a:extLst>
          </p:cNvPr>
          <p:cNvSpPr>
            <a:spLocks noGrp="1"/>
          </p:cNvSpPr>
          <p:nvPr>
            <p:ph type="ctrTitle"/>
          </p:nvPr>
        </p:nvSpPr>
        <p:spPr>
          <a:xfrm>
            <a:off x="604910" y="2194559"/>
            <a:ext cx="10789920" cy="1132523"/>
          </a:xfrm>
        </p:spPr>
        <p:txBody>
          <a:bodyPr>
            <a:normAutofit/>
          </a:bodyPr>
          <a:lstStyle/>
          <a:p>
            <a:r>
              <a:rPr lang="fr-FR" sz="4000" dirty="0"/>
              <a:t>Modélisation : Prédiction de l’appartenance d’un client à une classe</a:t>
            </a:r>
          </a:p>
        </p:txBody>
      </p:sp>
    </p:spTree>
    <p:extLst>
      <p:ext uri="{BB962C8B-B14F-4D97-AF65-F5344CB8AC3E}">
        <p14:creationId xmlns:p14="http://schemas.microsoft.com/office/powerpoint/2010/main" val="974304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3">
            <a:extLst>
              <a:ext uri="{FF2B5EF4-FFF2-40B4-BE49-F238E27FC236}">
                <a16:creationId xmlns:a16="http://schemas.microsoft.com/office/drawing/2014/main" id="{E549DCF3-5F57-4E17-909C-AE37F9044F72}"/>
              </a:ext>
            </a:extLst>
          </p:cNvPr>
          <p:cNvSpPr txBox="1">
            <a:spLocks/>
          </p:cNvSpPr>
          <p:nvPr/>
        </p:nvSpPr>
        <p:spPr>
          <a:xfrm>
            <a:off x="1414272" y="1981200"/>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Font typeface="Arial" pitchFamily="34" charset="0"/>
              <a:buNone/>
            </a:pPr>
            <a:r>
              <a:rPr lang="fr-FR" b="1" dirty="0"/>
              <a:t>Prédiction le plus rapidement possible de l’appartenance d’un client à une classe:</a:t>
            </a:r>
          </a:p>
          <a:p>
            <a:pPr lvl="1"/>
            <a:r>
              <a:rPr lang="fr-FR" dirty="0"/>
              <a:t>Modèle 1: </a:t>
            </a:r>
            <a:r>
              <a:rPr lang="fr-FR" dirty="0" err="1"/>
              <a:t>Features</a:t>
            </a:r>
            <a:r>
              <a:rPr lang="fr-FR" dirty="0"/>
              <a:t> obtenus sur les achats réalisés MAX_DAY après le 1</a:t>
            </a:r>
            <a:r>
              <a:rPr lang="fr-FR" baseline="30000" dirty="0"/>
              <a:t>er</a:t>
            </a:r>
            <a:r>
              <a:rPr lang="fr-FR" dirty="0"/>
              <a:t> achat:</a:t>
            </a:r>
          </a:p>
          <a:p>
            <a:pPr lvl="1"/>
            <a:r>
              <a:rPr lang="fr-FR" dirty="0"/>
              <a:t>Sur le premier achat, nous construisons les </a:t>
            </a:r>
            <a:r>
              <a:rPr lang="fr-FR" dirty="0" err="1"/>
              <a:t>features</a:t>
            </a:r>
            <a:r>
              <a:rPr lang="fr-FR" dirty="0"/>
              <a:t> suivantes::</a:t>
            </a:r>
          </a:p>
          <a:p>
            <a:pPr lvl="2"/>
            <a:r>
              <a:rPr lang="fr-FR" dirty="0"/>
              <a:t>« Unit Price » : moyenne, min, max.</a:t>
            </a:r>
          </a:p>
          <a:p>
            <a:pPr lvl="2"/>
            <a:r>
              <a:rPr lang="fr-FR" dirty="0"/>
              <a:t>« </a:t>
            </a:r>
            <a:r>
              <a:rPr lang="fr-FR" dirty="0" err="1"/>
              <a:t>Amount</a:t>
            </a:r>
            <a:r>
              <a:rPr lang="fr-FR" dirty="0"/>
              <a:t> »: Somme, moyenne, min, max.</a:t>
            </a:r>
          </a:p>
          <a:p>
            <a:pPr lvl="2"/>
            <a:r>
              <a:rPr lang="fr-FR" dirty="0"/>
              <a:t>« Quantité »: Somme, moyenne, min, max.</a:t>
            </a:r>
          </a:p>
          <a:p>
            <a:pPr lvl="2"/>
            <a:r>
              <a:rPr lang="fr-FR" dirty="0"/>
              <a:t>Discount, Manuel ,POST</a:t>
            </a:r>
          </a:p>
          <a:p>
            <a:pPr lvl="2"/>
            <a:r>
              <a:rPr lang="fr-FR" dirty="0"/>
              <a:t>Nombre de produits achetés.</a:t>
            </a:r>
          </a:p>
          <a:p>
            <a:pPr lvl="2"/>
            <a:r>
              <a:rPr lang="fr-FR" dirty="0" err="1"/>
              <a:t>Is_UK</a:t>
            </a:r>
            <a:r>
              <a:rPr lang="fr-FR" dirty="0"/>
              <a:t> l’appartenance du lieu de résidence au Royaume-Uni.</a:t>
            </a:r>
          </a:p>
          <a:p>
            <a:pPr lvl="2"/>
            <a:r>
              <a:rPr lang="fr-FR" dirty="0" err="1"/>
              <a:t>Month</a:t>
            </a:r>
            <a:r>
              <a:rPr lang="fr-FR" dirty="0"/>
              <a:t>: le mois de la première transaction.</a:t>
            </a:r>
          </a:p>
          <a:p>
            <a:pPr marL="548640" lvl="2" indent="0">
              <a:buNone/>
            </a:pPr>
            <a:endParaRPr lang="fr-FR" dirty="0"/>
          </a:p>
          <a:p>
            <a:pPr marL="548640" lvl="2" indent="0">
              <a:buNone/>
            </a:pPr>
            <a:endParaRPr lang="fr-FR" dirty="0"/>
          </a:p>
          <a:p>
            <a:pPr lvl="1"/>
            <a:r>
              <a:rPr lang="fr-FR" dirty="0"/>
              <a:t>Entrainement par séparation du jeu de données et validation croisée (5 </a:t>
            </a:r>
            <a:r>
              <a:rPr lang="fr-FR" dirty="0" err="1"/>
              <a:t>fold</a:t>
            </a:r>
            <a:r>
              <a:rPr lang="fr-FR" dirty="0"/>
              <a:t>)</a:t>
            </a:r>
          </a:p>
          <a:p>
            <a:pPr marL="548640" lvl="2" indent="0">
              <a:buNone/>
            </a:pPr>
            <a:endParaRPr lang="fr-FR" dirty="0"/>
          </a:p>
          <a:p>
            <a:pPr lvl="1"/>
            <a:endParaRPr lang="fr-FR" dirty="0"/>
          </a:p>
          <a:p>
            <a:pPr lvl="1"/>
            <a:endParaRPr lang="fr-FR" dirty="0"/>
          </a:p>
          <a:p>
            <a:pPr lvl="1"/>
            <a:endParaRPr lang="fr-FR" dirty="0"/>
          </a:p>
          <a:p>
            <a:pPr lvl="1"/>
            <a:endParaRPr lang="fr-FR" dirty="0"/>
          </a:p>
        </p:txBody>
      </p:sp>
      <p:sp>
        <p:nvSpPr>
          <p:cNvPr id="9" name="Titre 1">
            <a:extLst>
              <a:ext uri="{FF2B5EF4-FFF2-40B4-BE49-F238E27FC236}">
                <a16:creationId xmlns:a16="http://schemas.microsoft.com/office/drawing/2014/main" id="{7035FEF2-4324-4415-8599-D6C021AEB6FE}"/>
              </a:ext>
            </a:extLst>
          </p:cNvPr>
          <p:cNvSpPr>
            <a:spLocks noGrp="1"/>
          </p:cNvSpPr>
          <p:nvPr>
            <p:ph type="title"/>
          </p:nvPr>
        </p:nvSpPr>
        <p:spPr>
          <a:xfrm>
            <a:off x="1261872" y="365760"/>
            <a:ext cx="9692640" cy="1325562"/>
          </a:xfrm>
        </p:spPr>
        <p:txBody>
          <a:bodyPr>
            <a:normAutofit/>
          </a:bodyPr>
          <a:lstStyle/>
          <a:p>
            <a:r>
              <a:rPr lang="fr-FR" sz="4000" dirty="0"/>
              <a:t>Modélisation : 1</a:t>
            </a:r>
            <a:r>
              <a:rPr lang="fr-FR" sz="4000" baseline="30000" dirty="0"/>
              <a:t>er</a:t>
            </a:r>
            <a:r>
              <a:rPr lang="fr-FR" sz="4000" dirty="0"/>
              <a:t> modèle</a:t>
            </a:r>
          </a:p>
        </p:txBody>
      </p:sp>
    </p:spTree>
    <p:extLst>
      <p:ext uri="{BB962C8B-B14F-4D97-AF65-F5344CB8AC3E}">
        <p14:creationId xmlns:p14="http://schemas.microsoft.com/office/powerpoint/2010/main" val="2460549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p:txBody>
          <a:bodyPr>
            <a:normAutofit/>
          </a:bodyPr>
          <a:lstStyle/>
          <a:p>
            <a:r>
              <a:rPr lang="fr-FR" sz="4000" dirty="0"/>
              <a:t>Modélisation : 1</a:t>
            </a:r>
            <a:r>
              <a:rPr lang="fr-FR" sz="4000" baseline="30000" dirty="0"/>
              <a:t>er</a:t>
            </a:r>
            <a:r>
              <a:rPr lang="fr-FR" sz="4000" dirty="0"/>
              <a:t> modèle</a:t>
            </a:r>
          </a:p>
        </p:txBody>
      </p:sp>
      <p:sp>
        <p:nvSpPr>
          <p:cNvPr id="6" name="Espace réservé du contenu 3">
            <a:extLst>
              <a:ext uri="{FF2B5EF4-FFF2-40B4-BE49-F238E27FC236}">
                <a16:creationId xmlns:a16="http://schemas.microsoft.com/office/drawing/2014/main" id="{E549DCF3-5F57-4E17-909C-AE37F9044F72}"/>
              </a:ext>
            </a:extLst>
          </p:cNvPr>
          <p:cNvSpPr txBox="1">
            <a:spLocks/>
          </p:cNvSpPr>
          <p:nvPr/>
        </p:nvSpPr>
        <p:spPr>
          <a:xfrm>
            <a:off x="1414272" y="1981200"/>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Font typeface="Arial" pitchFamily="34" charset="0"/>
              <a:buNone/>
            </a:pPr>
            <a:r>
              <a:rPr lang="fr-FR" b="1" dirty="0"/>
              <a:t>Prédiction le plus rapidement possible de l’appartenance d’un client à une classe:</a:t>
            </a:r>
            <a:endParaRPr lang="fr-FR" dirty="0"/>
          </a:p>
          <a:p>
            <a:pPr marL="548640" lvl="2" indent="0">
              <a:buNone/>
            </a:pPr>
            <a:endParaRPr lang="fr-FR" dirty="0"/>
          </a:p>
          <a:p>
            <a:pPr lvl="1"/>
            <a:endParaRPr lang="fr-FR" dirty="0"/>
          </a:p>
          <a:p>
            <a:pPr lvl="1"/>
            <a:endParaRPr lang="fr-FR" dirty="0"/>
          </a:p>
          <a:p>
            <a:pPr lvl="1"/>
            <a:endParaRPr lang="fr-FR" dirty="0"/>
          </a:p>
          <a:p>
            <a:pPr lvl="1"/>
            <a:endParaRPr lang="fr-FR" dirty="0"/>
          </a:p>
        </p:txBody>
      </p:sp>
      <p:graphicFrame>
        <p:nvGraphicFramePr>
          <p:cNvPr id="2" name="Tableau 1">
            <a:extLst>
              <a:ext uri="{FF2B5EF4-FFF2-40B4-BE49-F238E27FC236}">
                <a16:creationId xmlns:a16="http://schemas.microsoft.com/office/drawing/2014/main" id="{671C74C1-AB8D-4919-AA48-CF2A1A69CEFA}"/>
              </a:ext>
            </a:extLst>
          </p:cNvPr>
          <p:cNvGraphicFramePr>
            <a:graphicFrameLocks noGrp="1"/>
          </p:cNvGraphicFramePr>
          <p:nvPr>
            <p:extLst>
              <p:ext uri="{D42A27DB-BD31-4B8C-83A1-F6EECF244321}">
                <p14:modId xmlns:p14="http://schemas.microsoft.com/office/powerpoint/2010/main" val="753534782"/>
              </p:ext>
            </p:extLst>
          </p:nvPr>
        </p:nvGraphicFramePr>
        <p:xfrm>
          <a:off x="1955878" y="3228536"/>
          <a:ext cx="7512148" cy="2641795"/>
        </p:xfrm>
        <a:graphic>
          <a:graphicData uri="http://schemas.openxmlformats.org/drawingml/2006/table">
            <a:tbl>
              <a:tblPr firstRow="1" bandRow="1">
                <a:tableStyleId>{5C22544A-7EE6-4342-B048-85BDC9FD1C3A}</a:tableStyleId>
              </a:tblPr>
              <a:tblGrid>
                <a:gridCol w="4375052">
                  <a:extLst>
                    <a:ext uri="{9D8B030D-6E8A-4147-A177-3AD203B41FA5}">
                      <a16:colId xmlns:a16="http://schemas.microsoft.com/office/drawing/2014/main" val="1067557654"/>
                    </a:ext>
                  </a:extLst>
                </a:gridCol>
                <a:gridCol w="3137096">
                  <a:extLst>
                    <a:ext uri="{9D8B030D-6E8A-4147-A177-3AD203B41FA5}">
                      <a16:colId xmlns:a16="http://schemas.microsoft.com/office/drawing/2014/main" val="1398961335"/>
                    </a:ext>
                  </a:extLst>
                </a:gridCol>
              </a:tblGrid>
              <a:tr h="0">
                <a:tc>
                  <a:txBody>
                    <a:bodyPr/>
                    <a:lstStyle/>
                    <a:p>
                      <a:r>
                        <a:rPr lang="fr-FR" dirty="0"/>
                        <a:t>Modèle 1 - Classifier</a:t>
                      </a:r>
                    </a:p>
                  </a:txBody>
                  <a:tcPr/>
                </a:tc>
                <a:tc>
                  <a:txBody>
                    <a:bodyPr/>
                    <a:lstStyle/>
                    <a:p>
                      <a:r>
                        <a:rPr lang="fr-FR" dirty="0"/>
                        <a:t>Résultats</a:t>
                      </a:r>
                    </a:p>
                  </a:txBody>
                  <a:tcPr/>
                </a:tc>
                <a:extLst>
                  <a:ext uri="{0D108BD9-81ED-4DB2-BD59-A6C34878D82A}">
                    <a16:rowId xmlns:a16="http://schemas.microsoft.com/office/drawing/2014/main" val="2075284103"/>
                  </a:ext>
                </a:extLst>
              </a:tr>
              <a:tr h="370840">
                <a:tc>
                  <a:txBody>
                    <a:bodyPr/>
                    <a:lstStyle/>
                    <a:p>
                      <a:r>
                        <a:rPr lang="fr-FR" dirty="0" err="1"/>
                        <a:t>Dummy</a:t>
                      </a:r>
                      <a:endParaRPr lang="fr-FR" dirty="0"/>
                    </a:p>
                  </a:txBody>
                  <a:tcPr/>
                </a:tc>
                <a:tc>
                  <a:txBody>
                    <a:bodyPr/>
                    <a:lstStyle/>
                    <a:p>
                      <a:r>
                        <a:rPr lang="fr-FR" dirty="0"/>
                        <a:t>24,9 %</a:t>
                      </a:r>
                    </a:p>
                  </a:txBody>
                  <a:tcPr/>
                </a:tc>
                <a:extLst>
                  <a:ext uri="{0D108BD9-81ED-4DB2-BD59-A6C34878D82A}">
                    <a16:rowId xmlns:a16="http://schemas.microsoft.com/office/drawing/2014/main" val="2805799334"/>
                  </a:ext>
                </a:extLst>
              </a:tr>
              <a:tr h="370840">
                <a:tc>
                  <a:txBody>
                    <a:bodyPr/>
                    <a:lstStyle/>
                    <a:p>
                      <a:r>
                        <a:rPr lang="fr-FR" dirty="0"/>
                        <a:t>KNN</a:t>
                      </a:r>
                    </a:p>
                  </a:txBody>
                  <a:tcPr/>
                </a:tc>
                <a:tc>
                  <a:txBody>
                    <a:bodyPr/>
                    <a:lstStyle/>
                    <a:p>
                      <a:r>
                        <a:rPr lang="fr-FR" dirty="0"/>
                        <a:t>66,2 %</a:t>
                      </a:r>
                    </a:p>
                  </a:txBody>
                  <a:tcPr/>
                </a:tc>
                <a:extLst>
                  <a:ext uri="{0D108BD9-81ED-4DB2-BD59-A6C34878D82A}">
                    <a16:rowId xmlns:a16="http://schemas.microsoft.com/office/drawing/2014/main" val="1734543791"/>
                  </a:ext>
                </a:extLst>
              </a:tr>
              <a:tr h="370840">
                <a:tc>
                  <a:txBody>
                    <a:bodyPr/>
                    <a:lstStyle/>
                    <a:p>
                      <a:r>
                        <a:rPr lang="fr-FR" dirty="0"/>
                        <a:t>Régression Logistique</a:t>
                      </a:r>
                    </a:p>
                  </a:txBody>
                  <a:tcPr/>
                </a:tc>
                <a:tc>
                  <a:txBody>
                    <a:bodyPr/>
                    <a:lstStyle/>
                    <a:p>
                      <a:r>
                        <a:rPr lang="fr-FR" dirty="0"/>
                        <a:t>67,5 %</a:t>
                      </a:r>
                    </a:p>
                  </a:txBody>
                  <a:tcPr/>
                </a:tc>
                <a:extLst>
                  <a:ext uri="{0D108BD9-81ED-4DB2-BD59-A6C34878D82A}">
                    <a16:rowId xmlns:a16="http://schemas.microsoft.com/office/drawing/2014/main" val="3250546097"/>
                  </a:ext>
                </a:extLst>
              </a:tr>
              <a:tr h="431995">
                <a:tc>
                  <a:txBody>
                    <a:bodyPr/>
                    <a:lstStyle/>
                    <a:p>
                      <a:r>
                        <a:rPr lang="fr-FR" dirty="0"/>
                        <a:t>SVC</a:t>
                      </a:r>
                    </a:p>
                  </a:txBody>
                  <a:tcPr/>
                </a:tc>
                <a:tc>
                  <a:txBody>
                    <a:bodyPr/>
                    <a:lstStyle/>
                    <a:p>
                      <a:r>
                        <a:rPr lang="fr-FR" dirty="0"/>
                        <a:t>67,8 %</a:t>
                      </a:r>
                    </a:p>
                  </a:txBody>
                  <a:tcPr/>
                </a:tc>
                <a:extLst>
                  <a:ext uri="{0D108BD9-81ED-4DB2-BD59-A6C34878D82A}">
                    <a16:rowId xmlns:a16="http://schemas.microsoft.com/office/drawing/2014/main" val="2520977869"/>
                  </a:ext>
                </a:extLst>
              </a:tr>
              <a:tr h="182880">
                <a:tc>
                  <a:txBody>
                    <a:bodyPr/>
                    <a:lstStyle/>
                    <a:p>
                      <a:r>
                        <a:rPr lang="fr-FR" dirty="0"/>
                        <a:t>Gradient </a:t>
                      </a:r>
                      <a:r>
                        <a:rPr lang="fr-FR" dirty="0" err="1"/>
                        <a:t>Boosting</a:t>
                      </a:r>
                      <a:endParaRPr lang="fr-FR" dirty="0"/>
                    </a:p>
                  </a:txBody>
                  <a:tcPr/>
                </a:tc>
                <a:tc>
                  <a:txBody>
                    <a:bodyPr/>
                    <a:lstStyle/>
                    <a:p>
                      <a:r>
                        <a:rPr lang="fr-FR" dirty="0"/>
                        <a:t>68,2 %</a:t>
                      </a:r>
                    </a:p>
                  </a:txBody>
                  <a:tcPr/>
                </a:tc>
                <a:extLst>
                  <a:ext uri="{0D108BD9-81ED-4DB2-BD59-A6C34878D82A}">
                    <a16:rowId xmlns:a16="http://schemas.microsoft.com/office/drawing/2014/main" val="101941625"/>
                  </a:ext>
                </a:extLst>
              </a:tr>
              <a:tr h="182880">
                <a:tc>
                  <a:txBody>
                    <a:bodyPr/>
                    <a:lstStyle/>
                    <a:p>
                      <a:r>
                        <a:rPr lang="fr-FR" dirty="0"/>
                        <a:t>Vote combiné (3 derniers)</a:t>
                      </a:r>
                    </a:p>
                  </a:txBody>
                  <a:tcPr/>
                </a:tc>
                <a:tc>
                  <a:txBody>
                    <a:bodyPr/>
                    <a:lstStyle/>
                    <a:p>
                      <a:r>
                        <a:rPr lang="fr-FR" dirty="0"/>
                        <a:t>67,4 %</a:t>
                      </a:r>
                    </a:p>
                  </a:txBody>
                  <a:tcPr/>
                </a:tc>
                <a:extLst>
                  <a:ext uri="{0D108BD9-81ED-4DB2-BD59-A6C34878D82A}">
                    <a16:rowId xmlns:a16="http://schemas.microsoft.com/office/drawing/2014/main" val="3458389736"/>
                  </a:ext>
                </a:extLst>
              </a:tr>
            </a:tbl>
          </a:graphicData>
        </a:graphic>
      </p:graphicFrame>
    </p:spTree>
    <p:extLst>
      <p:ext uri="{BB962C8B-B14F-4D97-AF65-F5344CB8AC3E}">
        <p14:creationId xmlns:p14="http://schemas.microsoft.com/office/powerpoint/2010/main" val="1203741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3">
            <a:extLst>
              <a:ext uri="{FF2B5EF4-FFF2-40B4-BE49-F238E27FC236}">
                <a16:creationId xmlns:a16="http://schemas.microsoft.com/office/drawing/2014/main" id="{E549DCF3-5F57-4E17-909C-AE37F9044F72}"/>
              </a:ext>
            </a:extLst>
          </p:cNvPr>
          <p:cNvSpPr txBox="1">
            <a:spLocks/>
          </p:cNvSpPr>
          <p:nvPr/>
        </p:nvSpPr>
        <p:spPr>
          <a:xfrm>
            <a:off x="1414272" y="1981200"/>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Font typeface="Arial" pitchFamily="34" charset="0"/>
              <a:buNone/>
            </a:pPr>
            <a:r>
              <a:rPr lang="fr-FR" b="1" dirty="0"/>
              <a:t>Prédiction le plus rapidement possible de l’appartenance d’un client à une classe:</a:t>
            </a:r>
          </a:p>
          <a:p>
            <a:pPr marL="548640" lvl="2" indent="0">
              <a:buNone/>
            </a:pPr>
            <a:endParaRPr lang="fr-FR" dirty="0"/>
          </a:p>
          <a:p>
            <a:pPr lvl="1"/>
            <a:endParaRPr lang="fr-FR" dirty="0"/>
          </a:p>
          <a:p>
            <a:pPr lvl="1"/>
            <a:endParaRPr lang="fr-FR" dirty="0"/>
          </a:p>
          <a:p>
            <a:pPr lvl="1"/>
            <a:endParaRPr lang="fr-FR" dirty="0"/>
          </a:p>
          <a:p>
            <a:pPr lvl="1"/>
            <a:endParaRPr lang="fr-FR" dirty="0"/>
          </a:p>
        </p:txBody>
      </p:sp>
      <p:pic>
        <p:nvPicPr>
          <p:cNvPr id="3" name="Image 2">
            <a:extLst>
              <a:ext uri="{FF2B5EF4-FFF2-40B4-BE49-F238E27FC236}">
                <a16:creationId xmlns:a16="http://schemas.microsoft.com/office/drawing/2014/main" id="{68077E50-CE12-45E1-A923-3ABEFB6609BF}"/>
              </a:ext>
            </a:extLst>
          </p:cNvPr>
          <p:cNvPicPr>
            <a:picLocks noChangeAspect="1"/>
          </p:cNvPicPr>
          <p:nvPr/>
        </p:nvPicPr>
        <p:blipFill>
          <a:blip r:embed="rId2"/>
          <a:stretch>
            <a:fillRect/>
          </a:stretch>
        </p:blipFill>
        <p:spPr>
          <a:xfrm>
            <a:off x="1414272" y="2639036"/>
            <a:ext cx="4681728" cy="4187914"/>
          </a:xfrm>
          <a:prstGeom prst="rect">
            <a:avLst/>
          </a:prstGeom>
        </p:spPr>
      </p:pic>
      <p:sp>
        <p:nvSpPr>
          <p:cNvPr id="8" name="ZoneTexte 7">
            <a:extLst>
              <a:ext uri="{FF2B5EF4-FFF2-40B4-BE49-F238E27FC236}">
                <a16:creationId xmlns:a16="http://schemas.microsoft.com/office/drawing/2014/main" id="{F89FAE8E-A143-4FB2-ABD6-E8673EE0CE6F}"/>
              </a:ext>
            </a:extLst>
          </p:cNvPr>
          <p:cNvSpPr txBox="1"/>
          <p:nvPr/>
        </p:nvSpPr>
        <p:spPr>
          <a:xfrm>
            <a:off x="6449218" y="3196984"/>
            <a:ext cx="4044611" cy="1200329"/>
          </a:xfrm>
          <a:prstGeom prst="rect">
            <a:avLst/>
          </a:prstGeom>
          <a:noFill/>
        </p:spPr>
        <p:txBody>
          <a:bodyPr wrap="square" rtlCol="0">
            <a:spAutoFit/>
          </a:bodyPr>
          <a:lstStyle/>
          <a:p>
            <a:pPr algn="just"/>
            <a:r>
              <a:rPr lang="fr-FR" b="1" dirty="0"/>
              <a:t>Figure 020: </a:t>
            </a:r>
            <a:r>
              <a:rPr lang="fr-FR" dirty="0"/>
              <a:t>Matrice de confusion des résultats obtenus par notre classifieur combiné à partir des </a:t>
            </a:r>
            <a:r>
              <a:rPr lang="fr-FR" dirty="0" err="1"/>
              <a:t>features</a:t>
            </a:r>
            <a:r>
              <a:rPr lang="fr-FR" dirty="0"/>
              <a:t> du premier achat.</a:t>
            </a:r>
          </a:p>
        </p:txBody>
      </p:sp>
      <p:sp>
        <p:nvSpPr>
          <p:cNvPr id="9" name="Titre 1">
            <a:extLst>
              <a:ext uri="{FF2B5EF4-FFF2-40B4-BE49-F238E27FC236}">
                <a16:creationId xmlns:a16="http://schemas.microsoft.com/office/drawing/2014/main" id="{2630CCFD-42A8-4543-90F3-F39182BD100D}"/>
              </a:ext>
            </a:extLst>
          </p:cNvPr>
          <p:cNvSpPr>
            <a:spLocks noGrp="1"/>
          </p:cNvSpPr>
          <p:nvPr>
            <p:ph type="title"/>
          </p:nvPr>
        </p:nvSpPr>
        <p:spPr>
          <a:xfrm>
            <a:off x="1261872" y="365760"/>
            <a:ext cx="9692640" cy="1325562"/>
          </a:xfrm>
        </p:spPr>
        <p:txBody>
          <a:bodyPr>
            <a:normAutofit/>
          </a:bodyPr>
          <a:lstStyle/>
          <a:p>
            <a:r>
              <a:rPr lang="fr-FR" sz="4000" dirty="0"/>
              <a:t>Modélisation : 1</a:t>
            </a:r>
            <a:r>
              <a:rPr lang="fr-FR" sz="4000" baseline="30000" dirty="0"/>
              <a:t>er</a:t>
            </a:r>
            <a:r>
              <a:rPr lang="fr-FR" sz="4000" dirty="0"/>
              <a:t> modèle</a:t>
            </a:r>
          </a:p>
        </p:txBody>
      </p:sp>
    </p:spTree>
    <p:extLst>
      <p:ext uri="{BB962C8B-B14F-4D97-AF65-F5344CB8AC3E}">
        <p14:creationId xmlns:p14="http://schemas.microsoft.com/office/powerpoint/2010/main" val="3721279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3">
            <a:extLst>
              <a:ext uri="{FF2B5EF4-FFF2-40B4-BE49-F238E27FC236}">
                <a16:creationId xmlns:a16="http://schemas.microsoft.com/office/drawing/2014/main" id="{E549DCF3-5F57-4E17-909C-AE37F9044F72}"/>
              </a:ext>
            </a:extLst>
          </p:cNvPr>
          <p:cNvSpPr txBox="1">
            <a:spLocks/>
          </p:cNvSpPr>
          <p:nvPr/>
        </p:nvSpPr>
        <p:spPr>
          <a:xfrm>
            <a:off x="1414272" y="1981200"/>
            <a:ext cx="8595360" cy="435133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Font typeface="Arial" pitchFamily="34" charset="0"/>
              <a:buNone/>
            </a:pPr>
            <a:r>
              <a:rPr lang="fr-FR" b="1" dirty="0"/>
              <a:t>Prédiction le plus rapidement possible de l’appartenance d’un client à une classe:</a:t>
            </a:r>
          </a:p>
          <a:p>
            <a:pPr marL="548640" lvl="2" indent="0">
              <a:buNone/>
            </a:pPr>
            <a:endParaRPr lang="fr-FR" dirty="0"/>
          </a:p>
          <a:p>
            <a:pPr algn="just"/>
            <a:r>
              <a:rPr lang="fr-FR" dirty="0"/>
              <a:t>Résultats intéressant pour:</a:t>
            </a:r>
          </a:p>
          <a:p>
            <a:pPr lvl="1" algn="just"/>
            <a:r>
              <a:rPr lang="fr-FR" dirty="0"/>
              <a:t>La classe 3 (clients étrangers peu nombreux et représentant une faible partie du CA, score à 94%) </a:t>
            </a:r>
          </a:p>
          <a:p>
            <a:pPr lvl="1" algn="just"/>
            <a:r>
              <a:rPr lang="fr-FR" dirty="0"/>
              <a:t>La classe 0 (les clients récents ayant fait peu d'achats, score à 88%).</a:t>
            </a:r>
          </a:p>
          <a:p>
            <a:pPr marL="274320" lvl="1" indent="0" algn="just">
              <a:buNone/>
            </a:pPr>
            <a:endParaRPr lang="fr-FR" dirty="0"/>
          </a:p>
          <a:p>
            <a:pPr marL="182880" lvl="1" algn="just">
              <a:lnSpc>
                <a:spcPct val="105000"/>
              </a:lnSpc>
              <a:spcBef>
                <a:spcPts val="1400"/>
              </a:spcBef>
              <a:spcAft>
                <a:spcPts val="200"/>
              </a:spcAft>
              <a:buSzPct val="80000"/>
              <a:buFont typeface="Arial" pitchFamily="34" charset="0"/>
              <a:buChar char="•"/>
            </a:pPr>
            <a:r>
              <a:rPr lang="fr-FR" sz="1800" spc="10" dirty="0">
                <a:solidFill>
                  <a:schemeClr val="tx1"/>
                </a:solidFill>
              </a:rPr>
              <a:t>Difficultés observées:</a:t>
            </a:r>
          </a:p>
          <a:p>
            <a:pPr marL="274320" lvl="1" indent="0" algn="just">
              <a:buNone/>
            </a:pPr>
            <a:r>
              <a:rPr lang="fr-FR" dirty="0"/>
              <a:t>La classe 1 (les clients qui dépensent le plus et le plus souvent) ne sont pas du tout bien prédit avec ce modèle et qu'ils sont confondus avec la catégorie majoritaire, la catégorie 4 (les acheteurs relativement fréquents mais qui dépensent peu par individu au global). </a:t>
            </a:r>
          </a:p>
          <a:p>
            <a:pPr marL="274320" lvl="1" indent="0" algn="just">
              <a:buNone/>
            </a:pPr>
            <a:r>
              <a:rPr lang="fr-FR" dirty="0"/>
              <a:t>La classe 2 (les clients perdus) sont confondus avec les clients 4, cela est tout à fait normal car notre premier modèle ne tient pas compte de la fréquence des achats ou de la distance dans le temps au dernier achat.</a:t>
            </a:r>
          </a:p>
          <a:p>
            <a:pPr lvl="1"/>
            <a:endParaRPr lang="fr-FR" dirty="0"/>
          </a:p>
          <a:p>
            <a:pPr lvl="1"/>
            <a:endParaRPr lang="fr-FR" dirty="0"/>
          </a:p>
          <a:p>
            <a:pPr lvl="1"/>
            <a:endParaRPr lang="fr-FR" dirty="0"/>
          </a:p>
          <a:p>
            <a:pPr lvl="1"/>
            <a:endParaRPr lang="fr-FR" dirty="0"/>
          </a:p>
        </p:txBody>
      </p:sp>
      <p:sp>
        <p:nvSpPr>
          <p:cNvPr id="12" name="Titre 1">
            <a:extLst>
              <a:ext uri="{FF2B5EF4-FFF2-40B4-BE49-F238E27FC236}">
                <a16:creationId xmlns:a16="http://schemas.microsoft.com/office/drawing/2014/main" id="{1B9564DF-7140-4075-9054-88DE82DBF316}"/>
              </a:ext>
            </a:extLst>
          </p:cNvPr>
          <p:cNvSpPr>
            <a:spLocks noGrp="1"/>
          </p:cNvSpPr>
          <p:nvPr>
            <p:ph type="title"/>
          </p:nvPr>
        </p:nvSpPr>
        <p:spPr>
          <a:xfrm>
            <a:off x="1261872" y="365760"/>
            <a:ext cx="9692640" cy="1325562"/>
          </a:xfrm>
        </p:spPr>
        <p:txBody>
          <a:bodyPr>
            <a:normAutofit/>
          </a:bodyPr>
          <a:lstStyle/>
          <a:p>
            <a:r>
              <a:rPr lang="fr-FR" sz="4000" dirty="0"/>
              <a:t>Modélisation : 1</a:t>
            </a:r>
            <a:r>
              <a:rPr lang="fr-FR" sz="4000" baseline="30000" dirty="0"/>
              <a:t>er</a:t>
            </a:r>
            <a:r>
              <a:rPr lang="fr-FR" sz="4000" dirty="0"/>
              <a:t> modèle</a:t>
            </a:r>
          </a:p>
        </p:txBody>
      </p:sp>
    </p:spTree>
    <p:extLst>
      <p:ext uri="{BB962C8B-B14F-4D97-AF65-F5344CB8AC3E}">
        <p14:creationId xmlns:p14="http://schemas.microsoft.com/office/powerpoint/2010/main" val="2527968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3">
            <a:extLst>
              <a:ext uri="{FF2B5EF4-FFF2-40B4-BE49-F238E27FC236}">
                <a16:creationId xmlns:a16="http://schemas.microsoft.com/office/drawing/2014/main" id="{E549DCF3-5F57-4E17-909C-AE37F9044F72}"/>
              </a:ext>
            </a:extLst>
          </p:cNvPr>
          <p:cNvSpPr txBox="1">
            <a:spLocks/>
          </p:cNvSpPr>
          <p:nvPr/>
        </p:nvSpPr>
        <p:spPr>
          <a:xfrm>
            <a:off x="1414272" y="1981200"/>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Font typeface="Arial" pitchFamily="34" charset="0"/>
              <a:buNone/>
            </a:pPr>
            <a:r>
              <a:rPr lang="fr-FR" b="1" dirty="0"/>
              <a:t>Prédiction le plus rapidement possible de l’appartenance d’un client à une classe:</a:t>
            </a:r>
          </a:p>
          <a:p>
            <a:pPr lvl="1" algn="just"/>
            <a:r>
              <a:rPr lang="fr-FR" dirty="0"/>
              <a:t>Modèle 2: Variables obtenus sur les achats réalisés MAX_DAY après le 1</a:t>
            </a:r>
            <a:r>
              <a:rPr lang="fr-FR" baseline="30000" dirty="0"/>
              <a:t>er</a:t>
            </a:r>
            <a:r>
              <a:rPr lang="fr-FR" dirty="0"/>
              <a:t> achat:</a:t>
            </a:r>
          </a:p>
          <a:p>
            <a:pPr lvl="1" algn="just"/>
            <a:r>
              <a:rPr lang="fr-FR" dirty="0"/>
              <a:t>A partir du premier achat, nous conservons les mêmes variables que le modèle 1.</a:t>
            </a:r>
          </a:p>
          <a:p>
            <a:pPr lvl="1" algn="just"/>
            <a:r>
              <a:rPr lang="fr-FR" dirty="0"/>
              <a:t>Sur l’ensembles achats sur la période, nous construisons en complément des variables précédentes:</a:t>
            </a:r>
          </a:p>
          <a:p>
            <a:pPr lvl="2" algn="just"/>
            <a:r>
              <a:rPr lang="fr-FR" dirty="0"/>
              <a:t>« </a:t>
            </a:r>
            <a:r>
              <a:rPr lang="fr-FR" dirty="0" err="1"/>
              <a:t>AmountTotal</a:t>
            </a:r>
            <a:r>
              <a:rPr lang="fr-FR" dirty="0"/>
              <a:t> »: Le montant total des achats</a:t>
            </a:r>
          </a:p>
          <a:p>
            <a:pPr lvl="2" algn="just"/>
            <a:r>
              <a:rPr lang="fr-FR" dirty="0"/>
              <a:t>« Frequency »: La fréquence des achats.</a:t>
            </a:r>
          </a:p>
          <a:p>
            <a:pPr lvl="2" algn="just"/>
            <a:r>
              <a:rPr lang="fr-FR" dirty="0"/>
              <a:t>« </a:t>
            </a:r>
            <a:r>
              <a:rPr lang="fr-FR" dirty="0" err="1"/>
              <a:t>Periode</a:t>
            </a:r>
            <a:r>
              <a:rPr lang="fr-FR" dirty="0"/>
              <a:t> » :La période d’achat étant défini comme la distance en jours entre le premier achat et le dernier achat.</a:t>
            </a:r>
          </a:p>
          <a:p>
            <a:pPr lvl="2" algn="just"/>
            <a:endParaRPr lang="fr-FR" dirty="0"/>
          </a:p>
          <a:p>
            <a:pPr lvl="1" algn="just"/>
            <a:r>
              <a:rPr lang="fr-FR" dirty="0"/>
              <a:t>Entrainement par séparation du jeu de données et validation croisée (5 </a:t>
            </a:r>
            <a:r>
              <a:rPr lang="fr-FR" dirty="0" err="1"/>
              <a:t>fold</a:t>
            </a:r>
            <a:r>
              <a:rPr lang="fr-FR" dirty="0"/>
              <a:t>)</a:t>
            </a:r>
          </a:p>
          <a:p>
            <a:pPr marL="548640" lvl="2" indent="0">
              <a:buNone/>
            </a:pPr>
            <a:endParaRPr lang="fr-FR" dirty="0"/>
          </a:p>
          <a:p>
            <a:pPr lvl="1"/>
            <a:endParaRPr lang="fr-FR" dirty="0"/>
          </a:p>
          <a:p>
            <a:pPr lvl="1"/>
            <a:endParaRPr lang="fr-FR" dirty="0"/>
          </a:p>
          <a:p>
            <a:pPr lvl="1"/>
            <a:endParaRPr lang="fr-FR" dirty="0"/>
          </a:p>
          <a:p>
            <a:pPr lvl="1"/>
            <a:endParaRPr lang="fr-FR" dirty="0"/>
          </a:p>
        </p:txBody>
      </p:sp>
      <p:sp>
        <p:nvSpPr>
          <p:cNvPr id="9" name="Titre 1">
            <a:extLst>
              <a:ext uri="{FF2B5EF4-FFF2-40B4-BE49-F238E27FC236}">
                <a16:creationId xmlns:a16="http://schemas.microsoft.com/office/drawing/2014/main" id="{7035FEF2-4324-4415-8599-D6C021AEB6FE}"/>
              </a:ext>
            </a:extLst>
          </p:cNvPr>
          <p:cNvSpPr>
            <a:spLocks noGrp="1"/>
          </p:cNvSpPr>
          <p:nvPr>
            <p:ph type="title"/>
          </p:nvPr>
        </p:nvSpPr>
        <p:spPr>
          <a:xfrm>
            <a:off x="1261872" y="365760"/>
            <a:ext cx="9692640" cy="1325562"/>
          </a:xfrm>
        </p:spPr>
        <p:txBody>
          <a:bodyPr>
            <a:normAutofit/>
          </a:bodyPr>
          <a:lstStyle/>
          <a:p>
            <a:r>
              <a:rPr lang="fr-FR" sz="4000" dirty="0"/>
              <a:t>Modélisation : 2</a:t>
            </a:r>
            <a:r>
              <a:rPr lang="fr-FR" sz="4000" baseline="30000" dirty="0"/>
              <a:t>nd</a:t>
            </a:r>
            <a:r>
              <a:rPr lang="fr-FR" sz="4000" dirty="0"/>
              <a:t> modèle</a:t>
            </a:r>
          </a:p>
        </p:txBody>
      </p:sp>
    </p:spTree>
    <p:extLst>
      <p:ext uri="{BB962C8B-B14F-4D97-AF65-F5344CB8AC3E}">
        <p14:creationId xmlns:p14="http://schemas.microsoft.com/office/powerpoint/2010/main" val="2754757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p:txBody>
          <a:bodyPr>
            <a:normAutofit/>
          </a:bodyPr>
          <a:lstStyle/>
          <a:p>
            <a:r>
              <a:rPr lang="fr-FR" sz="4000" dirty="0"/>
              <a:t>Modélisation : 2</a:t>
            </a:r>
            <a:r>
              <a:rPr lang="fr-FR" sz="4000" baseline="30000" dirty="0"/>
              <a:t>nd</a:t>
            </a:r>
            <a:r>
              <a:rPr lang="fr-FR" sz="4000" dirty="0"/>
              <a:t> modèle</a:t>
            </a:r>
          </a:p>
        </p:txBody>
      </p:sp>
      <p:sp>
        <p:nvSpPr>
          <p:cNvPr id="6" name="Espace réservé du contenu 3">
            <a:extLst>
              <a:ext uri="{FF2B5EF4-FFF2-40B4-BE49-F238E27FC236}">
                <a16:creationId xmlns:a16="http://schemas.microsoft.com/office/drawing/2014/main" id="{E549DCF3-5F57-4E17-909C-AE37F9044F72}"/>
              </a:ext>
            </a:extLst>
          </p:cNvPr>
          <p:cNvSpPr txBox="1">
            <a:spLocks/>
          </p:cNvSpPr>
          <p:nvPr/>
        </p:nvSpPr>
        <p:spPr>
          <a:xfrm>
            <a:off x="1414272" y="1981200"/>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Font typeface="Arial" pitchFamily="34" charset="0"/>
              <a:buNone/>
            </a:pPr>
            <a:r>
              <a:rPr lang="fr-FR" b="1" dirty="0"/>
              <a:t>Prédiction le plus rapidement possible de l’appartenance d’un client à une classe: MAX_DAY = 180 jours</a:t>
            </a:r>
            <a:endParaRPr lang="fr-FR" dirty="0"/>
          </a:p>
          <a:p>
            <a:pPr marL="548640" lvl="2" indent="0">
              <a:buNone/>
            </a:pPr>
            <a:endParaRPr lang="fr-FR" dirty="0"/>
          </a:p>
          <a:p>
            <a:pPr lvl="1"/>
            <a:endParaRPr lang="fr-FR" dirty="0"/>
          </a:p>
          <a:p>
            <a:pPr lvl="1"/>
            <a:endParaRPr lang="fr-FR" dirty="0"/>
          </a:p>
          <a:p>
            <a:pPr lvl="1"/>
            <a:endParaRPr lang="fr-FR" dirty="0"/>
          </a:p>
          <a:p>
            <a:pPr lvl="1"/>
            <a:endParaRPr lang="fr-FR" dirty="0"/>
          </a:p>
        </p:txBody>
      </p:sp>
      <p:graphicFrame>
        <p:nvGraphicFramePr>
          <p:cNvPr id="2" name="Tableau 1">
            <a:extLst>
              <a:ext uri="{FF2B5EF4-FFF2-40B4-BE49-F238E27FC236}">
                <a16:creationId xmlns:a16="http://schemas.microsoft.com/office/drawing/2014/main" id="{671C74C1-AB8D-4919-AA48-CF2A1A69CEFA}"/>
              </a:ext>
            </a:extLst>
          </p:cNvPr>
          <p:cNvGraphicFramePr>
            <a:graphicFrameLocks noGrp="1"/>
          </p:cNvGraphicFramePr>
          <p:nvPr>
            <p:extLst>
              <p:ext uri="{D42A27DB-BD31-4B8C-83A1-F6EECF244321}">
                <p14:modId xmlns:p14="http://schemas.microsoft.com/office/powerpoint/2010/main" val="3389213157"/>
              </p:ext>
            </p:extLst>
          </p:nvPr>
        </p:nvGraphicFramePr>
        <p:xfrm>
          <a:off x="1955878" y="3045656"/>
          <a:ext cx="7512148" cy="2641795"/>
        </p:xfrm>
        <a:graphic>
          <a:graphicData uri="http://schemas.openxmlformats.org/drawingml/2006/table">
            <a:tbl>
              <a:tblPr firstRow="1" bandRow="1">
                <a:tableStyleId>{5C22544A-7EE6-4342-B048-85BDC9FD1C3A}</a:tableStyleId>
              </a:tblPr>
              <a:tblGrid>
                <a:gridCol w="4375052">
                  <a:extLst>
                    <a:ext uri="{9D8B030D-6E8A-4147-A177-3AD203B41FA5}">
                      <a16:colId xmlns:a16="http://schemas.microsoft.com/office/drawing/2014/main" val="1067557654"/>
                    </a:ext>
                  </a:extLst>
                </a:gridCol>
                <a:gridCol w="3137096">
                  <a:extLst>
                    <a:ext uri="{9D8B030D-6E8A-4147-A177-3AD203B41FA5}">
                      <a16:colId xmlns:a16="http://schemas.microsoft.com/office/drawing/2014/main" val="1398961335"/>
                    </a:ext>
                  </a:extLst>
                </a:gridCol>
              </a:tblGrid>
              <a:tr h="0">
                <a:tc>
                  <a:txBody>
                    <a:bodyPr/>
                    <a:lstStyle/>
                    <a:p>
                      <a:r>
                        <a:rPr lang="fr-FR" dirty="0"/>
                        <a:t>Modèle 2 - Classifier</a:t>
                      </a:r>
                    </a:p>
                  </a:txBody>
                  <a:tcPr/>
                </a:tc>
                <a:tc>
                  <a:txBody>
                    <a:bodyPr/>
                    <a:lstStyle/>
                    <a:p>
                      <a:r>
                        <a:rPr lang="fr-FR" dirty="0"/>
                        <a:t>Résultats</a:t>
                      </a:r>
                    </a:p>
                  </a:txBody>
                  <a:tcPr/>
                </a:tc>
                <a:extLst>
                  <a:ext uri="{0D108BD9-81ED-4DB2-BD59-A6C34878D82A}">
                    <a16:rowId xmlns:a16="http://schemas.microsoft.com/office/drawing/2014/main" val="2075284103"/>
                  </a:ext>
                </a:extLst>
              </a:tr>
              <a:tr h="370840">
                <a:tc>
                  <a:txBody>
                    <a:bodyPr/>
                    <a:lstStyle/>
                    <a:p>
                      <a:r>
                        <a:rPr lang="fr-FR" dirty="0" err="1"/>
                        <a:t>Dummy</a:t>
                      </a:r>
                      <a:endParaRPr lang="fr-FR" dirty="0"/>
                    </a:p>
                  </a:txBody>
                  <a:tcPr/>
                </a:tc>
                <a:tc>
                  <a:txBody>
                    <a:bodyPr/>
                    <a:lstStyle/>
                    <a:p>
                      <a:r>
                        <a:rPr lang="fr-FR" dirty="0"/>
                        <a:t>25,6%</a:t>
                      </a:r>
                    </a:p>
                  </a:txBody>
                  <a:tcPr/>
                </a:tc>
                <a:extLst>
                  <a:ext uri="{0D108BD9-81ED-4DB2-BD59-A6C34878D82A}">
                    <a16:rowId xmlns:a16="http://schemas.microsoft.com/office/drawing/2014/main" val="2805799334"/>
                  </a:ext>
                </a:extLst>
              </a:tr>
              <a:tr h="370840">
                <a:tc>
                  <a:txBody>
                    <a:bodyPr/>
                    <a:lstStyle/>
                    <a:p>
                      <a:r>
                        <a:rPr lang="fr-FR" dirty="0"/>
                        <a:t>KNN</a:t>
                      </a:r>
                    </a:p>
                  </a:txBody>
                  <a:tcPr/>
                </a:tc>
                <a:tc>
                  <a:txBody>
                    <a:bodyPr/>
                    <a:lstStyle/>
                    <a:p>
                      <a:r>
                        <a:rPr lang="fr-FR" dirty="0"/>
                        <a:t>75,2 %</a:t>
                      </a:r>
                    </a:p>
                  </a:txBody>
                  <a:tcPr/>
                </a:tc>
                <a:extLst>
                  <a:ext uri="{0D108BD9-81ED-4DB2-BD59-A6C34878D82A}">
                    <a16:rowId xmlns:a16="http://schemas.microsoft.com/office/drawing/2014/main" val="1734543791"/>
                  </a:ext>
                </a:extLst>
              </a:tr>
              <a:tr h="370840">
                <a:tc>
                  <a:txBody>
                    <a:bodyPr/>
                    <a:lstStyle/>
                    <a:p>
                      <a:r>
                        <a:rPr lang="fr-FR" dirty="0"/>
                        <a:t>Régression Logistique</a:t>
                      </a:r>
                    </a:p>
                  </a:txBody>
                  <a:tcPr/>
                </a:tc>
                <a:tc>
                  <a:txBody>
                    <a:bodyPr/>
                    <a:lstStyle/>
                    <a:p>
                      <a:r>
                        <a:rPr lang="fr-FR" dirty="0"/>
                        <a:t>82,7 %</a:t>
                      </a:r>
                    </a:p>
                  </a:txBody>
                  <a:tcPr/>
                </a:tc>
                <a:extLst>
                  <a:ext uri="{0D108BD9-81ED-4DB2-BD59-A6C34878D82A}">
                    <a16:rowId xmlns:a16="http://schemas.microsoft.com/office/drawing/2014/main" val="3250546097"/>
                  </a:ext>
                </a:extLst>
              </a:tr>
              <a:tr h="431995">
                <a:tc>
                  <a:txBody>
                    <a:bodyPr/>
                    <a:lstStyle/>
                    <a:p>
                      <a:r>
                        <a:rPr lang="fr-FR" dirty="0"/>
                        <a:t>SVC</a:t>
                      </a:r>
                    </a:p>
                  </a:txBody>
                  <a:tcPr/>
                </a:tc>
                <a:tc>
                  <a:txBody>
                    <a:bodyPr/>
                    <a:lstStyle/>
                    <a:p>
                      <a:r>
                        <a:rPr lang="fr-FR" dirty="0"/>
                        <a:t>82,4 %</a:t>
                      </a:r>
                    </a:p>
                  </a:txBody>
                  <a:tcPr/>
                </a:tc>
                <a:extLst>
                  <a:ext uri="{0D108BD9-81ED-4DB2-BD59-A6C34878D82A}">
                    <a16:rowId xmlns:a16="http://schemas.microsoft.com/office/drawing/2014/main" val="2520977869"/>
                  </a:ext>
                </a:extLst>
              </a:tr>
              <a:tr h="182880">
                <a:tc>
                  <a:txBody>
                    <a:bodyPr/>
                    <a:lstStyle/>
                    <a:p>
                      <a:r>
                        <a:rPr lang="fr-FR" dirty="0"/>
                        <a:t>Gradient </a:t>
                      </a:r>
                      <a:r>
                        <a:rPr lang="fr-FR" dirty="0" err="1"/>
                        <a:t>Boosting</a:t>
                      </a:r>
                      <a:endParaRPr lang="fr-FR" dirty="0"/>
                    </a:p>
                  </a:txBody>
                  <a:tcPr/>
                </a:tc>
                <a:tc>
                  <a:txBody>
                    <a:bodyPr/>
                    <a:lstStyle/>
                    <a:p>
                      <a:r>
                        <a:rPr lang="fr-FR" dirty="0"/>
                        <a:t>83,2 %</a:t>
                      </a:r>
                    </a:p>
                  </a:txBody>
                  <a:tcPr/>
                </a:tc>
                <a:extLst>
                  <a:ext uri="{0D108BD9-81ED-4DB2-BD59-A6C34878D82A}">
                    <a16:rowId xmlns:a16="http://schemas.microsoft.com/office/drawing/2014/main" val="101941625"/>
                  </a:ext>
                </a:extLst>
              </a:tr>
              <a:tr h="182880">
                <a:tc>
                  <a:txBody>
                    <a:bodyPr/>
                    <a:lstStyle/>
                    <a:p>
                      <a:r>
                        <a:rPr lang="fr-FR" dirty="0"/>
                        <a:t>Vote combiné (3 derniers)</a:t>
                      </a:r>
                    </a:p>
                  </a:txBody>
                  <a:tcPr/>
                </a:tc>
                <a:tc>
                  <a:txBody>
                    <a:bodyPr/>
                    <a:lstStyle/>
                    <a:p>
                      <a:r>
                        <a:rPr lang="fr-FR" dirty="0"/>
                        <a:t>82,7 %</a:t>
                      </a:r>
                    </a:p>
                  </a:txBody>
                  <a:tcPr/>
                </a:tc>
                <a:extLst>
                  <a:ext uri="{0D108BD9-81ED-4DB2-BD59-A6C34878D82A}">
                    <a16:rowId xmlns:a16="http://schemas.microsoft.com/office/drawing/2014/main" val="3458389736"/>
                  </a:ext>
                </a:extLst>
              </a:tr>
            </a:tbl>
          </a:graphicData>
        </a:graphic>
      </p:graphicFrame>
    </p:spTree>
    <p:extLst>
      <p:ext uri="{BB962C8B-B14F-4D97-AF65-F5344CB8AC3E}">
        <p14:creationId xmlns:p14="http://schemas.microsoft.com/office/powerpoint/2010/main" val="2190295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3">
            <a:extLst>
              <a:ext uri="{FF2B5EF4-FFF2-40B4-BE49-F238E27FC236}">
                <a16:creationId xmlns:a16="http://schemas.microsoft.com/office/drawing/2014/main" id="{E549DCF3-5F57-4E17-909C-AE37F9044F72}"/>
              </a:ext>
            </a:extLst>
          </p:cNvPr>
          <p:cNvSpPr txBox="1">
            <a:spLocks/>
          </p:cNvSpPr>
          <p:nvPr/>
        </p:nvSpPr>
        <p:spPr>
          <a:xfrm>
            <a:off x="1414272" y="1981200"/>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Font typeface="Arial" pitchFamily="34" charset="0"/>
              <a:buNone/>
            </a:pPr>
            <a:r>
              <a:rPr lang="fr-FR" b="1" dirty="0"/>
              <a:t>Prédiction le plus rapidement possible de l’appartenance d’un client à une classe:</a:t>
            </a:r>
          </a:p>
          <a:p>
            <a:pPr marL="548640" lvl="2" indent="0">
              <a:buNone/>
            </a:pPr>
            <a:endParaRPr lang="fr-FR" dirty="0"/>
          </a:p>
          <a:p>
            <a:pPr lvl="1"/>
            <a:endParaRPr lang="fr-FR" dirty="0"/>
          </a:p>
          <a:p>
            <a:pPr lvl="1"/>
            <a:endParaRPr lang="fr-FR" dirty="0"/>
          </a:p>
          <a:p>
            <a:pPr lvl="1"/>
            <a:endParaRPr lang="fr-FR" dirty="0"/>
          </a:p>
          <a:p>
            <a:pPr lvl="1"/>
            <a:endParaRPr lang="fr-FR" dirty="0"/>
          </a:p>
        </p:txBody>
      </p:sp>
      <p:sp>
        <p:nvSpPr>
          <p:cNvPr id="8" name="ZoneTexte 7">
            <a:extLst>
              <a:ext uri="{FF2B5EF4-FFF2-40B4-BE49-F238E27FC236}">
                <a16:creationId xmlns:a16="http://schemas.microsoft.com/office/drawing/2014/main" id="{F89FAE8E-A143-4FB2-ABD6-E8673EE0CE6F}"/>
              </a:ext>
            </a:extLst>
          </p:cNvPr>
          <p:cNvSpPr txBox="1"/>
          <p:nvPr/>
        </p:nvSpPr>
        <p:spPr>
          <a:xfrm>
            <a:off x="6449218" y="3196984"/>
            <a:ext cx="3714515" cy="1477328"/>
          </a:xfrm>
          <a:prstGeom prst="rect">
            <a:avLst/>
          </a:prstGeom>
          <a:noFill/>
        </p:spPr>
        <p:txBody>
          <a:bodyPr wrap="square" rtlCol="0">
            <a:spAutoFit/>
          </a:bodyPr>
          <a:lstStyle/>
          <a:p>
            <a:pPr algn="just"/>
            <a:r>
              <a:rPr lang="fr-FR" b="1" dirty="0"/>
              <a:t>Figure 021: </a:t>
            </a:r>
            <a:r>
              <a:rPr lang="fr-FR" dirty="0"/>
              <a:t>Matrice de confusion des résultats obtenus par notre classifieur combiné à partir du second modèle pour MAX_DAY =180.</a:t>
            </a:r>
          </a:p>
        </p:txBody>
      </p:sp>
      <p:sp>
        <p:nvSpPr>
          <p:cNvPr id="9" name="Titre 1">
            <a:extLst>
              <a:ext uri="{FF2B5EF4-FFF2-40B4-BE49-F238E27FC236}">
                <a16:creationId xmlns:a16="http://schemas.microsoft.com/office/drawing/2014/main" id="{2630CCFD-42A8-4543-90F3-F39182BD100D}"/>
              </a:ext>
            </a:extLst>
          </p:cNvPr>
          <p:cNvSpPr>
            <a:spLocks noGrp="1"/>
          </p:cNvSpPr>
          <p:nvPr>
            <p:ph type="title"/>
          </p:nvPr>
        </p:nvSpPr>
        <p:spPr>
          <a:xfrm>
            <a:off x="1261872" y="365760"/>
            <a:ext cx="9692640" cy="1325562"/>
          </a:xfrm>
        </p:spPr>
        <p:txBody>
          <a:bodyPr>
            <a:normAutofit/>
          </a:bodyPr>
          <a:lstStyle/>
          <a:p>
            <a:r>
              <a:rPr lang="fr-FR" sz="4000" dirty="0"/>
              <a:t>Modélisation : 2</a:t>
            </a:r>
            <a:r>
              <a:rPr lang="fr-FR" sz="4000" baseline="30000" dirty="0"/>
              <a:t>nd</a:t>
            </a:r>
            <a:r>
              <a:rPr lang="fr-FR" sz="4000" dirty="0"/>
              <a:t>  modèle</a:t>
            </a:r>
          </a:p>
        </p:txBody>
      </p:sp>
      <p:pic>
        <p:nvPicPr>
          <p:cNvPr id="2" name="Image 1">
            <a:extLst>
              <a:ext uri="{FF2B5EF4-FFF2-40B4-BE49-F238E27FC236}">
                <a16:creationId xmlns:a16="http://schemas.microsoft.com/office/drawing/2014/main" id="{38CDA7CA-CD45-48C2-BF86-424D5C6BA920}"/>
              </a:ext>
            </a:extLst>
          </p:cNvPr>
          <p:cNvPicPr>
            <a:picLocks noChangeAspect="1"/>
          </p:cNvPicPr>
          <p:nvPr/>
        </p:nvPicPr>
        <p:blipFill>
          <a:blip r:embed="rId2"/>
          <a:stretch>
            <a:fillRect/>
          </a:stretch>
        </p:blipFill>
        <p:spPr>
          <a:xfrm>
            <a:off x="1813197" y="2740957"/>
            <a:ext cx="4282803" cy="3795538"/>
          </a:xfrm>
          <a:prstGeom prst="rect">
            <a:avLst/>
          </a:prstGeom>
        </p:spPr>
      </p:pic>
    </p:spTree>
    <p:extLst>
      <p:ext uri="{BB962C8B-B14F-4D97-AF65-F5344CB8AC3E}">
        <p14:creationId xmlns:p14="http://schemas.microsoft.com/office/powerpoint/2010/main" val="422282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D5AB69-35FB-4B64-8709-E3720A403F22}"/>
              </a:ext>
            </a:extLst>
          </p:cNvPr>
          <p:cNvSpPr>
            <a:spLocks noGrp="1"/>
          </p:cNvSpPr>
          <p:nvPr>
            <p:ph type="ctrTitle"/>
          </p:nvPr>
        </p:nvSpPr>
        <p:spPr>
          <a:xfrm>
            <a:off x="604910" y="2194559"/>
            <a:ext cx="10789920" cy="1132523"/>
          </a:xfrm>
        </p:spPr>
        <p:txBody>
          <a:bodyPr>
            <a:normAutofit/>
          </a:bodyPr>
          <a:lstStyle/>
          <a:p>
            <a:r>
              <a:rPr lang="fr-FR" sz="4000" dirty="0"/>
              <a:t>Problématique client</a:t>
            </a:r>
          </a:p>
        </p:txBody>
      </p:sp>
    </p:spTree>
    <p:extLst>
      <p:ext uri="{BB962C8B-B14F-4D97-AF65-F5344CB8AC3E}">
        <p14:creationId xmlns:p14="http://schemas.microsoft.com/office/powerpoint/2010/main" val="1199325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3">
            <a:extLst>
              <a:ext uri="{FF2B5EF4-FFF2-40B4-BE49-F238E27FC236}">
                <a16:creationId xmlns:a16="http://schemas.microsoft.com/office/drawing/2014/main" id="{E549DCF3-5F57-4E17-909C-AE37F9044F72}"/>
              </a:ext>
            </a:extLst>
          </p:cNvPr>
          <p:cNvSpPr txBox="1">
            <a:spLocks/>
          </p:cNvSpPr>
          <p:nvPr/>
        </p:nvSpPr>
        <p:spPr>
          <a:xfrm>
            <a:off x="1414272" y="1981200"/>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Font typeface="Arial" pitchFamily="34" charset="0"/>
              <a:buNone/>
            </a:pPr>
            <a:r>
              <a:rPr lang="fr-FR" b="1" dirty="0"/>
              <a:t>Prédiction le plus rapidement possible de l’appartenance d’un client à une classe:</a:t>
            </a:r>
          </a:p>
          <a:p>
            <a:pPr marL="548640" lvl="2" indent="0">
              <a:buNone/>
            </a:pPr>
            <a:endParaRPr lang="fr-FR" dirty="0"/>
          </a:p>
          <a:p>
            <a:pPr lvl="1"/>
            <a:endParaRPr lang="fr-FR" dirty="0"/>
          </a:p>
          <a:p>
            <a:pPr lvl="1"/>
            <a:endParaRPr lang="fr-FR" dirty="0"/>
          </a:p>
          <a:p>
            <a:pPr lvl="1"/>
            <a:endParaRPr lang="fr-FR" dirty="0"/>
          </a:p>
          <a:p>
            <a:pPr lvl="1"/>
            <a:endParaRPr lang="fr-FR" dirty="0"/>
          </a:p>
        </p:txBody>
      </p:sp>
      <p:sp>
        <p:nvSpPr>
          <p:cNvPr id="8" name="ZoneTexte 7">
            <a:extLst>
              <a:ext uri="{FF2B5EF4-FFF2-40B4-BE49-F238E27FC236}">
                <a16:creationId xmlns:a16="http://schemas.microsoft.com/office/drawing/2014/main" id="{F89FAE8E-A143-4FB2-ABD6-E8673EE0CE6F}"/>
              </a:ext>
            </a:extLst>
          </p:cNvPr>
          <p:cNvSpPr txBox="1"/>
          <p:nvPr/>
        </p:nvSpPr>
        <p:spPr>
          <a:xfrm>
            <a:off x="8084457" y="3567167"/>
            <a:ext cx="2870055" cy="1200329"/>
          </a:xfrm>
          <a:prstGeom prst="rect">
            <a:avLst/>
          </a:prstGeom>
          <a:noFill/>
        </p:spPr>
        <p:txBody>
          <a:bodyPr wrap="square" rtlCol="0">
            <a:spAutoFit/>
          </a:bodyPr>
          <a:lstStyle/>
          <a:p>
            <a:pPr algn="just"/>
            <a:r>
              <a:rPr lang="fr-FR" b="1" dirty="0"/>
              <a:t>Figure 022: </a:t>
            </a:r>
            <a:r>
              <a:rPr lang="fr-FR" dirty="0"/>
              <a:t>Critères d’évaluation de notre classifieur combinée avec MAX_DAY = 180.</a:t>
            </a:r>
          </a:p>
        </p:txBody>
      </p:sp>
      <p:sp>
        <p:nvSpPr>
          <p:cNvPr id="9" name="Titre 1">
            <a:extLst>
              <a:ext uri="{FF2B5EF4-FFF2-40B4-BE49-F238E27FC236}">
                <a16:creationId xmlns:a16="http://schemas.microsoft.com/office/drawing/2014/main" id="{2630CCFD-42A8-4543-90F3-F39182BD100D}"/>
              </a:ext>
            </a:extLst>
          </p:cNvPr>
          <p:cNvSpPr>
            <a:spLocks noGrp="1"/>
          </p:cNvSpPr>
          <p:nvPr>
            <p:ph type="title"/>
          </p:nvPr>
        </p:nvSpPr>
        <p:spPr>
          <a:xfrm>
            <a:off x="1261872" y="365760"/>
            <a:ext cx="9692640" cy="1325562"/>
          </a:xfrm>
        </p:spPr>
        <p:txBody>
          <a:bodyPr>
            <a:normAutofit/>
          </a:bodyPr>
          <a:lstStyle/>
          <a:p>
            <a:r>
              <a:rPr lang="fr-FR" sz="4000" dirty="0"/>
              <a:t>Modélisation : 2</a:t>
            </a:r>
            <a:r>
              <a:rPr lang="fr-FR" sz="4000" baseline="30000" dirty="0"/>
              <a:t>nd</a:t>
            </a:r>
            <a:r>
              <a:rPr lang="fr-FR" sz="4000" dirty="0"/>
              <a:t>  modèle</a:t>
            </a:r>
          </a:p>
        </p:txBody>
      </p:sp>
      <p:pic>
        <p:nvPicPr>
          <p:cNvPr id="3" name="Image 2">
            <a:extLst>
              <a:ext uri="{FF2B5EF4-FFF2-40B4-BE49-F238E27FC236}">
                <a16:creationId xmlns:a16="http://schemas.microsoft.com/office/drawing/2014/main" id="{CC81D8C6-8522-45E8-9B45-F580F6FF7F6D}"/>
              </a:ext>
            </a:extLst>
          </p:cNvPr>
          <p:cNvPicPr>
            <a:picLocks noChangeAspect="1"/>
          </p:cNvPicPr>
          <p:nvPr/>
        </p:nvPicPr>
        <p:blipFill>
          <a:blip r:embed="rId2"/>
          <a:stretch>
            <a:fillRect/>
          </a:stretch>
        </p:blipFill>
        <p:spPr>
          <a:xfrm>
            <a:off x="1890831" y="2707553"/>
            <a:ext cx="5958985" cy="3914862"/>
          </a:xfrm>
          <a:prstGeom prst="rect">
            <a:avLst/>
          </a:prstGeom>
        </p:spPr>
      </p:pic>
    </p:spTree>
    <p:extLst>
      <p:ext uri="{BB962C8B-B14F-4D97-AF65-F5344CB8AC3E}">
        <p14:creationId xmlns:p14="http://schemas.microsoft.com/office/powerpoint/2010/main" val="2469208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3">
            <a:extLst>
              <a:ext uri="{FF2B5EF4-FFF2-40B4-BE49-F238E27FC236}">
                <a16:creationId xmlns:a16="http://schemas.microsoft.com/office/drawing/2014/main" id="{E549DCF3-5F57-4E17-909C-AE37F9044F72}"/>
              </a:ext>
            </a:extLst>
          </p:cNvPr>
          <p:cNvSpPr txBox="1">
            <a:spLocks/>
          </p:cNvSpPr>
          <p:nvPr/>
        </p:nvSpPr>
        <p:spPr>
          <a:xfrm>
            <a:off x="1414272" y="1981200"/>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Font typeface="Arial" pitchFamily="34" charset="0"/>
              <a:buNone/>
            </a:pPr>
            <a:r>
              <a:rPr lang="fr-FR" b="1" dirty="0"/>
              <a:t>Prédiction le plus rapidement possible de l’appartenance d’un client à une classe:</a:t>
            </a:r>
          </a:p>
          <a:p>
            <a:pPr marL="548640" lvl="2" indent="0">
              <a:buNone/>
            </a:pPr>
            <a:endParaRPr lang="fr-FR" dirty="0"/>
          </a:p>
          <a:p>
            <a:pPr algn="just"/>
            <a:r>
              <a:rPr lang="fr-FR" dirty="0"/>
              <a:t>On améliore le score global de notre prédiction  mais notre algorithme ne parvient pas à obtenir de scores de prédiction supérieur à 90% pour les classes 1, 2  et 4.</a:t>
            </a:r>
          </a:p>
          <a:p>
            <a:pPr algn="just"/>
            <a:r>
              <a:rPr lang="fr-FR" dirty="0"/>
              <a:t>Cependant, on peut cependant noter que la précision sur la classe 1 est bonne (supérieur à 90%) ce qui veut dire que pour les clients identifiés de classe 1, nous pouvons engager un démarchage commercial avec efficacité (90% des clients prédits de classe 1 sont bien de la classe 1).</a:t>
            </a:r>
          </a:p>
          <a:p>
            <a:pPr lvl="1"/>
            <a:endParaRPr lang="fr-FR" dirty="0"/>
          </a:p>
          <a:p>
            <a:pPr lvl="1"/>
            <a:endParaRPr lang="fr-FR" dirty="0"/>
          </a:p>
          <a:p>
            <a:pPr lvl="1"/>
            <a:endParaRPr lang="fr-FR" dirty="0"/>
          </a:p>
        </p:txBody>
      </p:sp>
      <p:sp>
        <p:nvSpPr>
          <p:cNvPr id="12" name="Titre 1">
            <a:extLst>
              <a:ext uri="{FF2B5EF4-FFF2-40B4-BE49-F238E27FC236}">
                <a16:creationId xmlns:a16="http://schemas.microsoft.com/office/drawing/2014/main" id="{1B9564DF-7140-4075-9054-88DE82DBF316}"/>
              </a:ext>
            </a:extLst>
          </p:cNvPr>
          <p:cNvSpPr>
            <a:spLocks noGrp="1"/>
          </p:cNvSpPr>
          <p:nvPr>
            <p:ph type="title"/>
          </p:nvPr>
        </p:nvSpPr>
        <p:spPr>
          <a:xfrm>
            <a:off x="1261872" y="365760"/>
            <a:ext cx="9692640" cy="1325562"/>
          </a:xfrm>
        </p:spPr>
        <p:txBody>
          <a:bodyPr>
            <a:normAutofit/>
          </a:bodyPr>
          <a:lstStyle/>
          <a:p>
            <a:r>
              <a:rPr lang="fr-FR" sz="4000" dirty="0"/>
              <a:t>Modélisation : 2</a:t>
            </a:r>
            <a:r>
              <a:rPr lang="fr-FR" sz="4000" baseline="30000" dirty="0"/>
              <a:t>nd</a:t>
            </a:r>
            <a:r>
              <a:rPr lang="fr-FR" sz="4000" dirty="0"/>
              <a:t>  modèle</a:t>
            </a:r>
          </a:p>
        </p:txBody>
      </p:sp>
    </p:spTree>
    <p:extLst>
      <p:ext uri="{BB962C8B-B14F-4D97-AF65-F5344CB8AC3E}">
        <p14:creationId xmlns:p14="http://schemas.microsoft.com/office/powerpoint/2010/main" val="2350223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3">
            <a:extLst>
              <a:ext uri="{FF2B5EF4-FFF2-40B4-BE49-F238E27FC236}">
                <a16:creationId xmlns:a16="http://schemas.microsoft.com/office/drawing/2014/main" id="{E549DCF3-5F57-4E17-909C-AE37F9044F72}"/>
              </a:ext>
            </a:extLst>
          </p:cNvPr>
          <p:cNvSpPr txBox="1">
            <a:spLocks/>
          </p:cNvSpPr>
          <p:nvPr/>
        </p:nvSpPr>
        <p:spPr>
          <a:xfrm>
            <a:off x="1414272" y="1981200"/>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a:endParaRPr lang="fr-FR" dirty="0"/>
          </a:p>
          <a:p>
            <a:pPr lvl="1"/>
            <a:endParaRPr lang="fr-FR" dirty="0"/>
          </a:p>
          <a:p>
            <a:pPr lvl="1"/>
            <a:endParaRPr lang="fr-FR" dirty="0"/>
          </a:p>
        </p:txBody>
      </p:sp>
      <p:sp>
        <p:nvSpPr>
          <p:cNvPr id="12" name="Titre 1">
            <a:extLst>
              <a:ext uri="{FF2B5EF4-FFF2-40B4-BE49-F238E27FC236}">
                <a16:creationId xmlns:a16="http://schemas.microsoft.com/office/drawing/2014/main" id="{1B9564DF-7140-4075-9054-88DE82DBF316}"/>
              </a:ext>
            </a:extLst>
          </p:cNvPr>
          <p:cNvSpPr>
            <a:spLocks noGrp="1"/>
          </p:cNvSpPr>
          <p:nvPr>
            <p:ph type="title"/>
          </p:nvPr>
        </p:nvSpPr>
        <p:spPr>
          <a:xfrm>
            <a:off x="1261872" y="365760"/>
            <a:ext cx="9692640" cy="1325562"/>
          </a:xfrm>
        </p:spPr>
        <p:txBody>
          <a:bodyPr>
            <a:normAutofit/>
          </a:bodyPr>
          <a:lstStyle/>
          <a:p>
            <a:r>
              <a:rPr lang="fr-FR" sz="4000" dirty="0"/>
              <a:t>Influence du paramètre MAX_DAY</a:t>
            </a:r>
          </a:p>
        </p:txBody>
      </p:sp>
      <p:pic>
        <p:nvPicPr>
          <p:cNvPr id="2" name="Image 1">
            <a:extLst>
              <a:ext uri="{FF2B5EF4-FFF2-40B4-BE49-F238E27FC236}">
                <a16:creationId xmlns:a16="http://schemas.microsoft.com/office/drawing/2014/main" id="{5842E7B8-8850-48EF-AA17-2421452CFE0A}"/>
              </a:ext>
            </a:extLst>
          </p:cNvPr>
          <p:cNvPicPr>
            <a:picLocks noChangeAspect="1"/>
          </p:cNvPicPr>
          <p:nvPr/>
        </p:nvPicPr>
        <p:blipFill>
          <a:blip r:embed="rId2"/>
          <a:stretch>
            <a:fillRect/>
          </a:stretch>
        </p:blipFill>
        <p:spPr>
          <a:xfrm>
            <a:off x="2400082" y="1778192"/>
            <a:ext cx="6250432" cy="4144309"/>
          </a:xfrm>
          <a:prstGeom prst="rect">
            <a:avLst/>
          </a:prstGeom>
        </p:spPr>
      </p:pic>
      <p:sp>
        <p:nvSpPr>
          <p:cNvPr id="5" name="ZoneTexte 4">
            <a:extLst>
              <a:ext uri="{FF2B5EF4-FFF2-40B4-BE49-F238E27FC236}">
                <a16:creationId xmlns:a16="http://schemas.microsoft.com/office/drawing/2014/main" id="{20E5BC63-894A-4B44-98B2-8820EF8C9DF5}"/>
              </a:ext>
            </a:extLst>
          </p:cNvPr>
          <p:cNvSpPr txBox="1"/>
          <p:nvPr/>
        </p:nvSpPr>
        <p:spPr>
          <a:xfrm>
            <a:off x="1414272" y="6009371"/>
            <a:ext cx="9021499" cy="646331"/>
          </a:xfrm>
          <a:prstGeom prst="rect">
            <a:avLst/>
          </a:prstGeom>
          <a:noFill/>
        </p:spPr>
        <p:txBody>
          <a:bodyPr wrap="square" rtlCol="0">
            <a:spAutoFit/>
          </a:bodyPr>
          <a:lstStyle/>
          <a:p>
            <a:r>
              <a:rPr lang="fr-FR" b="1" dirty="0"/>
              <a:t>Figure 007: </a:t>
            </a:r>
            <a:r>
              <a:rPr lang="fr-FR" dirty="0"/>
              <a:t>Evolution des erreurs de prédiction de notre modèle par classe et au total pour différentes valeurs de MAX_DAY.</a:t>
            </a:r>
          </a:p>
        </p:txBody>
      </p:sp>
    </p:spTree>
    <p:extLst>
      <p:ext uri="{BB962C8B-B14F-4D97-AF65-F5344CB8AC3E}">
        <p14:creationId xmlns:p14="http://schemas.microsoft.com/office/powerpoint/2010/main" val="3482602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F19F36F2-FA9C-4338-929A-F36ED0EEC8D4}"/>
              </a:ext>
            </a:extLst>
          </p:cNvPr>
          <p:cNvSpPr>
            <a:spLocks noGrp="1"/>
          </p:cNvSpPr>
          <p:nvPr>
            <p:ph type="ctrTitle"/>
          </p:nvPr>
        </p:nvSpPr>
        <p:spPr>
          <a:xfrm>
            <a:off x="2743200" y="2405575"/>
            <a:ext cx="6386732" cy="1132523"/>
          </a:xfrm>
        </p:spPr>
        <p:txBody>
          <a:bodyPr>
            <a:normAutofit/>
          </a:bodyPr>
          <a:lstStyle/>
          <a:p>
            <a:r>
              <a:rPr lang="fr-FR" sz="4000" dirty="0"/>
              <a:t>Conclusion et perspectives</a:t>
            </a:r>
          </a:p>
        </p:txBody>
      </p:sp>
    </p:spTree>
    <p:extLst>
      <p:ext uri="{BB962C8B-B14F-4D97-AF65-F5344CB8AC3E}">
        <p14:creationId xmlns:p14="http://schemas.microsoft.com/office/powerpoint/2010/main" val="357234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9864F-EA68-4364-A41B-B6D7CA678FB4}"/>
              </a:ext>
            </a:extLst>
          </p:cNvPr>
          <p:cNvSpPr>
            <a:spLocks noGrp="1"/>
          </p:cNvSpPr>
          <p:nvPr>
            <p:ph type="title"/>
          </p:nvPr>
        </p:nvSpPr>
        <p:spPr/>
        <p:txBody>
          <a:bodyPr/>
          <a:lstStyle/>
          <a:p>
            <a:r>
              <a:rPr lang="fr-FR" dirty="0"/>
              <a:t>Conclusion et perspectives</a:t>
            </a:r>
          </a:p>
        </p:txBody>
      </p:sp>
      <p:sp>
        <p:nvSpPr>
          <p:cNvPr id="3" name="Espace réservé du contenu 2">
            <a:extLst>
              <a:ext uri="{FF2B5EF4-FFF2-40B4-BE49-F238E27FC236}">
                <a16:creationId xmlns:a16="http://schemas.microsoft.com/office/drawing/2014/main" id="{F309A049-4C8C-40F0-8138-D278F866B6BB}"/>
              </a:ext>
            </a:extLst>
          </p:cNvPr>
          <p:cNvSpPr>
            <a:spLocks noGrp="1"/>
          </p:cNvSpPr>
          <p:nvPr>
            <p:ph idx="1"/>
          </p:nvPr>
        </p:nvSpPr>
        <p:spPr>
          <a:xfrm>
            <a:off x="1261872" y="1921565"/>
            <a:ext cx="8595360" cy="4351337"/>
          </a:xfrm>
        </p:spPr>
        <p:txBody>
          <a:bodyPr>
            <a:normAutofit/>
          </a:bodyPr>
          <a:lstStyle/>
          <a:p>
            <a:pPr algn="just"/>
            <a:r>
              <a:rPr lang="fr-FR" dirty="0"/>
              <a:t>De nombreuses tentatives ont été effectuées en utilisant des algorithmes de clustering sur notre jeu de données initial afin d’obtenir notre segmentation, le modèle donnant les meilleurs résultats est celui intégrant la récence et la latence des achats.  Ce modèle différencie alors les segments clients en fonction de l’évolution de leur comportement dans le temps ce qui complique notre tâche de prédiction dès le premier achat.</a:t>
            </a:r>
          </a:p>
          <a:p>
            <a:pPr algn="just"/>
            <a:r>
              <a:rPr lang="fr-FR" dirty="0"/>
              <a:t>Nos deux modèles sont complémentaires:</a:t>
            </a:r>
          </a:p>
          <a:p>
            <a:pPr lvl="1" algn="just"/>
            <a:r>
              <a:rPr lang="fr-FR" dirty="0"/>
              <a:t>Le premier pourra servir à prédire rapidement les nouveaux clients (sans conserver les données privées du client).</a:t>
            </a:r>
          </a:p>
          <a:p>
            <a:pPr lvl="1" algn="just"/>
            <a:r>
              <a:rPr lang="fr-FR" dirty="0"/>
              <a:t>Le second pourra être utile afin de lancer une démarche de ciblage marketing sur les clients de classe 1 identifier après 6 mois de transactions.</a:t>
            </a:r>
          </a:p>
          <a:p>
            <a:pPr lvl="1" algn="just"/>
            <a:endParaRPr lang="fr-FR" dirty="0"/>
          </a:p>
        </p:txBody>
      </p:sp>
    </p:spTree>
    <p:extLst>
      <p:ext uri="{BB962C8B-B14F-4D97-AF65-F5344CB8AC3E}">
        <p14:creationId xmlns:p14="http://schemas.microsoft.com/office/powerpoint/2010/main" val="893081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9864F-EA68-4364-A41B-B6D7CA678FB4}"/>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F309A049-4C8C-40F0-8138-D278F866B6BB}"/>
              </a:ext>
            </a:extLst>
          </p:cNvPr>
          <p:cNvSpPr>
            <a:spLocks noGrp="1"/>
          </p:cNvSpPr>
          <p:nvPr>
            <p:ph idx="1"/>
          </p:nvPr>
        </p:nvSpPr>
        <p:spPr>
          <a:xfrm>
            <a:off x="1261872" y="1921565"/>
            <a:ext cx="8595360" cy="4351337"/>
          </a:xfrm>
        </p:spPr>
        <p:txBody>
          <a:bodyPr>
            <a:normAutofit/>
          </a:bodyPr>
          <a:lstStyle/>
          <a:p>
            <a:pPr marL="0" indent="0" algn="just">
              <a:buNone/>
            </a:pPr>
            <a:r>
              <a:rPr lang="fr-FR" dirty="0"/>
              <a:t>Afin de continuer notre travail, il conviendrait d’explorer :</a:t>
            </a:r>
          </a:p>
          <a:p>
            <a:pPr algn="just"/>
            <a:r>
              <a:rPr lang="fr-FR" dirty="0"/>
              <a:t>Plus en détails les possibilités de segmenter à partir de catégories d’articles les produis achetés.</a:t>
            </a:r>
          </a:p>
          <a:p>
            <a:pPr algn="just"/>
            <a:r>
              <a:rPr lang="fr-FR" dirty="0"/>
              <a:t>De continuer à introduire de nouvelles </a:t>
            </a:r>
            <a:r>
              <a:rPr lang="fr-FR" dirty="0" err="1"/>
              <a:t>features</a:t>
            </a:r>
            <a:r>
              <a:rPr lang="fr-FR" dirty="0"/>
              <a:t> afin de mieux prédire l’appartenance des clients à chaque classe.</a:t>
            </a:r>
          </a:p>
          <a:p>
            <a:pPr marL="0" indent="0">
              <a:buNone/>
            </a:pPr>
            <a:endParaRPr lang="fr-FR" dirty="0"/>
          </a:p>
        </p:txBody>
      </p:sp>
    </p:spTree>
    <p:extLst>
      <p:ext uri="{BB962C8B-B14F-4D97-AF65-F5344CB8AC3E}">
        <p14:creationId xmlns:p14="http://schemas.microsoft.com/office/powerpoint/2010/main" val="4263772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D5AB69-35FB-4B64-8709-E3720A403F22}"/>
              </a:ext>
            </a:extLst>
          </p:cNvPr>
          <p:cNvSpPr>
            <a:spLocks noGrp="1"/>
          </p:cNvSpPr>
          <p:nvPr>
            <p:ph type="ctrTitle"/>
          </p:nvPr>
        </p:nvSpPr>
        <p:spPr>
          <a:xfrm>
            <a:off x="604910" y="2194559"/>
            <a:ext cx="10789920" cy="1132523"/>
          </a:xfrm>
        </p:spPr>
        <p:txBody>
          <a:bodyPr>
            <a:normAutofit/>
          </a:bodyPr>
          <a:lstStyle/>
          <a:p>
            <a:r>
              <a:rPr lang="fr-FR" sz="4000" dirty="0"/>
              <a:t>Annexe : Description de l’algorithme du gradient </a:t>
            </a:r>
            <a:r>
              <a:rPr lang="fr-FR" sz="4000" dirty="0" err="1"/>
              <a:t>boosting</a:t>
            </a:r>
            <a:endParaRPr lang="fr-FR" sz="4000" dirty="0"/>
          </a:p>
        </p:txBody>
      </p:sp>
    </p:spTree>
    <p:extLst>
      <p:ext uri="{BB962C8B-B14F-4D97-AF65-F5344CB8AC3E}">
        <p14:creationId xmlns:p14="http://schemas.microsoft.com/office/powerpoint/2010/main" val="50452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D87B8-CD85-4BA7-9937-FE9804A4BE44}"/>
              </a:ext>
            </a:extLst>
          </p:cNvPr>
          <p:cNvSpPr>
            <a:spLocks noGrp="1"/>
          </p:cNvSpPr>
          <p:nvPr>
            <p:ph type="title"/>
          </p:nvPr>
        </p:nvSpPr>
        <p:spPr/>
        <p:txBody>
          <a:bodyPr>
            <a:normAutofit/>
          </a:bodyPr>
          <a:lstStyle/>
          <a:p>
            <a:r>
              <a:rPr lang="fr-FR" sz="4000" dirty="0"/>
              <a:t>Problématique client</a:t>
            </a:r>
          </a:p>
        </p:txBody>
      </p:sp>
      <p:sp>
        <p:nvSpPr>
          <p:cNvPr id="3" name="Espace réservé du contenu 2">
            <a:extLst>
              <a:ext uri="{FF2B5EF4-FFF2-40B4-BE49-F238E27FC236}">
                <a16:creationId xmlns:a16="http://schemas.microsoft.com/office/drawing/2014/main" id="{1BC6F61E-4A68-438E-BF83-1FD7FB9513AF}"/>
              </a:ext>
            </a:extLst>
          </p:cNvPr>
          <p:cNvSpPr>
            <a:spLocks noGrp="1"/>
          </p:cNvSpPr>
          <p:nvPr>
            <p:ph idx="1"/>
          </p:nvPr>
        </p:nvSpPr>
        <p:spPr>
          <a:xfrm>
            <a:off x="1261872" y="2506663"/>
            <a:ext cx="8595360" cy="1575007"/>
          </a:xfrm>
        </p:spPr>
        <p:txBody>
          <a:bodyPr/>
          <a:lstStyle/>
          <a:p>
            <a:pPr marL="0" indent="0" algn="just">
              <a:buNone/>
            </a:pPr>
            <a:r>
              <a:rPr lang="fr-FR" dirty="0"/>
              <a:t>	</a:t>
            </a:r>
          </a:p>
        </p:txBody>
      </p:sp>
      <p:sp>
        <p:nvSpPr>
          <p:cNvPr id="4" name="Rectangle 3">
            <a:extLst>
              <a:ext uri="{FF2B5EF4-FFF2-40B4-BE49-F238E27FC236}">
                <a16:creationId xmlns:a16="http://schemas.microsoft.com/office/drawing/2014/main" id="{881D304E-F78A-4FAE-94AC-057EE4587540}"/>
              </a:ext>
            </a:extLst>
          </p:cNvPr>
          <p:cNvSpPr/>
          <p:nvPr/>
        </p:nvSpPr>
        <p:spPr>
          <a:xfrm>
            <a:off x="1261872" y="2413338"/>
            <a:ext cx="9088076" cy="2246769"/>
          </a:xfrm>
          <a:prstGeom prst="rect">
            <a:avLst/>
          </a:prstGeom>
        </p:spPr>
        <p:txBody>
          <a:bodyPr wrap="square">
            <a:spAutoFit/>
          </a:bodyPr>
          <a:lstStyle/>
          <a:p>
            <a:pPr algn="just"/>
            <a:r>
              <a:rPr lang="fr-FR" sz="2000" dirty="0"/>
              <a:t>	Notre travail consiste au sein d'une équipe marketing à mieux comprendre le comportement de clients de l'entreprise afin que celle-ci puisse adapter sa stratégie commerciale afin de maximiser la fréquence d'achat et d'augmenter son chiffre d'affaire. Notre travail se focalisera sur la compréhension du comportement des clients dans la durée afin de détecter ceux qui sont le plus susceptible de passer à l'achat à travers la réalisation d’une segmentation suivant des critères à définir. </a:t>
            </a:r>
          </a:p>
        </p:txBody>
      </p:sp>
    </p:spTree>
    <p:extLst>
      <p:ext uri="{BB962C8B-B14F-4D97-AF65-F5344CB8AC3E}">
        <p14:creationId xmlns:p14="http://schemas.microsoft.com/office/powerpoint/2010/main" val="259244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D5AB69-35FB-4B64-8709-E3720A403F22}"/>
              </a:ext>
            </a:extLst>
          </p:cNvPr>
          <p:cNvSpPr>
            <a:spLocks noGrp="1"/>
          </p:cNvSpPr>
          <p:nvPr>
            <p:ph type="ctrTitle"/>
          </p:nvPr>
        </p:nvSpPr>
        <p:spPr>
          <a:xfrm>
            <a:off x="604910" y="2194559"/>
            <a:ext cx="10789920" cy="1132523"/>
          </a:xfrm>
        </p:spPr>
        <p:txBody>
          <a:bodyPr>
            <a:normAutofit/>
          </a:bodyPr>
          <a:lstStyle/>
          <a:p>
            <a:r>
              <a:rPr lang="fr-FR" sz="4000" dirty="0"/>
              <a:t>Approche du problème</a:t>
            </a:r>
          </a:p>
        </p:txBody>
      </p:sp>
    </p:spTree>
    <p:extLst>
      <p:ext uri="{BB962C8B-B14F-4D97-AF65-F5344CB8AC3E}">
        <p14:creationId xmlns:p14="http://schemas.microsoft.com/office/powerpoint/2010/main" val="1265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D87B8-CD85-4BA7-9937-FE9804A4BE44}"/>
              </a:ext>
            </a:extLst>
          </p:cNvPr>
          <p:cNvSpPr>
            <a:spLocks noGrp="1"/>
          </p:cNvSpPr>
          <p:nvPr>
            <p:ph type="title"/>
          </p:nvPr>
        </p:nvSpPr>
        <p:spPr/>
        <p:txBody>
          <a:bodyPr>
            <a:normAutofit/>
          </a:bodyPr>
          <a:lstStyle/>
          <a:p>
            <a:r>
              <a:rPr lang="fr-FR" sz="4000" dirty="0"/>
              <a:t>Notre approche (partie I)</a:t>
            </a:r>
          </a:p>
        </p:txBody>
      </p:sp>
      <p:sp>
        <p:nvSpPr>
          <p:cNvPr id="3" name="Espace réservé du contenu 2">
            <a:extLst>
              <a:ext uri="{FF2B5EF4-FFF2-40B4-BE49-F238E27FC236}">
                <a16:creationId xmlns:a16="http://schemas.microsoft.com/office/drawing/2014/main" id="{1BC6F61E-4A68-438E-BF83-1FD7FB9513AF}"/>
              </a:ext>
            </a:extLst>
          </p:cNvPr>
          <p:cNvSpPr>
            <a:spLocks noGrp="1"/>
          </p:cNvSpPr>
          <p:nvPr>
            <p:ph idx="1"/>
          </p:nvPr>
        </p:nvSpPr>
        <p:spPr>
          <a:xfrm>
            <a:off x="1261872" y="2506663"/>
            <a:ext cx="8595360" cy="1575007"/>
          </a:xfrm>
        </p:spPr>
        <p:txBody>
          <a:bodyPr/>
          <a:lstStyle/>
          <a:p>
            <a:pPr marL="0" indent="0" algn="just">
              <a:buNone/>
            </a:pPr>
            <a:r>
              <a:rPr lang="fr-FR" dirty="0"/>
              <a:t>	</a:t>
            </a:r>
          </a:p>
        </p:txBody>
      </p:sp>
      <p:sp>
        <p:nvSpPr>
          <p:cNvPr id="4" name="Rectangle 3">
            <a:extLst>
              <a:ext uri="{FF2B5EF4-FFF2-40B4-BE49-F238E27FC236}">
                <a16:creationId xmlns:a16="http://schemas.microsoft.com/office/drawing/2014/main" id="{881D304E-F78A-4FAE-94AC-057EE4587540}"/>
              </a:ext>
            </a:extLst>
          </p:cNvPr>
          <p:cNvSpPr/>
          <p:nvPr/>
        </p:nvSpPr>
        <p:spPr>
          <a:xfrm>
            <a:off x="1261872" y="2413338"/>
            <a:ext cx="9088076" cy="2554545"/>
          </a:xfrm>
          <a:prstGeom prst="rect">
            <a:avLst/>
          </a:prstGeom>
        </p:spPr>
        <p:txBody>
          <a:bodyPr wrap="square">
            <a:spAutoFit/>
          </a:bodyPr>
          <a:lstStyle/>
          <a:p>
            <a:pPr algn="just"/>
            <a:r>
              <a:rPr lang="fr-FR" sz="2000" u="sng" dirty="0"/>
              <a:t>Etape de segmentation :</a:t>
            </a:r>
          </a:p>
          <a:p>
            <a:pPr algn="just"/>
            <a:endParaRPr lang="fr-FR" sz="2000" dirty="0"/>
          </a:p>
          <a:p>
            <a:pPr marL="342900" indent="-342900" algn="just">
              <a:buFontTx/>
              <a:buChar char="-"/>
            </a:pPr>
            <a:r>
              <a:rPr lang="fr-FR" sz="2000" dirty="0"/>
              <a:t>Transformation des données d’entrées en un tableau résumant l’ensemble des caractéristiques </a:t>
            </a:r>
            <a:r>
              <a:rPr lang="fr-FR" sz="2000" b="1" dirty="0"/>
              <a:t>clients observées</a:t>
            </a:r>
            <a:r>
              <a:rPr lang="fr-FR" sz="2000" dirty="0"/>
              <a:t>.  Une ligne représentera l’ensemble des caractéristiques du client.</a:t>
            </a:r>
          </a:p>
          <a:p>
            <a:pPr marL="342900" indent="-342900" algn="just">
              <a:buFontTx/>
              <a:buChar char="-"/>
            </a:pPr>
            <a:r>
              <a:rPr lang="fr-FR" sz="2000" dirty="0"/>
              <a:t>Utilisation d’un algorithme de clustering afin de déterminer des catégories de clients ayant un sens marketing.</a:t>
            </a:r>
          </a:p>
          <a:p>
            <a:pPr marL="342900" indent="-342900" algn="just">
              <a:buFontTx/>
              <a:buChar char="-"/>
            </a:pPr>
            <a:r>
              <a:rPr lang="fr-FR" sz="2000" dirty="0"/>
              <a:t>Interprétation du clustering obtenu.</a:t>
            </a:r>
          </a:p>
        </p:txBody>
      </p:sp>
    </p:spTree>
    <p:extLst>
      <p:ext uri="{BB962C8B-B14F-4D97-AF65-F5344CB8AC3E}">
        <p14:creationId xmlns:p14="http://schemas.microsoft.com/office/powerpoint/2010/main" val="2380173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D87B8-CD85-4BA7-9937-FE9804A4BE44}"/>
              </a:ext>
            </a:extLst>
          </p:cNvPr>
          <p:cNvSpPr>
            <a:spLocks noGrp="1"/>
          </p:cNvSpPr>
          <p:nvPr>
            <p:ph type="title"/>
          </p:nvPr>
        </p:nvSpPr>
        <p:spPr/>
        <p:txBody>
          <a:bodyPr>
            <a:normAutofit/>
          </a:bodyPr>
          <a:lstStyle/>
          <a:p>
            <a:r>
              <a:rPr lang="fr-FR" sz="4000" dirty="0"/>
              <a:t>Notre approche (Partie II)</a:t>
            </a:r>
          </a:p>
        </p:txBody>
      </p:sp>
      <p:sp>
        <p:nvSpPr>
          <p:cNvPr id="3" name="Espace réservé du contenu 2">
            <a:extLst>
              <a:ext uri="{FF2B5EF4-FFF2-40B4-BE49-F238E27FC236}">
                <a16:creationId xmlns:a16="http://schemas.microsoft.com/office/drawing/2014/main" id="{1BC6F61E-4A68-438E-BF83-1FD7FB9513AF}"/>
              </a:ext>
            </a:extLst>
          </p:cNvPr>
          <p:cNvSpPr>
            <a:spLocks noGrp="1"/>
          </p:cNvSpPr>
          <p:nvPr>
            <p:ph idx="1"/>
          </p:nvPr>
        </p:nvSpPr>
        <p:spPr>
          <a:xfrm>
            <a:off x="1261872" y="2506663"/>
            <a:ext cx="8595360" cy="1575007"/>
          </a:xfrm>
        </p:spPr>
        <p:txBody>
          <a:bodyPr/>
          <a:lstStyle/>
          <a:p>
            <a:pPr marL="0" indent="0" algn="just">
              <a:buNone/>
            </a:pPr>
            <a:r>
              <a:rPr lang="fr-FR" dirty="0"/>
              <a:t>	</a:t>
            </a:r>
          </a:p>
        </p:txBody>
      </p:sp>
      <p:sp>
        <p:nvSpPr>
          <p:cNvPr id="4" name="Rectangle 3">
            <a:extLst>
              <a:ext uri="{FF2B5EF4-FFF2-40B4-BE49-F238E27FC236}">
                <a16:creationId xmlns:a16="http://schemas.microsoft.com/office/drawing/2014/main" id="{881D304E-F78A-4FAE-94AC-057EE4587540}"/>
              </a:ext>
            </a:extLst>
          </p:cNvPr>
          <p:cNvSpPr/>
          <p:nvPr/>
        </p:nvSpPr>
        <p:spPr>
          <a:xfrm>
            <a:off x="1261872" y="2413338"/>
            <a:ext cx="9088076" cy="3477875"/>
          </a:xfrm>
          <a:prstGeom prst="rect">
            <a:avLst/>
          </a:prstGeom>
        </p:spPr>
        <p:txBody>
          <a:bodyPr wrap="square">
            <a:spAutoFit/>
          </a:bodyPr>
          <a:lstStyle/>
          <a:p>
            <a:pPr algn="just"/>
            <a:r>
              <a:rPr lang="fr-FR" sz="2000" b="1" dirty="0"/>
              <a:t>Prédiction </a:t>
            </a:r>
            <a:r>
              <a:rPr lang="fr-FR" sz="2000" dirty="0"/>
              <a:t>de l’appartenance de clients à ces catégories :</a:t>
            </a:r>
          </a:p>
          <a:p>
            <a:pPr algn="just"/>
            <a:endParaRPr lang="fr-FR" sz="2000" dirty="0"/>
          </a:p>
          <a:p>
            <a:pPr marL="342900" indent="-342900" algn="just">
              <a:buFontTx/>
              <a:buChar char="-"/>
            </a:pPr>
            <a:r>
              <a:rPr lang="fr-FR" sz="2000" dirty="0"/>
              <a:t>En utilisant les catégories créées, nous allons essayer de prédire le plus rapidement possible l’appartenance d’un client à une classe en développant 2 modèles:</a:t>
            </a:r>
          </a:p>
          <a:p>
            <a:pPr marL="800100" lvl="1" indent="-342900" algn="just">
              <a:buFontTx/>
              <a:buChar char="-"/>
            </a:pPr>
            <a:r>
              <a:rPr lang="fr-FR" sz="2000" dirty="0"/>
              <a:t>Un modèle basé sur les </a:t>
            </a:r>
            <a:r>
              <a:rPr lang="fr-FR" sz="2000" b="1" dirty="0" err="1"/>
              <a:t>features</a:t>
            </a:r>
            <a:r>
              <a:rPr lang="fr-FR" sz="2000" b="1" dirty="0"/>
              <a:t> du 1</a:t>
            </a:r>
            <a:r>
              <a:rPr lang="fr-FR" sz="2000" b="1" baseline="30000" dirty="0"/>
              <a:t>er</a:t>
            </a:r>
            <a:r>
              <a:rPr lang="fr-FR" sz="2000" b="1" dirty="0"/>
              <a:t> achat.</a:t>
            </a:r>
          </a:p>
          <a:p>
            <a:pPr marL="800100" lvl="1" indent="-342900" algn="just">
              <a:buFontTx/>
              <a:buChar char="-"/>
            </a:pPr>
            <a:r>
              <a:rPr lang="fr-FR" sz="2000" dirty="0"/>
              <a:t>Un modèle complémentaire disposant des transactions clients après la première transaction après une période </a:t>
            </a:r>
            <a:r>
              <a:rPr lang="fr-FR" sz="2000" b="1" dirty="0"/>
              <a:t>après le 1</a:t>
            </a:r>
            <a:r>
              <a:rPr lang="fr-FR" sz="2000" b="1" baseline="30000" dirty="0"/>
              <a:t>er</a:t>
            </a:r>
            <a:r>
              <a:rPr lang="fr-FR" sz="2000" b="1" dirty="0"/>
              <a:t> achat.</a:t>
            </a:r>
          </a:p>
          <a:p>
            <a:pPr marL="800100" lvl="1" indent="-342900" algn="just">
              <a:buFontTx/>
              <a:buChar char="-"/>
            </a:pPr>
            <a:endParaRPr lang="fr-FR" sz="2000" dirty="0"/>
          </a:p>
          <a:p>
            <a:pPr lvl="1" algn="just"/>
            <a:r>
              <a:rPr lang="fr-FR" sz="2000" dirty="0"/>
              <a:t>Conclusion et développement d’un programme de sélection aléatoire de séquences clients pour faire la démonstration de notre travail.</a:t>
            </a:r>
          </a:p>
        </p:txBody>
      </p:sp>
    </p:spTree>
    <p:extLst>
      <p:ext uri="{BB962C8B-B14F-4D97-AF65-F5344CB8AC3E}">
        <p14:creationId xmlns:p14="http://schemas.microsoft.com/office/powerpoint/2010/main" val="226351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D5AB69-35FB-4B64-8709-E3720A403F22}"/>
              </a:ext>
            </a:extLst>
          </p:cNvPr>
          <p:cNvSpPr>
            <a:spLocks noGrp="1"/>
          </p:cNvSpPr>
          <p:nvPr>
            <p:ph type="ctrTitle"/>
          </p:nvPr>
        </p:nvSpPr>
        <p:spPr>
          <a:xfrm>
            <a:off x="590842" y="2743200"/>
            <a:ext cx="10789920" cy="1132523"/>
          </a:xfrm>
        </p:spPr>
        <p:txBody>
          <a:bodyPr>
            <a:normAutofit/>
          </a:bodyPr>
          <a:lstStyle/>
          <a:p>
            <a:r>
              <a:rPr lang="fr-FR" sz="4000" dirty="0"/>
              <a:t>Traitement préliminaire du jeu de données</a:t>
            </a:r>
          </a:p>
        </p:txBody>
      </p:sp>
    </p:spTree>
    <p:extLst>
      <p:ext uri="{BB962C8B-B14F-4D97-AF65-F5344CB8AC3E}">
        <p14:creationId xmlns:p14="http://schemas.microsoft.com/office/powerpoint/2010/main" val="263478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2AAC30A5-A399-475E-9DDA-A3919DD1CE46}"/>
              </a:ext>
            </a:extLst>
          </p:cNvPr>
          <p:cNvSpPr>
            <a:spLocks noGrp="1"/>
          </p:cNvSpPr>
          <p:nvPr>
            <p:ph type="title"/>
          </p:nvPr>
        </p:nvSpPr>
        <p:spPr/>
        <p:txBody>
          <a:bodyPr>
            <a:normAutofit/>
          </a:bodyPr>
          <a:lstStyle/>
          <a:p>
            <a:r>
              <a:rPr lang="fr-FR" sz="4000" dirty="0"/>
              <a:t>Jeu de données</a:t>
            </a:r>
          </a:p>
        </p:txBody>
      </p:sp>
      <p:sp>
        <p:nvSpPr>
          <p:cNvPr id="3" name="Espace réservé du contenu 2">
            <a:extLst>
              <a:ext uri="{FF2B5EF4-FFF2-40B4-BE49-F238E27FC236}">
                <a16:creationId xmlns:a16="http://schemas.microsoft.com/office/drawing/2014/main" id="{1BC6F61E-4A68-438E-BF83-1FD7FB9513AF}"/>
              </a:ext>
            </a:extLst>
          </p:cNvPr>
          <p:cNvSpPr>
            <a:spLocks noGrp="1"/>
          </p:cNvSpPr>
          <p:nvPr>
            <p:ph idx="1"/>
          </p:nvPr>
        </p:nvSpPr>
        <p:spPr>
          <a:xfrm>
            <a:off x="1261872" y="1878632"/>
            <a:ext cx="9458739" cy="4659581"/>
          </a:xfrm>
        </p:spPr>
        <p:txBody>
          <a:bodyPr>
            <a:normAutofit/>
          </a:bodyPr>
          <a:lstStyle/>
          <a:p>
            <a:pPr marL="0" indent="0" algn="just">
              <a:buNone/>
            </a:pPr>
            <a:r>
              <a:rPr lang="fr-FR" sz="1800" b="1" dirty="0"/>
              <a:t>Description sommaire du jeu de données:</a:t>
            </a:r>
          </a:p>
          <a:p>
            <a:pPr algn="just">
              <a:buFontTx/>
              <a:buChar char="-"/>
            </a:pPr>
            <a:r>
              <a:rPr lang="fr-FR" dirty="0"/>
              <a:t>Nous disposons pour cela d'une année de transactions datant du 01/12/2010 au 09/12/2011 disponible depuis le site de l'</a:t>
            </a:r>
            <a:r>
              <a:rPr lang="fr-FR" dirty="0">
                <a:hlinkClick r:id="rId2"/>
              </a:rPr>
              <a:t>UCI</a:t>
            </a:r>
            <a:r>
              <a:rPr lang="fr-FR" dirty="0"/>
              <a:t>. </a:t>
            </a:r>
          </a:p>
          <a:p>
            <a:pPr algn="just">
              <a:buFontTx/>
              <a:buChar char="-"/>
            </a:pPr>
            <a:r>
              <a:rPr lang="fr-FR" dirty="0"/>
              <a:t>Ce jeu de données contient 8 variables et 541909 lignes: </a:t>
            </a:r>
          </a:p>
          <a:p>
            <a:pPr lvl="1" algn="just">
              <a:buFontTx/>
              <a:buChar char="-"/>
            </a:pPr>
            <a:r>
              <a:rPr lang="fr-FR" dirty="0"/>
              <a:t>1 ligne = 1 article d’une transaction</a:t>
            </a:r>
          </a:p>
          <a:p>
            <a:pPr lvl="1" algn="just">
              <a:buFontTx/>
              <a:buChar char="-"/>
            </a:pPr>
            <a:r>
              <a:rPr lang="fr-FR" dirty="0"/>
              <a:t>Variables: le numéro de facture, le code article en stock, la description synthétique de l'article, la quantité commandée pour l'article, la date de facture, le prix, un identifiant du client et le pays de résidence du client.</a:t>
            </a:r>
            <a:endParaRPr lang="fr-FR" b="1" dirty="0"/>
          </a:p>
          <a:p>
            <a:pPr algn="just">
              <a:buFontTx/>
              <a:buChar char="-"/>
            </a:pPr>
            <a:r>
              <a:rPr lang="fr-FR" b="1" dirty="0"/>
              <a:t>Premier traitement sur le jeu de données:</a:t>
            </a:r>
            <a:endParaRPr lang="fr-FR" sz="1800" b="1" dirty="0"/>
          </a:p>
          <a:p>
            <a:pPr lvl="1" algn="just">
              <a:buFontTx/>
              <a:buChar char="-"/>
            </a:pPr>
            <a:r>
              <a:rPr lang="fr-FR" dirty="0"/>
              <a:t>Suppression du jeu de données des transactions avec une variable « </a:t>
            </a:r>
            <a:r>
              <a:rPr lang="fr-FR" dirty="0" err="1"/>
              <a:t>Customer_ID</a:t>
            </a:r>
            <a:r>
              <a:rPr lang="fr-FR" dirty="0"/>
              <a:t> » manquante (135080 articles supprimés).</a:t>
            </a:r>
          </a:p>
          <a:p>
            <a:pPr lvl="1" algn="just">
              <a:buFontTx/>
              <a:buChar char="-"/>
            </a:pPr>
            <a:r>
              <a:rPr lang="fr-FR" dirty="0"/>
              <a:t>Suppression du jeu de données des transactions dont la variable « </a:t>
            </a:r>
            <a:r>
              <a:rPr lang="fr-FR" dirty="0" err="1"/>
              <a:t>InvoiceNo</a:t>
            </a:r>
            <a:r>
              <a:rPr lang="fr-FR" dirty="0"/>
              <a:t> » commence par un c (transactions annulées) à l’exception des transactions discount.</a:t>
            </a:r>
          </a:p>
          <a:p>
            <a:pPr lvl="1"/>
            <a:endParaRPr lang="fr-FR" sz="1400" dirty="0"/>
          </a:p>
          <a:p>
            <a:pPr marL="0" indent="0">
              <a:buNone/>
            </a:pPr>
            <a:endParaRPr lang="fr-FR" dirty="0"/>
          </a:p>
        </p:txBody>
      </p:sp>
    </p:spTree>
    <p:extLst>
      <p:ext uri="{BB962C8B-B14F-4D97-AF65-F5344CB8AC3E}">
        <p14:creationId xmlns:p14="http://schemas.microsoft.com/office/powerpoint/2010/main" val="2741937521"/>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TM02900771[[fn=Secteur]]</Template>
  <TotalTime>18862</TotalTime>
  <Words>1842</Words>
  <Application>Microsoft Office PowerPoint</Application>
  <PresentationFormat>Grand écran</PresentationFormat>
  <Paragraphs>257</Paragraphs>
  <Slides>36</Slides>
  <Notes>1</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36</vt:i4>
      </vt:variant>
    </vt:vector>
  </HeadingPairs>
  <TitlesOfParts>
    <vt:vector size="43" baseType="lpstr">
      <vt:lpstr>Arial</vt:lpstr>
      <vt:lpstr>Calibri</vt:lpstr>
      <vt:lpstr>Calibri Light</vt:lpstr>
      <vt:lpstr>Century Schoolbook</vt:lpstr>
      <vt:lpstr>Wingdings 2</vt:lpstr>
      <vt:lpstr>HDOfficeLightV0</vt:lpstr>
      <vt:lpstr>View</vt:lpstr>
      <vt:lpstr>Soutenance projet 5 Segmenter le comportement des clients</vt:lpstr>
      <vt:lpstr>Soutenance projet 5</vt:lpstr>
      <vt:lpstr>Problématique client</vt:lpstr>
      <vt:lpstr>Problématique client</vt:lpstr>
      <vt:lpstr>Approche du problème</vt:lpstr>
      <vt:lpstr>Notre approche (partie I)</vt:lpstr>
      <vt:lpstr>Notre approche (Partie II)</vt:lpstr>
      <vt:lpstr>Traitement préliminaire du jeu de données</vt:lpstr>
      <vt:lpstr>Jeu de données</vt:lpstr>
      <vt:lpstr>Jeu de données</vt:lpstr>
      <vt:lpstr>Jeu de données: Information de base</vt:lpstr>
      <vt:lpstr>Jeu de données: Quelques explorations</vt:lpstr>
      <vt:lpstr>Jeu de données: Quelques explorations</vt:lpstr>
      <vt:lpstr>Tableau comportement client</vt:lpstr>
      <vt:lpstr>Tableau comportement client</vt:lpstr>
      <vt:lpstr>Clustering obtenu</vt:lpstr>
      <vt:lpstr>Clustering obtenu</vt:lpstr>
      <vt:lpstr>Clustering obtenu</vt:lpstr>
      <vt:lpstr>Clustering obtenu</vt:lpstr>
      <vt:lpstr>Interprétation du clustering</vt:lpstr>
      <vt:lpstr>Interprétation du clustering</vt:lpstr>
      <vt:lpstr>Modélisation : Prédiction de l’appartenance d’un client à une classe</vt:lpstr>
      <vt:lpstr>Modélisation : 1er modèle</vt:lpstr>
      <vt:lpstr>Modélisation : 1er modèle</vt:lpstr>
      <vt:lpstr>Modélisation : 1er modèle</vt:lpstr>
      <vt:lpstr>Modélisation : 1er modèle</vt:lpstr>
      <vt:lpstr>Modélisation : 2nd modèle</vt:lpstr>
      <vt:lpstr>Modélisation : 2nd modèle</vt:lpstr>
      <vt:lpstr>Modélisation : 2nd  modèle</vt:lpstr>
      <vt:lpstr>Modélisation : 2nd  modèle</vt:lpstr>
      <vt:lpstr>Modélisation : 2nd  modèle</vt:lpstr>
      <vt:lpstr>Influence du paramètre MAX_DAY</vt:lpstr>
      <vt:lpstr>Conclusion et perspectives</vt:lpstr>
      <vt:lpstr>Conclusion et perspectives</vt:lpstr>
      <vt:lpstr>Conclusion</vt:lpstr>
      <vt:lpstr>Annexe : Description de l’algorithme du gradient boosting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projet 2</dc:title>
  <dc:creator>Pierre Beaumale</dc:creator>
  <cp:lastModifiedBy>Pierre Beaumale</cp:lastModifiedBy>
  <cp:revision>162</cp:revision>
  <dcterms:created xsi:type="dcterms:W3CDTF">2017-09-24T10:46:01Z</dcterms:created>
  <dcterms:modified xsi:type="dcterms:W3CDTF">2018-04-28T16:29:20Z</dcterms:modified>
</cp:coreProperties>
</file>