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41799-4755-47FC-8E1B-7767BEA87E19}" type="datetimeFigureOut">
              <a:rPr lang="en-NG" smtClean="0"/>
              <a:t>23/05/2021</a:t>
            </a:fld>
            <a:endParaRPr lang="en-N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D3FA3-CE52-4599-AE47-50683BFFB8B1}" type="slidenum">
              <a:rPr lang="en-NG" smtClean="0"/>
              <a:t>‹#›</a:t>
            </a:fld>
            <a:endParaRPr lang="en-NG"/>
          </a:p>
        </p:txBody>
      </p:sp>
    </p:spTree>
    <p:extLst>
      <p:ext uri="{BB962C8B-B14F-4D97-AF65-F5344CB8AC3E}">
        <p14:creationId xmlns:p14="http://schemas.microsoft.com/office/powerpoint/2010/main" val="92161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B4B5CD-B69B-4394-AEF6-17DB111B6010}" type="datetimeFigureOut">
              <a:rPr lang="en-NG" smtClean="0"/>
              <a:t>23/05/2021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3803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4B5CD-B69B-4394-AEF6-17DB111B6010}" type="datetimeFigureOut">
              <a:rPr lang="en-NG" smtClean="0"/>
              <a:t>23/05/2021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57209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4B5CD-B69B-4394-AEF6-17DB111B6010}" type="datetimeFigureOut">
              <a:rPr lang="en-NG" smtClean="0"/>
              <a:t>23/05/2021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26010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4B5CD-B69B-4394-AEF6-17DB111B6010}" type="datetimeFigureOut">
              <a:rPr lang="en-NG" smtClean="0"/>
              <a:t>23/05/2021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382264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4B5CD-B69B-4394-AEF6-17DB111B6010}" type="datetimeFigureOut">
              <a:rPr lang="en-NG" smtClean="0"/>
              <a:t>23/05/2021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91797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4B5CD-B69B-4394-AEF6-17DB111B6010}" type="datetimeFigureOut">
              <a:rPr lang="en-NG" smtClean="0"/>
              <a:t>23/05/2021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359032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4B5CD-B69B-4394-AEF6-17DB111B6010}" type="datetimeFigureOut">
              <a:rPr lang="en-NG" smtClean="0"/>
              <a:t>23/05/2021</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168936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4B5CD-B69B-4394-AEF6-17DB111B6010}" type="datetimeFigureOut">
              <a:rPr lang="en-NG" smtClean="0"/>
              <a:t>23/05/2021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25705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B5CD-B69B-4394-AEF6-17DB111B6010}" type="datetimeFigureOut">
              <a:rPr lang="en-NG" smtClean="0"/>
              <a:t>23/05/2021</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330365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4B5CD-B69B-4394-AEF6-17DB111B6010}" type="datetimeFigureOut">
              <a:rPr lang="en-NG" smtClean="0"/>
              <a:t>23/05/2021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42428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4B5CD-B69B-4394-AEF6-17DB111B6010}" type="datetimeFigureOut">
              <a:rPr lang="en-NG" smtClean="0"/>
              <a:t>23/05/2021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7749B31-7E90-4431-84DA-C37851FF7EC1}" type="slidenum">
              <a:rPr lang="en-NG" smtClean="0"/>
              <a:t>‹#›</a:t>
            </a:fld>
            <a:endParaRPr lang="en-NG"/>
          </a:p>
        </p:txBody>
      </p:sp>
    </p:spTree>
    <p:extLst>
      <p:ext uri="{BB962C8B-B14F-4D97-AF65-F5344CB8AC3E}">
        <p14:creationId xmlns:p14="http://schemas.microsoft.com/office/powerpoint/2010/main" val="374679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B5CD-B69B-4394-AEF6-17DB111B6010}" type="datetimeFigureOut">
              <a:rPr lang="en-NG" smtClean="0"/>
              <a:t>23/05/2021</a:t>
            </a:fld>
            <a:endParaRPr lang="en-N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49B31-7E90-4431-84DA-C37851FF7EC1}" type="slidenum">
              <a:rPr lang="en-NG" smtClean="0"/>
              <a:t>‹#›</a:t>
            </a:fld>
            <a:endParaRPr lang="en-NG"/>
          </a:p>
        </p:txBody>
      </p:sp>
    </p:spTree>
    <p:extLst>
      <p:ext uri="{BB962C8B-B14F-4D97-AF65-F5344CB8AC3E}">
        <p14:creationId xmlns:p14="http://schemas.microsoft.com/office/powerpoint/2010/main" val="1275620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776AF-CD32-49CF-9269-9E41792E50F6}"/>
              </a:ext>
            </a:extLst>
          </p:cNvPr>
          <p:cNvPicPr>
            <a:picLocks noChangeAspect="1"/>
          </p:cNvPicPr>
          <p:nvPr/>
        </p:nvPicPr>
        <p:blipFill rotWithShape="1">
          <a:blip r:embed="rId2">
            <a:extLst>
              <a:ext uri="{28A0092B-C50C-407E-A947-70E740481C1C}">
                <a14:useLocalDpi xmlns:a14="http://schemas.microsoft.com/office/drawing/2010/main" val="0"/>
              </a:ext>
            </a:extLst>
          </a:blip>
          <a:srcRect l="5625" r="5625"/>
          <a:stretch/>
        </p:blipFill>
        <p:spPr>
          <a:xfrm>
            <a:off x="0" y="0"/>
            <a:ext cx="9144000" cy="6858000"/>
          </a:xfrm>
          <a:prstGeom prst="rect">
            <a:avLst/>
          </a:prstGeom>
        </p:spPr>
      </p:pic>
      <p:sp>
        <p:nvSpPr>
          <p:cNvPr id="8" name="Rectangle 7">
            <a:extLst>
              <a:ext uri="{FF2B5EF4-FFF2-40B4-BE49-F238E27FC236}">
                <a16:creationId xmlns:a16="http://schemas.microsoft.com/office/drawing/2014/main" id="{5802DEA3-33AC-4C62-B1F9-7210EA5046FA}"/>
              </a:ext>
            </a:extLst>
          </p:cNvPr>
          <p:cNvSpPr/>
          <p:nvPr/>
        </p:nvSpPr>
        <p:spPr>
          <a:xfrm>
            <a:off x="0" y="2583011"/>
            <a:ext cx="9144000" cy="1338828"/>
          </a:xfrm>
          <a:prstGeom prst="rect">
            <a:avLst/>
          </a:prstGeom>
          <a:solidFill>
            <a:schemeClr val="dk1">
              <a:alpha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F6DD3B73-C115-43AE-9F1A-869FD69129B1}"/>
              </a:ext>
            </a:extLst>
          </p:cNvPr>
          <p:cNvSpPr txBox="1"/>
          <p:nvPr/>
        </p:nvSpPr>
        <p:spPr>
          <a:xfrm>
            <a:off x="1" y="2467129"/>
            <a:ext cx="9144000" cy="144655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NG" altLang="en-NG" sz="4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NIGERIA COVID-19 </a:t>
            </a:r>
            <a:endParaRPr kumimoji="0" lang="en-US" altLang="en-NG" sz="4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NG" altLang="en-NG" sz="4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ANALYSIS USING PYTHON </a:t>
            </a:r>
          </a:p>
        </p:txBody>
      </p:sp>
    </p:spTree>
    <p:extLst>
      <p:ext uri="{BB962C8B-B14F-4D97-AF65-F5344CB8AC3E}">
        <p14:creationId xmlns:p14="http://schemas.microsoft.com/office/powerpoint/2010/main" val="36329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B6F67-741F-4E22-9A5E-2BE33C311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80" y="392489"/>
            <a:ext cx="8168455" cy="4211781"/>
          </a:xfrm>
          <a:prstGeom prst="rect">
            <a:avLst/>
          </a:prstGeom>
        </p:spPr>
      </p:pic>
      <p:sp>
        <p:nvSpPr>
          <p:cNvPr id="4" name="TextBox 3">
            <a:extLst>
              <a:ext uri="{FF2B5EF4-FFF2-40B4-BE49-F238E27FC236}">
                <a16:creationId xmlns:a16="http://schemas.microsoft.com/office/drawing/2014/main" id="{D310BF99-922B-4858-BF42-150C9336D70B}"/>
              </a:ext>
            </a:extLst>
          </p:cNvPr>
          <p:cNvSpPr txBox="1"/>
          <p:nvPr/>
        </p:nvSpPr>
        <p:spPr>
          <a:xfrm>
            <a:off x="7793055" y="4478611"/>
            <a:ext cx="1004580"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4.2</a:t>
            </a:r>
            <a:endParaRPr lang="en-NG" sz="1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0D14F6-8C64-45C5-8BF3-E91CAEC04AAC}"/>
              </a:ext>
            </a:extLst>
          </p:cNvPr>
          <p:cNvSpPr txBox="1"/>
          <p:nvPr/>
        </p:nvSpPr>
        <p:spPr>
          <a:xfrm rot="16200000">
            <a:off x="-249381" y="2175164"/>
            <a:ext cx="1191491" cy="369332"/>
          </a:xfrm>
          <a:prstGeom prst="rect">
            <a:avLst/>
          </a:prstGeom>
          <a:noFill/>
        </p:spPr>
        <p:txBody>
          <a:bodyPr wrap="square" rtlCol="0">
            <a:spAutoFit/>
          </a:bodyPr>
          <a:lstStyle/>
          <a:p>
            <a:r>
              <a:rPr lang="en-US" b="1" dirty="0"/>
              <a:t>Increment</a:t>
            </a:r>
            <a:endParaRPr lang="en-NG" b="1" dirty="0"/>
          </a:p>
        </p:txBody>
      </p:sp>
      <p:sp>
        <p:nvSpPr>
          <p:cNvPr id="6" name="TextBox 5">
            <a:extLst>
              <a:ext uri="{FF2B5EF4-FFF2-40B4-BE49-F238E27FC236}">
                <a16:creationId xmlns:a16="http://schemas.microsoft.com/office/drawing/2014/main" id="{D755A2C2-271C-4D3C-99E1-D89121701401}"/>
              </a:ext>
            </a:extLst>
          </p:cNvPr>
          <p:cNvSpPr txBox="1"/>
          <p:nvPr/>
        </p:nvSpPr>
        <p:spPr>
          <a:xfrm>
            <a:off x="272533" y="4680632"/>
            <a:ext cx="8525102" cy="189474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Inference:</a:t>
            </a:r>
          </a:p>
          <a:p>
            <a:pPr algn="just">
              <a:lnSpc>
                <a:spcPct val="150000"/>
              </a:lnSpc>
            </a:pPr>
            <a:r>
              <a:rPr lang="en-US" sz="1600" dirty="0">
                <a:latin typeface="Times New Roman" panose="02020603050405020304" pitchFamily="18" charset="0"/>
                <a:cs typeface="Times New Roman" panose="02020603050405020304" pitchFamily="18" charset="0"/>
              </a:rPr>
              <a:t>Upon computation of the </a:t>
            </a:r>
            <a:r>
              <a:rPr lang="en-US" sz="1600" dirty="0" err="1">
                <a:latin typeface="Times New Roman" panose="02020603050405020304" pitchFamily="18" charset="0"/>
                <a:cs typeface="Times New Roman" panose="02020603050405020304" pitchFamily="18" charset="0"/>
              </a:rPr>
              <a:t>isncrement</a:t>
            </a:r>
            <a:r>
              <a:rPr lang="en-US" sz="1600" dirty="0">
                <a:latin typeface="Times New Roman" panose="02020603050405020304" pitchFamily="18" charset="0"/>
                <a:cs typeface="Times New Roman" panose="02020603050405020304" pitchFamily="18" charset="0"/>
              </a:rPr>
              <a:t> based on the change in confirmed cases on a daily basis. We can see that there was a huge spike in the infection rate from around November 2020 to early March 2021. Maximum infection increment is 2464. The date with the maximum infection rate was on the 23rd of January 2021 with an infection rate of 2464.</a:t>
            </a:r>
            <a:endParaRPr lang="en-N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2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7E296-B952-4EF9-BFE8-BF30C59EB848}"/>
              </a:ext>
            </a:extLst>
          </p:cNvPr>
          <p:cNvSpPr txBox="1"/>
          <p:nvPr/>
        </p:nvSpPr>
        <p:spPr>
          <a:xfrm>
            <a:off x="110835" y="123586"/>
            <a:ext cx="8647687" cy="1754326"/>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t>Analysis from statistical summary of COVID-19 data from external source.</a:t>
            </a:r>
          </a:p>
          <a:p>
            <a:pPr algn="just"/>
            <a:r>
              <a:rPr lang="en-US" dirty="0">
                <a:latin typeface="Times New Roman" panose="02020603050405020304" pitchFamily="18" charset="0"/>
                <a:cs typeface="Times New Roman" panose="02020603050405020304" pitchFamily="18" charset="0"/>
              </a:rPr>
              <a:t>I Investigated and analysis of the some certain index in the external data. These index includes fragility, vulnerability, epidemiology, prevalence, health care, population density, transportation and socio-economic index. Exploration of data based on this indexes to get graphs and chart that is better for communication of the statistical inferences. Below are some chart showing the relationships </a:t>
            </a:r>
          </a:p>
        </p:txBody>
      </p:sp>
      <p:pic>
        <p:nvPicPr>
          <p:cNvPr id="10" name="Picture 9">
            <a:extLst>
              <a:ext uri="{FF2B5EF4-FFF2-40B4-BE49-F238E27FC236}">
                <a16:creationId xmlns:a16="http://schemas.microsoft.com/office/drawing/2014/main" id="{132BFE86-9624-4D8E-84B0-CC1302941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182" y="1836118"/>
            <a:ext cx="6026726" cy="4898295"/>
          </a:xfrm>
          <a:prstGeom prst="rect">
            <a:avLst/>
          </a:prstGeom>
        </p:spPr>
      </p:pic>
      <p:sp>
        <p:nvSpPr>
          <p:cNvPr id="11" name="TextBox 10">
            <a:extLst>
              <a:ext uri="{FF2B5EF4-FFF2-40B4-BE49-F238E27FC236}">
                <a16:creationId xmlns:a16="http://schemas.microsoft.com/office/drawing/2014/main" id="{1F463C0E-F037-497B-A2B2-4BBAD0E52804}"/>
              </a:ext>
            </a:extLst>
          </p:cNvPr>
          <p:cNvSpPr txBox="1"/>
          <p:nvPr/>
        </p:nvSpPr>
        <p:spPr>
          <a:xfrm>
            <a:off x="7753942" y="1877912"/>
            <a:ext cx="1004580"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5.1</a:t>
            </a:r>
            <a:endParaRPr lang="en-NG" sz="1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25A07BD-A520-4AAD-B8CD-EC020741A84D}"/>
              </a:ext>
            </a:extLst>
          </p:cNvPr>
          <p:cNvSpPr txBox="1"/>
          <p:nvPr/>
        </p:nvSpPr>
        <p:spPr>
          <a:xfrm>
            <a:off x="110836" y="3590444"/>
            <a:ext cx="260465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Figure 5.1 </a:t>
            </a:r>
            <a:r>
              <a:rPr lang="en-US" dirty="0">
                <a:latin typeface="Times New Roman" panose="02020603050405020304" pitchFamily="18" charset="0"/>
                <a:cs typeface="Times New Roman" panose="02020603050405020304" pitchFamily="18" charset="0"/>
              </a:rPr>
              <a:t>shows the relationship or spread of the virus based on the population of respective state affected.</a:t>
            </a:r>
            <a:endParaRPr lang="en-NG" dirty="0"/>
          </a:p>
        </p:txBody>
      </p:sp>
    </p:spTree>
    <p:extLst>
      <p:ext uri="{BB962C8B-B14F-4D97-AF65-F5344CB8AC3E}">
        <p14:creationId xmlns:p14="http://schemas.microsoft.com/office/powerpoint/2010/main" val="384985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7987E-E8E9-41B1-8F14-610789DB2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16" y="3564477"/>
            <a:ext cx="8001000" cy="2667000"/>
          </a:xfrm>
          <a:prstGeom prst="rect">
            <a:avLst/>
          </a:prstGeom>
        </p:spPr>
      </p:pic>
      <p:pic>
        <p:nvPicPr>
          <p:cNvPr id="8" name="Picture 7">
            <a:extLst>
              <a:ext uri="{FF2B5EF4-FFF2-40B4-BE49-F238E27FC236}">
                <a16:creationId xmlns:a16="http://schemas.microsoft.com/office/drawing/2014/main" id="{EA9A0ABB-2A0D-4C20-880E-D5D539BB0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43" y="310816"/>
            <a:ext cx="7689273" cy="2563091"/>
          </a:xfrm>
          <a:prstGeom prst="rect">
            <a:avLst/>
          </a:prstGeom>
        </p:spPr>
      </p:pic>
      <p:sp>
        <p:nvSpPr>
          <p:cNvPr id="5" name="TextBox 4">
            <a:extLst>
              <a:ext uri="{FF2B5EF4-FFF2-40B4-BE49-F238E27FC236}">
                <a16:creationId xmlns:a16="http://schemas.microsoft.com/office/drawing/2014/main" id="{6E7D2058-7BA1-4847-A896-45590CE2B8C8}"/>
              </a:ext>
            </a:extLst>
          </p:cNvPr>
          <p:cNvSpPr txBox="1"/>
          <p:nvPr/>
        </p:nvSpPr>
        <p:spPr>
          <a:xfrm>
            <a:off x="7572006" y="310816"/>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5.2</a:t>
            </a:r>
            <a:endParaRPr lang="en-NG"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5E8F6E-BDDE-4953-8DB5-516FA1973CB2}"/>
              </a:ext>
            </a:extLst>
          </p:cNvPr>
          <p:cNvSpPr txBox="1"/>
          <p:nvPr/>
        </p:nvSpPr>
        <p:spPr>
          <a:xfrm rot="10800000" flipV="1">
            <a:off x="528870" y="6384669"/>
            <a:ext cx="8019246"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Inference: </a:t>
            </a:r>
            <a:r>
              <a:rPr lang="en-US" sz="1400" dirty="0">
                <a:latin typeface="Times New Roman" panose="02020603050405020304" pitchFamily="18" charset="0"/>
                <a:cs typeface="Times New Roman" panose="02020603050405020304" pitchFamily="18" charset="0"/>
              </a:rPr>
              <a:t>Densely populated area also contributed to the source capsule of high number of confirmed cases</a:t>
            </a:r>
            <a:endParaRPr lang="en-NG"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4C56BC7-EC4B-4A5A-BA61-D0024F1E5DDA}"/>
              </a:ext>
            </a:extLst>
          </p:cNvPr>
          <p:cNvSpPr txBox="1"/>
          <p:nvPr/>
        </p:nvSpPr>
        <p:spPr>
          <a:xfrm>
            <a:off x="1066800" y="3039965"/>
            <a:ext cx="9421091"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Inference: </a:t>
            </a:r>
            <a:r>
              <a:rPr lang="en-US" sz="1400" dirty="0">
                <a:latin typeface="Times New Roman" panose="02020603050405020304" pitchFamily="18" charset="0"/>
                <a:cs typeface="Times New Roman" panose="02020603050405020304" pitchFamily="18" charset="0"/>
              </a:rPr>
              <a:t>Graph showing the </a:t>
            </a:r>
            <a:r>
              <a:rPr lang="en-NG" sz="1400" dirty="0">
                <a:latin typeface="Times New Roman" panose="02020603050405020304" pitchFamily="18" charset="0"/>
                <a:cs typeface="Times New Roman" panose="02020603050405020304" pitchFamily="18" charset="0"/>
              </a:rPr>
              <a:t>areas with low CCVI have relatively high number of confirmed cases</a:t>
            </a:r>
          </a:p>
        </p:txBody>
      </p:sp>
      <p:sp>
        <p:nvSpPr>
          <p:cNvPr id="11" name="TextBox 10">
            <a:extLst>
              <a:ext uri="{FF2B5EF4-FFF2-40B4-BE49-F238E27FC236}">
                <a16:creationId xmlns:a16="http://schemas.microsoft.com/office/drawing/2014/main" id="{A98857F6-0768-4A3F-8CF0-73848AD3EFBC}"/>
              </a:ext>
            </a:extLst>
          </p:cNvPr>
          <p:cNvSpPr txBox="1"/>
          <p:nvPr/>
        </p:nvSpPr>
        <p:spPr>
          <a:xfrm>
            <a:off x="7457883" y="3510259"/>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5.3</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26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31356-70AC-4EAB-BD50-06B1D6E41D0F}"/>
              </a:ext>
            </a:extLst>
          </p:cNvPr>
          <p:cNvSpPr txBox="1"/>
          <p:nvPr/>
        </p:nvSpPr>
        <p:spPr>
          <a:xfrm>
            <a:off x="249382" y="196380"/>
            <a:ext cx="8534400" cy="1754326"/>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Quarterly GDP data analysis.</a:t>
            </a:r>
          </a:p>
          <a:p>
            <a:pPr algn="just"/>
            <a:r>
              <a:rPr lang="en-US" dirty="0">
                <a:latin typeface="Times New Roman" panose="02020603050405020304" pitchFamily="18" charset="0"/>
                <a:cs typeface="Times New Roman" panose="02020603050405020304" pitchFamily="18" charset="0"/>
              </a:rPr>
              <a:t>This gives us the quarterly GDP in different years ranging from 2014 to 2020. It is noticed from the third quarter based on the calculation for the average cumulative GDP that it has the highest value but in that column, we notice a fall in the quarterly GDP from 2019 to 2020, which is the incept of the pandemic. This is more clear the distribution for respective years in </a:t>
            </a:r>
            <a:r>
              <a:rPr lang="en-US" b="1" dirty="0">
                <a:latin typeface="Times New Roman" panose="02020603050405020304" pitchFamily="18" charset="0"/>
                <a:cs typeface="Times New Roman" panose="02020603050405020304" pitchFamily="18" charset="0"/>
              </a:rPr>
              <a:t>Figure 6.1</a:t>
            </a:r>
          </a:p>
        </p:txBody>
      </p:sp>
      <p:pic>
        <p:nvPicPr>
          <p:cNvPr id="5" name="Picture 4">
            <a:extLst>
              <a:ext uri="{FF2B5EF4-FFF2-40B4-BE49-F238E27FC236}">
                <a16:creationId xmlns:a16="http://schemas.microsoft.com/office/drawing/2014/main" id="{0764DC11-B560-4F68-A9EA-2686DBEC5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3" y="1950706"/>
            <a:ext cx="8654905" cy="4408530"/>
          </a:xfrm>
          <a:prstGeom prst="rect">
            <a:avLst/>
          </a:prstGeom>
        </p:spPr>
      </p:pic>
      <p:sp>
        <p:nvSpPr>
          <p:cNvPr id="6" name="TextBox 5">
            <a:extLst>
              <a:ext uri="{FF2B5EF4-FFF2-40B4-BE49-F238E27FC236}">
                <a16:creationId xmlns:a16="http://schemas.microsoft.com/office/drawing/2014/main" id="{DF9F50E4-2CEE-4ADE-B31C-0AD298D8A0F5}"/>
              </a:ext>
            </a:extLst>
          </p:cNvPr>
          <p:cNvSpPr txBox="1"/>
          <p:nvPr/>
        </p:nvSpPr>
        <p:spPr>
          <a:xfrm>
            <a:off x="7682979" y="6353843"/>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6.1</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02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83F37-C513-4E17-B8D8-09550647A1E0}"/>
              </a:ext>
            </a:extLst>
          </p:cNvPr>
          <p:cNvSpPr txBox="1"/>
          <p:nvPr/>
        </p:nvSpPr>
        <p:spPr>
          <a:xfrm>
            <a:off x="180109" y="210188"/>
            <a:ext cx="4572000" cy="369332"/>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COVID NIGERIA DATA ANALYSIS.</a:t>
            </a:r>
          </a:p>
        </p:txBody>
      </p:sp>
      <p:sp>
        <p:nvSpPr>
          <p:cNvPr id="4" name="TextBox 3">
            <a:extLst>
              <a:ext uri="{FF2B5EF4-FFF2-40B4-BE49-F238E27FC236}">
                <a16:creationId xmlns:a16="http://schemas.microsoft.com/office/drawing/2014/main" id="{577DDD81-49B7-45A9-B6EC-D5ACEBBE3851}"/>
              </a:ext>
            </a:extLst>
          </p:cNvPr>
          <p:cNvSpPr txBox="1"/>
          <p:nvPr/>
        </p:nvSpPr>
        <p:spPr>
          <a:xfrm>
            <a:off x="270163" y="549440"/>
            <a:ext cx="860367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gives similar inferences with the NCDC data analyzed above, we can noticed the bias in the distribution of the different features in the dataset which includes  </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umber</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Cases (Lab Confirmed)</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umber</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Cases (on admission)</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umber of </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Discharged</a:t>
            </a:r>
            <a:r>
              <a:rPr lang="en-US" altLang="en-NG" dirty="0">
                <a:solidFill>
                  <a:srgbClr val="000000"/>
                </a:solidFill>
                <a:latin typeface="Times New Roman" panose="02020603050405020304" pitchFamily="18" charset="0"/>
                <a:cs typeface="Times New Roman" panose="02020603050405020304" pitchFamily="18" charset="0"/>
              </a:rPr>
              <a:t> and </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umber</a:t>
            </a:r>
            <a:r>
              <a:rPr kumimoji="0" lang="en-NG"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Deaths</a:t>
            </a:r>
            <a:r>
              <a:rPr kumimoji="0" lang="en-US" altLang="en-NG"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is similar to that of NCDC data</a:t>
            </a:r>
            <a:r>
              <a:rPr lang="en-US" dirty="0">
                <a:latin typeface="Times New Roman" panose="02020603050405020304" pitchFamily="18" charset="0"/>
                <a:cs typeface="Times New Roman" panose="02020603050405020304" pitchFamily="18" charset="0"/>
              </a:rPr>
              <a:t> </a:t>
            </a:r>
            <a:endParaRPr lang="en-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DE08B2-7770-4F80-B570-F4853D80C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 y="1779849"/>
            <a:ext cx="8603673" cy="4301837"/>
          </a:xfrm>
          <a:prstGeom prst="rect">
            <a:avLst/>
          </a:prstGeom>
        </p:spPr>
      </p:pic>
      <p:sp>
        <p:nvSpPr>
          <p:cNvPr id="7" name="TextBox 6">
            <a:extLst>
              <a:ext uri="{FF2B5EF4-FFF2-40B4-BE49-F238E27FC236}">
                <a16:creationId xmlns:a16="http://schemas.microsoft.com/office/drawing/2014/main" id="{BA5519E5-F717-4730-9DFE-873D3F036514}"/>
              </a:ext>
            </a:extLst>
          </p:cNvPr>
          <p:cNvSpPr txBox="1"/>
          <p:nvPr/>
        </p:nvSpPr>
        <p:spPr>
          <a:xfrm>
            <a:off x="7773033" y="1841404"/>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7.1</a:t>
            </a:r>
            <a:endParaRPr lang="en-NG"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168298-1CAD-4A48-A372-D61A63AC0207}"/>
              </a:ext>
            </a:extLst>
          </p:cNvPr>
          <p:cNvSpPr txBox="1"/>
          <p:nvPr/>
        </p:nvSpPr>
        <p:spPr>
          <a:xfrm>
            <a:off x="706582" y="6081686"/>
            <a:ext cx="8167254" cy="615553"/>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Inference: </a:t>
            </a:r>
            <a:r>
              <a:rPr lang="en-US" sz="1600" i="0" dirty="0">
                <a:solidFill>
                  <a:srgbClr val="000000"/>
                </a:solidFill>
                <a:effectLst/>
                <a:latin typeface="Times New Roman" panose="02020603050405020304" pitchFamily="18" charset="0"/>
                <a:cs typeface="Times New Roman" panose="02020603050405020304" pitchFamily="18" charset="0"/>
              </a:rPr>
              <a:t>We noticed from the distribution of the virus across Nigeria within the period being considered. Lagos overall confirmed cases is very high compared to other state. </a:t>
            </a:r>
            <a:endParaRPr lang="en-US" sz="18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05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5C23B-3134-429E-A286-24C2C39EA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31615"/>
            <a:ext cx="8582896" cy="2892140"/>
          </a:xfrm>
          <a:prstGeom prst="rect">
            <a:avLst/>
          </a:prstGeom>
        </p:spPr>
      </p:pic>
      <p:pic>
        <p:nvPicPr>
          <p:cNvPr id="5" name="Picture 4">
            <a:extLst>
              <a:ext uri="{FF2B5EF4-FFF2-40B4-BE49-F238E27FC236}">
                <a16:creationId xmlns:a16="http://schemas.microsoft.com/office/drawing/2014/main" id="{5BAF10AD-764A-44F8-9AB3-9F7A99EA9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8" y="3671457"/>
            <a:ext cx="8763005" cy="3016830"/>
          </a:xfrm>
          <a:prstGeom prst="rect">
            <a:avLst/>
          </a:prstGeom>
        </p:spPr>
      </p:pic>
      <p:sp>
        <p:nvSpPr>
          <p:cNvPr id="6" name="TextBox 5">
            <a:extLst>
              <a:ext uri="{FF2B5EF4-FFF2-40B4-BE49-F238E27FC236}">
                <a16:creationId xmlns:a16="http://schemas.microsoft.com/office/drawing/2014/main" id="{8A6FA97C-A1BB-470F-8000-BF7298154937}"/>
              </a:ext>
            </a:extLst>
          </p:cNvPr>
          <p:cNvSpPr txBox="1"/>
          <p:nvPr/>
        </p:nvSpPr>
        <p:spPr>
          <a:xfrm>
            <a:off x="4336473" y="-2528455"/>
            <a:ext cx="2770910" cy="338554"/>
          </a:xfrm>
          <a:prstGeom prst="rect">
            <a:avLst/>
          </a:prstGeom>
          <a:noFill/>
        </p:spPr>
        <p:txBody>
          <a:bodyPr wrap="square" rtlCol="0">
            <a:spAutoFit/>
          </a:bodyPr>
          <a:lstStyle/>
          <a:p>
            <a:r>
              <a:rPr lang="en-US" sz="1600" b="1" dirty="0"/>
              <a:t>No. of Death vs State affected</a:t>
            </a:r>
            <a:endParaRPr lang="en-NG" sz="1600" b="1" dirty="0"/>
          </a:p>
        </p:txBody>
      </p:sp>
      <p:sp>
        <p:nvSpPr>
          <p:cNvPr id="7" name="TextBox 6">
            <a:extLst>
              <a:ext uri="{FF2B5EF4-FFF2-40B4-BE49-F238E27FC236}">
                <a16:creationId xmlns:a16="http://schemas.microsoft.com/office/drawing/2014/main" id="{ED87C5B0-A2EE-4D3B-ABEA-215F28AFFAEF}"/>
              </a:ext>
            </a:extLst>
          </p:cNvPr>
          <p:cNvSpPr txBox="1"/>
          <p:nvPr/>
        </p:nvSpPr>
        <p:spPr>
          <a:xfrm>
            <a:off x="3177889" y="3667504"/>
            <a:ext cx="2788222" cy="307777"/>
          </a:xfrm>
          <a:prstGeom prst="rect">
            <a:avLst/>
          </a:prstGeom>
          <a:noFill/>
        </p:spPr>
        <p:txBody>
          <a:bodyPr wrap="square" rtlCol="0">
            <a:spAutoFit/>
          </a:bodyPr>
          <a:lstStyle/>
          <a:p>
            <a:r>
              <a:rPr lang="en-US" sz="1400" b="1" dirty="0"/>
              <a:t>No. of Discharged vs State affected</a:t>
            </a:r>
            <a:endParaRPr lang="en-NG" sz="1400" b="1" dirty="0"/>
          </a:p>
        </p:txBody>
      </p:sp>
      <p:sp>
        <p:nvSpPr>
          <p:cNvPr id="8" name="TextBox 7">
            <a:extLst>
              <a:ext uri="{FF2B5EF4-FFF2-40B4-BE49-F238E27FC236}">
                <a16:creationId xmlns:a16="http://schemas.microsoft.com/office/drawing/2014/main" id="{3598B61A-D325-4B1B-9EE6-A04C427AFD73}"/>
              </a:ext>
            </a:extLst>
          </p:cNvPr>
          <p:cNvSpPr txBox="1"/>
          <p:nvPr/>
        </p:nvSpPr>
        <p:spPr>
          <a:xfrm>
            <a:off x="8043196" y="92245"/>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7.2</a:t>
            </a:r>
            <a:endParaRPr lang="en-NG"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65AE90-3CD1-431E-8069-E188DF750892}"/>
              </a:ext>
            </a:extLst>
          </p:cNvPr>
          <p:cNvSpPr txBox="1"/>
          <p:nvPr/>
        </p:nvSpPr>
        <p:spPr>
          <a:xfrm>
            <a:off x="8043197" y="6516582"/>
            <a:ext cx="1100803"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7.3</a:t>
            </a:r>
            <a:endParaRPr lang="en-NG"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25E73E-BBDA-49DA-B053-D3AC56BC4AFF}"/>
              </a:ext>
            </a:extLst>
          </p:cNvPr>
          <p:cNvSpPr txBox="1"/>
          <p:nvPr/>
        </p:nvSpPr>
        <p:spPr>
          <a:xfrm>
            <a:off x="304801" y="3099851"/>
            <a:ext cx="8582896"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7.2 &amp; Figure 7.3: </a:t>
            </a:r>
            <a:r>
              <a:rPr lang="en-US" sz="1400" dirty="0">
                <a:latin typeface="Times New Roman" panose="02020603050405020304" pitchFamily="18" charset="0"/>
                <a:cs typeface="Times New Roman" panose="02020603050405020304" pitchFamily="18" charset="0"/>
              </a:rPr>
              <a:t>This is similar to Figure 2.2 and 2.3 in terms of the distribution. The plot shows distribution of number of death and number of discharged across each state with Lagos as lead in this metrics.</a:t>
            </a:r>
            <a:endParaRPr lang="en-NG" sz="1400" dirty="0"/>
          </a:p>
        </p:txBody>
      </p:sp>
      <p:sp>
        <p:nvSpPr>
          <p:cNvPr id="12" name="TextBox 11">
            <a:extLst>
              <a:ext uri="{FF2B5EF4-FFF2-40B4-BE49-F238E27FC236}">
                <a16:creationId xmlns:a16="http://schemas.microsoft.com/office/drawing/2014/main" id="{845923D8-6E1E-4006-9E87-4B80888E0B51}"/>
              </a:ext>
            </a:extLst>
          </p:cNvPr>
          <p:cNvSpPr txBox="1"/>
          <p:nvPr/>
        </p:nvSpPr>
        <p:spPr>
          <a:xfrm>
            <a:off x="3143252" y="158439"/>
            <a:ext cx="2386441" cy="307777"/>
          </a:xfrm>
          <a:prstGeom prst="rect">
            <a:avLst/>
          </a:prstGeom>
          <a:noFill/>
        </p:spPr>
        <p:txBody>
          <a:bodyPr wrap="square" rtlCol="0">
            <a:spAutoFit/>
          </a:bodyPr>
          <a:lstStyle/>
          <a:p>
            <a:r>
              <a:rPr lang="en-US" sz="1400" b="1" dirty="0"/>
              <a:t>No. of Death vs State affected</a:t>
            </a:r>
            <a:endParaRPr lang="en-NG" sz="1400" b="1" dirty="0"/>
          </a:p>
        </p:txBody>
      </p:sp>
    </p:spTree>
    <p:extLst>
      <p:ext uri="{BB962C8B-B14F-4D97-AF65-F5344CB8AC3E}">
        <p14:creationId xmlns:p14="http://schemas.microsoft.com/office/powerpoint/2010/main" val="37322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A6E492-908D-4849-AD47-6E2B722E6AAB}"/>
              </a:ext>
            </a:extLst>
          </p:cNvPr>
          <p:cNvSpPr txBox="1"/>
          <p:nvPr/>
        </p:nvSpPr>
        <p:spPr>
          <a:xfrm>
            <a:off x="180109" y="210188"/>
            <a:ext cx="4572000" cy="369332"/>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BUDGET DATA ANALYSIS.</a:t>
            </a:r>
          </a:p>
        </p:txBody>
      </p:sp>
      <p:sp>
        <p:nvSpPr>
          <p:cNvPr id="4" name="TextBox 3">
            <a:extLst>
              <a:ext uri="{FF2B5EF4-FFF2-40B4-BE49-F238E27FC236}">
                <a16:creationId xmlns:a16="http://schemas.microsoft.com/office/drawing/2014/main" id="{5123DAFE-B2FE-4C4D-8EBE-32C0014AACF7}"/>
              </a:ext>
            </a:extLst>
          </p:cNvPr>
          <p:cNvSpPr txBox="1"/>
          <p:nvPr/>
        </p:nvSpPr>
        <p:spPr>
          <a:xfrm>
            <a:off x="332510" y="563295"/>
            <a:ext cx="839585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was stated that </a:t>
            </a:r>
            <a:r>
              <a:rPr lang="en-NG" dirty="0">
                <a:latin typeface="Times New Roman" panose="02020603050405020304" pitchFamily="18" charset="0"/>
                <a:cs typeface="Times New Roman" panose="02020603050405020304" pitchFamily="18" charset="0"/>
              </a:rPr>
              <a:t>states across the country reduced their initial budget due to the impact of COVID-19 on the economy.</a:t>
            </a:r>
            <a:r>
              <a:rPr lang="en-US" dirty="0">
                <a:latin typeface="Times New Roman" panose="02020603050405020304" pitchFamily="18" charset="0"/>
                <a:cs typeface="Times New Roman" panose="02020603050405020304" pitchFamily="18" charset="0"/>
              </a:rPr>
              <a:t> </a:t>
            </a:r>
            <a:r>
              <a:rPr lang="en-NG" dirty="0">
                <a:latin typeface="Times New Roman" panose="02020603050405020304" pitchFamily="18" charset="0"/>
                <a:cs typeface="Times New Roman" panose="02020603050405020304" pitchFamily="18" charset="0"/>
              </a:rPr>
              <a:t>The data is to be used to determine the impact of COVID-19 on the economy.</a:t>
            </a:r>
            <a:r>
              <a:rPr lang="en-US" dirty="0">
                <a:latin typeface="Times New Roman" panose="02020603050405020304" pitchFamily="18" charset="0"/>
                <a:cs typeface="Times New Roman" panose="02020603050405020304" pitchFamily="18" charset="0"/>
              </a:rPr>
              <a:t> From this data, I was able to compute the percentage increment in the budget. The plot below shows the relationship between the initial and revised budget: </a:t>
            </a:r>
            <a:endParaRPr lang="en-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94FE7C-9F63-42E2-9BAD-81D397C39576}"/>
              </a:ext>
            </a:extLst>
          </p:cNvPr>
          <p:cNvPicPr>
            <a:picLocks noChangeAspect="1"/>
          </p:cNvPicPr>
          <p:nvPr/>
        </p:nvPicPr>
        <p:blipFill rotWithShape="1">
          <a:blip r:embed="rId2">
            <a:extLst>
              <a:ext uri="{28A0092B-C50C-407E-A947-70E740481C1C}">
                <a14:useLocalDpi xmlns:a14="http://schemas.microsoft.com/office/drawing/2010/main" val="0"/>
              </a:ext>
            </a:extLst>
          </a:blip>
          <a:srcRect l="2729" r="14144"/>
          <a:stretch/>
        </p:blipFill>
        <p:spPr>
          <a:xfrm>
            <a:off x="706583" y="1763624"/>
            <a:ext cx="3265075" cy="3104965"/>
          </a:xfrm>
          <a:prstGeom prst="rect">
            <a:avLst/>
          </a:prstGeom>
        </p:spPr>
      </p:pic>
      <p:sp>
        <p:nvSpPr>
          <p:cNvPr id="8" name="TextBox 7">
            <a:extLst>
              <a:ext uri="{FF2B5EF4-FFF2-40B4-BE49-F238E27FC236}">
                <a16:creationId xmlns:a16="http://schemas.microsoft.com/office/drawing/2014/main" id="{50078C88-78F5-43CF-891D-1882192D25FE}"/>
              </a:ext>
            </a:extLst>
          </p:cNvPr>
          <p:cNvSpPr txBox="1"/>
          <p:nvPr/>
        </p:nvSpPr>
        <p:spPr>
          <a:xfrm>
            <a:off x="4114800" y="1932064"/>
            <a:ext cx="4059382" cy="258532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Inference: </a:t>
            </a:r>
          </a:p>
          <a:p>
            <a:pPr algn="just"/>
            <a:r>
              <a:rPr lang="en-US" dirty="0">
                <a:latin typeface="Times New Roman" panose="02020603050405020304" pitchFamily="18" charset="0"/>
                <a:cs typeface="Times New Roman" panose="02020603050405020304" pitchFamily="18" charset="0"/>
              </a:rPr>
              <a:t>The average </a:t>
            </a:r>
            <a:r>
              <a:rPr lang="en-NG" dirty="0">
                <a:latin typeface="Times New Roman" panose="02020603050405020304" pitchFamily="18" charset="0"/>
                <a:cs typeface="Times New Roman" panose="02020603050405020304" pitchFamily="18" charset="0"/>
              </a:rPr>
              <a:t>percentage</a:t>
            </a:r>
            <a:r>
              <a:rPr lang="en-US" dirty="0">
                <a:latin typeface="Times New Roman" panose="02020603050405020304" pitchFamily="18" charset="0"/>
                <a:cs typeface="Times New Roman" panose="02020603050405020304" pitchFamily="18" charset="0"/>
              </a:rPr>
              <a:t> c</a:t>
            </a:r>
            <a:r>
              <a:rPr lang="en-NG" dirty="0" err="1">
                <a:latin typeface="Times New Roman" panose="02020603050405020304" pitchFamily="18" charset="0"/>
                <a:cs typeface="Times New Roman" panose="02020603050405020304" pitchFamily="18" charset="0"/>
              </a:rPr>
              <a:t>hange</a:t>
            </a:r>
            <a:r>
              <a:rPr lang="en-NG" dirty="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b</a:t>
            </a:r>
            <a:r>
              <a:rPr lang="en-NG" dirty="0" err="1">
                <a:latin typeface="Times New Roman" panose="02020603050405020304" pitchFamily="18" charset="0"/>
                <a:cs typeface="Times New Roman" panose="02020603050405020304" pitchFamily="18" charset="0"/>
              </a:rPr>
              <a:t>udget</a:t>
            </a:r>
            <a:r>
              <a:rPr lang="en-US" dirty="0">
                <a:latin typeface="Times New Roman" panose="02020603050405020304" pitchFamily="18" charset="0"/>
                <a:cs typeface="Times New Roman" panose="02020603050405020304" pitchFamily="18" charset="0"/>
              </a:rPr>
              <a:t> </a:t>
            </a:r>
            <a:r>
              <a:rPr lang="en-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29.7%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minimum percentage change in budget (%) = 12.7% (</a:t>
            </a:r>
            <a:r>
              <a:rPr lang="en-US" dirty="0" err="1">
                <a:latin typeface="Times New Roman" panose="02020603050405020304" pitchFamily="18" charset="0"/>
                <a:cs typeface="Times New Roman" panose="02020603050405020304" pitchFamily="18" charset="0"/>
              </a:rPr>
              <a:t>Kastina</a:t>
            </a:r>
            <a:r>
              <a:rPr lang="en-US" dirty="0">
                <a:latin typeface="Times New Roman" panose="02020603050405020304" pitchFamily="18" charset="0"/>
                <a:cs typeface="Times New Roman" panose="02020603050405020304" pitchFamily="18" charset="0"/>
              </a:rPr>
              <a:t> State)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maximum percentage change in budget(%) = 86.6% (Cross River State)</a:t>
            </a:r>
            <a:endParaRPr lang="en-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2CEAEA-6DD0-47D0-B52B-870A2CE85558}"/>
              </a:ext>
            </a:extLst>
          </p:cNvPr>
          <p:cNvSpPr txBox="1"/>
          <p:nvPr/>
        </p:nvSpPr>
        <p:spPr>
          <a:xfrm>
            <a:off x="242455" y="4834334"/>
            <a:ext cx="1828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endParaRPr lang="en-NG"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10C64B-4463-4A5E-A242-4D2B772853B5}"/>
              </a:ext>
            </a:extLst>
          </p:cNvPr>
          <p:cNvSpPr txBox="1"/>
          <p:nvPr/>
        </p:nvSpPr>
        <p:spPr>
          <a:xfrm>
            <a:off x="242455" y="5169411"/>
            <a:ext cx="8575964"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Based on the analysis and series of inferences above from various data provided, we can infer that the COVID-19 pandemic has a great effect on the economy of Nigeria and lives of many citizens of the country during the prevalence period of the virus. It is noteworthy the leaders of the country must try as much as possible to combat this pandemic cause in terms of health and economic mitigations. </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71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250EB-CD55-483A-8B5E-EED190B1A495}"/>
              </a:ext>
            </a:extLst>
          </p:cNvPr>
          <p:cNvSpPr txBox="1"/>
          <p:nvPr/>
        </p:nvSpPr>
        <p:spPr>
          <a:xfrm>
            <a:off x="328612" y="386705"/>
            <a:ext cx="8486775" cy="3228063"/>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PROJECT OVERVIEW</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 Coronavirus disease (COVID-19) is an infectious disease caused by a newly discovered coronavirus, and it has affected major parts of the world. Nigeria, a West-African country, has also been affected by the COVID-19 pandemic after recording its first case on 27th February 2020.</a:t>
            </a:r>
          </a:p>
        </p:txBody>
      </p:sp>
      <p:sp>
        <p:nvSpPr>
          <p:cNvPr id="6" name="TextBox 5">
            <a:extLst>
              <a:ext uri="{FF2B5EF4-FFF2-40B4-BE49-F238E27FC236}">
                <a16:creationId xmlns:a16="http://schemas.microsoft.com/office/drawing/2014/main" id="{3CA04E96-0496-4138-9C90-E7B7D9DE470A}"/>
              </a:ext>
            </a:extLst>
          </p:cNvPr>
          <p:cNvSpPr txBox="1"/>
          <p:nvPr/>
        </p:nvSpPr>
        <p:spPr>
          <a:xfrm>
            <a:off x="328611" y="3648771"/>
            <a:ext cx="2691679" cy="369332"/>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PROJECT OBJECTIVE</a:t>
            </a:r>
          </a:p>
        </p:txBody>
      </p:sp>
      <p:sp>
        <p:nvSpPr>
          <p:cNvPr id="2" name="Rectangle 1">
            <a:extLst>
              <a:ext uri="{FF2B5EF4-FFF2-40B4-BE49-F238E27FC236}">
                <a16:creationId xmlns:a16="http://schemas.microsoft.com/office/drawing/2014/main" id="{6F7A4C12-B558-4CE7-96C5-5E0C275F842A}"/>
              </a:ext>
            </a:extLst>
          </p:cNvPr>
          <p:cNvSpPr>
            <a:spLocks noChangeArrowheads="1"/>
          </p:cNvSpPr>
          <p:nvPr/>
        </p:nvSpPr>
        <p:spPr bwMode="auto">
          <a:xfrm>
            <a:off x="328611" y="4052107"/>
            <a:ext cx="8486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project, data science</a:t>
            </a:r>
            <a:r>
              <a:rPr kumimoji="0" lang="en-US" altLang="en-NG"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a:t>
            </a:r>
            <a:r>
              <a:rPr kumimoji="0" lang="en-NG" altLang="en-NG"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analytics skills are employed to collect data, explore the data, perform analysis, create visualizations, and generate insights.</a:t>
            </a:r>
          </a:p>
        </p:txBody>
      </p:sp>
      <p:sp>
        <p:nvSpPr>
          <p:cNvPr id="3" name="TextBox 2">
            <a:extLst>
              <a:ext uri="{FF2B5EF4-FFF2-40B4-BE49-F238E27FC236}">
                <a16:creationId xmlns:a16="http://schemas.microsoft.com/office/drawing/2014/main" id="{F7167651-47E1-4663-B1E0-A8437F73003F}"/>
              </a:ext>
            </a:extLst>
          </p:cNvPr>
          <p:cNvSpPr txBox="1"/>
          <p:nvPr/>
        </p:nvSpPr>
        <p:spPr>
          <a:xfrm>
            <a:off x="946004" y="4849091"/>
            <a:ext cx="7869382" cy="147732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of web Scraping or extraction in collecting data from diverse sources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Cleaning and preparation of data to standard format in order to be ready for analysis and insight getting from the data.</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Analysis and Visualization of data to find useful insight and trend from the data.</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Summary report or documentation to communicate the inferences</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0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1305C-CE7F-4AB7-89A4-13D7166B9CEF}"/>
              </a:ext>
            </a:extLst>
          </p:cNvPr>
          <p:cNvSpPr txBox="1"/>
          <p:nvPr/>
        </p:nvSpPr>
        <p:spPr>
          <a:xfrm>
            <a:off x="203921" y="260701"/>
            <a:ext cx="2691679" cy="369332"/>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DATA INFORMATION</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F2B342-9507-449F-AE8E-A69A80668D86}"/>
              </a:ext>
            </a:extLst>
          </p:cNvPr>
          <p:cNvSpPr txBox="1"/>
          <p:nvPr/>
        </p:nvSpPr>
        <p:spPr>
          <a:xfrm>
            <a:off x="203921" y="630033"/>
            <a:ext cx="8690697" cy="577850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Data was extracted from diverse sources using different techniques which includes but not limited to web scrapping or extraction, forking and cloning of GitHub and other sources. Some brief information about the data is given below.</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Nigeria Centre for Diseases Control (NCDC) which contains the states affected by the virus, the number of cases on confirmation and admission, number of discharged, and number of death.</a:t>
            </a:r>
          </a:p>
          <a:p>
            <a:pPr algn="just"/>
            <a:endParaRPr lang="en-US" sz="105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Johns Hopkins University Center for Systems Science and Engineering (JHU CSSE) publishes daily data on confirmed, death and recovered cases across different countries. We are to extract data for Nigeria only from these data source.</a:t>
            </a:r>
          </a:p>
          <a:p>
            <a:pPr algn="just"/>
            <a:endParaRPr lang="en-US" sz="1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Nigeria Community Vulnerability Index data. The vulnerability index was computed by considering several factors such as socio-economic status, population density, housing type, transportation, epidemiological, health system etc., these factors are known as themes.</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Real Domestic Gross Product Data for Nigeria. This data is needed to get the impact of COVID-19 on the Nigeria Economy.</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State Budget Data is provided also to support the analysis and infer on how the COVID-19 pandemics affected the economy of Nigeria and the state within it.</a:t>
            </a:r>
          </a:p>
        </p:txBody>
      </p:sp>
    </p:spTree>
    <p:extLst>
      <p:ext uri="{BB962C8B-B14F-4D97-AF65-F5344CB8AC3E}">
        <p14:creationId xmlns:p14="http://schemas.microsoft.com/office/powerpoint/2010/main" val="373463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530EF-8D0C-4D1E-BEB3-FF0BDB88696F}"/>
              </a:ext>
            </a:extLst>
          </p:cNvPr>
          <p:cNvSpPr txBox="1"/>
          <p:nvPr/>
        </p:nvSpPr>
        <p:spPr>
          <a:xfrm>
            <a:off x="203921" y="220174"/>
            <a:ext cx="2691679" cy="369332"/>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ANALYSIS QUESTION</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E010D5-4FD9-4BC7-A899-F51C66819B14}"/>
              </a:ext>
            </a:extLst>
          </p:cNvPr>
          <p:cNvSpPr txBox="1"/>
          <p:nvPr/>
        </p:nvSpPr>
        <p:spPr>
          <a:xfrm>
            <a:off x="203921" y="589506"/>
            <a:ext cx="8640258" cy="618630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These are some question that my exploration seek to answer upon analysis of given data and data collected from diverse sources.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the distribution of the virus across each states and the numeric effect on each state. Simply put, the distribution of the confirmed, discharged and the death cases in Nigeria state.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to get the correlation/relatedness of the features listed above and making inference based on the correlation.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John Hopkin’s data, getting the active cases in all countries and extracting the out Nigeria out for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relation between the confirmed cases, recovery cases and death instance and to use this to compute the infection rate across the country.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and making inferences from the distribution of the infection rate based on the dates given in the date dataset.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Investigating and analysis of the some certain index in the external data. These index includes fragility, vulnerability, epidemiology, prevalence, health care, population density, transportation and socio-economic index</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Exploration of data based on this indexes to get graphs and chart that is better for communication and inferences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of the external GDP data to gain insight on the effect of COVID-19 pandemic on the country's’ economy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 insight from respect state budget and revision to get more insight on the effect of the virus on Nigeria’s economy.</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70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A2EE01-BADE-46A4-9D79-B32EF69D612B}"/>
              </a:ext>
            </a:extLst>
          </p:cNvPr>
          <p:cNvSpPr txBox="1"/>
          <p:nvPr/>
        </p:nvSpPr>
        <p:spPr>
          <a:xfrm>
            <a:off x="162358" y="191428"/>
            <a:ext cx="3315134" cy="369332"/>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ANALYSIS METHODOLOGY</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6665E6-EB2A-41A2-8190-F2D64CF9981E}"/>
              </a:ext>
            </a:extLst>
          </p:cNvPr>
          <p:cNvSpPr txBox="1"/>
          <p:nvPr/>
        </p:nvSpPr>
        <p:spPr>
          <a:xfrm>
            <a:off x="415636" y="560760"/>
            <a:ext cx="8312728"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Based on the analysis questions the following methodologies are used and leverage on to gain sustainable insight into the data.</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of web Scraping or extraction in collecting data from diverse sources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Cleaning and preparation of data to standard format in order to be ready for analysis and insight getting from the data.</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Analysis and Visualization of data to find useful insight and trend from the data.</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Summary report or documentation to communicate the inferences</a:t>
            </a:r>
            <a:endParaRPr lang="en-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68A8EE-CB01-4020-AE6B-926807705FB2}"/>
              </a:ext>
            </a:extLst>
          </p:cNvPr>
          <p:cNvSpPr txBox="1"/>
          <p:nvPr/>
        </p:nvSpPr>
        <p:spPr>
          <a:xfrm>
            <a:off x="162358" y="2776751"/>
            <a:ext cx="6404698" cy="369332"/>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ANALYSIS EXPLORATION AND INFERENCES (RESULT)</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89649A-847E-4B34-A62E-619F996DB97E}"/>
              </a:ext>
            </a:extLst>
          </p:cNvPr>
          <p:cNvSpPr txBox="1"/>
          <p:nvPr/>
        </p:nvSpPr>
        <p:spPr>
          <a:xfrm>
            <a:off x="162358" y="3065587"/>
            <a:ext cx="8312728"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session, I will be using diverse charts to explain the result of my analysis and inferences made from the data in accordance to the analysis question.</a:t>
            </a:r>
            <a:endParaRPr lang="en-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77FAA4-14FD-4997-B462-377D4DF39880}"/>
              </a:ext>
            </a:extLst>
          </p:cNvPr>
          <p:cNvSpPr txBox="1"/>
          <p:nvPr/>
        </p:nvSpPr>
        <p:spPr>
          <a:xfrm>
            <a:off x="228095" y="3711918"/>
            <a:ext cx="7934759"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t>Understanding the distribution of  features in the NCDC DATA across each state</a:t>
            </a:r>
            <a:endParaRPr lang="en-NG" b="1" dirty="0"/>
          </a:p>
        </p:txBody>
      </p:sp>
      <p:pic>
        <p:nvPicPr>
          <p:cNvPr id="12" name="Picture 11">
            <a:extLst>
              <a:ext uri="{FF2B5EF4-FFF2-40B4-BE49-F238E27FC236}">
                <a16:creationId xmlns:a16="http://schemas.microsoft.com/office/drawing/2014/main" id="{5B14EC4F-C9D2-40E5-9618-29B484B5D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367" y="4104155"/>
            <a:ext cx="6219265" cy="2655069"/>
          </a:xfrm>
          <a:prstGeom prst="rect">
            <a:avLst/>
          </a:prstGeom>
        </p:spPr>
      </p:pic>
      <p:sp>
        <p:nvSpPr>
          <p:cNvPr id="16" name="TextBox 15">
            <a:extLst>
              <a:ext uri="{FF2B5EF4-FFF2-40B4-BE49-F238E27FC236}">
                <a16:creationId xmlns:a16="http://schemas.microsoft.com/office/drawing/2014/main" id="{1BF1087E-C1E7-4DAB-884A-46CC68C1FD6F}"/>
              </a:ext>
            </a:extLst>
          </p:cNvPr>
          <p:cNvSpPr txBox="1"/>
          <p:nvPr/>
        </p:nvSpPr>
        <p:spPr>
          <a:xfrm>
            <a:off x="4114800" y="2971800"/>
            <a:ext cx="914400" cy="914400"/>
          </a:xfrm>
          <a:prstGeom prst="rect">
            <a:avLst/>
          </a:prstGeom>
          <a:noFill/>
        </p:spPr>
        <p:txBody>
          <a:bodyPr wrap="square" rtlCol="0">
            <a:spAutoFit/>
          </a:bodyPr>
          <a:lstStyle/>
          <a:p>
            <a:endParaRPr lang="en-NG" dirty="0"/>
          </a:p>
        </p:txBody>
      </p:sp>
      <p:sp>
        <p:nvSpPr>
          <p:cNvPr id="17" name="TextBox 16">
            <a:extLst>
              <a:ext uri="{FF2B5EF4-FFF2-40B4-BE49-F238E27FC236}">
                <a16:creationId xmlns:a16="http://schemas.microsoft.com/office/drawing/2014/main" id="{17C46F00-533A-4744-BC27-15062210D847}"/>
              </a:ext>
            </a:extLst>
          </p:cNvPr>
          <p:cNvSpPr txBox="1"/>
          <p:nvPr/>
        </p:nvSpPr>
        <p:spPr>
          <a:xfrm>
            <a:off x="7370618" y="6443575"/>
            <a:ext cx="1104468"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Figure 1.1</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20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3E59DB-3715-47F2-9D4A-147BC3923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59" y="94627"/>
            <a:ext cx="4418941" cy="1862162"/>
          </a:xfrm>
          <a:prstGeom prst="rect">
            <a:avLst/>
          </a:prstGeom>
        </p:spPr>
      </p:pic>
      <p:pic>
        <p:nvPicPr>
          <p:cNvPr id="4" name="Picture 3">
            <a:extLst>
              <a:ext uri="{FF2B5EF4-FFF2-40B4-BE49-F238E27FC236}">
                <a16:creationId xmlns:a16="http://schemas.microsoft.com/office/drawing/2014/main" id="{A4B1B6FA-D3CF-49D1-B774-3B9FE16CD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64" y="2055798"/>
            <a:ext cx="4300936" cy="1804792"/>
          </a:xfrm>
          <a:prstGeom prst="rect">
            <a:avLst/>
          </a:prstGeom>
        </p:spPr>
      </p:pic>
      <p:sp>
        <p:nvSpPr>
          <p:cNvPr id="5" name="TextBox 4">
            <a:extLst>
              <a:ext uri="{FF2B5EF4-FFF2-40B4-BE49-F238E27FC236}">
                <a16:creationId xmlns:a16="http://schemas.microsoft.com/office/drawing/2014/main" id="{1B6FBC2F-F52B-4A96-8EE2-865890323E19}"/>
              </a:ext>
            </a:extLst>
          </p:cNvPr>
          <p:cNvSpPr txBox="1"/>
          <p:nvPr/>
        </p:nvSpPr>
        <p:spPr>
          <a:xfrm>
            <a:off x="4932218" y="536228"/>
            <a:ext cx="3830651" cy="2862322"/>
          </a:xfrm>
          <a:prstGeom prst="rect">
            <a:avLst/>
          </a:prstGeom>
          <a:noFill/>
        </p:spPr>
        <p:txBody>
          <a:bodyPr wrap="square" rtlCol="0">
            <a:spAutoFit/>
          </a:bodyPr>
          <a:lstStyle/>
          <a:p>
            <a:pPr algn="just"/>
            <a:r>
              <a:rPr lang="en-US" b="1" dirty="0"/>
              <a:t>Notice</a:t>
            </a:r>
            <a:r>
              <a:rPr lang="en-US" dirty="0"/>
              <a:t>, from the distribution of the three (3) features in the NCDC data, we notice a some sort of bias in the chart/plot. This is indicative that there is larger number of discharged, confirmation and death in few states compared to other states across the nation. A more clearer insight on the figure 1.1 – 1.3 can be deduced from the bar plot of the same metrics.</a:t>
            </a:r>
            <a:endParaRPr lang="en-NG" dirty="0"/>
          </a:p>
        </p:txBody>
      </p:sp>
      <p:sp>
        <p:nvSpPr>
          <p:cNvPr id="7" name="TextBox 6">
            <a:extLst>
              <a:ext uri="{FF2B5EF4-FFF2-40B4-BE49-F238E27FC236}">
                <a16:creationId xmlns:a16="http://schemas.microsoft.com/office/drawing/2014/main" id="{AC92F4C1-8155-4D01-988B-465A46B116DD}"/>
              </a:ext>
            </a:extLst>
          </p:cNvPr>
          <p:cNvSpPr txBox="1"/>
          <p:nvPr/>
        </p:nvSpPr>
        <p:spPr>
          <a:xfrm>
            <a:off x="3617373" y="1748021"/>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1.2</a:t>
            </a:r>
            <a:endParaRPr lang="en-NG"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143668-C7F2-4CD9-AE3A-D111098565C8}"/>
              </a:ext>
            </a:extLst>
          </p:cNvPr>
          <p:cNvSpPr txBox="1"/>
          <p:nvPr/>
        </p:nvSpPr>
        <p:spPr>
          <a:xfrm>
            <a:off x="3617373" y="3709192"/>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1.3</a:t>
            </a:r>
            <a:endParaRPr lang="en-NG" sz="1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B0FA782-E225-472B-ABC3-7A540A346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586" y="3774862"/>
            <a:ext cx="4205655" cy="2716606"/>
          </a:xfrm>
          <a:prstGeom prst="rect">
            <a:avLst/>
          </a:prstGeom>
        </p:spPr>
      </p:pic>
      <p:sp>
        <p:nvSpPr>
          <p:cNvPr id="15" name="TextBox 14">
            <a:extLst>
              <a:ext uri="{FF2B5EF4-FFF2-40B4-BE49-F238E27FC236}">
                <a16:creationId xmlns:a16="http://schemas.microsoft.com/office/drawing/2014/main" id="{6C69A99B-3ED4-49E1-BE13-0994263D2797}"/>
              </a:ext>
            </a:extLst>
          </p:cNvPr>
          <p:cNvSpPr txBox="1"/>
          <p:nvPr/>
        </p:nvSpPr>
        <p:spPr>
          <a:xfrm>
            <a:off x="212061" y="4059247"/>
            <a:ext cx="4300936" cy="2569934"/>
          </a:xfrm>
          <a:prstGeom prst="rect">
            <a:avLst/>
          </a:prstGeom>
          <a:noFill/>
        </p:spPr>
        <p:txBody>
          <a:bodyPr wrap="square">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Inference:</a:t>
            </a:r>
          </a:p>
          <a:p>
            <a:pPr algn="just"/>
            <a:r>
              <a:rPr lang="en-US" sz="1600" i="0" dirty="0">
                <a:solidFill>
                  <a:srgbClr val="000000"/>
                </a:solidFill>
                <a:effectLst/>
                <a:latin typeface="Times New Roman" panose="02020603050405020304" pitchFamily="18" charset="0"/>
                <a:cs typeface="Times New Roman" panose="02020603050405020304" pitchFamily="18" charset="0"/>
              </a:rPr>
              <a:t>We noticed from the distribution of the virus across Nigeria within the period being considered. Lagos overall confirmed cases is very high compared to other state. </a:t>
            </a:r>
          </a:p>
          <a:p>
            <a:pPr algn="just"/>
            <a:endParaRPr lang="en-US" sz="1100" dirty="0">
              <a:solidFill>
                <a:srgbClr val="000000"/>
              </a:solidFill>
              <a:latin typeface="Times New Roman" panose="02020603050405020304" pitchFamily="18" charset="0"/>
              <a:cs typeface="Times New Roman" panose="02020603050405020304" pitchFamily="18" charset="0"/>
            </a:endParaRPr>
          </a:p>
          <a:p>
            <a:pPr algn="just"/>
            <a:r>
              <a:rPr lang="en-US" sz="1400" i="0" dirty="0">
                <a:solidFill>
                  <a:srgbClr val="000000"/>
                </a:solidFill>
                <a:effectLst/>
                <a:latin typeface="Times New Roman" panose="02020603050405020304" pitchFamily="18" charset="0"/>
                <a:cs typeface="Times New Roman" panose="02020603050405020304" pitchFamily="18" charset="0"/>
              </a:rPr>
              <a:t>The top 10 states with the highest number of confirmed cases are Lagos with 58713 cases, FCT with 19841 cases, Kaduna 9068 cases, Plateau 9060 cases, Rivers 7169 cases, Oyo 6855 cases, Edo 4907 cases, Ogun 4680 cases, Kano 3967 cases, and Ondo 3248 cases.</a:t>
            </a:r>
          </a:p>
        </p:txBody>
      </p:sp>
      <p:sp>
        <p:nvSpPr>
          <p:cNvPr id="17" name="TextBox 16">
            <a:extLst>
              <a:ext uri="{FF2B5EF4-FFF2-40B4-BE49-F238E27FC236}">
                <a16:creationId xmlns:a16="http://schemas.microsoft.com/office/drawing/2014/main" id="{F6CB29B6-7879-405D-8C16-A923CB650E89}"/>
              </a:ext>
            </a:extLst>
          </p:cNvPr>
          <p:cNvSpPr txBox="1"/>
          <p:nvPr/>
        </p:nvSpPr>
        <p:spPr>
          <a:xfrm rot="16200000">
            <a:off x="3754701" y="4923856"/>
            <a:ext cx="1939636"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No. of confirmed cases</a:t>
            </a:r>
            <a:endParaRPr lang="en-NG" sz="1400" b="1" dirty="0"/>
          </a:p>
        </p:txBody>
      </p:sp>
      <p:sp>
        <p:nvSpPr>
          <p:cNvPr id="19" name="TextBox 18">
            <a:extLst>
              <a:ext uri="{FF2B5EF4-FFF2-40B4-BE49-F238E27FC236}">
                <a16:creationId xmlns:a16="http://schemas.microsoft.com/office/drawing/2014/main" id="{93EF24F2-4830-4A96-9999-5AE9302D5A0F}"/>
              </a:ext>
            </a:extLst>
          </p:cNvPr>
          <p:cNvSpPr txBox="1"/>
          <p:nvPr/>
        </p:nvSpPr>
        <p:spPr>
          <a:xfrm>
            <a:off x="6657108" y="6380628"/>
            <a:ext cx="762000" cy="338554"/>
          </a:xfrm>
          <a:prstGeom prst="rect">
            <a:avLst/>
          </a:prstGeom>
          <a:noFill/>
        </p:spPr>
        <p:txBody>
          <a:bodyPr wrap="square">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states</a:t>
            </a:r>
            <a:endParaRPr lang="en-NG" sz="1600" b="1" dirty="0"/>
          </a:p>
        </p:txBody>
      </p:sp>
      <p:sp>
        <p:nvSpPr>
          <p:cNvPr id="21" name="TextBox 20">
            <a:extLst>
              <a:ext uri="{FF2B5EF4-FFF2-40B4-BE49-F238E27FC236}">
                <a16:creationId xmlns:a16="http://schemas.microsoft.com/office/drawing/2014/main" id="{2E9479B9-91D5-473F-8ED6-D7FF0EE5B94C}"/>
              </a:ext>
            </a:extLst>
          </p:cNvPr>
          <p:cNvSpPr txBox="1"/>
          <p:nvPr/>
        </p:nvSpPr>
        <p:spPr>
          <a:xfrm>
            <a:off x="7838605" y="6525420"/>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2.1</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40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6A5D7BB-696F-4E10-9541-5B620768F30E}"/>
              </a:ext>
            </a:extLst>
          </p:cNvPr>
          <p:cNvSpPr txBox="1"/>
          <p:nvPr/>
        </p:nvSpPr>
        <p:spPr>
          <a:xfrm>
            <a:off x="220097" y="2488714"/>
            <a:ext cx="3597924" cy="4062651"/>
          </a:xfrm>
          <a:prstGeom prst="rect">
            <a:avLst/>
          </a:prstGeom>
          <a:noFill/>
        </p:spPr>
        <p:txBody>
          <a:bodyPr wrap="square">
            <a:spAutoFit/>
          </a:bodyPr>
          <a:lstStyle/>
          <a:p>
            <a:pPr algn="l"/>
            <a:r>
              <a:rPr lang="en-US" sz="1800" b="1" i="0" dirty="0">
                <a:solidFill>
                  <a:srgbClr val="000000"/>
                </a:solidFill>
                <a:effectLst/>
                <a:latin typeface="Times New Roman" panose="02020603050405020304" pitchFamily="18" charset="0"/>
                <a:cs typeface="Times New Roman" panose="02020603050405020304" pitchFamily="18" charset="0"/>
              </a:rPr>
              <a:t>Inference:</a:t>
            </a:r>
          </a:p>
          <a:p>
            <a:pPr algn="just"/>
            <a:r>
              <a:rPr lang="en-US" sz="1600" dirty="0"/>
              <a:t>T</a:t>
            </a:r>
            <a:r>
              <a:rPr lang="en-NG" sz="1600" dirty="0"/>
              <a:t>he top 10 states with the highest discharged cases are Lagos with 56990, FCT 19104, Plateau	9002, Kaduna 9000, Rivers 7040, Oyo 6729, Edo 4715, Ogun 4627, Kano</a:t>
            </a:r>
            <a:r>
              <a:rPr lang="en-US" sz="1600" dirty="0"/>
              <a:t> </a:t>
            </a:r>
            <a:r>
              <a:rPr lang="en-NG" sz="1600" dirty="0"/>
              <a:t>3849, and </a:t>
            </a:r>
            <a:r>
              <a:rPr lang="en-NG" sz="1600" dirty="0" err="1"/>
              <a:t>Kwara</a:t>
            </a:r>
            <a:r>
              <a:rPr lang="en-US" sz="1600" dirty="0"/>
              <a:t> </a:t>
            </a:r>
            <a:r>
              <a:rPr lang="en-NG" sz="1600" dirty="0"/>
              <a:t>3067</a:t>
            </a:r>
          </a:p>
          <a:p>
            <a:pPr algn="just"/>
            <a:endParaRPr lang="en-US" sz="1600" dirty="0"/>
          </a:p>
          <a:p>
            <a:pPr algn="just"/>
            <a:r>
              <a:rPr lang="en-NG" sz="1600" dirty="0"/>
              <a:t>Based on this we can compare it with our previous result and infer that majority of the states with more confirmed cases also have high discharge rate.</a:t>
            </a:r>
            <a:endParaRPr lang="en-US" sz="1600" dirty="0"/>
          </a:p>
          <a:p>
            <a:pPr algn="just"/>
            <a:endParaRPr lang="en-US" sz="1600" dirty="0"/>
          </a:p>
          <a:p>
            <a:pPr algn="just"/>
            <a:r>
              <a:rPr lang="en-NG" sz="1600" dirty="0"/>
              <a:t>The top 10 death cases are Lagos with 439, Edo	185, FCT 166, Oyo 124, Kano</a:t>
            </a:r>
            <a:r>
              <a:rPr lang="en-US" sz="1600" dirty="0"/>
              <a:t> </a:t>
            </a:r>
            <a:r>
              <a:rPr lang="en-NG" sz="1600" dirty="0"/>
              <a:t>110, Rivers	101, Delta 71, Kaduna 65, Ondo 6, Plateau 57</a:t>
            </a:r>
            <a:r>
              <a:rPr lang="en-US" sz="1600" dirty="0"/>
              <a:t>.</a:t>
            </a:r>
          </a:p>
        </p:txBody>
      </p:sp>
      <p:pic>
        <p:nvPicPr>
          <p:cNvPr id="21" name="Picture 20">
            <a:extLst>
              <a:ext uri="{FF2B5EF4-FFF2-40B4-BE49-F238E27FC236}">
                <a16:creationId xmlns:a16="http://schemas.microsoft.com/office/drawing/2014/main" id="{48ADCB98-AA12-4906-B7F3-4E418988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173" y="399362"/>
            <a:ext cx="4923162" cy="3029638"/>
          </a:xfrm>
          <a:prstGeom prst="rect">
            <a:avLst/>
          </a:prstGeom>
        </p:spPr>
      </p:pic>
      <p:sp>
        <p:nvSpPr>
          <p:cNvPr id="22" name="TextBox 21">
            <a:extLst>
              <a:ext uri="{FF2B5EF4-FFF2-40B4-BE49-F238E27FC236}">
                <a16:creationId xmlns:a16="http://schemas.microsoft.com/office/drawing/2014/main" id="{FE80F889-0741-4697-AAB6-66A755CB4CDD}"/>
              </a:ext>
            </a:extLst>
          </p:cNvPr>
          <p:cNvSpPr txBox="1"/>
          <p:nvPr/>
        </p:nvSpPr>
        <p:spPr>
          <a:xfrm rot="16200000">
            <a:off x="3008752" y="1760293"/>
            <a:ext cx="2223708"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No. of discharged cases</a:t>
            </a:r>
            <a:endParaRPr lang="en-NG" sz="1400" b="1" dirty="0"/>
          </a:p>
        </p:txBody>
      </p:sp>
      <p:sp>
        <p:nvSpPr>
          <p:cNvPr id="23" name="TextBox 22">
            <a:extLst>
              <a:ext uri="{FF2B5EF4-FFF2-40B4-BE49-F238E27FC236}">
                <a16:creationId xmlns:a16="http://schemas.microsoft.com/office/drawing/2014/main" id="{7F31035C-F50B-4AE5-B91E-6338876D0B5E}"/>
              </a:ext>
            </a:extLst>
          </p:cNvPr>
          <p:cNvSpPr txBox="1"/>
          <p:nvPr/>
        </p:nvSpPr>
        <p:spPr>
          <a:xfrm>
            <a:off x="6283953" y="3339190"/>
            <a:ext cx="611601"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states</a:t>
            </a:r>
            <a:endParaRPr lang="en-NG" sz="1400" b="1" dirty="0"/>
          </a:p>
        </p:txBody>
      </p:sp>
      <p:pic>
        <p:nvPicPr>
          <p:cNvPr id="24" name="Picture 23">
            <a:extLst>
              <a:ext uri="{FF2B5EF4-FFF2-40B4-BE49-F238E27FC236}">
                <a16:creationId xmlns:a16="http://schemas.microsoft.com/office/drawing/2014/main" id="{04D45D9B-06DC-420A-8D3D-62D99D63F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183" y="3571010"/>
            <a:ext cx="4636151" cy="2901484"/>
          </a:xfrm>
          <a:prstGeom prst="rect">
            <a:avLst/>
          </a:prstGeom>
        </p:spPr>
      </p:pic>
      <p:sp>
        <p:nvSpPr>
          <p:cNvPr id="25" name="TextBox 24">
            <a:extLst>
              <a:ext uri="{FF2B5EF4-FFF2-40B4-BE49-F238E27FC236}">
                <a16:creationId xmlns:a16="http://schemas.microsoft.com/office/drawing/2014/main" id="{4132225A-4D6C-4A66-B832-F87D1F1ED992}"/>
              </a:ext>
            </a:extLst>
          </p:cNvPr>
          <p:cNvSpPr txBox="1"/>
          <p:nvPr/>
        </p:nvSpPr>
        <p:spPr>
          <a:xfrm>
            <a:off x="6427457" y="6343540"/>
            <a:ext cx="611601"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states</a:t>
            </a:r>
            <a:endParaRPr lang="en-NG" sz="1400" b="1" dirty="0"/>
          </a:p>
        </p:txBody>
      </p:sp>
      <p:sp>
        <p:nvSpPr>
          <p:cNvPr id="26" name="TextBox 25">
            <a:extLst>
              <a:ext uri="{FF2B5EF4-FFF2-40B4-BE49-F238E27FC236}">
                <a16:creationId xmlns:a16="http://schemas.microsoft.com/office/drawing/2014/main" id="{BA742B8C-44F9-4C78-8536-2A9340C573AE}"/>
              </a:ext>
            </a:extLst>
          </p:cNvPr>
          <p:cNvSpPr txBox="1"/>
          <p:nvPr/>
        </p:nvSpPr>
        <p:spPr>
          <a:xfrm rot="16200000">
            <a:off x="3402816" y="4603426"/>
            <a:ext cx="1737728"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No. of death cases</a:t>
            </a:r>
            <a:endParaRPr lang="en-NG" sz="1400" b="1" dirty="0"/>
          </a:p>
        </p:txBody>
      </p:sp>
      <p:sp>
        <p:nvSpPr>
          <p:cNvPr id="28" name="TextBox 27">
            <a:extLst>
              <a:ext uri="{FF2B5EF4-FFF2-40B4-BE49-F238E27FC236}">
                <a16:creationId xmlns:a16="http://schemas.microsoft.com/office/drawing/2014/main" id="{15F6E5E8-C143-4E03-9175-46830B1D1AC0}"/>
              </a:ext>
            </a:extLst>
          </p:cNvPr>
          <p:cNvSpPr txBox="1"/>
          <p:nvPr/>
        </p:nvSpPr>
        <p:spPr>
          <a:xfrm>
            <a:off x="7873698" y="6472494"/>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2.3</a:t>
            </a:r>
            <a:endParaRPr lang="en-NG" sz="1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581796E-E0B2-48C0-AB44-C24D2C9A9C4E}"/>
              </a:ext>
            </a:extLst>
          </p:cNvPr>
          <p:cNvSpPr txBox="1"/>
          <p:nvPr/>
        </p:nvSpPr>
        <p:spPr>
          <a:xfrm>
            <a:off x="7966364" y="3340325"/>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2.2</a:t>
            </a:r>
            <a:endParaRPr lang="en-NG" sz="1400" b="1"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0FD45B87-8953-4902-A5B3-C913ECE5D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81" y="320474"/>
            <a:ext cx="3169228" cy="2112818"/>
          </a:xfrm>
          <a:prstGeom prst="rect">
            <a:avLst/>
          </a:prstGeom>
        </p:spPr>
      </p:pic>
    </p:spTree>
    <p:extLst>
      <p:ext uri="{BB962C8B-B14F-4D97-AF65-F5344CB8AC3E}">
        <p14:creationId xmlns:p14="http://schemas.microsoft.com/office/powerpoint/2010/main" val="282417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0F80768-414A-421C-8C41-101F73B285D2}"/>
              </a:ext>
            </a:extLst>
          </p:cNvPr>
          <p:cNvSpPr/>
          <p:nvPr/>
        </p:nvSpPr>
        <p:spPr>
          <a:xfrm>
            <a:off x="290946" y="207818"/>
            <a:ext cx="8465128" cy="2632364"/>
          </a:xfrm>
          <a:prstGeom prst="roundRect">
            <a:avLst>
              <a:gd name="adj" fmla="val 7635"/>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 name="Picture 2">
            <a:extLst>
              <a:ext uri="{FF2B5EF4-FFF2-40B4-BE49-F238E27FC236}">
                <a16:creationId xmlns:a16="http://schemas.microsoft.com/office/drawing/2014/main" id="{297288B7-ECA2-438A-A0A5-F7CDB6F1BA4B}"/>
              </a:ext>
            </a:extLst>
          </p:cNvPr>
          <p:cNvPicPr>
            <a:picLocks noChangeAspect="1"/>
          </p:cNvPicPr>
          <p:nvPr/>
        </p:nvPicPr>
        <p:blipFill rotWithShape="1">
          <a:blip r:embed="rId2">
            <a:extLst>
              <a:ext uri="{28A0092B-C50C-407E-A947-70E740481C1C}">
                <a14:useLocalDpi xmlns:a14="http://schemas.microsoft.com/office/drawing/2010/main" val="0"/>
              </a:ext>
            </a:extLst>
          </a:blip>
          <a:srcRect r="7618" b="5179"/>
          <a:stretch/>
        </p:blipFill>
        <p:spPr>
          <a:xfrm>
            <a:off x="579441" y="414889"/>
            <a:ext cx="3740726" cy="2289896"/>
          </a:xfrm>
          <a:prstGeom prst="rect">
            <a:avLst/>
          </a:prstGeom>
        </p:spPr>
      </p:pic>
      <p:sp>
        <p:nvSpPr>
          <p:cNvPr id="5" name="TextBox 4">
            <a:extLst>
              <a:ext uri="{FF2B5EF4-FFF2-40B4-BE49-F238E27FC236}">
                <a16:creationId xmlns:a16="http://schemas.microsoft.com/office/drawing/2014/main" id="{6B8E37EA-CF04-438B-BBC8-5534253B8F91}"/>
              </a:ext>
            </a:extLst>
          </p:cNvPr>
          <p:cNvSpPr txBox="1"/>
          <p:nvPr/>
        </p:nvSpPr>
        <p:spPr>
          <a:xfrm>
            <a:off x="4572000" y="544175"/>
            <a:ext cx="3870320" cy="2031325"/>
          </a:xfrm>
          <a:prstGeom prst="rect">
            <a:avLst/>
          </a:prstGeom>
          <a:noFill/>
        </p:spPr>
        <p:txBody>
          <a:bodyPr wrap="square">
            <a:spAutoFit/>
          </a:bodyPr>
          <a:lstStyle/>
          <a:p>
            <a:pPr algn="just"/>
            <a:r>
              <a:rPr lang="en-US" sz="1800" dirty="0"/>
              <a:t>The analysis above is based on the univariate analysis, but we can further show the relatedness between the number of confirmed and number of discharge is high based on state affected. This account rate of discharge being the slope of the bivariate plot. </a:t>
            </a:r>
            <a:endParaRPr lang="en-NG" sz="1800" dirty="0"/>
          </a:p>
        </p:txBody>
      </p:sp>
      <p:sp>
        <p:nvSpPr>
          <p:cNvPr id="7" name="TextBox 6">
            <a:extLst>
              <a:ext uri="{FF2B5EF4-FFF2-40B4-BE49-F238E27FC236}">
                <a16:creationId xmlns:a16="http://schemas.microsoft.com/office/drawing/2014/main" id="{50EF3687-615E-462D-B9F5-7E673B268360}"/>
              </a:ext>
            </a:extLst>
          </p:cNvPr>
          <p:cNvSpPr txBox="1"/>
          <p:nvPr/>
        </p:nvSpPr>
        <p:spPr>
          <a:xfrm>
            <a:off x="119789" y="2963768"/>
            <a:ext cx="9227126"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Correlation between the features of NCDC data</a:t>
            </a:r>
          </a:p>
          <a:p>
            <a:r>
              <a:rPr lang="en-US" dirty="0">
                <a:latin typeface="Times New Roman" panose="02020603050405020304" pitchFamily="18" charset="0"/>
                <a:cs typeface="Times New Roman" panose="02020603050405020304" pitchFamily="18" charset="0"/>
              </a:rPr>
              <a:t>Using Pearson correlation coefficient which shows the strength of relatedness between features</a:t>
            </a:r>
            <a:endParaRPr lang="en-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D8D15D-113D-4EE8-B982-9063BD9AC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3596244"/>
            <a:ext cx="4712058" cy="3220540"/>
          </a:xfrm>
          <a:prstGeom prst="rect">
            <a:avLst/>
          </a:prstGeom>
        </p:spPr>
      </p:pic>
      <p:sp>
        <p:nvSpPr>
          <p:cNvPr id="10" name="TextBox 9">
            <a:extLst>
              <a:ext uri="{FF2B5EF4-FFF2-40B4-BE49-F238E27FC236}">
                <a16:creationId xmlns:a16="http://schemas.microsoft.com/office/drawing/2014/main" id="{CC13C121-6D68-416C-95D9-7D670205BECD}"/>
              </a:ext>
            </a:extLst>
          </p:cNvPr>
          <p:cNvSpPr txBox="1"/>
          <p:nvPr/>
        </p:nvSpPr>
        <p:spPr>
          <a:xfrm>
            <a:off x="3669428" y="2483405"/>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3.1</a:t>
            </a:r>
            <a:endParaRPr lang="en-NG"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F25820-5EB2-4942-8E5D-00A9F79ECB18}"/>
              </a:ext>
            </a:extLst>
          </p:cNvPr>
          <p:cNvSpPr txBox="1"/>
          <p:nvPr/>
        </p:nvSpPr>
        <p:spPr>
          <a:xfrm>
            <a:off x="3394364" y="6313825"/>
            <a:ext cx="1177636"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Figure 3.2</a:t>
            </a:r>
            <a:endParaRPr lang="en-NG"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B4AA92D-39CB-4D1C-B697-7BF4264DD1FE}"/>
              </a:ext>
            </a:extLst>
          </p:cNvPr>
          <p:cNvSpPr txBox="1"/>
          <p:nvPr/>
        </p:nvSpPr>
        <p:spPr>
          <a:xfrm>
            <a:off x="4793673" y="4315550"/>
            <a:ext cx="4059381" cy="160043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Inference:</a:t>
            </a:r>
            <a:endParaRPr lang="en-US" sz="1400" b="1" i="0" dirty="0">
              <a:solidFill>
                <a:srgbClr val="000000"/>
              </a:solidFill>
              <a:effectLst/>
              <a:latin typeface="Times New Roman" panose="02020603050405020304" pitchFamily="18" charset="0"/>
              <a:cs typeface="Times New Roman" panose="02020603050405020304" pitchFamily="18" charset="0"/>
            </a:endParaRPr>
          </a:p>
          <a:p>
            <a:pPr algn="just"/>
            <a:r>
              <a:rPr lang="en-US" sz="1600" dirty="0">
                <a:solidFill>
                  <a:srgbClr val="000000"/>
                </a:solidFill>
                <a:latin typeface="Times New Roman" panose="02020603050405020304" pitchFamily="18" charset="0"/>
                <a:cs typeface="Times New Roman" panose="02020603050405020304" pitchFamily="18" charset="0"/>
              </a:rPr>
              <a:t>In support of the relatedness between the No. of discharge and No. of cases. </a:t>
            </a:r>
            <a:r>
              <a:rPr lang="en-US" sz="1600" b="1" dirty="0">
                <a:solidFill>
                  <a:srgbClr val="000000"/>
                </a:solidFill>
                <a:latin typeface="Times New Roman" panose="02020603050405020304" pitchFamily="18" charset="0"/>
                <a:cs typeface="Times New Roman" panose="02020603050405020304" pitchFamily="18" charset="0"/>
              </a:rPr>
              <a:t>Figure 3.2</a:t>
            </a:r>
            <a:r>
              <a:rPr lang="en-US" sz="1600" b="1" i="0" dirty="0">
                <a:solidFill>
                  <a:srgbClr val="000000"/>
                </a:solidFill>
                <a:effectLst/>
                <a:latin typeface="Times New Roman" panose="02020603050405020304" pitchFamily="18" charset="0"/>
                <a:cs typeface="Times New Roman" panose="02020603050405020304" pitchFamily="18" charset="0"/>
              </a:rPr>
              <a:t> </a:t>
            </a:r>
            <a:r>
              <a:rPr lang="en-US" sz="1600" i="0" dirty="0">
                <a:solidFill>
                  <a:srgbClr val="000000"/>
                </a:solidFill>
                <a:effectLst/>
                <a:latin typeface="Times New Roman" panose="02020603050405020304" pitchFamily="18" charset="0"/>
                <a:cs typeface="Times New Roman" panose="02020603050405020304" pitchFamily="18" charset="0"/>
              </a:rPr>
              <a:t>shows that there is high correlation between the Confirmed cases, Discharged cases and the Death cases</a:t>
            </a:r>
          </a:p>
        </p:txBody>
      </p:sp>
    </p:spTree>
    <p:extLst>
      <p:ext uri="{BB962C8B-B14F-4D97-AF65-F5344CB8AC3E}">
        <p14:creationId xmlns:p14="http://schemas.microsoft.com/office/powerpoint/2010/main" val="166032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3FC27F-AB97-43D2-85E9-A5CA819F4B93}"/>
              </a:ext>
            </a:extLst>
          </p:cNvPr>
          <p:cNvSpPr txBox="1"/>
          <p:nvPr/>
        </p:nvSpPr>
        <p:spPr>
          <a:xfrm>
            <a:off x="96982" y="249042"/>
            <a:ext cx="8679873"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Johns Hopkins University Center for Systems Science and Engineering (JHU CSSE) publishes daily data on confirmed, death and recovered cases across different countries. We are to extract data for Nigeria only from these data source.</a:t>
            </a:r>
            <a:r>
              <a:rPr lang="en-US" dirty="0">
                <a:latin typeface="Times New Roman" panose="02020603050405020304" pitchFamily="18" charset="0"/>
                <a:cs typeface="Times New Roman" panose="02020603050405020304" pitchFamily="18" charset="0"/>
              </a:rPr>
              <a:t> After the data transformation of the three (3) dataset and extraction of needed features. The plot below shows the relationship between case confirmation, recovery rate and death rate.</a:t>
            </a:r>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71D68D-2EEB-432C-82A2-A9066FB56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772" y="1937033"/>
            <a:ext cx="6587837" cy="4650238"/>
          </a:xfrm>
          <a:prstGeom prst="rect">
            <a:avLst/>
          </a:prstGeom>
        </p:spPr>
      </p:pic>
      <p:sp>
        <p:nvSpPr>
          <p:cNvPr id="6" name="TextBox 5">
            <a:extLst>
              <a:ext uri="{FF2B5EF4-FFF2-40B4-BE49-F238E27FC236}">
                <a16:creationId xmlns:a16="http://schemas.microsoft.com/office/drawing/2014/main" id="{AC875BA0-1CB3-472C-9FC3-E0F5B81F1003}"/>
              </a:ext>
            </a:extLst>
          </p:cNvPr>
          <p:cNvSpPr txBox="1"/>
          <p:nvPr/>
        </p:nvSpPr>
        <p:spPr>
          <a:xfrm>
            <a:off x="7211291" y="6455069"/>
            <a:ext cx="1177636"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4.1</a:t>
            </a:r>
            <a:endParaRPr lang="en-NG"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E62D76-DD0F-4236-B255-0968D47E46B4}"/>
              </a:ext>
            </a:extLst>
          </p:cNvPr>
          <p:cNvSpPr txBox="1"/>
          <p:nvPr/>
        </p:nvSpPr>
        <p:spPr>
          <a:xfrm>
            <a:off x="96982" y="3374126"/>
            <a:ext cx="2306790" cy="1569660"/>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Inference:</a:t>
            </a:r>
          </a:p>
          <a:p>
            <a:pPr algn="just"/>
            <a:r>
              <a:rPr lang="en-NG" sz="1600" dirty="0">
                <a:latin typeface="Times New Roman" panose="02020603050405020304" pitchFamily="18" charset="0"/>
                <a:cs typeface="Times New Roman" panose="02020603050405020304" pitchFamily="18" charset="0"/>
              </a:rPr>
              <a:t>We can infer</a:t>
            </a:r>
            <a:r>
              <a:rPr lang="en-US" sz="1600" dirty="0">
                <a:latin typeface="Times New Roman" panose="02020603050405020304" pitchFamily="18" charset="0"/>
                <a:cs typeface="Times New Roman" panose="02020603050405020304" pitchFamily="18" charset="0"/>
              </a:rPr>
              <a:t> </a:t>
            </a:r>
            <a:r>
              <a:rPr lang="en-NG" sz="1600" dirty="0">
                <a:latin typeface="Times New Roman" panose="02020603050405020304" pitchFamily="18" charset="0"/>
                <a:cs typeface="Times New Roman" panose="02020603050405020304" pitchFamily="18" charset="0"/>
              </a:rPr>
              <a:t>that a large proportion of those that were confirmed positive have recovered</a:t>
            </a:r>
            <a:r>
              <a:rPr lang="en-US" sz="1600" dirty="0">
                <a:latin typeface="Times New Roman" panose="02020603050405020304" pitchFamily="18" charset="0"/>
                <a:cs typeface="Times New Roman" panose="02020603050405020304" pitchFamily="18" charset="0"/>
              </a:rPr>
              <a:t> from the infection.</a:t>
            </a:r>
            <a:endParaRPr lang="en-N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72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1235</TotalTime>
  <Words>1932</Words>
  <Application>Microsoft Office PowerPoint</Application>
  <PresentationFormat>On-screen Show (4:3)</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Olayinka</dc:creator>
  <cp:lastModifiedBy>James Olayinka</cp:lastModifiedBy>
  <cp:revision>35</cp:revision>
  <dcterms:created xsi:type="dcterms:W3CDTF">2021-05-22T18:35:41Z</dcterms:created>
  <dcterms:modified xsi:type="dcterms:W3CDTF">2021-05-23T15:15:57Z</dcterms:modified>
</cp:coreProperties>
</file>