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1E42999A-32ED-466D-AF27-DB8F28D51B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72440"/>
            <a:ext cx="9071640" cy="45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Matching decision tree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82960" y="272160"/>
            <a:ext cx="35661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300" spc="-1" strike="noStrike">
                <a:latin typeface="Arial"/>
              </a:rPr>
              <a:t>BIEN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"taxonobservation_id”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"species_binomial" "scrubbed_taxon_name_no_author" "scrubbed_author"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"lat", "lng"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7132320" y="172440"/>
            <a:ext cx="283464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300" spc="-1" strike="noStrike">
                <a:latin typeface="Arial"/>
              </a:rPr>
              <a:t>WCS</a:t>
            </a:r>
            <a:r>
              <a:rPr b="1" lang="en-US" sz="1300" spc="-1" strike="noStrike">
                <a:latin typeface="Arial"/>
              </a:rPr>
              <a:t>P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acce</a:t>
            </a:r>
            <a:r>
              <a:rPr b="0" lang="en-US" sz="1300" spc="-1" strike="noStrike">
                <a:latin typeface="Arial"/>
              </a:rPr>
              <a:t>pted </a:t>
            </a:r>
            <a:r>
              <a:rPr b="0" lang="en-US" sz="1300" spc="-1" strike="noStrike">
                <a:latin typeface="Arial"/>
              </a:rPr>
              <a:t>nam</a:t>
            </a:r>
            <a:r>
              <a:rPr b="0" lang="en-US" sz="1300" spc="-1" strike="noStrike">
                <a:latin typeface="Arial"/>
              </a:rPr>
              <a:t>e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spec</a:t>
            </a:r>
            <a:r>
              <a:rPr b="0" lang="en-US" sz="1300" spc="-1" strike="noStrike">
                <a:latin typeface="Arial"/>
              </a:rPr>
              <a:t>_bino</a:t>
            </a:r>
            <a:r>
              <a:rPr b="0" lang="en-US" sz="1300" spc="-1" strike="noStrike">
                <a:latin typeface="Arial"/>
              </a:rPr>
              <a:t>m </a:t>
            </a:r>
            <a:r>
              <a:rPr b="0" lang="en-US" sz="1300" spc="-1" strike="noStrike">
                <a:latin typeface="Arial"/>
              </a:rPr>
              <a:t>(nee</a:t>
            </a:r>
            <a:r>
              <a:rPr b="0" lang="en-US" sz="1300" spc="-1" strike="noStrike">
                <a:latin typeface="Arial"/>
              </a:rPr>
              <a:t>ds to </a:t>
            </a:r>
            <a:r>
              <a:rPr b="0" lang="en-US" sz="1300" spc="-1" strike="noStrike">
                <a:latin typeface="Arial"/>
              </a:rPr>
              <a:t>be </a:t>
            </a:r>
            <a:r>
              <a:rPr b="0" lang="en-US" sz="1300" spc="-1" strike="noStrike">
                <a:latin typeface="Arial"/>
              </a:rPr>
              <a:t>creat</a:t>
            </a:r>
            <a:r>
              <a:rPr b="0" lang="en-US" sz="1300" spc="-1" strike="noStrike">
                <a:latin typeface="Arial"/>
              </a:rPr>
              <a:t>ed: </a:t>
            </a:r>
            <a:r>
              <a:rPr b="0" lang="en-US" sz="1300" spc="-1" strike="noStrike">
                <a:latin typeface="Arial"/>
                <a:ea typeface="Noto Sans CJK SC"/>
              </a:rPr>
              <a:t>genu</a:t>
            </a:r>
            <a:r>
              <a:rPr b="0" lang="en-US" sz="1300" spc="-1" strike="noStrike">
                <a:latin typeface="Arial"/>
                <a:ea typeface="Noto Sans CJK SC"/>
              </a:rPr>
              <a:t>s, </a:t>
            </a:r>
            <a:r>
              <a:rPr b="0" lang="en-US" sz="1300" spc="-1" strike="noStrike">
                <a:latin typeface="Arial"/>
                <a:ea typeface="Noto Sans CJK SC"/>
              </a:rPr>
              <a:t>infra</a:t>
            </a:r>
            <a:r>
              <a:rPr b="0" lang="en-US" sz="1300" spc="-1" strike="noStrike">
                <a:latin typeface="Arial"/>
                <a:ea typeface="Noto Sans CJK SC"/>
              </a:rPr>
              <a:t>speci</a:t>
            </a:r>
            <a:r>
              <a:rPr b="0" lang="en-US" sz="1300" spc="-1" strike="noStrike">
                <a:latin typeface="Arial"/>
                <a:ea typeface="Noto Sans CJK SC"/>
              </a:rPr>
              <a:t>fic_r</a:t>
            </a:r>
            <a:r>
              <a:rPr b="0" lang="en-US" sz="1300" spc="-1" strike="noStrike">
                <a:latin typeface="Arial"/>
                <a:ea typeface="Noto Sans CJK SC"/>
              </a:rPr>
              <a:t>ank, </a:t>
            </a:r>
            <a:r>
              <a:rPr b="0" lang="en-US" sz="1300" spc="-1" strike="noStrike">
                <a:latin typeface="Arial"/>
                <a:ea typeface="Noto Sans CJK SC"/>
              </a:rPr>
              <a:t>infra</a:t>
            </a:r>
            <a:r>
              <a:rPr b="0" lang="en-US" sz="1300" spc="-1" strike="noStrike">
                <a:latin typeface="Arial"/>
                <a:ea typeface="Noto Sans CJK SC"/>
              </a:rPr>
              <a:t>speci</a:t>
            </a:r>
            <a:r>
              <a:rPr b="0" lang="en-US" sz="1300" spc="-1" strike="noStrike">
                <a:latin typeface="Arial"/>
                <a:ea typeface="Noto Sans CJK SC"/>
              </a:rPr>
              <a:t>fic_e</a:t>
            </a:r>
            <a:r>
              <a:rPr b="0" lang="en-US" sz="1300" spc="-1" strike="noStrike">
                <a:latin typeface="Arial"/>
                <a:ea typeface="Noto Sans CJK SC"/>
              </a:rPr>
              <a:t>pithe</a:t>
            </a:r>
            <a:r>
              <a:rPr b="0" lang="en-US" sz="1300" spc="-1" strike="noStrike">
                <a:latin typeface="Arial"/>
                <a:ea typeface="Noto Sans CJK SC"/>
              </a:rPr>
              <a:t>t, </a:t>
            </a:r>
            <a:r>
              <a:rPr b="0" lang="en-US" sz="1300" spc="-1" strike="noStrike">
                <a:latin typeface="Arial"/>
              </a:rPr>
              <a:t>speci</a:t>
            </a:r>
            <a:r>
              <a:rPr b="0" lang="en-US" sz="1300" spc="-1" strike="noStrike">
                <a:latin typeface="Arial"/>
              </a:rPr>
              <a:t>es)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2743200" y="1308960"/>
            <a:ext cx="2651760" cy="6022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Is BIEN binomial in WCSP accepted name?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1737360" y="176616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4347360" y="2869200"/>
            <a:ext cx="67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1991520" y="2126880"/>
            <a:ext cx="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958320" y="2717280"/>
            <a:ext cx="1784880" cy="603360"/>
          </a:xfrm>
          <a:prstGeom prst="rect">
            <a:avLst/>
          </a:prstGeom>
          <a:solidFill>
            <a:srgbClr val="62a73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Arial"/>
              </a:rPr>
              <a:t>Match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(no action required)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6317280" y="2882880"/>
            <a:ext cx="471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5450400" y="185760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4632480" y="2170800"/>
            <a:ext cx="1987200" cy="67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Arial"/>
              </a:rPr>
              <a:t>Is BIEN binomial in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WCSP spec_binom?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Line 12"/>
          <p:cNvSpPr/>
          <p:nvPr/>
        </p:nvSpPr>
        <p:spPr>
          <a:xfrm flipH="1">
            <a:off x="4206240" y="3215520"/>
            <a:ext cx="457200" cy="442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1135440" y="5315760"/>
            <a:ext cx="2087280" cy="603360"/>
          </a:xfrm>
          <a:prstGeom prst="rect">
            <a:avLst/>
          </a:prstGeom>
          <a:solidFill>
            <a:srgbClr val="62a73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Match: replace BIEN name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with accepted WCSP name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2563200" y="43315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765520" y="372456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Binomial corresponds to 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1 accepted name?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" name="Line 16"/>
          <p:cNvSpPr/>
          <p:nvPr/>
        </p:nvSpPr>
        <p:spPr>
          <a:xfrm>
            <a:off x="2855520" y="4646880"/>
            <a:ext cx="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17"/>
          <p:cNvSpPr txBox="1"/>
          <p:nvPr/>
        </p:nvSpPr>
        <p:spPr>
          <a:xfrm>
            <a:off x="4373640" y="4358880"/>
            <a:ext cx="471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18"/>
          <p:cNvSpPr/>
          <p:nvPr/>
        </p:nvSpPr>
        <p:spPr>
          <a:xfrm>
            <a:off x="6583680" y="3229200"/>
            <a:ext cx="1005840" cy="456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6653520" y="3777120"/>
            <a:ext cx="237888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latin typeface="Arial"/>
              </a:rPr>
              <a:t>scrubbed_taxon_name_no_author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matches WCSP taxon name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(create new variable for that from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Genus, infra rank + epiphet, species)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6595200" y="47635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6463440" y="5603760"/>
            <a:ext cx="2087280" cy="603360"/>
          </a:xfrm>
          <a:prstGeom prst="rect">
            <a:avLst/>
          </a:prstGeom>
          <a:solidFill>
            <a:srgbClr val="62a73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Mat</a:t>
            </a:r>
            <a:r>
              <a:rPr b="0" lang="en-US" sz="1300" spc="-1" strike="noStrike">
                <a:latin typeface="Arial"/>
              </a:rPr>
              <a:t>ch: </a:t>
            </a:r>
            <a:r>
              <a:rPr b="0" lang="en-US" sz="1300" spc="-1" strike="noStrike">
                <a:latin typeface="Arial"/>
              </a:rPr>
              <a:t>repl</a:t>
            </a:r>
            <a:r>
              <a:rPr b="0" lang="en-US" sz="1300" spc="-1" strike="noStrike">
                <a:latin typeface="Arial"/>
              </a:rPr>
              <a:t>ace </a:t>
            </a:r>
            <a:r>
              <a:rPr b="0" lang="en-US" sz="1300" spc="-1" strike="noStrike">
                <a:latin typeface="Arial"/>
              </a:rPr>
              <a:t>BIE</a:t>
            </a:r>
            <a:r>
              <a:rPr b="0" lang="en-US" sz="1300" spc="-1" strike="noStrike">
                <a:latin typeface="Arial"/>
              </a:rPr>
              <a:t>N </a:t>
            </a:r>
            <a:r>
              <a:rPr b="0" lang="en-US" sz="1300" spc="-1" strike="noStrike">
                <a:latin typeface="Arial"/>
              </a:rPr>
              <a:t>na</a:t>
            </a:r>
            <a:r>
              <a:rPr b="0" lang="en-US" sz="1300" spc="-1" strike="noStrike">
                <a:latin typeface="Arial"/>
              </a:rPr>
              <a:t>me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with </a:t>
            </a:r>
            <a:r>
              <a:rPr b="0" lang="en-US" sz="1300" spc="-1" strike="noStrike">
                <a:latin typeface="Arial"/>
              </a:rPr>
              <a:t>acc</a:t>
            </a:r>
            <a:r>
              <a:rPr b="0" lang="en-US" sz="1300" spc="-1" strike="noStrike">
                <a:latin typeface="Arial"/>
              </a:rPr>
              <a:t>ept</a:t>
            </a:r>
            <a:r>
              <a:rPr b="0" lang="en-US" sz="1300" spc="-1" strike="noStrike">
                <a:latin typeface="Arial"/>
              </a:rPr>
              <a:t>ed </a:t>
            </a:r>
            <a:r>
              <a:rPr b="0" lang="en-US" sz="1300" spc="-1" strike="noStrike">
                <a:latin typeface="Arial"/>
              </a:rPr>
              <a:t>WC</a:t>
            </a:r>
            <a:r>
              <a:rPr b="0" lang="en-US" sz="1300" spc="-1" strike="noStrike">
                <a:latin typeface="Arial"/>
              </a:rPr>
              <a:t>SP </a:t>
            </a:r>
            <a:r>
              <a:rPr b="0" lang="en-US" sz="1300" spc="-1" strike="noStrike">
                <a:latin typeface="Arial"/>
              </a:rPr>
              <a:t>na</a:t>
            </a:r>
            <a:r>
              <a:rPr b="0" lang="en-US" sz="1300" spc="-1" strike="noStrike">
                <a:latin typeface="Arial"/>
              </a:rPr>
              <a:t>me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2" name="Line 22"/>
          <p:cNvSpPr/>
          <p:nvPr/>
        </p:nvSpPr>
        <p:spPr>
          <a:xfrm>
            <a:off x="6887520" y="5042880"/>
            <a:ext cx="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3"/>
          <p:cNvSpPr txBox="1"/>
          <p:nvPr/>
        </p:nvSpPr>
        <p:spPr>
          <a:xfrm>
            <a:off x="8657640" y="4790880"/>
            <a:ext cx="471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8809560" y="5650200"/>
            <a:ext cx="683280" cy="367920"/>
          </a:xfrm>
          <a:prstGeom prst="rect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No Match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5" name="Line 25"/>
          <p:cNvSpPr/>
          <p:nvPr/>
        </p:nvSpPr>
        <p:spPr>
          <a:xfrm>
            <a:off x="9047520" y="5042880"/>
            <a:ext cx="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26"/>
          <p:cNvSpPr/>
          <p:nvPr/>
        </p:nvSpPr>
        <p:spPr>
          <a:xfrm flipV="1">
            <a:off x="4845600" y="4206240"/>
            <a:ext cx="16466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7"/>
          <p:cNvSpPr txBox="1"/>
          <p:nvPr/>
        </p:nvSpPr>
        <p:spPr>
          <a:xfrm>
            <a:off x="3931920" y="5852160"/>
            <a:ext cx="155448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To what degree should soft matching be included?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2020-01-16T10:07:36Z</dcterms:created>
  <dc:creator/>
  <dc:description/>
  <dc:language>en-US</dc:language>
  <cp:lastModifiedBy/>
  <dcterms:modified xsi:type="dcterms:W3CDTF">2020-01-16T15:18:41Z</dcterms:modified>
  <cp:revision>5</cp:revision>
  <dc:subject/>
  <dc:title/>
</cp:coreProperties>
</file>