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63" r:id="rId4"/>
    <p:sldId id="265" r:id="rId5"/>
    <p:sldId id="266" r:id="rId6"/>
    <p:sldId id="267" r:id="rId7"/>
    <p:sldId id="268" r:id="rId8"/>
    <p:sldId id="262" r:id="rId9"/>
    <p:sldId id="273" r:id="rId10"/>
    <p:sldId id="269" r:id="rId11"/>
    <p:sldId id="270" r:id="rId12"/>
    <p:sldId id="258" r:id="rId13"/>
    <p:sldId id="256" r:id="rId14"/>
    <p:sldId id="259" r:id="rId15"/>
    <p:sldId id="257" r:id="rId16"/>
    <p:sldId id="26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F032EED-FE53-4673-B586-EED66386A91A}">
          <p14:sldIdLst>
            <p14:sldId id="264"/>
            <p14:sldId id="261"/>
            <p14:sldId id="263"/>
            <p14:sldId id="265"/>
            <p14:sldId id="266"/>
            <p14:sldId id="267"/>
            <p14:sldId id="268"/>
            <p14:sldId id="262"/>
            <p14:sldId id="273"/>
            <p14:sldId id="269"/>
            <p14:sldId id="270"/>
            <p14:sldId id="258"/>
            <p14:sldId id="256"/>
            <p14:sldId id="259"/>
            <p14:sldId id="257"/>
            <p14:sldId id="26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94124"/>
    <a:srgbClr val="103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9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0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9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3DE7-6529-426E-A707-4E547430F2E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51FB-2EE9-41C2-8B6C-3DEE94846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file:///C:\Users\Pedro%20Martinez\Downloads\interview\Lending%20Club\business%20case\output\output_statistics.xlsx!Sheet2!R1C2:R25C1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934F-D2C3-4991-AB66-FBC72AE8C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511" y="2361498"/>
            <a:ext cx="10795322" cy="23876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Business Case: 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Prediction of Charged Off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FEEA-D35D-48F4-A031-35A0263B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172" y="474909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Applicant: Pedro Martinez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537A2-68F3-4E2B-B17D-C8AE4F8D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45576-F34C-4792-9D2F-1B6D66EC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91" y="1143238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C23F3-0F89-4523-B03C-DB07AE350470}"/>
              </a:ext>
            </a:extLst>
          </p:cNvPr>
          <p:cNvSpPr txBox="1"/>
          <p:nvPr/>
        </p:nvSpPr>
        <p:spPr>
          <a:xfrm>
            <a:off x="5501102" y="268910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Lending Club</a:t>
            </a:r>
          </a:p>
        </p:txBody>
      </p:sp>
    </p:spTree>
    <p:extLst>
      <p:ext uri="{BB962C8B-B14F-4D97-AF65-F5344CB8AC3E}">
        <p14:creationId xmlns:p14="http://schemas.microsoft.com/office/powerpoint/2010/main" val="120624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2C23-778A-467E-BDF1-9F91BC6C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822D-B044-46F4-831E-9DE0A771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9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Given a defined ‘number of neighbors’ (K), for every pair combination of features (e.g. X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and X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), this model analyzes for each random observation the K-nearest points and identifies their class to then estimate the very class of it based on the distribution of their neighbors (i.e. conditional probability).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9C997D-90B0-4D88-9987-1BF39BD432B1}"/>
              </a:ext>
            </a:extLst>
          </p:cNvPr>
          <p:cNvGrpSpPr/>
          <p:nvPr/>
        </p:nvGrpSpPr>
        <p:grpSpPr>
          <a:xfrm>
            <a:off x="3283087" y="3724295"/>
            <a:ext cx="5964958" cy="2953246"/>
            <a:chOff x="3283087" y="3724295"/>
            <a:chExt cx="5964958" cy="2953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FE5432-3ACF-4C3F-B159-81312F51A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1714" y="4001294"/>
              <a:ext cx="2028571" cy="23428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26B4D0-D7B1-4582-A288-60CAF98158E4}"/>
                </a:ext>
              </a:extLst>
            </p:cNvPr>
            <p:cNvSpPr txBox="1"/>
            <p:nvPr/>
          </p:nvSpPr>
          <p:spPr>
            <a:xfrm>
              <a:off x="5906683" y="630820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X</a:t>
              </a:r>
              <a:r>
                <a:rPr lang="en-US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F154E0-99BD-42D3-857D-F2D9B6827DD8}"/>
                </a:ext>
              </a:extLst>
            </p:cNvPr>
            <p:cNvSpPr txBox="1"/>
            <p:nvPr/>
          </p:nvSpPr>
          <p:spPr>
            <a:xfrm>
              <a:off x="4505625" y="4988056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X</a:t>
              </a:r>
              <a:r>
                <a:rPr lang="en-US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98C63E-A721-437E-9CB3-3C00835EAB85}"/>
                </a:ext>
              </a:extLst>
            </p:cNvPr>
            <p:cNvSpPr txBox="1"/>
            <p:nvPr/>
          </p:nvSpPr>
          <p:spPr>
            <a:xfrm>
              <a:off x="5029617" y="3724295"/>
              <a:ext cx="2132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example of 3-nearest neighbors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6B2C53-64D0-452D-A066-8C5EA75EEB44}"/>
                </a:ext>
              </a:extLst>
            </p:cNvPr>
            <p:cNvCxnSpPr/>
            <p:nvPr/>
          </p:nvCxnSpPr>
          <p:spPr>
            <a:xfrm>
              <a:off x="6772940" y="5528930"/>
              <a:ext cx="595423" cy="233917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3E9793-5FD1-4B55-A936-9315D9084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2878" y="4401877"/>
              <a:ext cx="586238" cy="193111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9BBAC7-F6D0-4FDF-9359-CBE50B1023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4121" y="4414624"/>
              <a:ext cx="843090" cy="22157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D3AD3A-0F39-4C79-B353-293FA987E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4804" y="4829720"/>
              <a:ext cx="454731" cy="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A0C065-1E22-4622-A9CF-7DE45B735B79}"/>
                </a:ext>
              </a:extLst>
            </p:cNvPr>
            <p:cNvSpPr txBox="1"/>
            <p:nvPr/>
          </p:nvSpPr>
          <p:spPr>
            <a:xfrm>
              <a:off x="7605263" y="4248414"/>
              <a:ext cx="158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Class 1</a:t>
              </a:r>
            </a:p>
            <a:p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(e.g. Charged-Off loan)</a:t>
              </a:r>
              <a:endParaRPr 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6820D1-8840-4CEF-A363-0252BCFAF7F2}"/>
                </a:ext>
              </a:extLst>
            </p:cNvPr>
            <p:cNvSpPr txBox="1"/>
            <p:nvPr/>
          </p:nvSpPr>
          <p:spPr>
            <a:xfrm>
              <a:off x="7368363" y="5715298"/>
              <a:ext cx="1879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+mj-lt"/>
                </a:rPr>
                <a:t>Class 2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+mj-lt"/>
                </a:rPr>
                <a:t>(e.g. Non Charged-Off loan)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5AAD17-D2B3-4CD9-8CF3-6C31038CF9EA}"/>
                </a:ext>
              </a:extLst>
            </p:cNvPr>
            <p:cNvSpPr txBox="1"/>
            <p:nvPr/>
          </p:nvSpPr>
          <p:spPr>
            <a:xfrm>
              <a:off x="3283087" y="4180153"/>
              <a:ext cx="1418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3-nearest neighbors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C02F0C-E9B8-4F08-AAB0-937D375736C5}"/>
                </a:ext>
              </a:extLst>
            </p:cNvPr>
            <p:cNvSpPr txBox="1"/>
            <p:nvPr/>
          </p:nvSpPr>
          <p:spPr>
            <a:xfrm>
              <a:off x="6288025" y="4638055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random 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observation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10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8A53-A351-4914-8332-32800A92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Performance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5E047-C2A3-4F28-AB43-478A8B86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10" y="1811438"/>
            <a:ext cx="5923180" cy="42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96BD5-200C-4CBD-9B8B-DD29AD8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806C08-A849-49DF-8F36-175D5E94A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04488"/>
              </p:ext>
            </p:extLst>
          </p:nvPr>
        </p:nvGraphicFramePr>
        <p:xfrm>
          <a:off x="2032000" y="229362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990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471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Negative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Positive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Negative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TRUE NEGATIVE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FALSE POSITIVE</a:t>
                      </a:r>
                    </a:p>
                  </a:txBody>
                  <a:tcPr>
                    <a:solidFill>
                      <a:srgbClr val="E941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Positive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FALSE NEGATIVE</a:t>
                      </a:r>
                    </a:p>
                  </a:txBody>
                  <a:tcPr>
                    <a:solidFill>
                      <a:srgbClr val="E941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TRUE POSITIVE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38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9B45B0-8DAA-46FB-BF6A-5458D7678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69226"/>
              </p:ext>
            </p:extLst>
          </p:nvPr>
        </p:nvGraphicFramePr>
        <p:xfrm>
          <a:off x="2032000" y="366760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990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471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Negative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Positive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Negative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Positive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3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6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96BD5-200C-4CBD-9B8B-DD29AD8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Train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2F930-B259-4856-BCE0-ECE83350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178625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A47B10-F65D-440A-8FDE-A944F056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04876"/>
              </p:ext>
            </p:extLst>
          </p:nvPr>
        </p:nvGraphicFramePr>
        <p:xfrm>
          <a:off x="1951990" y="171069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990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471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Regularized 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841,201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45,935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3858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3D6F04-6834-4219-903B-F8CBE325A352}"/>
              </a:ext>
            </a:extLst>
          </p:cNvPr>
          <p:cNvSpPr txBox="1">
            <a:spLocks/>
          </p:cNvSpPr>
          <p:nvPr/>
        </p:nvSpPr>
        <p:spPr>
          <a:xfrm>
            <a:off x="944880" y="3155315"/>
            <a:ext cx="10515600" cy="178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029CDF-2FC7-4C3A-B44A-70862A21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65165"/>
              </p:ext>
            </p:extLst>
          </p:nvPr>
        </p:nvGraphicFramePr>
        <p:xfrm>
          <a:off x="1951990" y="340614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990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471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Gradian Boosting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840,904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45,773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38580"/>
                  </a:ext>
                </a:extLst>
              </a:tr>
            </a:tbl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095DE5-0FD4-4AD4-B976-6831911C7B07}"/>
              </a:ext>
            </a:extLst>
          </p:cNvPr>
          <p:cNvSpPr txBox="1">
            <a:spLocks/>
          </p:cNvSpPr>
          <p:nvPr/>
        </p:nvSpPr>
        <p:spPr>
          <a:xfrm>
            <a:off x="944880" y="4896485"/>
            <a:ext cx="10515600" cy="178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ACDEB8-D51E-49B6-85F0-C0A7A10C4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98195"/>
              </p:ext>
            </p:extLst>
          </p:nvPr>
        </p:nvGraphicFramePr>
        <p:xfrm>
          <a:off x="1951989" y="5168265"/>
          <a:ext cx="8127999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990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471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K-Nearest Neighbors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840,323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2142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44,218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3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5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96BD5-200C-4CBD-9B8B-DD29AD8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Test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2F930-B259-4856-BCE0-ECE83350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178625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A47B10-F65D-440A-8FDE-A944F056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95059"/>
              </p:ext>
            </p:extLst>
          </p:nvPr>
        </p:nvGraphicFramePr>
        <p:xfrm>
          <a:off x="1951990" y="171069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990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471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Regularized 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715,350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43,618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3858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3D6F04-6834-4219-903B-F8CBE325A352}"/>
              </a:ext>
            </a:extLst>
          </p:cNvPr>
          <p:cNvSpPr txBox="1">
            <a:spLocks/>
          </p:cNvSpPr>
          <p:nvPr/>
        </p:nvSpPr>
        <p:spPr>
          <a:xfrm>
            <a:off x="944880" y="3155315"/>
            <a:ext cx="10515600" cy="178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029CDF-2FC7-4C3A-B44A-70862A21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64958"/>
              </p:ext>
            </p:extLst>
          </p:nvPr>
        </p:nvGraphicFramePr>
        <p:xfrm>
          <a:off x="1951990" y="3407734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990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471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Gradian Boosting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715,054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43,587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38580"/>
                  </a:ext>
                </a:extLst>
              </a:tr>
            </a:tbl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095DE5-0FD4-4AD4-B976-6831911C7B07}"/>
              </a:ext>
            </a:extLst>
          </p:cNvPr>
          <p:cNvSpPr txBox="1">
            <a:spLocks/>
          </p:cNvSpPr>
          <p:nvPr/>
        </p:nvSpPr>
        <p:spPr>
          <a:xfrm>
            <a:off x="944880" y="4896485"/>
            <a:ext cx="10515600" cy="178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ACDEB8-D51E-49B6-85F0-C0A7A10C4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44336"/>
              </p:ext>
            </p:extLst>
          </p:nvPr>
        </p:nvGraphicFramePr>
        <p:xfrm>
          <a:off x="1951989" y="5168265"/>
          <a:ext cx="8127999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990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471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K-Nearest Neighbors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Predicted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</a:p>
                  </a:txBody>
                  <a:tcPr>
                    <a:solidFill>
                      <a:srgbClr val="1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No 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713,791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1,573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2142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Charged-Off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3B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43,520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3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5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8AD1-B8F4-46AB-B43A-B80E813C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3811F-7C68-4FBA-ADDE-B6FE18C16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b="0" i="0" u="none" strike="noStrike" baseline="0" dirty="0">
                    <a:solidFill>
                      <a:srgbClr val="05192D"/>
                    </a:solidFill>
                    <a:latin typeface="+mj-lt"/>
                  </a:rPr>
                  <a:t>Precision: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0519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)</m:t>
                        </m:r>
                      </m:den>
                    </m:f>
                  </m:oMath>
                </a14:m>
                <a:endParaRPr lang="en-US" sz="1800" b="0" i="0" u="none" strike="noStrike" baseline="0" dirty="0">
                  <a:solidFill>
                    <a:srgbClr val="05192D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solidFill>
                    <a:srgbClr val="05192D"/>
                  </a:solidFill>
                  <a:latin typeface="+mj-lt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05192D"/>
                    </a:solidFill>
                    <a:latin typeface="+mj-lt"/>
                  </a:rPr>
                  <a:t>Recall: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0519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FN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)</m:t>
                        </m:r>
                      </m:den>
                    </m:f>
                    <m:r>
                      <a:rPr lang="en-US" sz="1800" i="1" dirty="0">
                        <a:solidFill>
                          <a:srgbClr val="05192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u="none" strike="noStrike" baseline="0" dirty="0">
                  <a:solidFill>
                    <a:srgbClr val="05192D"/>
                  </a:solidFill>
                  <a:latin typeface="+mj-lt"/>
                </a:endParaRPr>
              </a:p>
              <a:p>
                <a:pPr marL="0" indent="0" algn="l">
                  <a:buNone/>
                </a:pPr>
                <a:endParaRPr lang="en-US" sz="1800" b="0" i="0" u="none" strike="noStrike" baseline="0" dirty="0">
                  <a:solidFill>
                    <a:srgbClr val="05192D"/>
                  </a:solidFill>
                  <a:latin typeface="+mj-lt"/>
                </a:endParaRPr>
              </a:p>
              <a:p>
                <a:r>
                  <a:rPr lang="en-US" sz="1800" b="0" i="0" u="none" strike="noStrike" baseline="0" dirty="0">
                    <a:solidFill>
                      <a:srgbClr val="05192D"/>
                    </a:solidFill>
                    <a:latin typeface="+mj-lt"/>
                  </a:rPr>
                  <a:t>F1score: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u="none" strike="noStrike" baseline="0" smtClean="0">
                        <a:solidFill>
                          <a:srgbClr val="05192D"/>
                        </a:solidFill>
                        <a:latin typeface="+mj-lt"/>
                      </a:rPr>
                      <m:t>2</m:t>
                    </m:r>
                    <m:r>
                      <m:rPr>
                        <m:nor/>
                      </m:rPr>
                      <a:rPr lang="en-US" sz="1800" b="0" i="0" u="none" strike="noStrike" baseline="0" smtClean="0">
                        <a:solidFill>
                          <a:srgbClr val="05192D"/>
                        </a:solidFill>
                        <a:latin typeface="+mj-lt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05192D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0" i="0" u="none" strike="noStrike" baseline="0" smtClean="0">
                            <a:solidFill>
                              <a:srgbClr val="05192D"/>
                            </a:solidFill>
                            <a:latin typeface="+mj-lt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1800" b="0" i="0" u="none" strike="noStrike" baseline="0" smtClean="0">
                            <a:solidFill>
                              <a:srgbClr val="05192D"/>
                            </a:solidFill>
                            <a:latin typeface="+mj-lt"/>
                          </a:rPr>
                          <m:t> ∙ </m:t>
                        </m:r>
                        <m:r>
                          <m:rPr>
                            <m:nor/>
                          </m:rPr>
                          <a:rPr lang="en-US" sz="1800" b="0" i="0" u="none" strike="noStrike" baseline="0" smtClean="0">
                            <a:solidFill>
                              <a:srgbClr val="05192D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i="0">
                            <a:solidFill>
                              <a:srgbClr val="05192D"/>
                            </a:solidFill>
                            <a:latin typeface="+mj-lt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rgbClr val="05192D"/>
                            </a:solidFill>
                            <a:latin typeface="+mj-lt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800" i="0">
                            <a:solidFill>
                              <a:srgbClr val="05192D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5192D"/>
                            </a:solidFill>
                            <a:latin typeface="+mj-lt"/>
                          </a:rPr>
                          <m:t>)</m:t>
                        </m:r>
                      </m:den>
                    </m:f>
                  </m:oMath>
                </a14:m>
                <a:endParaRPr lang="en-US" sz="1800" b="0" i="0" u="none" strike="noStrike" baseline="0" dirty="0">
                  <a:solidFill>
                    <a:srgbClr val="05192D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solidFill>
                    <a:srgbClr val="05192D"/>
                  </a:solidFill>
                  <a:latin typeface="+mj-lt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05192D"/>
                    </a:solidFill>
                    <a:latin typeface="+mj-lt"/>
                  </a:rPr>
                  <a:t>High precision: Predicted most of </a:t>
                </a:r>
                <a:r>
                  <a:rPr lang="en-US" sz="1800" b="0" i="1" u="none" strike="noStrike" baseline="0" dirty="0">
                    <a:solidFill>
                      <a:srgbClr val="05192D"/>
                    </a:solidFill>
                    <a:latin typeface="+mj-lt"/>
                  </a:rPr>
                  <a:t>Non-Charged Off Loans </a:t>
                </a:r>
                <a:r>
                  <a:rPr lang="en-US" sz="1800" b="0" i="0" u="none" strike="noStrike" baseline="0" dirty="0">
                    <a:solidFill>
                      <a:srgbClr val="05192D"/>
                    </a:solidFill>
                    <a:latin typeface="+mj-lt"/>
                  </a:rPr>
                  <a:t>correctly</a:t>
                </a:r>
                <a:endParaRPr lang="en-US" sz="1800" b="0" i="1" u="none" strike="noStrike" baseline="0" dirty="0">
                  <a:solidFill>
                    <a:srgbClr val="05192D"/>
                  </a:solidFill>
                  <a:latin typeface="+mj-lt"/>
                </a:endParaRPr>
              </a:p>
              <a:p>
                <a:pPr marL="0" indent="0" algn="l">
                  <a:buNone/>
                </a:pPr>
                <a:endParaRPr lang="en-US" sz="1800" b="0" i="0" u="none" strike="noStrike" baseline="0" dirty="0">
                  <a:solidFill>
                    <a:srgbClr val="05192D"/>
                  </a:solidFill>
                  <a:latin typeface="+mj-lt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05192D"/>
                    </a:solidFill>
                    <a:latin typeface="+mj-lt"/>
                  </a:rPr>
                  <a:t>High recall: Not many actual </a:t>
                </a:r>
                <a:r>
                  <a:rPr lang="en-US" sz="1800" b="0" i="1" u="none" strike="noStrike" baseline="0" dirty="0">
                    <a:solidFill>
                      <a:srgbClr val="05192D"/>
                    </a:solidFill>
                    <a:latin typeface="+mj-lt"/>
                  </a:rPr>
                  <a:t>Charged Off Loans </a:t>
                </a:r>
                <a:r>
                  <a:rPr lang="en-US" sz="1800" b="0" i="0" u="none" strike="noStrike" baseline="0" dirty="0">
                    <a:solidFill>
                      <a:srgbClr val="05192D"/>
                    </a:solidFill>
                    <a:latin typeface="+mj-lt"/>
                  </a:rPr>
                  <a:t>predicted as </a:t>
                </a:r>
                <a:r>
                  <a:rPr lang="en-US" sz="1800" b="0" i="1" u="none" strike="noStrike" baseline="0" dirty="0">
                    <a:solidFill>
                      <a:srgbClr val="05192D"/>
                    </a:solidFill>
                    <a:latin typeface="+mj-lt"/>
                  </a:rPr>
                  <a:t>Non-Charged Off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3811F-7C68-4FBA-ADDE-B6FE18C16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6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7076-24E8-4E3D-B4F8-4D5AA9E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/>
          <a:lstStyle/>
          <a:p>
            <a:r>
              <a:rPr lang="en-US" dirty="0"/>
              <a:t>Classification Report: Train and Test sets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04B1BD-D6D5-49EF-9A1B-88A8EB7D8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011296"/>
              </p:ext>
            </p:extLst>
          </p:nvPr>
        </p:nvGraphicFramePr>
        <p:xfrm>
          <a:off x="2329498" y="1177029"/>
          <a:ext cx="7533004" cy="479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96325" imgH="4772159" progId="Excel.Sheet.12">
                  <p:link updateAutomatic="1"/>
                </p:oleObj>
              </mc:Choice>
              <mc:Fallback>
                <p:oleObj name="Worksheet" r:id="rId2" imgW="7496325" imgH="477215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9498" y="1177029"/>
                        <a:ext cx="7533004" cy="479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850336-C41D-4958-B529-EDC450152E4C}"/>
              </a:ext>
            </a:extLst>
          </p:cNvPr>
          <p:cNvSpPr txBox="1"/>
          <p:nvPr/>
        </p:nvSpPr>
        <p:spPr>
          <a:xfrm>
            <a:off x="1665716" y="6061317"/>
            <a:ext cx="8860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conclusion 1: in terms of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Accuracy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KNN model performs better in the Train set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conclusion 2: in terms of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Accuracy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Regularized Logistic Regression model performs better in the Test set</a:t>
            </a:r>
          </a:p>
        </p:txBody>
      </p:sp>
    </p:spTree>
    <p:extLst>
      <p:ext uri="{BB962C8B-B14F-4D97-AF65-F5344CB8AC3E}">
        <p14:creationId xmlns:p14="http://schemas.microsoft.com/office/powerpoint/2010/main" val="317513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997-F673-41F9-A374-88843D1D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941D-A309-414F-8A6B-8D243664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›"/>
            </a:pPr>
            <a:r>
              <a:rPr lang="en-US" dirty="0"/>
              <a:t>Feature Engineering: 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US" dirty="0"/>
              <a:t>Standardization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US" dirty="0"/>
              <a:t>Normalization 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US" dirty="0"/>
              <a:t>log-changes</a:t>
            </a:r>
          </a:p>
          <a:p>
            <a:pPr lvl="1">
              <a:buFont typeface="Calibri" panose="020F0502020204030204" pitchFamily="34" charset="0"/>
              <a:buChar char="›"/>
            </a:pPr>
            <a:endParaRPr lang="en-US" dirty="0"/>
          </a:p>
          <a:p>
            <a:pPr>
              <a:buFont typeface="Calibri" panose="020F0502020204030204" pitchFamily="34" charset="0"/>
              <a:buChar char="›"/>
            </a:pPr>
            <a:r>
              <a:rPr lang="en-US" dirty="0"/>
              <a:t>Outlier Analysis</a:t>
            </a:r>
          </a:p>
          <a:p>
            <a:pPr>
              <a:buFont typeface="Calibri" panose="020F0502020204030204" pitchFamily="34" charset="0"/>
              <a:buChar char="›"/>
            </a:pPr>
            <a:endParaRPr lang="en-US" dirty="0"/>
          </a:p>
          <a:p>
            <a:pPr>
              <a:buFont typeface="Calibri" panose="020F0502020204030204" pitchFamily="34" charset="0"/>
              <a:buChar char="›"/>
            </a:pPr>
            <a:r>
              <a:rPr lang="en-US" dirty="0"/>
              <a:t>Other Classifying Models</a:t>
            </a:r>
          </a:p>
        </p:txBody>
      </p:sp>
    </p:spTree>
    <p:extLst>
      <p:ext uri="{BB962C8B-B14F-4D97-AF65-F5344CB8AC3E}">
        <p14:creationId xmlns:p14="http://schemas.microsoft.com/office/powerpoint/2010/main" val="5760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934F-D2C3-4991-AB66-FBC72AE8C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511" y="2361498"/>
            <a:ext cx="10795322" cy="23876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Business Case: 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Prediction of Charged Off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FEEA-D35D-48F4-A031-35A0263B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172" y="474909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Applicant: Pedro Martinez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537A2-68F3-4E2B-B17D-C8AE4F8D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45576-F34C-4792-9D2F-1B6D66EC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91" y="1143238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C23F3-0F89-4523-B03C-DB07AE350470}"/>
              </a:ext>
            </a:extLst>
          </p:cNvPr>
          <p:cNvSpPr txBox="1"/>
          <p:nvPr/>
        </p:nvSpPr>
        <p:spPr>
          <a:xfrm>
            <a:off x="5501102" y="268910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Lending Club</a:t>
            </a:r>
          </a:p>
        </p:txBody>
      </p:sp>
    </p:spTree>
    <p:extLst>
      <p:ext uri="{BB962C8B-B14F-4D97-AF65-F5344CB8AC3E}">
        <p14:creationId xmlns:p14="http://schemas.microsoft.com/office/powerpoint/2010/main" val="67779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5A87-8E21-4622-BDFF-55D5D9F3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and Solution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ADD3-A218-4BDB-9F7F-B379486A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0" y="1591709"/>
            <a:ext cx="10753060" cy="49011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  <a:buFont typeface="Calibri Light" panose="020F0302020204030204" pitchFamily="34" charset="0"/>
              <a:buChar char="›"/>
            </a:pPr>
            <a:r>
              <a:rPr lang="en-US" dirty="0">
                <a:latin typeface="+mj-lt"/>
              </a:rPr>
              <a:t>Objective: design a model that predicts Charged Off Loans using LC’s database</a:t>
            </a:r>
          </a:p>
          <a:p>
            <a:pPr>
              <a:lnSpc>
                <a:spcPct val="114000"/>
              </a:lnSpc>
              <a:buFont typeface="Calibri Light" panose="020F0302020204030204" pitchFamily="34" charset="0"/>
              <a:buChar char="›"/>
            </a:pPr>
            <a:r>
              <a:rPr lang="en-US" dirty="0">
                <a:latin typeface="+mj-lt"/>
              </a:rPr>
              <a:t>Solution Structure</a:t>
            </a:r>
          </a:p>
          <a:p>
            <a:pPr lvl="1">
              <a:lnSpc>
                <a:spcPct val="114000"/>
              </a:lnSpc>
              <a:buFont typeface="Calibri Light" panose="020F0302020204030204" pitchFamily="34" charset="0"/>
              <a:buChar char="›"/>
            </a:pPr>
            <a:r>
              <a:rPr lang="en-US" dirty="0">
                <a:latin typeface="+mj-lt"/>
              </a:rPr>
              <a:t>Exploratory Data Analysis</a:t>
            </a:r>
          </a:p>
          <a:p>
            <a:pPr lvl="1">
              <a:lnSpc>
                <a:spcPct val="114000"/>
              </a:lnSpc>
              <a:buFont typeface="Calibri Light" panose="020F0302020204030204" pitchFamily="34" charset="0"/>
              <a:buChar char="›"/>
            </a:pPr>
            <a:r>
              <a:rPr lang="en-US" dirty="0">
                <a:latin typeface="+mj-lt"/>
              </a:rPr>
              <a:t>Analysis and data cleaning (missing values, “o.h.e.” on categorical variables)</a:t>
            </a:r>
          </a:p>
          <a:p>
            <a:pPr lvl="1">
              <a:lnSpc>
                <a:spcPct val="114000"/>
              </a:lnSpc>
              <a:buFont typeface="Calibri Light" panose="020F0302020204030204" pitchFamily="34" charset="0"/>
              <a:buChar char="›"/>
            </a:pPr>
            <a:r>
              <a:rPr lang="en-US" dirty="0">
                <a:latin typeface="+mj-lt"/>
              </a:rPr>
              <a:t>Feature Selection </a:t>
            </a:r>
            <a:r>
              <a:rPr lang="en-US" sz="1600" dirty="0">
                <a:latin typeface="+mj-lt"/>
              </a:rPr>
              <a:t>(Forward Selection, Gradient Boosted Weights and Regularization)</a:t>
            </a:r>
          </a:p>
          <a:p>
            <a:pPr lvl="1">
              <a:lnSpc>
                <a:spcPct val="114000"/>
              </a:lnSpc>
              <a:buFont typeface="Calibri Light" panose="020F0302020204030204" pitchFamily="34" charset="0"/>
              <a:buChar char="›"/>
            </a:pPr>
            <a:r>
              <a:rPr lang="en-US" dirty="0">
                <a:latin typeface="+mj-lt"/>
              </a:rPr>
              <a:t>Model Training</a:t>
            </a:r>
          </a:p>
          <a:p>
            <a:pPr lvl="2">
              <a:lnSpc>
                <a:spcPct val="114000"/>
              </a:lnSpc>
            </a:pPr>
            <a:r>
              <a:rPr lang="en-US" dirty="0">
                <a:latin typeface="+mj-lt"/>
              </a:rPr>
              <a:t>three models: Logistic Regression, Gradient Boosting, K-Nearest Neighbors</a:t>
            </a:r>
          </a:p>
          <a:p>
            <a:pPr lvl="2">
              <a:lnSpc>
                <a:spcPct val="114000"/>
              </a:lnSpc>
            </a:pPr>
            <a:r>
              <a:rPr lang="en-US" dirty="0">
                <a:latin typeface="+mj-lt"/>
              </a:rPr>
              <a:t>GridSearch for HyperParameters and Cross Validation for overfitting analysis</a:t>
            </a:r>
          </a:p>
          <a:p>
            <a:pPr lvl="2">
              <a:lnSpc>
                <a:spcPct val="114000"/>
              </a:lnSpc>
            </a:pPr>
            <a:r>
              <a:rPr lang="en-US" dirty="0">
                <a:latin typeface="+mj-lt"/>
              </a:rPr>
              <a:t>Performance analysis: Confusion Matrices and ROC Curves</a:t>
            </a:r>
          </a:p>
          <a:p>
            <a:pPr lvl="1">
              <a:lnSpc>
                <a:spcPct val="114000"/>
              </a:lnSpc>
              <a:buFont typeface="Calibri Light" panose="020F0302020204030204" pitchFamily="34" charset="0"/>
              <a:buChar char="›"/>
            </a:pPr>
            <a:r>
              <a:rPr lang="en-US" dirty="0">
                <a:latin typeface="+mj-lt"/>
              </a:rPr>
              <a:t>Model Testing</a:t>
            </a:r>
          </a:p>
          <a:p>
            <a:pPr lvl="2">
              <a:lnSpc>
                <a:spcPct val="114000"/>
              </a:lnSpc>
            </a:pPr>
            <a:r>
              <a:rPr lang="en-US" dirty="0">
                <a:latin typeface="+mj-lt"/>
              </a:rPr>
              <a:t>Performance analysis: Confusion Matrices and ROC Curve</a:t>
            </a:r>
          </a:p>
        </p:txBody>
      </p:sp>
    </p:spTree>
    <p:extLst>
      <p:ext uri="{BB962C8B-B14F-4D97-AF65-F5344CB8AC3E}">
        <p14:creationId xmlns:p14="http://schemas.microsoft.com/office/powerpoint/2010/main" val="295952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320B-F438-4D29-9AB2-5E0CC58A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22E2-D51E-473A-B500-B70F8C57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set: 887379 observations by 74 variables</a:t>
            </a:r>
          </a:p>
          <a:p>
            <a:r>
              <a:rPr lang="en-US" dirty="0"/>
              <a:t>Test set: 759338 observations by 72 variables</a:t>
            </a:r>
          </a:p>
          <a:p>
            <a:r>
              <a:rPr lang="en-US" dirty="0"/>
              <a:t>Columns with more than half of observations with missing values: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2FDD5-B4EE-4C5A-B19F-E13D0648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09" y="3392619"/>
            <a:ext cx="2371781" cy="31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5E1-4035-4DBC-AB78-1B9A9434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65"/>
          </a:xfrm>
        </p:spPr>
        <p:txBody>
          <a:bodyPr>
            <a:no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59785-1035-4C86-98CE-E6447646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507" y="1175433"/>
            <a:ext cx="3790476" cy="27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C788E-BC88-43A1-BE99-30785D8E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539" y="1175432"/>
            <a:ext cx="3895238" cy="27428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39192B-D92B-480D-AEF1-D836081BDB57}"/>
              </a:ext>
            </a:extLst>
          </p:cNvPr>
          <p:cNvGrpSpPr/>
          <p:nvPr/>
        </p:nvGrpSpPr>
        <p:grpSpPr>
          <a:xfrm>
            <a:off x="144221" y="1054486"/>
            <a:ext cx="3914286" cy="2777725"/>
            <a:chOff x="258762" y="1618492"/>
            <a:chExt cx="3914286" cy="27777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F02893-D442-473B-AF46-FBA453F5E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62" y="1872408"/>
              <a:ext cx="3914286" cy="252380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C959E-DF32-484C-96D1-2C4AA6412F1B}"/>
                </a:ext>
              </a:extLst>
            </p:cNvPr>
            <p:cNvSpPr txBox="1"/>
            <p:nvPr/>
          </p:nvSpPr>
          <p:spPr>
            <a:xfrm>
              <a:off x="1035117" y="1618492"/>
              <a:ext cx="290493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Number of Non Charged-Off vs Charged-Off Loans 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2FF5A70-F17A-4CDC-B8CC-3148FF7CD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21" y="4062682"/>
            <a:ext cx="3914286" cy="26857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371B9D-3CF3-4A99-8A30-CD7B1E18C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477" y="4062682"/>
            <a:ext cx="3914286" cy="26857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AFF04E-791C-44C8-9968-47304AA87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658" y="4323512"/>
            <a:ext cx="4227473" cy="20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E01576-0B3B-4814-8A78-7AF1C6344264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4616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 (2)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6E3AD7-84DC-499B-AA6D-347ADDF6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658" y="1191914"/>
            <a:ext cx="4020331" cy="277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2A0901-4067-414B-8496-A298CC38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4" y="1191914"/>
            <a:ext cx="3638107" cy="28640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6C5AA8-D4F5-4515-AF17-C1EB4CC9B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120" y="1191914"/>
            <a:ext cx="3846116" cy="27740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01DA37-BF7A-464F-861F-657F134C9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96" y="4132612"/>
            <a:ext cx="3704762" cy="26857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A2B38D-E46C-4EFA-B522-F1C4F74BC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332" y="4132612"/>
            <a:ext cx="3666667" cy="26857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4F8FF0-3792-46FD-A46A-D2E93D53F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628" y="4132612"/>
            <a:ext cx="3790476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8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D2F7AC-6498-4039-B045-4F0D5696D043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Loan Rate for Charged-Off borrowers may show common higher cost: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 summary, a preliminary analysis shows no noticeable common characteristics among Charged-Off Loan borrowers compared to others.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B1E00-1143-46E1-A7E4-C13ABA3E66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616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 (conclusion)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293CEA-B214-4C7B-B7F7-A7AC792FBF44}"/>
              </a:ext>
            </a:extLst>
          </p:cNvPr>
          <p:cNvGrpSpPr/>
          <p:nvPr/>
        </p:nvGrpSpPr>
        <p:grpSpPr>
          <a:xfrm>
            <a:off x="4894004" y="2232837"/>
            <a:ext cx="2403991" cy="2011086"/>
            <a:chOff x="1073888" y="2264735"/>
            <a:chExt cx="2403991" cy="20110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05AB74-906B-4365-BACC-8BA045AA6E1E}"/>
                </a:ext>
              </a:extLst>
            </p:cNvPr>
            <p:cNvSpPr txBox="1"/>
            <p:nvPr/>
          </p:nvSpPr>
          <p:spPr>
            <a:xfrm>
              <a:off x="1073888" y="2264735"/>
              <a:ext cx="240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Avg Loan Rate per Home Ownership</a:t>
              </a:r>
            </a:p>
            <a:p>
              <a:pPr algn="ctr"/>
              <a:r>
                <a:rPr lang="en-US" sz="1200" dirty="0">
                  <a:latin typeface="+mj-lt"/>
                </a:rPr>
                <a:t>(for Charged-Off and none’s)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A10C65-F0F4-4242-9D8F-6BBB217EC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5897" y="2732175"/>
              <a:ext cx="2339972" cy="1543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89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6601-4F2C-4B9A-9289-52CFE2B4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4D6D-D5DA-487D-908D-08AE3603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Several selection techniques were performed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US" dirty="0"/>
              <a:t>Regularization (for Logistic Regression): </a:t>
            </a:r>
            <a:r>
              <a:rPr lang="en-US" sz="2000" dirty="0"/>
              <a:t>loan amount, interest rate, annual income, Debe-to-Income, delinquencies in the last 2 years, inquiries last 6 months, employment length, number of derogatory public records, number of open credit lines in the borrower's credit file.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Calibri" panose="020F0502020204030204" pitchFamily="34" charset="0"/>
              <a:buChar char="›"/>
            </a:pPr>
            <a:r>
              <a:rPr lang="en-US" dirty="0"/>
              <a:t>Gradient Boosted Weights (for Gradient Boosting):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D2C23-44CB-4618-A147-B8F0BE08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34" y="3965846"/>
            <a:ext cx="4569531" cy="28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0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6CCF-7F40-4F2A-9275-EF3DF53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642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0628A-EFA5-4F5D-9B4C-4F4BE1D09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389"/>
                <a:ext cx="10515600" cy="4741702"/>
              </a:xfrm>
            </p:spPr>
            <p:txBody>
              <a:bodyPr/>
              <a:lstStyle/>
              <a:p>
                <a:r>
                  <a:rPr lang="en-US" dirty="0"/>
                  <a:t>Called logistic since it uses the Logit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regression is in the form of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1800" dirty="0"/>
                  <a:t>where </a:t>
                </a:r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β</a:t>
                </a:r>
                <a:r>
                  <a:rPr lang="en-US" sz="1800" dirty="0"/>
                  <a:t> is the coefficients matrix representing the log-odds for p =1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X is the feature or explanatory variables matrix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p is the probability of the target variable being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0628A-EFA5-4F5D-9B4C-4F4BE1D09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389"/>
                <a:ext cx="10515600" cy="47417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16BBCD-0B2F-41AB-8E42-9525F3FF1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09"/>
          <a:stretch/>
        </p:blipFill>
        <p:spPr>
          <a:xfrm>
            <a:off x="5144990" y="4797183"/>
            <a:ext cx="1902019" cy="16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C38D-235F-4A03-B952-735B103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64EF-9122-4BEB-80B8-D62178E6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58" y="2375009"/>
            <a:ext cx="2736651" cy="11164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93CC9C-41E5-4178-A145-6BC2A0AB3391}"/>
              </a:ext>
            </a:extLst>
          </p:cNvPr>
          <p:cNvCxnSpPr>
            <a:stCxn id="10" idx="7"/>
          </p:cNvCxnSpPr>
          <p:nvPr/>
        </p:nvCxnSpPr>
        <p:spPr>
          <a:xfrm>
            <a:off x="1511296" y="4315107"/>
            <a:ext cx="5386077" cy="699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10755B3-7758-408A-9CAF-77AA27F235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4042493"/>
            <a:ext cx="10756739" cy="687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6A1C1-9FDA-46CD-B111-6DD7AF49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084" y="5015051"/>
            <a:ext cx="4964289" cy="1663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5FC71E4-40CD-4816-B706-A04C992DD567}"/>
              </a:ext>
            </a:extLst>
          </p:cNvPr>
          <p:cNvSpPr/>
          <p:nvPr/>
        </p:nvSpPr>
        <p:spPr>
          <a:xfrm>
            <a:off x="838200" y="4214404"/>
            <a:ext cx="788581" cy="68764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8C44B-5B7C-42B5-AFAC-BFFE579806B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53685" y="4801346"/>
            <a:ext cx="979399" cy="18873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E97CF3-F4EF-473A-A2BA-882602BD64F4}"/>
              </a:ext>
            </a:extLst>
          </p:cNvPr>
          <p:cNvCxnSpPr>
            <a:stCxn id="10" idx="1"/>
          </p:cNvCxnSpPr>
          <p:nvPr/>
        </p:nvCxnSpPr>
        <p:spPr>
          <a:xfrm>
            <a:off x="953685" y="4315107"/>
            <a:ext cx="979399" cy="699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5B128E-EAFE-4E11-932E-E09212776B25}"/>
              </a:ext>
            </a:extLst>
          </p:cNvPr>
          <p:cNvSpPr txBox="1"/>
          <p:nvPr/>
        </p:nvSpPr>
        <p:spPr>
          <a:xfrm>
            <a:off x="838200" y="1451679"/>
            <a:ext cx="1005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+mj-lt"/>
              </a:rPr>
              <a:t>A gradient boosting tress is an ensemble learning technique which predicts in the form of an ensemble of decision trees where the results of the each base-learner are combined to generate the final estimate. </a:t>
            </a:r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460F26-A2E4-4328-ACD5-FBF9745D222B}"/>
              </a:ext>
            </a:extLst>
          </p:cNvPr>
          <p:cNvSpPr txBox="1"/>
          <p:nvPr/>
        </p:nvSpPr>
        <p:spPr>
          <a:xfrm>
            <a:off x="4808115" y="3797141"/>
            <a:ext cx="2575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XGBoost Plot from Charged-Off Model:</a:t>
            </a:r>
          </a:p>
        </p:txBody>
      </p:sp>
    </p:spTree>
    <p:extLst>
      <p:ext uri="{BB962C8B-B14F-4D97-AF65-F5344CB8AC3E}">
        <p14:creationId xmlns:p14="http://schemas.microsoft.com/office/powerpoint/2010/main" val="300457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1384</TotalTime>
  <Words>708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Abadi</vt:lpstr>
      <vt:lpstr>Arial</vt:lpstr>
      <vt:lpstr>Calibri</vt:lpstr>
      <vt:lpstr>Calibri Light</vt:lpstr>
      <vt:lpstr>Cambria Math</vt:lpstr>
      <vt:lpstr>Office Theme</vt:lpstr>
      <vt:lpstr>file:///C:\Users\Pedro%20Martinez\Downloads\interview\Lending%20Club\business%20case\output\output_statistics.xlsx!Sheet2!R1C2:R25C12</vt:lpstr>
      <vt:lpstr>Business Case:  Prediction of Charged Off Loans</vt:lpstr>
      <vt:lpstr>The Problem and Solution Proposal</vt:lpstr>
      <vt:lpstr>Dataset</vt:lpstr>
      <vt:lpstr>Exploratory Data Analysis</vt:lpstr>
      <vt:lpstr>PowerPoint Presentation</vt:lpstr>
      <vt:lpstr>PowerPoint Presentation</vt:lpstr>
      <vt:lpstr>Feature Selection</vt:lpstr>
      <vt:lpstr>Logistic Regression</vt:lpstr>
      <vt:lpstr>Gradient Boosting</vt:lpstr>
      <vt:lpstr>K-Nearest Neighbor</vt:lpstr>
      <vt:lpstr>Model Training and Performance Comparison</vt:lpstr>
      <vt:lpstr>Confusion Matrix</vt:lpstr>
      <vt:lpstr>Results – Train set</vt:lpstr>
      <vt:lpstr>Results – Test set</vt:lpstr>
      <vt:lpstr>Classification Report</vt:lpstr>
      <vt:lpstr>Classification Report: Train and Test sets</vt:lpstr>
      <vt:lpstr>Further Improvement</vt:lpstr>
      <vt:lpstr>Business Case:  Prediction of Charged Off Loans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– Test set</dc:title>
  <dc:creator>Pedro Martinez</dc:creator>
  <cp:lastModifiedBy>Pedro Martinez</cp:lastModifiedBy>
  <cp:revision>66</cp:revision>
  <dcterms:created xsi:type="dcterms:W3CDTF">2021-02-24T21:35:04Z</dcterms:created>
  <dcterms:modified xsi:type="dcterms:W3CDTF">2021-02-25T20:53:50Z</dcterms:modified>
</cp:coreProperties>
</file>