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39172a86c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739172a86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39172a86c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739172a86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39172a86c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39172a86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39172a86c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739172a86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39172a86c_0_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739172a86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39172a86c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739172a86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393999a2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7393999a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393999a27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393999a2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393999a27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393999a2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393999a27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393999a2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571aa2618_0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571aa2618_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39172a86c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739172a86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7393999a27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7393999a2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393999a27_0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7393999a2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393999a27_0_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7393999a2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393999a27_0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7393999a2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7393999a27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7393999a2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739172a86c_0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739172a86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7393999a27_0_1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7393999a2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7393999a27_0_1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7393999a2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60a7b003d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060a7b003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39172a86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39172a8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60a7b003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60a7b00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649a0269d_1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649a0269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649a0269d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649a0269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56b9168cd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56b9168c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7393999a27_0_1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7393999a2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39172a86c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39172a8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Google Shape;14;p2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25" name="Google Shape;25;p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33" name="Google Shape;33;p6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7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8" name="Google Shape;8;p1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10.jpg"/><Relationship Id="rId5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ChiPy (Chicago Python User Group)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500"/>
              <a:t>Paul Ebreo</a:t>
            </a:r>
            <a:endParaRPr b="0" sz="4500"/>
          </a:p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June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 boxes &amp; hallucinations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750" y="1206153"/>
            <a:ext cx="8133411" cy="3775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/>
          <p:nvPr/>
        </p:nvSpPr>
        <p:spPr>
          <a:xfrm>
            <a:off x="2698025" y="2024875"/>
            <a:ext cx="886200" cy="55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025" y="0"/>
            <a:ext cx="8853976" cy="494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75" y="28050"/>
            <a:ext cx="8119490" cy="508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241875" y="2545000"/>
            <a:ext cx="9025200" cy="263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8525400" y="1003875"/>
            <a:ext cx="318000" cy="23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75" y="28050"/>
            <a:ext cx="8119490" cy="508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/>
          <p:nvPr/>
        </p:nvSpPr>
        <p:spPr>
          <a:xfrm>
            <a:off x="8563950" y="1061675"/>
            <a:ext cx="134700" cy="15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75" y="28050"/>
            <a:ext cx="8119490" cy="508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/>
          <p:nvPr/>
        </p:nvSpPr>
        <p:spPr>
          <a:xfrm>
            <a:off x="8178650" y="4028325"/>
            <a:ext cx="809100" cy="385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8535050" y="1042400"/>
            <a:ext cx="221400" cy="17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649850" y="-371947"/>
            <a:ext cx="8229600" cy="857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Hierarchical</a:t>
            </a:r>
            <a:r>
              <a:rPr lang="en" sz="2300"/>
              <a:t> nature of world</a:t>
            </a:r>
            <a:endParaRPr sz="2300"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575" y="1177253"/>
            <a:ext cx="3166241" cy="377532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/>
          <p:nvPr/>
        </p:nvSpPr>
        <p:spPr>
          <a:xfrm>
            <a:off x="3979100" y="1244675"/>
            <a:ext cx="1059600" cy="314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3632350" y="2121175"/>
            <a:ext cx="645300" cy="193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Hierarchical nature of world</a:t>
            </a:r>
            <a:endParaRPr sz="2300"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575" y="1177253"/>
            <a:ext cx="3166241" cy="377532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/>
          <p:nvPr/>
        </p:nvSpPr>
        <p:spPr>
          <a:xfrm>
            <a:off x="4008000" y="1254300"/>
            <a:ext cx="1020900" cy="232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/>
          <p:nvPr/>
        </p:nvSpPr>
        <p:spPr>
          <a:xfrm>
            <a:off x="3747925" y="2101925"/>
            <a:ext cx="443100" cy="131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Hierarchical nature of world</a:t>
            </a:r>
            <a:endParaRPr sz="2300"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575" y="1177253"/>
            <a:ext cx="3166241" cy="377532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/>
          <p:nvPr/>
        </p:nvSpPr>
        <p:spPr>
          <a:xfrm>
            <a:off x="3998350" y="1292825"/>
            <a:ext cx="915000" cy="156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/>
          <p:nvPr/>
        </p:nvSpPr>
        <p:spPr>
          <a:xfrm>
            <a:off x="3584175" y="2073025"/>
            <a:ext cx="760800" cy="31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Hierarchical nature of world</a:t>
            </a:r>
            <a:endParaRPr sz="2300"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575" y="1177253"/>
            <a:ext cx="3166241" cy="377532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/>
          <p:nvPr/>
        </p:nvSpPr>
        <p:spPr>
          <a:xfrm>
            <a:off x="3979125" y="1225425"/>
            <a:ext cx="1020900" cy="82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Hierarchical nature of world</a:t>
            </a:r>
            <a:endParaRPr sz="2300"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575" y="1177253"/>
            <a:ext cx="3166241" cy="377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ChiPy member since mid 2000s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worked in C# for dayjob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work in Python for personal projects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worked with Django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ML 2021 predictions were correct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Learning described in probabilities</a:t>
            </a:r>
            <a:endParaRPr sz="2300"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13" y="1196503"/>
            <a:ext cx="8188367" cy="377532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/>
          <p:nvPr/>
        </p:nvSpPr>
        <p:spPr>
          <a:xfrm>
            <a:off x="656050" y="2785800"/>
            <a:ext cx="8081400" cy="187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7"/>
          <p:cNvSpPr/>
          <p:nvPr/>
        </p:nvSpPr>
        <p:spPr>
          <a:xfrm>
            <a:off x="2505400" y="1810800"/>
            <a:ext cx="3082200" cy="152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7"/>
          <p:cNvSpPr/>
          <p:nvPr/>
        </p:nvSpPr>
        <p:spPr>
          <a:xfrm>
            <a:off x="5404575" y="2410175"/>
            <a:ext cx="520200" cy="55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/>
          <p:nvPr/>
        </p:nvSpPr>
        <p:spPr>
          <a:xfrm>
            <a:off x="5809175" y="2699100"/>
            <a:ext cx="635700" cy="25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Learning described in probabilities</a:t>
            </a:r>
            <a:endParaRPr sz="2300"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13" y="1196503"/>
            <a:ext cx="8188367" cy="377532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/>
          <p:nvPr/>
        </p:nvSpPr>
        <p:spPr>
          <a:xfrm>
            <a:off x="656050" y="2785800"/>
            <a:ext cx="8081400" cy="131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/>
          <p:nvPr/>
        </p:nvSpPr>
        <p:spPr>
          <a:xfrm>
            <a:off x="2505400" y="1810800"/>
            <a:ext cx="3082200" cy="152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8"/>
          <p:cNvSpPr/>
          <p:nvPr/>
        </p:nvSpPr>
        <p:spPr>
          <a:xfrm>
            <a:off x="5404575" y="2410175"/>
            <a:ext cx="520200" cy="55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8"/>
          <p:cNvSpPr/>
          <p:nvPr/>
        </p:nvSpPr>
        <p:spPr>
          <a:xfrm>
            <a:off x="5809175" y="2699100"/>
            <a:ext cx="635700" cy="25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Learning described in probabilities</a:t>
            </a:r>
            <a:endParaRPr sz="2300"/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13" y="1196503"/>
            <a:ext cx="8188367" cy="377532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/>
          <p:nvPr/>
        </p:nvSpPr>
        <p:spPr>
          <a:xfrm>
            <a:off x="656050" y="2785800"/>
            <a:ext cx="8081400" cy="71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2505400" y="1810800"/>
            <a:ext cx="3082200" cy="152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/>
          <p:nvPr/>
        </p:nvSpPr>
        <p:spPr>
          <a:xfrm>
            <a:off x="5404575" y="2410175"/>
            <a:ext cx="520200" cy="55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/>
          <p:nvPr/>
        </p:nvSpPr>
        <p:spPr>
          <a:xfrm>
            <a:off x="5809175" y="2699100"/>
            <a:ext cx="635700" cy="25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Learning described in probabilities</a:t>
            </a:r>
            <a:endParaRPr sz="2300"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13" y="1196503"/>
            <a:ext cx="8188367" cy="377532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0"/>
          <p:cNvSpPr/>
          <p:nvPr/>
        </p:nvSpPr>
        <p:spPr>
          <a:xfrm>
            <a:off x="3545650" y="1810800"/>
            <a:ext cx="2042100" cy="55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Learning described in probabilities</a:t>
            </a:r>
            <a:endParaRPr sz="2300"/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13" y="1196503"/>
            <a:ext cx="8188367" cy="3775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Learning described in probabilities</a:t>
            </a:r>
            <a:endParaRPr sz="2300"/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13" y="1196503"/>
            <a:ext cx="8188367" cy="3775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Learning described in Hiearchical PGMs</a:t>
            </a:r>
            <a:endParaRPr sz="2300"/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13" y="1196503"/>
            <a:ext cx="8188367" cy="3775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24" name="Google Shape;224;p34"/>
          <p:cNvSpPr/>
          <p:nvPr/>
        </p:nvSpPr>
        <p:spPr>
          <a:xfrm>
            <a:off x="1339925" y="2957100"/>
            <a:ext cx="770700" cy="77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sp>
        <p:nvSpPr>
          <p:cNvPr id="225" name="Google Shape;225;p34"/>
          <p:cNvSpPr/>
          <p:nvPr/>
        </p:nvSpPr>
        <p:spPr>
          <a:xfrm>
            <a:off x="2970850" y="2932950"/>
            <a:ext cx="770700" cy="77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girl</a:t>
            </a:r>
            <a:endParaRPr/>
          </a:p>
        </p:txBody>
      </p:sp>
      <p:sp>
        <p:nvSpPr>
          <p:cNvPr id="226" name="Google Shape;226;p34"/>
          <p:cNvSpPr/>
          <p:nvPr/>
        </p:nvSpPr>
        <p:spPr>
          <a:xfrm>
            <a:off x="4601775" y="2932950"/>
            <a:ext cx="770700" cy="77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ate</a:t>
            </a:r>
            <a:endParaRPr/>
          </a:p>
        </p:txBody>
      </p:sp>
      <p:sp>
        <p:nvSpPr>
          <p:cNvPr id="227" name="Google Shape;227;p34"/>
          <p:cNvSpPr/>
          <p:nvPr/>
        </p:nvSpPr>
        <p:spPr>
          <a:xfrm>
            <a:off x="2970850" y="1544225"/>
            <a:ext cx="770700" cy="77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8" name="Google Shape;228;p34"/>
          <p:cNvCxnSpPr>
            <a:stCxn id="224" idx="0"/>
            <a:endCxn id="227" idx="4"/>
          </p:cNvCxnSpPr>
          <p:nvPr/>
        </p:nvCxnSpPr>
        <p:spPr>
          <a:xfrm flipH="1" rot="10800000">
            <a:off x="1725275" y="2314800"/>
            <a:ext cx="1630800" cy="6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34"/>
          <p:cNvCxnSpPr>
            <a:stCxn id="225" idx="0"/>
            <a:endCxn id="227" idx="4"/>
          </p:cNvCxnSpPr>
          <p:nvPr/>
        </p:nvCxnSpPr>
        <p:spPr>
          <a:xfrm rot="10800000">
            <a:off x="3356200" y="2314950"/>
            <a:ext cx="0" cy="6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34"/>
          <p:cNvCxnSpPr>
            <a:stCxn id="227" idx="4"/>
            <a:endCxn id="226" idx="0"/>
          </p:cNvCxnSpPr>
          <p:nvPr/>
        </p:nvCxnSpPr>
        <p:spPr>
          <a:xfrm>
            <a:off x="3356200" y="2314925"/>
            <a:ext cx="1630800" cy="6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34"/>
          <p:cNvSpPr/>
          <p:nvPr/>
        </p:nvSpPr>
        <p:spPr>
          <a:xfrm>
            <a:off x="2701150" y="1751375"/>
            <a:ext cx="1310100" cy="35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Eating sentence</a:t>
            </a:r>
            <a:endParaRPr/>
          </a:p>
        </p:txBody>
      </p:sp>
      <p:sp>
        <p:nvSpPr>
          <p:cNvPr id="232" name="Google Shape;232;p34"/>
          <p:cNvSpPr txBox="1"/>
          <p:nvPr/>
        </p:nvSpPr>
        <p:spPr>
          <a:xfrm>
            <a:off x="5732125" y="1273575"/>
            <a:ext cx="2860800" cy="31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Nodes represent some concept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Edges (lines) </a:t>
            </a:r>
            <a:r>
              <a:rPr lang="en" sz="3000">
                <a:solidFill>
                  <a:schemeClr val="dk1"/>
                </a:solidFill>
              </a:rPr>
              <a:t>describe</a:t>
            </a:r>
            <a:r>
              <a:rPr lang="en" sz="3000">
                <a:solidFill>
                  <a:schemeClr val="dk1"/>
                </a:solidFill>
              </a:rPr>
              <a:t> relationship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LLMs very useful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It has major challenges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Time to upgrade to Hiearchical PGMs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pebreo.github.io/chipy2024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“LLM” series </a:t>
            </a:r>
            <a:r>
              <a:rPr lang="en"/>
              <a:t>by 3blue1brown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Dileep George on Lex Fridman podcast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Scott Phoenix on TWIST podcast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</a:t>
            </a:r>
            <a:r>
              <a:rPr i="1" lang="en"/>
              <a:t>A Thousand Brains</a:t>
            </a:r>
            <a:r>
              <a:rPr lang="en"/>
              <a:t> by Hawkins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links / resources</a:t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pebreo.github.io/chipy2024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457200" y="1200150"/>
            <a:ext cx="7741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ML recap &amp; proposed solns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</a:t>
            </a:r>
            <a:r>
              <a:rPr lang="en"/>
              <a:t>Hierarchical</a:t>
            </a:r>
            <a:r>
              <a:rPr lang="en"/>
              <a:t> PGMs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Resources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457200" y="205975"/>
            <a:ext cx="4095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</a:t>
            </a:r>
            <a:r>
              <a:rPr lang="en"/>
              <a:t> brain</a:t>
            </a:r>
            <a:endParaRPr/>
          </a:p>
        </p:txBody>
      </p:sp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4748050" y="1229700"/>
            <a:ext cx="3592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requires low training data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has causal model of the world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high generalization</a:t>
            </a:r>
            <a:endParaRPr/>
          </a:p>
        </p:txBody>
      </p:sp>
      <p:sp>
        <p:nvSpPr>
          <p:cNvPr id="68" name="Google Shape;68;p12"/>
          <p:cNvSpPr txBox="1"/>
          <p:nvPr>
            <p:ph type="title"/>
          </p:nvPr>
        </p:nvSpPr>
        <p:spPr>
          <a:xfrm>
            <a:off x="4748050" y="205975"/>
            <a:ext cx="4095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</a:t>
            </a:r>
            <a:r>
              <a:rPr lang="en"/>
              <a:t>brain</a:t>
            </a:r>
            <a:endParaRPr/>
          </a:p>
        </p:txBody>
      </p:sp>
      <p:sp>
        <p:nvSpPr>
          <p:cNvPr id="69" name="Google Shape;69;p12"/>
          <p:cNvSpPr txBox="1"/>
          <p:nvPr>
            <p:ph idx="1" type="body"/>
          </p:nvPr>
        </p:nvSpPr>
        <p:spPr>
          <a:xfrm>
            <a:off x="457200" y="1229700"/>
            <a:ext cx="3592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requires a lot of training data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no model of the world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low generalization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Limit 1 : requires massive data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Solution 1: assumptions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Limit 2: no causal model of real world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 2: memory + senses + imagination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725" y="230250"/>
            <a:ext cx="4265001" cy="3198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950" y="328238"/>
            <a:ext cx="4339927" cy="3002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2625" y="1992950"/>
            <a:ext cx="3002749" cy="300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ctrTitle"/>
          </p:nvPr>
        </p:nvSpPr>
        <p:spPr>
          <a:xfrm>
            <a:off x="457200" y="515585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Current architecture</a:t>
            </a:r>
            <a:endParaRPr b="0" sz="4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 boxes &amp; hallucinations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50" y="1341000"/>
            <a:ext cx="3460675" cy="322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4925" y="1240525"/>
            <a:ext cx="3777473" cy="34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