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5" r:id="rId6"/>
    <p:sldId id="264" r:id="rId7"/>
    <p:sldId id="261" r:id="rId8"/>
    <p:sldId id="267" r:id="rId9"/>
    <p:sldId id="262" r:id="rId10"/>
    <p:sldId id="266" r:id="rId11"/>
    <p:sldId id="263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5" autoAdjust="0"/>
  </p:normalViewPr>
  <p:slideViewPr>
    <p:cSldViewPr>
      <p:cViewPr varScale="1">
        <p:scale>
          <a:sx n="136" d="100"/>
          <a:sy n="136" d="100"/>
        </p:scale>
        <p:origin x="-21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903F-DFE9-411D-93EC-63C4167159AE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FF59E-6551-44E5-81E9-D31A396E2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FF59E-6551-44E5-81E9-D31A396E22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7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FF59E-6551-44E5-81E9-D31A396E22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927E0E-0F9E-4F8B-BDAE-402ACE22C344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517B4DB-ACE6-4BB5-A528-1097B38BD4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Influence of success-driven and reputation-based migration in the evolution of cooperation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friendly </a:t>
            </a:r>
            <a:r>
              <a:rPr lang="en-US" altLang="ko-KR" dirty="0" smtClean="0"/>
              <a:t>prisoners</a:t>
            </a:r>
          </a:p>
          <a:p>
            <a:r>
              <a:rPr lang="en-US" altLang="ko-KR" dirty="0" err="1" smtClean="0"/>
              <a:t>Byungsoo</a:t>
            </a:r>
            <a:r>
              <a:rPr lang="en-US" altLang="ko-KR" dirty="0" smtClean="0"/>
              <a:t> Kim, </a:t>
            </a:r>
            <a:r>
              <a:rPr lang="en-US" altLang="ko-KR" dirty="0" err="1" smtClean="0"/>
              <a:t>Basile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Maret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9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06072" cy="914400"/>
          </a:xfrm>
        </p:spPr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Reputation-Based Migration + Imitation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Migrate to a random place with the </a:t>
            </a:r>
            <a:r>
              <a:rPr lang="en-US" altLang="ko-KR" dirty="0" smtClean="0">
                <a:latin typeface="Calibri" panose="020F0502020204030204" pitchFamily="34" charset="0"/>
              </a:rPr>
              <a:t>probability </a:t>
            </a:r>
            <a:r>
              <a:rPr lang="en-US" altLang="ko-KR" dirty="0">
                <a:latin typeface="Calibri" panose="020F0502020204030204" pitchFamily="34" charset="0"/>
              </a:rPr>
              <a:t>based on the reputation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2800" y="2782800"/>
            <a:ext cx="3936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Calibri" panose="020F0502020204030204" pitchFamily="34" charset="0"/>
                  </a:rPr>
                  <a:t>Iter. 100,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2400" b="0" i="0" smtClean="0">
                        <a:latin typeface="Cambria Math"/>
                      </a:rPr>
                      <m:t>=0.</m:t>
                    </m:r>
                    <m:r>
                      <a:rPr lang="en-US" altLang="ko-KR" sz="2400" b="0" i="0" smtClean="0">
                        <a:latin typeface="Cambria Math"/>
                      </a:rPr>
                      <m:t>9</m:t>
                    </m:r>
                  </m:oMath>
                </a14:m>
                <a:r>
                  <a:rPr lang="en-US" altLang="ko-KR" sz="2400" dirty="0" smtClean="0">
                    <a:latin typeface="Calibri" panose="020F0502020204030204" pitchFamily="34" charset="0"/>
                  </a:rPr>
                  <a:t>1</a:t>
                </a:r>
                <a:endParaRPr lang="ko-KR" altLang="en-US" sz="2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70" t="-10526" r="-44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9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Our Model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Improve overall </a:t>
            </a:r>
            <a:r>
              <a:rPr lang="en-US" altLang="ko-KR" dirty="0" smtClean="0">
                <a:latin typeface="Calibri" panose="020F0502020204030204" pitchFamily="34" charset="0"/>
              </a:rPr>
              <a:t>payoff</a:t>
            </a:r>
          </a:p>
          <a:p>
            <a:pPr lvl="1"/>
            <a:r>
              <a:rPr lang="en-US" altLang="ko-KR" dirty="0" smtClean="0">
                <a:latin typeface="Calibri" panose="020F0502020204030204" pitchFamily="34" charset="0"/>
              </a:rPr>
              <a:t>Strategy Imitation</a:t>
            </a:r>
            <a:endParaRPr lang="ko-KR" altLang="en-US" dirty="0">
              <a:latin typeface="Calibri" panose="020F0502020204030204" pitchFamily="34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</a:rPr>
              <a:t>Where to go </a:t>
            </a:r>
          </a:p>
          <a:p>
            <a:pPr lvl="1"/>
            <a:r>
              <a:rPr lang="en-US" altLang="ko-KR" dirty="0" smtClean="0">
                <a:latin typeface="Calibri" panose="020F0502020204030204" pitchFamily="34" charset="0"/>
              </a:rPr>
              <a:t>Success-Driven Migration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Whether migrate or </a:t>
            </a:r>
            <a:r>
              <a:rPr lang="en-US" altLang="ko-KR" dirty="0" smtClean="0">
                <a:latin typeface="Calibri" panose="020F0502020204030204" pitchFamily="34" charset="0"/>
              </a:rPr>
              <a:t>not</a:t>
            </a:r>
          </a:p>
          <a:p>
            <a:pPr lvl="1"/>
            <a:r>
              <a:rPr lang="en-US" altLang="ko-KR" dirty="0" smtClean="0">
                <a:latin typeface="Calibri" panose="020F0502020204030204" pitchFamily="34" charset="0"/>
              </a:rPr>
              <a:t>Reputation-Based Migration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68580" indent="0">
              <a:buNone/>
            </a:pPr>
            <a:endParaRPr lang="en-US" altLang="ko-K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Convergence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Cooperator Ratios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Patterns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Calibri" panose="020F0502020204030204" pitchFamily="34" charset="0"/>
              </a:rPr>
              <a:t>Discussion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Thanks for your attention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Any question?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Prisoner’s Dilemma Game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3568" y="1772816"/>
            <a:ext cx="8193325" cy="3960440"/>
            <a:chOff x="755576" y="1772816"/>
            <a:chExt cx="8193325" cy="3960440"/>
          </a:xfrm>
        </p:grpSpPr>
        <p:pic>
          <p:nvPicPr>
            <p:cNvPr id="1026" name="Picture 2" descr="C:\Users\bk\Dropbox\Lecture\ModellingNSimulatingSocialSystemsWithMATLAB_AS15\project\trunk\cooperation\presentation\prisoners_dilemma-492x49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772816"/>
              <a:ext cx="3960440" cy="396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bk\Dropbox\Lecture\ModellingNSimulatingSocialSystemsWithMATLAB_AS15\project\trunk\cooperation\presentation\payoff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27"/>
            <a:stretch/>
          </p:blipFill>
          <p:spPr bwMode="auto">
            <a:xfrm>
              <a:off x="4932040" y="2193827"/>
              <a:ext cx="4016861" cy="311841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</p:pic>
      </p:grpSp>
      <p:sp>
        <p:nvSpPr>
          <p:cNvPr id="7" name="직사각형 6"/>
          <p:cNvSpPr/>
          <p:nvPr/>
        </p:nvSpPr>
        <p:spPr>
          <a:xfrm>
            <a:off x="6732240" y="2564904"/>
            <a:ext cx="93610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48264" y="3284984"/>
            <a:ext cx="2520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48264" y="4077072"/>
            <a:ext cx="252028" cy="36004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68144" y="3267362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66354" y="4077072"/>
            <a:ext cx="918102" cy="36004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24046" y="4941168"/>
            <a:ext cx="472290" cy="2880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Spatial PD Game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37390"/>
              </p:ext>
            </p:extLst>
          </p:nvPr>
        </p:nvGraphicFramePr>
        <p:xfrm>
          <a:off x="899592" y="1772817"/>
          <a:ext cx="4908375" cy="4084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125"/>
                <a:gridCol w="1636125"/>
                <a:gridCol w="1636125"/>
              </a:tblGrid>
              <a:tr h="126076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Cooperator</a:t>
                      </a:r>
                      <a:endParaRPr lang="ko-KR" alt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1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Cooperator</a:t>
                      </a:r>
                      <a:endParaRPr lang="ko-KR" altLang="en-US" sz="24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Cooperator</a:t>
                      </a:r>
                      <a:endParaRPr lang="ko-KR" altLang="en-US" sz="24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Defector</a:t>
                      </a:r>
                      <a:endParaRPr lang="ko-KR" altLang="en-US" sz="24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Cooperator</a:t>
                      </a:r>
                      <a:endParaRPr lang="ko-KR" altLang="en-US" sz="24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28184" y="32129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T=1.2, R=1, P=0.1, S=0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8" name="위쪽/아래쪽 화살표 7"/>
          <p:cNvSpPr/>
          <p:nvPr/>
        </p:nvSpPr>
        <p:spPr>
          <a:xfrm>
            <a:off x="2915816" y="2780928"/>
            <a:ext cx="216024" cy="50405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/아래쪽 화살표 8"/>
          <p:cNvSpPr/>
          <p:nvPr/>
        </p:nvSpPr>
        <p:spPr>
          <a:xfrm rot="5400000">
            <a:off x="4067944" y="3933056"/>
            <a:ext cx="216024" cy="36004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44805"/>
              </p:ext>
            </p:extLst>
          </p:nvPr>
        </p:nvGraphicFramePr>
        <p:xfrm>
          <a:off x="6587399" y="1520809"/>
          <a:ext cx="1695963" cy="168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321"/>
                <a:gridCol w="565321"/>
                <a:gridCol w="565321"/>
              </a:tblGrid>
              <a:tr h="27483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endParaRPr lang="ko-KR" altLang="en-US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endParaRPr lang="ko-KR" altLang="en-US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altLang="ko-KR" sz="18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 R</a:t>
                      </a:r>
                      <a:endParaRPr lang="ko-KR" altLang="en-US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altLang="ko-KR" sz="18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T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altLang="ko-KR" sz="18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S</a:t>
                      </a:r>
                      <a:endParaRPr lang="ko-KR" altLang="en-US"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P 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P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03848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R=1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9872" y="39284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S=0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0172" y="468623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alibri" panose="020F0502020204030204" pitchFamily="34" charset="0"/>
              </a:rPr>
              <a:t>(2,2)’s Overall Payoff 3R+1S=3</a:t>
            </a:r>
            <a:endParaRPr lang="ko-KR" altLang="en-US" sz="24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6996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R=1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39284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T=1.2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8376" y="2060848"/>
            <a:ext cx="44600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12360" y="2060848"/>
            <a:ext cx="3600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Evolution of Cooperation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Strategy Imitation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Success-Driven Migration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Reputation-Based Migration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Our Model</a:t>
            </a:r>
          </a:p>
          <a:p>
            <a:pPr lvl="1"/>
            <a:r>
              <a:rPr lang="en-US" altLang="ko-KR" dirty="0" smtClean="0">
                <a:latin typeface="Calibri" panose="020F0502020204030204" pitchFamily="34" charset="0"/>
              </a:rPr>
              <a:t>Combination of above models</a:t>
            </a:r>
          </a:p>
          <a:p>
            <a:pPr lvl="1"/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Initial State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4941168"/>
                <a:ext cx="7772400" cy="1414392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dirty="0" smtClean="0">
                    <a:latin typeface="Calibri" panose="020F0502020204030204" pitchFamily="34" charset="0"/>
                  </a:rPr>
                  <a:t>Population Density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/>
                      </a:rPr>
                      <m:t>𝜌</m:t>
                    </m:r>
                    <m:r>
                      <a:rPr lang="en-US" altLang="ko-KR" sz="2400" b="0" i="1" smtClean="0">
                        <a:latin typeface="Cambria Math"/>
                      </a:rPr>
                      <m:t> 0.7 (</m:t>
                    </m:r>
                    <m:r>
                      <a:rPr lang="en-US" altLang="ko-KR" sz="2400" b="0" i="1" smtClean="0">
                        <a:latin typeface="Cambria Math"/>
                      </a:rPr>
                      <m:t>𝐿</m:t>
                    </m:r>
                    <m:r>
                      <a:rPr lang="en-US" altLang="ko-KR" sz="2400" b="0" i="1" smtClean="0">
                        <a:latin typeface="Cambria Math"/>
                      </a:rPr>
                      <m:t> 100)</m:t>
                    </m:r>
                  </m:oMath>
                </a14:m>
                <a:endParaRPr lang="en-US" altLang="ko-KR" sz="2400" dirty="0">
                  <a:latin typeface="Calibri" panose="020F0502020204030204" pitchFamily="34" charset="0"/>
                </a:endParaRPr>
              </a:p>
              <a:p>
                <a:r>
                  <a:rPr lang="en-US" altLang="ko-KR" sz="2400" dirty="0">
                    <a:latin typeface="Calibri" panose="020F0502020204030204" pitchFamily="34" charset="0"/>
                  </a:rPr>
                  <a:t>Fraction of Cooperators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 0.5</m:t>
                    </m:r>
                  </m:oMath>
                </a14:m>
                <a:endParaRPr lang="en-US" altLang="ko-KR" sz="2400" dirty="0">
                  <a:latin typeface="Calibri" panose="020F0502020204030204" pitchFamily="34" charset="0"/>
                </a:endParaRPr>
              </a:p>
              <a:p>
                <a:r>
                  <a:rPr lang="en-US" altLang="ko-KR" sz="2400" dirty="0">
                    <a:latin typeface="Calibri" panose="020F0502020204030204" pitchFamily="34" charset="0"/>
                  </a:rPr>
                  <a:t>Payoff Matrix [T, R, P, S] = [1.2 1 0 0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]</a:t>
                </a:r>
                <a:endParaRPr lang="ko-KR" alt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4941168"/>
                <a:ext cx="7772400" cy="1414392"/>
              </a:xfrm>
              <a:blipFill rotWithShape="1">
                <a:blip r:embed="rId2"/>
                <a:stretch>
                  <a:fillRect t="-3448" b="-6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:\Users\bk\Dropbox\Lecture\ModellingNSimulatingSocialSystemsWithMATLAB_AS15\project\trunk\cooperation\code\results\Alphas - gamma1000,iter100\1\m0-t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815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Strategy Imitation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altLang="ko-KR" dirty="0">
                <a:latin typeface="Calibri" panose="020F0502020204030204" pitchFamily="34" charset="0"/>
              </a:rPr>
              <a:t>Compare with Neighbors’ </a:t>
            </a:r>
            <a:r>
              <a:rPr lang="en-US" altLang="ko-KR" dirty="0" smtClean="0">
                <a:latin typeface="Calibri" panose="020F0502020204030204" pitchFamily="34" charset="0"/>
              </a:rPr>
              <a:t>payoff, change their strategy</a:t>
            </a:r>
            <a:endParaRPr lang="en-US" altLang="ko-KR" dirty="0">
              <a:latin typeface="Calibri" panose="020F0502020204030204" pitchFamily="34" charset="0"/>
            </a:endParaRPr>
          </a:p>
          <a:p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2" descr="C:\Users\bk\Dropbox\Lecture\ModellingNSimulatingSocialSystemsWithMATLAB_AS15\project\trunk\cooperation\code\results\Alphas - gamma1000,iter100\1\m0-t1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90" y="2780928"/>
            <a:ext cx="3937620" cy="29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Calibri" panose="020F0502020204030204" pitchFamily="34" charset="0"/>
                  </a:rPr>
                  <a:t>Iter. 100,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2400" b="0" i="0" smtClean="0">
                        <a:latin typeface="Cambria Math"/>
                      </a:rPr>
                      <m:t>=0.5</m:t>
                    </m:r>
                    <m:r>
                      <a:rPr lang="en-US" altLang="ko-KR" sz="2400" b="0" i="0" smtClean="0">
                        <a:latin typeface="Cambria Math"/>
                      </a:rPr>
                      <m:t>1</m:t>
                    </m:r>
                  </m:oMath>
                </a14:m>
                <a:endParaRPr lang="ko-KR" altLang="en-US" sz="2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9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Success-Driven Migration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Migrate to the best candidate </a:t>
            </a:r>
            <a:r>
              <a:rPr lang="en-US" altLang="ko-KR" dirty="0" smtClean="0">
                <a:latin typeface="Calibri" panose="020F0502020204030204" pitchFamily="34" charset="0"/>
              </a:rPr>
              <a:t>site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000" y="2780928"/>
            <a:ext cx="3936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Calibri" panose="020F0502020204030204" pitchFamily="34" charset="0"/>
                  </a:rPr>
                  <a:t>Iter. 100,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2400" b="0" i="0" smtClean="0">
                        <a:latin typeface="Cambria Math"/>
                      </a:rPr>
                      <m:t>=0.5</m:t>
                    </m:r>
                  </m:oMath>
                </a14:m>
                <a:endParaRPr lang="ko-KR" altLang="en-US" sz="2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Success-Driven Migration + Imitation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Migrate and Imitate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Calibri" panose="020F0502020204030204" pitchFamily="34" charset="0"/>
                  </a:rPr>
                  <a:t>Iter. 100,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ko-KR" sz="2400" b="0" i="0" smtClean="0">
                        <a:latin typeface="Cambria Math"/>
                      </a:rPr>
                      <m:t>=0.</m:t>
                    </m:r>
                    <m:r>
                      <a:rPr lang="en-US" altLang="ko-KR" sz="2400" b="0" i="0" smtClean="0">
                        <a:latin typeface="Cambria Math"/>
                      </a:rPr>
                      <m:t>9</m:t>
                    </m:r>
                    <m:r>
                      <a:rPr lang="en-US" altLang="ko-KR" sz="2400" b="0" i="0" smtClean="0">
                        <a:latin typeface="Cambria Math"/>
                      </a:rPr>
                      <m:t>5</m:t>
                    </m:r>
                  </m:oMath>
                </a14:m>
                <a:endParaRPr lang="ko-KR" altLang="en-US" sz="2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877271"/>
                <a:ext cx="273630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9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2800" y="2782800"/>
            <a:ext cx="3936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Reputation-Based Migration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Migrate to a random place with the </a:t>
            </a:r>
            <a:r>
              <a:rPr lang="en-US" altLang="ko-KR" dirty="0" smtClean="0">
                <a:latin typeface="Calibri" panose="020F0502020204030204" pitchFamily="34" charset="0"/>
              </a:rPr>
              <a:t>probability </a:t>
            </a:r>
            <a:r>
              <a:rPr lang="en-US" altLang="ko-KR" dirty="0">
                <a:latin typeface="Calibri" panose="020F0502020204030204" pitchFamily="34" charset="0"/>
              </a:rPr>
              <a:t>based on the reputation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1151620" y="2924944"/>
                <a:ext cx="6840760" cy="3672408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411480" indent="-342900" algn="l" rtl="0" eaLnBrk="1" latinLnBrk="1" hangingPunct="1">
                  <a:spcBef>
                    <a:spcPts val="700"/>
                  </a:spcBef>
                  <a:buClr>
                    <a:schemeClr val="tx2"/>
                  </a:buClr>
                  <a:buSzPct val="95000"/>
                  <a:buFont typeface="Wingdings"/>
                  <a:buChar char="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0664" indent="-285750" algn="l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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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1872" indent="-228600" algn="l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Font typeface="Wingdings 3"/>
                  <a:buChar char=""/>
                  <a:defRPr kumimoji="0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1328" indent="-210312" algn="l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9928" indent="-210312" algn="l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182880" algn="l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93976" indent="-182880" algn="l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algn="ctr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r>
                        <a:rPr lang="en-US" altLang="ko-KR" sz="2400" i="1">
                          <a:latin typeface="Cambria Math"/>
                        </a:rPr>
                        <m:t>𝑡</m:t>
                      </m:r>
                      <m:r>
                        <a:rPr lang="en-US" altLang="ko-KR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ko-KR" sz="2400" dirty="0"/>
              </a:p>
              <a:p>
                <a:pPr marL="0" indent="0" algn="ctr">
                  <a:buFont typeface="Wingdings"/>
                  <a:buNone/>
                </a:pPr>
                <a:endParaRPr lang="en-US" altLang="ko-KR" sz="1800" i="1" dirty="0" smtClean="0"/>
              </a:p>
              <a:p>
                <a:pPr marL="0" indent="0" algn="ctr">
                  <a:buFont typeface="Wingdings"/>
                  <a:buNone/>
                </a:pP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ko-KR" sz="1900" dirty="0">
                    <a:latin typeface="Calibri" panose="020F0502020204030204" pitchFamily="34" charset="0"/>
                  </a:rPr>
                  <a:t>: </a:t>
                </a:r>
                <a:r>
                  <a:rPr lang="en-US" altLang="ko-KR" sz="1900" dirty="0" smtClean="0">
                    <a:latin typeface="Calibri" panose="020F0502020204030204" pitchFamily="34" charset="0"/>
                  </a:rPr>
                  <a:t>Reputation,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1900" dirty="0">
                    <a:latin typeface="Calibri" panose="020F0502020204030204" pitchFamily="34" charset="0"/>
                  </a:rPr>
                  <a:t>: </a:t>
                </a:r>
                <a:r>
                  <a:rPr lang="en-US" altLang="ko-KR" sz="1900" dirty="0" smtClean="0">
                    <a:latin typeface="Calibri" panose="020F0502020204030204" pitchFamily="34" charset="0"/>
                  </a:rPr>
                  <a:t>Individual,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1900" dirty="0">
                    <a:latin typeface="Calibri" panose="020F0502020204030204" pitchFamily="34" charset="0"/>
                  </a:rPr>
                  <a:t>: </a:t>
                </a:r>
                <a:r>
                  <a:rPr lang="en-US" altLang="ko-KR" sz="1900" dirty="0" smtClean="0">
                    <a:latin typeface="Calibri" panose="020F0502020204030204" pitchFamily="34" charset="0"/>
                  </a:rPr>
                  <a:t>Time,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sz="1900" dirty="0" smtClean="0">
                    <a:latin typeface="Calibri" panose="020F0502020204030204" pitchFamily="34" charset="0"/>
                  </a:rPr>
                  <a:t>: Decaying rate (memory effect)</a:t>
                </a:r>
              </a:p>
              <a:p>
                <a:pPr marL="0" indent="0" algn="ctr">
                  <a:buFont typeface="Wingdings"/>
                  <a:buNone/>
                </a:pP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sz="1900" dirty="0">
                    <a:latin typeface="Calibri" panose="020F0502020204030204" pitchFamily="34" charset="0"/>
                  </a:rPr>
                  <a:t>: 1 if cooperate, 0 </a:t>
                </a:r>
                <a:r>
                  <a:rPr lang="en-US" altLang="ko-KR" sz="1900" dirty="0" smtClean="0">
                    <a:latin typeface="Calibri" panose="020F0502020204030204" pitchFamily="34" charset="0"/>
                  </a:rPr>
                  <a:t>otherwise</a:t>
                </a:r>
                <a:endParaRPr lang="en-US" altLang="ko-KR" sz="1800" dirty="0" smtClean="0">
                  <a:latin typeface="Calibri" panose="020F0502020204030204" pitchFamily="34" charset="0"/>
                </a:endParaRPr>
              </a:p>
              <a:p>
                <a:pPr marL="0" indent="0" algn="ctr">
                  <a:buFont typeface="Wingdings"/>
                  <a:buNone/>
                </a:pPr>
                <a:endParaRPr lang="ko-KR" altLang="ko-KR" sz="1800" dirty="0"/>
              </a:p>
              <a:p>
                <a:pPr marL="0" indent="0" algn="ctr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24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∈ℵ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𝛾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ko-KR" altLang="ko-KR" sz="2400" dirty="0"/>
              </a:p>
              <a:p>
                <a:pPr marL="0" indent="0" algn="ctr">
                  <a:buFont typeface="Wingdings"/>
                  <a:buNone/>
                </a:pPr>
                <a:endParaRPr lang="en-US" altLang="ko-KR" sz="1400" i="1" dirty="0" smtClean="0"/>
              </a:p>
              <a:p>
                <a:pPr marL="0" indent="0" algn="ctr">
                  <a:buFont typeface="Wingdings"/>
                  <a:buNone/>
                </a:pP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sz="1900" dirty="0">
                    <a:latin typeface="Calibri" panose="020F0502020204030204" pitchFamily="34" charset="0"/>
                  </a:rPr>
                  <a:t>: Probability of individual’s </a:t>
                </a:r>
                <a:r>
                  <a:rPr lang="en-US" altLang="ko-KR" sz="1900" dirty="0" smtClean="0">
                    <a:latin typeface="Calibri" panose="020F0502020204030204" pitchFamily="34" charset="0"/>
                  </a:rPr>
                  <a:t>leaving,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ko-KR" sz="1900" dirty="0">
                    <a:latin typeface="Calibri" panose="020F0502020204030204" pitchFamily="34" charset="0"/>
                  </a:rPr>
                  <a:t>: Mobility </a:t>
                </a:r>
                <a:r>
                  <a:rPr lang="en-US" altLang="ko-KR" sz="1900" dirty="0" smtClean="0">
                    <a:latin typeface="Calibri" panose="020F0502020204030204" pitchFamily="34" charset="0"/>
                  </a:rPr>
                  <a:t>sensitivity</a:t>
                </a:r>
              </a:p>
              <a:p>
                <a:pPr marL="0" indent="0" algn="ctr">
                  <a:buFont typeface="Wingdings"/>
                  <a:buNone/>
                </a:pPr>
                <a14:m>
                  <m:oMath xmlns:m="http://schemas.openxmlformats.org/officeDocument/2006/math">
                    <m:r>
                      <a:rPr lang="en-US" altLang="ko-KR" sz="1900">
                        <a:latin typeface="Cambria Math"/>
                      </a:rPr>
                      <m:t>ℵ</m:t>
                    </m:r>
                  </m:oMath>
                </a14:m>
                <a:r>
                  <a:rPr lang="en-US" altLang="ko-KR" sz="1900" dirty="0" smtClean="0">
                    <a:latin typeface="Calibri" panose="020F0502020204030204" pitchFamily="34" charset="0"/>
                  </a:rPr>
                  <a:t>: Neighbors </a:t>
                </a:r>
                <a:r>
                  <a:rPr lang="en-US" altLang="ko-KR" sz="1900" dirty="0">
                    <a:latin typeface="Calibri" panose="020F0502020204030204" pitchFamily="34" charset="0"/>
                  </a:rPr>
                  <a:t>and </a:t>
                </a:r>
                <a:r>
                  <a:rPr lang="en-US" altLang="ko-KR" sz="1900" dirty="0" smtClean="0">
                    <a:latin typeface="Calibri" panose="020F0502020204030204" pitchFamily="34" charset="0"/>
                  </a:rPr>
                  <a:t>itself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2924944"/>
                <a:ext cx="6840760" cy="3672408"/>
              </a:xfrm>
              <a:prstGeom prst="rect">
                <a:avLst/>
              </a:prstGeom>
              <a:blipFill rotWithShape="1">
                <a:blip r:embed="rId2"/>
                <a:stretch>
                  <a:fillRect b="-2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172</TotalTime>
  <Words>334</Words>
  <Application>Microsoft Office PowerPoint</Application>
  <PresentationFormat>화면 슬라이드 쇼(4:3)</PresentationFormat>
  <Paragraphs>72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메트로</vt:lpstr>
      <vt:lpstr>Influence of success-driven and reputation-based migration in the evolution of cooperation</vt:lpstr>
      <vt:lpstr>Prisoner’s Dilemma Game</vt:lpstr>
      <vt:lpstr>Spatial PD Game</vt:lpstr>
      <vt:lpstr>Evolution of Cooperation</vt:lpstr>
      <vt:lpstr>Initial State</vt:lpstr>
      <vt:lpstr>Strategy Imitation</vt:lpstr>
      <vt:lpstr>Success-Driven Migration</vt:lpstr>
      <vt:lpstr>Success-Driven Migration + Imitation</vt:lpstr>
      <vt:lpstr>Reputation-Based Migration</vt:lpstr>
      <vt:lpstr>Reputation-Based Migration + Imitation</vt:lpstr>
      <vt:lpstr>Our Model</vt:lpstr>
      <vt:lpstr>Convergence</vt:lpstr>
      <vt:lpstr>Cooperator Ratios</vt:lpstr>
      <vt:lpstr>Patterns</vt:lpstr>
      <vt:lpstr>Discussion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success-driven and reputation-based migration in the evolution of cooperation</dc:title>
  <dc:creator>bk</dc:creator>
  <cp:lastModifiedBy>bk</cp:lastModifiedBy>
  <cp:revision>20</cp:revision>
  <dcterms:created xsi:type="dcterms:W3CDTF">2015-12-13T07:21:10Z</dcterms:created>
  <dcterms:modified xsi:type="dcterms:W3CDTF">2015-12-13T10:13:58Z</dcterms:modified>
</cp:coreProperties>
</file>