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B9FA67F-1DCD-4897-962B-7987A9EDE3D3}">
  <a:tblStyle styleId="{1B9FA67F-1DCD-4897-962B-7987A9EDE3D3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0" type="dt"/>
          </p:nvPr>
        </p:nvSpPr>
        <p:spPr>
          <a:xfrm>
            <a:off x="6477000" y="6416675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b="0" baseline="0" i="0" sz="1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b="0" baseline="0" i="0" sz="1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  <p:sp>
        <p:nvSpPr>
          <p:cNvPr id="27" name="Shape 27"/>
          <p:cNvSpPr/>
          <p:nvPr/>
        </p:nvSpPr>
        <p:spPr>
          <a:xfrm>
            <a:off x="0" y="0"/>
            <a:ext cx="365759" cy="68544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309558" y="680477"/>
            <a:ext cx="45718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269071" y="680477"/>
            <a:ext cx="27430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250018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221766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32" name="Shape 32"/>
          <p:cNvSpPr txBox="1"/>
          <p:nvPr>
            <p:ph type="ctrTitle"/>
          </p:nvPr>
        </p:nvSpPr>
        <p:spPr>
          <a:xfrm>
            <a:off x="914400" y="4343400"/>
            <a:ext cx="7772400" cy="19751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91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Font typeface="Consolas"/>
              <a:buNone/>
              <a:defRPr b="1" baseline="0" i="0" sz="4000" u="none" cap="none" strike="noStrik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  <a:rtl val="0"/>
              </a:defRPr>
            </a:lvl1pPr>
            <a:lvl2pPr indent="0" marL="0" marR="0" rtl="0" algn="l">
              <a:spcBef>
                <a:spcPts val="0"/>
              </a:spcBef>
              <a:defRPr b="0" baseline="0" i="0" sz="1800" u="none" cap="none" strike="noStrike"/>
            </a:lvl2pPr>
            <a:lvl3pPr indent="0" marL="0" marR="0" rtl="0" algn="l">
              <a:spcBef>
                <a:spcPts val="0"/>
              </a:spcBef>
              <a:defRPr b="0" baseline="0" i="0" sz="1800" u="none" cap="none" strike="noStrike"/>
            </a:lvl3pPr>
            <a:lvl4pPr indent="0" marL="0" marR="0" rtl="0" algn="l">
              <a:spcBef>
                <a:spcPts val="0"/>
              </a:spcBef>
              <a:defRPr b="0" baseline="0" i="0" sz="1800" u="none" cap="none" strike="noStrike"/>
            </a:lvl4pPr>
            <a:lvl5pPr indent="0" marL="0" marR="0" rtl="0" algn="l">
              <a:spcBef>
                <a:spcPts val="0"/>
              </a:spcBef>
              <a:defRPr b="0" baseline="0" i="0" sz="1800" u="none" cap="none" strike="noStrike"/>
            </a:lvl5pPr>
            <a:lvl6pPr indent="0" marL="0" marR="0" rtl="0" algn="l">
              <a:spcBef>
                <a:spcPts val="0"/>
              </a:spcBef>
              <a:defRPr b="0" baseline="0" i="0" sz="1800" u="none" cap="none" strike="noStrike"/>
            </a:lvl6pPr>
            <a:lvl7pPr indent="0" marL="0" marR="0" rtl="0" algn="l">
              <a:spcBef>
                <a:spcPts val="0"/>
              </a:spcBef>
              <a:defRPr b="0" baseline="0" i="0" sz="1800" u="none" cap="none" strike="noStrike"/>
            </a:lvl7pPr>
            <a:lvl8pPr indent="0" marL="0" marR="0" rtl="0" algn="l">
              <a:spcBef>
                <a:spcPts val="0"/>
              </a:spcBef>
              <a:defRPr b="0" baseline="0" i="0" sz="1800" u="none" cap="none" strike="noStrike"/>
            </a:lvl8pPr>
            <a:lvl9pPr indent="0" marL="0" marR="0" rtl="0" algn="l">
              <a:spcBef>
                <a:spcPts val="0"/>
              </a:spcBef>
              <a:defRPr b="0" baseline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1" type="subTitle"/>
          </p:nvPr>
        </p:nvSpPr>
        <p:spPr>
          <a:xfrm>
            <a:off x="914400" y="2834640"/>
            <a:ext cx="7772400" cy="1508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baseline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baseline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baseline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0" baseline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0" baseline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Font typeface="Noto Sans Symbols"/>
              <a:buNone/>
              <a:defRPr b="0" baseline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Font typeface="Noto Sans Symbols"/>
              <a:buNone/>
              <a:defRPr b="0" baseline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Font typeface="Noto Sans Symbols"/>
              <a:buNone/>
              <a:defRPr b="0" baseline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34" name="Shape 34"/>
          <p:cNvSpPr/>
          <p:nvPr/>
        </p:nvSpPr>
        <p:spPr>
          <a:xfrm>
            <a:off x="255289" y="5047394"/>
            <a:ext cx="73150" cy="169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255289" y="4796819"/>
            <a:ext cx="7315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255289" y="4637685"/>
            <a:ext cx="73150" cy="1371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255289" y="4542557"/>
            <a:ext cx="73150" cy="73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rgbClr val="C1EDFF"/>
              </a:buClr>
              <a:buFont typeface="Consolas"/>
              <a:buNone/>
              <a:defRPr baseline="0" sz="4000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 rot="5400000">
            <a:off x="2514599" y="183358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0319" marL="411480" rtl="0" algn="l">
              <a:spcBef>
                <a:spcPts val="700"/>
              </a:spcBef>
              <a:buClr>
                <a:schemeClr val="lt2"/>
              </a:buClr>
              <a:buFont typeface="Noto Sans Symbols"/>
              <a:buChar char="▪"/>
              <a:def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636" marL="740664" rtl="0" algn="l">
              <a:spcBef>
                <a:spcPts val="520"/>
              </a:spcBef>
              <a:buClr>
                <a:schemeClr val="accent2"/>
              </a:buClr>
              <a:buFont typeface="Noto Sans Symbols"/>
              <a:buChar char="▫"/>
              <a:def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0103" marL="996696" rtl="0" algn="l">
              <a:spcBef>
                <a:spcPts val="480"/>
              </a:spcBef>
              <a:buClr>
                <a:schemeClr val="accent2"/>
              </a:buClr>
              <a:buFont typeface="Noto Sans Symbols"/>
              <a:buChar char="◾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46227" marL="1261872" rtl="0" algn="l">
              <a:spcBef>
                <a:spcPts val="440"/>
              </a:spcBef>
              <a:buClr>
                <a:schemeClr val="accent3"/>
              </a:buClr>
              <a:buFont typeface="Noto Sans Symbols"/>
              <a:buChar char="●"/>
              <a:def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42672" marL="1481328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⚫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7272" marL="1709928" rtl="0" algn="l">
              <a:spcBef>
                <a:spcPts val="360"/>
              </a:spcBef>
              <a:buClr>
                <a:schemeClr val="accent3"/>
              </a:buClr>
              <a:buFont typeface="Noto Sans Symbols"/>
              <a:buChar char="⚫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5749" marL="1901951" rtl="0" algn="l">
              <a:spcBef>
                <a:spcPts val="320"/>
              </a:spcBef>
              <a:buClr>
                <a:schemeClr val="accent4"/>
              </a:buClr>
              <a:buFont typeface="Noto Sans Symbols"/>
              <a:buChar char="⚫"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4223" marL="2093976" rtl="0" algn="l">
              <a:spcBef>
                <a:spcPts val="320"/>
              </a:spcBef>
              <a:buClr>
                <a:schemeClr val="accent4"/>
              </a:buClr>
              <a:buFont typeface="Noto Sans Symbols"/>
              <a:buChar char="⚫"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2700" marL="2286000" rtl="0" algn="l">
              <a:spcBef>
                <a:spcPts val="320"/>
              </a:spcBef>
              <a:buClr>
                <a:schemeClr val="accent4"/>
              </a:buClr>
              <a:buFont typeface="Noto Sans Symbols"/>
              <a:buChar char="⚫"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>
            <a:off x="6477000" y="6416675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b="0" baseline="0" i="0" sz="1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b="0" baseline="0" i="0" sz="1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 rot="5400000">
            <a:off x="4694237" y="2209801"/>
            <a:ext cx="5851525" cy="198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rgbClr val="C1EDFF"/>
              </a:buClr>
              <a:buFont typeface="Consolas"/>
              <a:buNone/>
              <a:defRPr baseline="0" sz="4000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 rot="5400000">
            <a:off x="617536" y="266700"/>
            <a:ext cx="5851525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0319" marL="411480" rtl="0" algn="l">
              <a:spcBef>
                <a:spcPts val="700"/>
              </a:spcBef>
              <a:buClr>
                <a:schemeClr val="lt2"/>
              </a:buClr>
              <a:buFont typeface="Noto Sans Symbols"/>
              <a:buChar char="▪"/>
              <a:def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636" marL="740664" rtl="0" algn="l">
              <a:spcBef>
                <a:spcPts val="520"/>
              </a:spcBef>
              <a:buClr>
                <a:schemeClr val="accent2"/>
              </a:buClr>
              <a:buFont typeface="Noto Sans Symbols"/>
              <a:buChar char="▫"/>
              <a:def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0103" marL="996696" rtl="0" algn="l">
              <a:spcBef>
                <a:spcPts val="480"/>
              </a:spcBef>
              <a:buClr>
                <a:schemeClr val="accent2"/>
              </a:buClr>
              <a:buFont typeface="Noto Sans Symbols"/>
              <a:buChar char="◾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46227" marL="1261872" rtl="0" algn="l">
              <a:spcBef>
                <a:spcPts val="440"/>
              </a:spcBef>
              <a:buClr>
                <a:schemeClr val="accent3"/>
              </a:buClr>
              <a:buFont typeface="Noto Sans Symbols"/>
              <a:buChar char="●"/>
              <a:def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42672" marL="1481328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⚫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7272" marL="1709928" rtl="0" algn="l">
              <a:spcBef>
                <a:spcPts val="360"/>
              </a:spcBef>
              <a:buClr>
                <a:schemeClr val="accent3"/>
              </a:buClr>
              <a:buFont typeface="Noto Sans Symbols"/>
              <a:buChar char="⚫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5749" marL="1901951" rtl="0" algn="l">
              <a:spcBef>
                <a:spcPts val="320"/>
              </a:spcBef>
              <a:buClr>
                <a:schemeClr val="accent4"/>
              </a:buClr>
              <a:buFont typeface="Noto Sans Symbols"/>
              <a:buChar char="⚫"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4223" marL="2093976" rtl="0" algn="l">
              <a:spcBef>
                <a:spcPts val="320"/>
              </a:spcBef>
              <a:buClr>
                <a:schemeClr val="accent4"/>
              </a:buClr>
              <a:buFont typeface="Noto Sans Symbols"/>
              <a:buChar char="⚫"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2700" marL="2286000" rtl="0" algn="l">
              <a:spcBef>
                <a:spcPts val="320"/>
              </a:spcBef>
              <a:buClr>
                <a:schemeClr val="accent4"/>
              </a:buClr>
              <a:buFont typeface="Noto Sans Symbols"/>
              <a:buChar char="⚫"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0" type="dt"/>
          </p:nvPr>
        </p:nvSpPr>
        <p:spPr>
          <a:xfrm>
            <a:off x="6477000" y="6416675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b="0" baseline="0" i="0" sz="1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b="0" baseline="0" i="0" sz="1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rgbClr val="C1EDFF"/>
              </a:buClr>
              <a:buFont typeface="Consolas"/>
              <a:buNone/>
              <a:defRPr baseline="0" sz="4000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914400" y="1783558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0319" marL="411480" rtl="0" algn="l">
              <a:spcBef>
                <a:spcPts val="700"/>
              </a:spcBef>
              <a:buClr>
                <a:schemeClr val="lt2"/>
              </a:buClr>
              <a:buFont typeface="Noto Sans Symbols"/>
              <a:buChar char="▪"/>
              <a:def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636" marL="740664" rtl="0" algn="l">
              <a:spcBef>
                <a:spcPts val="520"/>
              </a:spcBef>
              <a:buClr>
                <a:schemeClr val="accent2"/>
              </a:buClr>
              <a:buFont typeface="Noto Sans Symbols"/>
              <a:buChar char="▫"/>
              <a:def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0103" marL="996696" rtl="0" algn="l">
              <a:spcBef>
                <a:spcPts val="480"/>
              </a:spcBef>
              <a:buClr>
                <a:schemeClr val="accent2"/>
              </a:buClr>
              <a:buFont typeface="Noto Sans Symbols"/>
              <a:buChar char="◾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46227" marL="1261872" rtl="0" algn="l">
              <a:spcBef>
                <a:spcPts val="440"/>
              </a:spcBef>
              <a:buClr>
                <a:schemeClr val="accent3"/>
              </a:buClr>
              <a:buFont typeface="Noto Sans Symbols"/>
              <a:buChar char="●"/>
              <a:def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42672" marL="1481328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⚫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7272" marL="1709928" rtl="0" algn="l">
              <a:spcBef>
                <a:spcPts val="360"/>
              </a:spcBef>
              <a:buClr>
                <a:schemeClr val="accent3"/>
              </a:buClr>
              <a:buFont typeface="Noto Sans Symbols"/>
              <a:buChar char="⚫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5749" marL="1901951" rtl="0" algn="l">
              <a:spcBef>
                <a:spcPts val="320"/>
              </a:spcBef>
              <a:buClr>
                <a:schemeClr val="accent4"/>
              </a:buClr>
              <a:buFont typeface="Noto Sans Symbols"/>
              <a:buChar char="⚫"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4223" marL="2093976" rtl="0" algn="l">
              <a:spcBef>
                <a:spcPts val="320"/>
              </a:spcBef>
              <a:buClr>
                <a:schemeClr val="accent4"/>
              </a:buClr>
              <a:buFont typeface="Noto Sans Symbols"/>
              <a:buChar char="⚫"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2700" marL="2286000" rtl="0" algn="l">
              <a:spcBef>
                <a:spcPts val="320"/>
              </a:spcBef>
              <a:buClr>
                <a:schemeClr val="accent4"/>
              </a:buClr>
              <a:buFont typeface="Noto Sans Symbols"/>
              <a:buChar char="⚫"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6477000" y="6416675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b="0" baseline="0" i="0" sz="1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b="0" baseline="0" i="0" sz="1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828951" y="1073887"/>
            <a:ext cx="4322134" cy="57912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31578" y="66315"/>
                </a:lnTo>
                <a:lnTo>
                  <a:pt x="120000" y="22105"/>
                </a:lnTo>
                <a:lnTo>
                  <a:pt x="120000" y="23684"/>
                </a:lnTo>
                <a:lnTo>
                  <a:pt x="32631" y="67039"/>
                </a:lnTo>
                <a:lnTo>
                  <a:pt x="2105" y="119999"/>
                </a:lnTo>
                <a:lnTo>
                  <a:pt x="2105" y="119999"/>
                </a:lnTo>
                <a:close/>
              </a:path>
            </a:pathLst>
          </a:custGeom>
          <a:noFill/>
          <a:ln cap="flat" cmpd="sng" w="9525">
            <a:solidFill>
              <a:schemeClr val="accent2">
                <a:alpha val="52549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373964" y="0"/>
            <a:ext cx="5514534" cy="6615330"/>
          </a:xfrm>
          <a:custGeom>
            <a:pathLst>
              <a:path extrusionOk="0" h="120000" w="120000">
                <a:moveTo>
                  <a:pt x="0" y="118604"/>
                </a:moveTo>
                <a:lnTo>
                  <a:pt x="0" y="120000"/>
                </a:lnTo>
                <a:lnTo>
                  <a:pt x="120000" y="76744"/>
                </a:lnTo>
                <a:lnTo>
                  <a:pt x="98630" y="0"/>
                </a:lnTo>
                <a:lnTo>
                  <a:pt x="96986" y="0"/>
                </a:lnTo>
                <a:lnTo>
                  <a:pt x="118664" y="76133"/>
                </a:lnTo>
                <a:lnTo>
                  <a:pt x="0" y="118604"/>
                </a:lnTo>
                <a:close/>
              </a:path>
            </a:pathLst>
          </a:custGeom>
          <a:noFill/>
          <a:ln cap="flat" cmpd="sng" w="9525">
            <a:solidFill>
              <a:schemeClr val="accent2">
                <a:alpha val="52549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7" name="Shape 47"/>
          <p:cNvSpPr/>
          <p:nvPr/>
        </p:nvSpPr>
        <p:spPr>
          <a:xfrm rot="5236414">
            <a:off x="4462126" y="1483600"/>
            <a:ext cx="4114800" cy="118872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  <a:lnTo>
                  <a:pt x="0" y="4285"/>
                </a:lnTo>
                <a:lnTo>
                  <a:pt x="0" y="0"/>
                </a:lnTo>
                <a:close/>
              </a:path>
            </a:pathLst>
          </a:custGeom>
          <a:solidFill>
            <a:srgbClr val="566885">
              <a:alpha val="29411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5943600" y="0"/>
            <a:ext cx="2743199" cy="4267198"/>
          </a:xfrm>
          <a:custGeom>
            <a:pathLst>
              <a:path extrusionOk="0" h="120000" w="120000">
                <a:moveTo>
                  <a:pt x="76666" y="0"/>
                </a:moveTo>
                <a:lnTo>
                  <a:pt x="120000" y="0"/>
                </a:lnTo>
                <a:lnTo>
                  <a:pt x="0" y="120000"/>
                </a:lnTo>
                <a:lnTo>
                  <a:pt x="76666" y="0"/>
                </a:lnTo>
                <a:close/>
              </a:path>
            </a:pathLst>
          </a:custGeom>
          <a:solidFill>
            <a:srgbClr val="536888">
              <a:alpha val="29411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5943600" y="4267200"/>
            <a:ext cx="3200398" cy="1143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40000"/>
                </a:lnTo>
                <a:lnTo>
                  <a:pt x="12000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536888">
              <a:alpha val="29411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5943600" y="0"/>
            <a:ext cx="1371598" cy="426719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106666" y="0"/>
                </a:lnTo>
                <a:lnTo>
                  <a:pt x="120000" y="0"/>
                </a:lnTo>
                <a:close/>
              </a:path>
            </a:pathLst>
          </a:custGeom>
          <a:solidFill>
            <a:srgbClr val="536888">
              <a:alpha val="29411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5948362" y="4246562"/>
            <a:ext cx="2090737" cy="2611436"/>
          </a:xfrm>
          <a:custGeom>
            <a:pathLst>
              <a:path extrusionOk="0" h="120000" w="120000">
                <a:moveTo>
                  <a:pt x="97585" y="120000"/>
                </a:moveTo>
                <a:lnTo>
                  <a:pt x="120000" y="120000"/>
                </a:lnTo>
                <a:lnTo>
                  <a:pt x="0" y="0"/>
                </a:lnTo>
                <a:lnTo>
                  <a:pt x="97585" y="120000"/>
                </a:lnTo>
                <a:close/>
              </a:path>
            </a:pathLst>
          </a:custGeom>
          <a:solidFill>
            <a:srgbClr val="536888">
              <a:alpha val="29411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5943600" y="4267200"/>
            <a:ext cx="1600198" cy="25908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0" y="0"/>
                </a:lnTo>
                <a:lnTo>
                  <a:pt x="114285" y="12000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536888">
              <a:alpha val="29411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5943600" y="1371600"/>
            <a:ext cx="3200398" cy="28956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20000" y="9473"/>
                </a:lnTo>
                <a:lnTo>
                  <a:pt x="0" y="119999"/>
                </a:lnTo>
                <a:lnTo>
                  <a:pt x="120000" y="0"/>
                </a:lnTo>
                <a:close/>
              </a:path>
            </a:pathLst>
          </a:custGeom>
          <a:solidFill>
            <a:srgbClr val="536888">
              <a:alpha val="29411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5943600" y="1752600"/>
            <a:ext cx="3200398" cy="25145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19999"/>
                </a:lnTo>
                <a:lnTo>
                  <a:pt x="120000" y="3636"/>
                </a:lnTo>
                <a:lnTo>
                  <a:pt x="120000" y="0"/>
                </a:lnTo>
                <a:close/>
              </a:path>
            </a:pathLst>
          </a:custGeom>
          <a:solidFill>
            <a:srgbClr val="536888">
              <a:alpha val="29411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990600" y="4267200"/>
            <a:ext cx="4953000" cy="25908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0"/>
                </a:lnTo>
                <a:lnTo>
                  <a:pt x="40615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536888">
              <a:alpha val="29411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533400" y="4267200"/>
            <a:ext cx="5333998" cy="25908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0"/>
                </a:lnTo>
                <a:lnTo>
                  <a:pt x="5142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536888">
              <a:alpha val="29411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366822" y="2438400"/>
            <a:ext cx="5638800" cy="1828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8378" y="120000"/>
                </a:lnTo>
                <a:lnTo>
                  <a:pt x="0" y="40000"/>
                </a:lnTo>
                <a:lnTo>
                  <a:pt x="0" y="0"/>
                </a:lnTo>
                <a:close/>
              </a:path>
            </a:pathLst>
          </a:custGeom>
          <a:solidFill>
            <a:srgbClr val="536888">
              <a:alpha val="29411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366822" y="2133600"/>
            <a:ext cx="5638800" cy="21335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  <a:lnTo>
                  <a:pt x="0" y="4285"/>
                </a:lnTo>
                <a:lnTo>
                  <a:pt x="0" y="0"/>
                </a:lnTo>
                <a:close/>
              </a:path>
            </a:pathLst>
          </a:custGeom>
          <a:solidFill>
            <a:srgbClr val="536888">
              <a:alpha val="29411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4572000" y="4267200"/>
            <a:ext cx="1371598" cy="25908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3333" y="120000"/>
                </a:lnTo>
                <a:lnTo>
                  <a:pt x="12000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566885">
              <a:alpha val="29411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706902" y="1351670"/>
            <a:ext cx="5718046" cy="9774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064" marL="54864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6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6477000" y="6416675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b="0" baseline="0" i="0" sz="1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b="0" baseline="0" i="0" sz="1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  <p:sp>
        <p:nvSpPr>
          <p:cNvPr id="64" name="Shape 64"/>
          <p:cNvSpPr/>
          <p:nvPr/>
        </p:nvSpPr>
        <p:spPr>
          <a:xfrm>
            <a:off x="363160" y="402262"/>
            <a:ext cx="8503920" cy="886263"/>
          </a:xfrm>
          <a:prstGeom prst="rect">
            <a:avLst/>
          </a:prstGeom>
          <a:solidFill>
            <a:srgbClr val="566885">
              <a:alpha val="4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706902" y="512064"/>
            <a:ext cx="8156448" cy="7772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Font typeface="Consolas"/>
              <a:buNone/>
              <a:defRPr b="0" baseline="0" sz="3800" cap="none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/>
          <p:nvPr/>
        </p:nvSpPr>
        <p:spPr>
          <a:xfrm flipH="1">
            <a:off x="371536" y="680477"/>
            <a:ext cx="27430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67" name="Shape 67"/>
          <p:cNvSpPr/>
          <p:nvPr/>
        </p:nvSpPr>
        <p:spPr>
          <a:xfrm flipH="1">
            <a:off x="411108" y="680477"/>
            <a:ext cx="27430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68" name="Shape 68"/>
          <p:cNvSpPr/>
          <p:nvPr/>
        </p:nvSpPr>
        <p:spPr>
          <a:xfrm flipH="1">
            <a:off x="448448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69" name="Shape 69"/>
          <p:cNvSpPr/>
          <p:nvPr/>
        </p:nvSpPr>
        <p:spPr>
          <a:xfrm flipH="1">
            <a:off x="476700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500477" y="680477"/>
            <a:ext cx="36574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512064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rgbClr val="C1EDFF"/>
              </a:buClr>
              <a:buFont typeface="Consolas"/>
              <a:buNone/>
              <a:defRPr baseline="0" sz="4000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64343" y="17705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655344" y="17705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477000" y="6416675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b="0" baseline="0" i="0" sz="1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b="0" baseline="0" i="0" sz="1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02263"/>
            <a:ext cx="8867079" cy="886263"/>
          </a:xfrm>
          <a:prstGeom prst="rect">
            <a:avLst/>
          </a:prstGeom>
          <a:solidFill>
            <a:srgbClr val="566885">
              <a:alpha val="4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504824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4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809750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9652" marL="73152" rtl="0" algn="l">
              <a:spcBef>
                <a:spcPts val="0"/>
              </a:spcBef>
              <a:buClr>
                <a:schemeClr val="accent2"/>
              </a:buClr>
              <a:buFont typeface="Calibri"/>
              <a:buNone/>
              <a:defRPr b="1" sz="2400">
                <a:solidFill>
                  <a:schemeClr val="accent2"/>
                </a:solidFill>
              </a:defRPr>
            </a:lvl1pPr>
            <a:lvl2pPr rtl="0">
              <a:spcBef>
                <a:spcPts val="0"/>
              </a:spcBef>
              <a:buFont typeface="Calibri"/>
              <a:buNone/>
              <a:defRPr b="1" sz="2000"/>
            </a:lvl2pPr>
            <a:lvl3pPr rtl="0">
              <a:spcBef>
                <a:spcPts val="0"/>
              </a:spcBef>
              <a:buFont typeface="Calibri"/>
              <a:buNone/>
              <a:defRPr b="1" sz="1800"/>
            </a:lvl3pPr>
            <a:lvl4pPr rtl="0">
              <a:spcBef>
                <a:spcPts val="0"/>
              </a:spcBef>
              <a:buFont typeface="Calibri"/>
              <a:buNone/>
              <a:defRPr b="1" sz="1600"/>
            </a:lvl4pPr>
            <a:lvl5pPr rtl="0">
              <a:spcBef>
                <a:spcPts val="0"/>
              </a:spcBef>
              <a:buFont typeface="Calibri"/>
              <a:buNone/>
              <a:defRPr b="1" sz="1600"/>
            </a:lvl5pPr>
            <a:lvl6pPr rtl="0">
              <a:spcBef>
                <a:spcPts val="0"/>
              </a:spcBef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645025" y="1809750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9652" marL="73152" rtl="0">
              <a:spcBef>
                <a:spcPts val="0"/>
              </a:spcBef>
              <a:buClr>
                <a:schemeClr val="accent2"/>
              </a:buClr>
              <a:buFont typeface="Calibri"/>
              <a:buNone/>
              <a:defRPr b="1" sz="2400">
                <a:solidFill>
                  <a:schemeClr val="accent2"/>
                </a:solidFill>
              </a:defRPr>
            </a:lvl1pPr>
            <a:lvl2pPr rtl="0">
              <a:spcBef>
                <a:spcPts val="0"/>
              </a:spcBef>
              <a:buFont typeface="Calibri"/>
              <a:buNone/>
              <a:defRPr b="1" sz="2000"/>
            </a:lvl2pPr>
            <a:lvl3pPr rtl="0">
              <a:spcBef>
                <a:spcPts val="0"/>
              </a:spcBef>
              <a:buFont typeface="Calibri"/>
              <a:buNone/>
              <a:defRPr b="1" sz="1800"/>
            </a:lvl3pPr>
            <a:lvl4pPr rtl="0">
              <a:spcBef>
                <a:spcPts val="0"/>
              </a:spcBef>
              <a:buFont typeface="Calibri"/>
              <a:buNone/>
              <a:defRPr b="1" sz="1600"/>
            </a:lvl4pPr>
            <a:lvl5pPr rtl="0">
              <a:spcBef>
                <a:spcPts val="0"/>
              </a:spcBef>
              <a:buFont typeface="Calibri"/>
              <a:buNone/>
              <a:defRPr b="1" sz="1600"/>
            </a:lvl5pPr>
            <a:lvl6pPr rtl="0">
              <a:spcBef>
                <a:spcPts val="0"/>
              </a:spcBef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3" type="body"/>
          </p:nvPr>
        </p:nvSpPr>
        <p:spPr>
          <a:xfrm>
            <a:off x="457200" y="2459035"/>
            <a:ext cx="4040187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4" type="body"/>
          </p:nvPr>
        </p:nvSpPr>
        <p:spPr>
          <a:xfrm>
            <a:off x="4645025" y="2459035"/>
            <a:ext cx="4041773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6477000" y="6416675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b="0" baseline="0" i="0" sz="1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b="0" baseline="0" i="0" sz="1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  <p:sp>
        <p:nvSpPr>
          <p:cNvPr id="88" name="Shape 88"/>
          <p:cNvSpPr/>
          <p:nvPr/>
        </p:nvSpPr>
        <p:spPr>
          <a:xfrm>
            <a:off x="87790" y="680477"/>
            <a:ext cx="45718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47304" y="680477"/>
            <a:ext cx="27430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28251" y="680477"/>
            <a:ext cx="9143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680477"/>
            <a:ext cx="9143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2" name="Shape 92"/>
          <p:cNvSpPr/>
          <p:nvPr/>
        </p:nvSpPr>
        <p:spPr>
          <a:xfrm flipH="1">
            <a:off x="149770" y="680477"/>
            <a:ext cx="27430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" name="Shape 93"/>
          <p:cNvSpPr/>
          <p:nvPr/>
        </p:nvSpPr>
        <p:spPr>
          <a:xfrm flipH="1">
            <a:off x="189339" y="680477"/>
            <a:ext cx="27430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4" name="Shape 94"/>
          <p:cNvSpPr/>
          <p:nvPr/>
        </p:nvSpPr>
        <p:spPr>
          <a:xfrm flipH="1">
            <a:off x="226681" y="680477"/>
            <a:ext cx="9143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5" name="Shape 95"/>
          <p:cNvSpPr/>
          <p:nvPr/>
        </p:nvSpPr>
        <p:spPr>
          <a:xfrm flipH="1">
            <a:off x="254934" y="680477"/>
            <a:ext cx="9143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278710" y="680477"/>
            <a:ext cx="36574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baseline="0" sz="4000" cap="none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6477000" y="6416675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b="0" baseline="0" i="0" sz="1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b="0" baseline="0" i="0" sz="1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0" type="dt"/>
          </p:nvPr>
        </p:nvSpPr>
        <p:spPr>
          <a:xfrm>
            <a:off x="6477000" y="6416675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b="0" baseline="0" i="0" sz="1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b="0" baseline="0" i="0" sz="1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85800" y="273050"/>
            <a:ext cx="8229600" cy="116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Font typeface="Consolas"/>
              <a:buNone/>
              <a:defRPr b="0" sz="36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1435100"/>
            <a:ext cx="251459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064" marL="54864" rtl="0">
              <a:spcBef>
                <a:spcPts val="0"/>
              </a:spcBef>
              <a:buFont typeface="Calibri"/>
              <a:buNone/>
              <a:defRPr sz="1800"/>
            </a:lvl1pPr>
            <a:lvl2pPr rtl="0">
              <a:spcBef>
                <a:spcPts val="0"/>
              </a:spcBef>
              <a:buFont typeface="Calibri"/>
              <a:buNone/>
              <a:defRPr sz="1200"/>
            </a:lvl2pPr>
            <a:lvl3pPr rtl="0">
              <a:spcBef>
                <a:spcPts val="0"/>
              </a:spcBef>
              <a:buFont typeface="Calibri"/>
              <a:buNone/>
              <a:defRPr sz="1000"/>
            </a:lvl3pPr>
            <a:lvl4pPr rtl="0">
              <a:spcBef>
                <a:spcPts val="0"/>
              </a:spcBef>
              <a:buFont typeface="Calibri"/>
              <a:buNone/>
              <a:defRPr sz="900"/>
            </a:lvl4pPr>
            <a:lvl5pPr rtl="0">
              <a:spcBef>
                <a:spcPts val="0"/>
              </a:spcBef>
              <a:buFont typeface="Calibri"/>
              <a:buNone/>
              <a:defRPr sz="900"/>
            </a:lvl5pPr>
            <a:lvl6pPr rtl="0">
              <a:spcBef>
                <a:spcPts val="0"/>
              </a:spcBef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3429000" y="1435100"/>
            <a:ext cx="548639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6477000" y="6416675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b="0" baseline="0" i="0" sz="1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b="0" baseline="0" i="0" sz="1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368032" y="0"/>
            <a:ext cx="8778239" cy="187803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cxnSp>
        <p:nvCxnSpPr>
          <p:cNvPr id="115" name="Shape 115"/>
          <p:cNvCxnSpPr/>
          <p:nvPr/>
        </p:nvCxnSpPr>
        <p:spPr>
          <a:xfrm>
            <a:off x="363193" y="1885026"/>
            <a:ext cx="8782622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16" name="Shape 116"/>
          <p:cNvGrpSpPr/>
          <p:nvPr/>
        </p:nvGrpSpPr>
        <p:grpSpPr>
          <a:xfrm rot="5400000">
            <a:off x="8514579" y="1219199"/>
            <a:ext cx="132763" cy="128466"/>
            <a:chOff x="6668085" y="1297745"/>
            <a:chExt cx="161840" cy="156602"/>
          </a:xfrm>
        </p:grpSpPr>
        <p:cxnSp>
          <p:nvCxnSpPr>
            <p:cNvPr id="117" name="Shape 117"/>
            <p:cNvCxnSpPr/>
            <p:nvPr/>
          </p:nvCxnSpPr>
          <p:spPr>
            <a:xfrm rot="-5400000">
              <a:off x="6664062" y="1301768"/>
              <a:ext cx="88509" cy="80463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Shape 118"/>
            <p:cNvCxnSpPr/>
            <p:nvPr/>
          </p:nvCxnSpPr>
          <p:spPr>
            <a:xfrm flipH="1" rot="5400000">
              <a:off x="6685886" y="1391256"/>
              <a:ext cx="125755" cy="426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Shape 119"/>
            <p:cNvCxnSpPr/>
            <p:nvPr/>
          </p:nvCxnSpPr>
          <p:spPr>
            <a:xfrm flipH="1" rot="5400000">
              <a:off x="6744524" y="1300851"/>
              <a:ext cx="88509" cy="82296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0" name="Shape 120"/>
          <p:cNvSpPr txBox="1"/>
          <p:nvPr>
            <p:ph type="title"/>
          </p:nvPr>
        </p:nvSpPr>
        <p:spPr>
          <a:xfrm>
            <a:off x="914400" y="441250"/>
            <a:ext cx="6858000" cy="7017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Font typeface="Consolas"/>
              <a:buNone/>
              <a:defRPr b="0" sz="21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/>
          <p:nvPr>
            <p:ph idx="2" type="pic"/>
          </p:nvPr>
        </p:nvSpPr>
        <p:spPr>
          <a:xfrm>
            <a:off x="368032" y="1893781"/>
            <a:ext cx="8778239" cy="496014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b="0" baseline="0" i="0" sz="3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914400" y="1150144"/>
            <a:ext cx="68580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" marL="27432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1400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defRPr sz="1200"/>
            </a:lvl2pPr>
            <a:lvl3pPr rtl="0">
              <a:spcBef>
                <a:spcPts val="0"/>
              </a:spcBef>
              <a:defRPr sz="1000"/>
            </a:lvl3pPr>
            <a:lvl4pPr rtl="0">
              <a:spcBef>
                <a:spcPts val="0"/>
              </a:spcBef>
              <a:defRPr sz="900"/>
            </a:lvl4pPr>
            <a:lvl5pPr rtl="0">
              <a:spcBef>
                <a:spcPts val="0"/>
              </a:spcBef>
              <a:defRPr sz="900"/>
            </a:lvl5pPr>
            <a:lvl6pPr rtl="0">
              <a:spcBef>
                <a:spcPts val="0"/>
              </a:spcBef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23" name="Shape 123"/>
          <p:cNvGrpSpPr/>
          <p:nvPr/>
        </p:nvGrpSpPr>
        <p:grpSpPr>
          <a:xfrm rot="5400000">
            <a:off x="8666979" y="1371599"/>
            <a:ext cx="132763" cy="128466"/>
            <a:chOff x="6668085" y="1297745"/>
            <a:chExt cx="161840" cy="156602"/>
          </a:xfrm>
        </p:grpSpPr>
        <p:cxnSp>
          <p:nvCxnSpPr>
            <p:cNvPr id="124" name="Shape 124"/>
            <p:cNvCxnSpPr/>
            <p:nvPr/>
          </p:nvCxnSpPr>
          <p:spPr>
            <a:xfrm rot="-5400000">
              <a:off x="6664062" y="1301768"/>
              <a:ext cx="88509" cy="80463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Shape 125"/>
            <p:cNvCxnSpPr/>
            <p:nvPr/>
          </p:nvCxnSpPr>
          <p:spPr>
            <a:xfrm flipH="1" rot="5400000">
              <a:off x="6685886" y="1391256"/>
              <a:ext cx="125755" cy="426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Shape 126"/>
            <p:cNvCxnSpPr/>
            <p:nvPr/>
          </p:nvCxnSpPr>
          <p:spPr>
            <a:xfrm flipH="1" rot="5400000">
              <a:off x="6744524" y="1300851"/>
              <a:ext cx="88509" cy="82296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7" name="Shape 127"/>
          <p:cNvGrpSpPr/>
          <p:nvPr/>
        </p:nvGrpSpPr>
        <p:grpSpPr>
          <a:xfrm rot="5400000">
            <a:off x="8320087" y="1474762"/>
            <a:ext cx="132763" cy="128466"/>
            <a:chOff x="6668085" y="1297745"/>
            <a:chExt cx="161840" cy="156602"/>
          </a:xfrm>
        </p:grpSpPr>
        <p:cxnSp>
          <p:nvCxnSpPr>
            <p:cNvPr id="128" name="Shape 128"/>
            <p:cNvCxnSpPr/>
            <p:nvPr/>
          </p:nvCxnSpPr>
          <p:spPr>
            <a:xfrm rot="-5400000">
              <a:off x="6664062" y="1301768"/>
              <a:ext cx="88509" cy="80463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Shape 129"/>
            <p:cNvCxnSpPr/>
            <p:nvPr/>
          </p:nvCxnSpPr>
          <p:spPr>
            <a:xfrm flipH="1" rot="5400000">
              <a:off x="6685886" y="1391256"/>
              <a:ext cx="125755" cy="426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Shape 130"/>
            <p:cNvCxnSpPr/>
            <p:nvPr/>
          </p:nvCxnSpPr>
          <p:spPr>
            <a:xfrm flipH="1" rot="5400000">
              <a:off x="6744524" y="1300851"/>
              <a:ext cx="88509" cy="82296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1" name="Shape 131"/>
          <p:cNvSpPr txBox="1"/>
          <p:nvPr>
            <p:ph idx="10" type="dt"/>
          </p:nvPr>
        </p:nvSpPr>
        <p:spPr>
          <a:xfrm>
            <a:off x="6477000" y="55497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b="0" baseline="0" i="0" sz="1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914400" y="55497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b="0" baseline="0" i="0" sz="1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610600" y="55497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1"/>
            </a:gs>
            <a:gs pos="65000">
              <a:schemeClr val="dk1"/>
            </a:gs>
            <a:gs pos="100000">
              <a:srgbClr val="5676AA"/>
            </a:gs>
          </a:gsLst>
          <a:lin ang="5400000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365759" cy="68544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255289" y="5047394"/>
            <a:ext cx="73150" cy="169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255289" y="4796819"/>
            <a:ext cx="7315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255289" y="4637685"/>
            <a:ext cx="73150" cy="1371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255289" y="4542557"/>
            <a:ext cx="73150" cy="73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309558" y="680477"/>
            <a:ext cx="45718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269071" y="680477"/>
            <a:ext cx="27430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250018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221766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Font typeface="Consolas"/>
              <a:buNone/>
              <a:defRPr b="0" baseline="0" i="0" sz="4000" u="none" cap="none" strike="noStrik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  <a:rtl val="0"/>
              </a:defRPr>
            </a:lvl1pPr>
            <a:lvl2pPr indent="0" marL="0" marR="0" rtl="0" algn="l">
              <a:spcBef>
                <a:spcPts val="0"/>
              </a:spcBef>
              <a:defRPr b="0" baseline="0" i="0" sz="1800" u="none" cap="none" strike="noStrike"/>
            </a:lvl2pPr>
            <a:lvl3pPr indent="0" marL="0" marR="0" rtl="0" algn="l">
              <a:spcBef>
                <a:spcPts val="0"/>
              </a:spcBef>
              <a:defRPr b="0" baseline="0" i="0" sz="1800" u="none" cap="none" strike="noStrike"/>
            </a:lvl3pPr>
            <a:lvl4pPr indent="0" marL="0" marR="0" rtl="0" algn="l">
              <a:spcBef>
                <a:spcPts val="0"/>
              </a:spcBef>
              <a:defRPr b="0" baseline="0" i="0" sz="1800" u="none" cap="none" strike="noStrike"/>
            </a:lvl4pPr>
            <a:lvl5pPr indent="0" marL="0" marR="0" rtl="0" algn="l">
              <a:spcBef>
                <a:spcPts val="0"/>
              </a:spcBef>
              <a:defRPr b="0" baseline="0" i="0" sz="1800" u="none" cap="none" strike="noStrike"/>
            </a:lvl5pPr>
            <a:lvl6pPr indent="0" marL="0" marR="0" rtl="0" algn="l">
              <a:spcBef>
                <a:spcPts val="0"/>
              </a:spcBef>
              <a:defRPr b="0" baseline="0" i="0" sz="1800" u="none" cap="none" strike="noStrike"/>
            </a:lvl6pPr>
            <a:lvl7pPr indent="0" marL="0" marR="0" rtl="0" algn="l">
              <a:spcBef>
                <a:spcPts val="0"/>
              </a:spcBef>
              <a:defRPr b="0" baseline="0" i="0" sz="1800" u="none" cap="none" strike="noStrike"/>
            </a:lvl7pPr>
            <a:lvl8pPr indent="0" marL="0" marR="0" rtl="0" algn="l">
              <a:spcBef>
                <a:spcPts val="0"/>
              </a:spcBef>
              <a:defRPr b="0" baseline="0" i="0" sz="1800" u="none" cap="none" strike="noStrike"/>
            </a:lvl8pPr>
            <a:lvl9pPr indent="0" marL="0" marR="0" rtl="0" algn="l">
              <a:spcBef>
                <a:spcPts val="0"/>
              </a:spcBef>
              <a:defRPr b="0" baseline="0" i="0" sz="1800" u="none" cap="none" strike="noStrike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914400" y="1783558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0319" marL="4114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Char char="▪"/>
              <a:defRPr b="0" baseline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8636" marL="740664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Char char="▫"/>
              <a:defRPr b="0" baseline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70103" marL="99669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Char char="◾"/>
              <a:defRPr b="0" baseline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46227" marL="126187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Char char="●"/>
              <a:defRPr b="0" baseline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42672" marL="148132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Char char="⚫"/>
              <a:defRPr b="0" baseline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17272" marL="170992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Char char="⚫"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15749" marL="190195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Font typeface="Noto Sans Symbols"/>
              <a:buChar char="⚫"/>
              <a:defRPr b="0" baseline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14223" marL="209397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Font typeface="Noto Sans Symbols"/>
              <a:buChar char="⚫"/>
              <a:defRPr b="0" baseline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12700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Font typeface="Noto Sans Symbols"/>
              <a:buChar char="⚫"/>
              <a:defRPr b="0" baseline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477000" y="6416675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b="0" baseline="0" i="0" sz="1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b="0" baseline="0" i="0" sz="1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jpg"/><Relationship Id="rId4" Type="http://schemas.openxmlformats.org/officeDocument/2006/relationships/image" Target="../media/image14.jpg"/><Relationship Id="rId5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Relationship Id="rId4" Type="http://schemas.openxmlformats.org/officeDocument/2006/relationships/image" Target="../media/image25.jpg"/><Relationship Id="rId5" Type="http://schemas.openxmlformats.org/officeDocument/2006/relationships/image" Target="../media/image2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5" Type="http://schemas.openxmlformats.org/officeDocument/2006/relationships/image" Target="../media/image20.jpg"/><Relationship Id="rId6" Type="http://schemas.openxmlformats.org/officeDocument/2006/relationships/image" Target="../media/image2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Relationship Id="rId4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jpg"/><Relationship Id="rId4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Relationship Id="rId4" Type="http://schemas.openxmlformats.org/officeDocument/2006/relationships/image" Target="../media/image0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685800" y="1196753"/>
            <a:ext cx="7772400" cy="2403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91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b="1" baseline="0" i="0" lang="en-US" sz="3600" u="none" cap="none" strike="noStrike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INFLUENCE OF SUCCESS-DRIVEN AND REPUTATION-BASED MIGRATION IN THE EVOLUTION OF COOPERATION</a:t>
            </a:r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914400" y="2834640"/>
            <a:ext cx="7772400" cy="1508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0057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The friendly prisoners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Byungsoo Kim, Basile Maret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914400" y="512064"/>
            <a:ext cx="790607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b="0" baseline="0" i="0" lang="en-US" sz="4000" u="none" cap="none" strike="noStrike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Reputation-Based Migration + Imitation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914400" y="1783558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7980" lvl="0" marL="411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Migrate to a random place with the probability based on the reputation</a:t>
            </a: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2800" y="2782800"/>
            <a:ext cx="3936000" cy="29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3203848" y="5877271"/>
            <a:ext cx="2736302" cy="4616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8943" l="-668" r="-443" t="-10521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baseline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b="0" baseline="0" i="0" lang="en-US" sz="4000" u="none" cap="none" strike="noStrike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Our Model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914400" y="1783558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7980" lvl="0" marL="411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Improve overall payoff</a:t>
            </a:r>
          </a:p>
          <a:p>
            <a:pPr indent="-296164" lvl="1" marL="740664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Char char="▫"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Strategy Imitation</a:t>
            </a:r>
          </a:p>
          <a:p>
            <a:pPr indent="-347980" lvl="0" marL="4114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Where to go </a:t>
            </a:r>
          </a:p>
          <a:p>
            <a:pPr indent="-296164" lvl="1" marL="740664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Char char="▫"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Success-Driven Migration</a:t>
            </a:r>
          </a:p>
          <a:p>
            <a:pPr indent="-347980" lvl="0" marL="4114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Whether migrate or not</a:t>
            </a:r>
          </a:p>
          <a:p>
            <a:pPr indent="-296164" lvl="1" marL="740664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Char char="▫"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Reputation-Based Migration</a:t>
            </a:r>
          </a:p>
          <a:p>
            <a:pPr indent="-5080" lvl="0" marL="685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baseline="0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b="0" baseline="0" i="0" lang="en-US" sz="4000" u="none" cap="none" strike="noStrike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Convergence</a:t>
            </a:r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2294" y="758424"/>
            <a:ext cx="2292774" cy="229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2294" y="3789039"/>
            <a:ext cx="2292774" cy="229277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50" name="Shape 250"/>
          <p:cNvSpPr txBox="1"/>
          <p:nvPr/>
        </p:nvSpPr>
        <p:spPr>
          <a:xfrm>
            <a:off x="5711380" y="3051200"/>
            <a:ext cx="2934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Success-Driven after 1000 iterations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5711380" y="6109769"/>
            <a:ext cx="2934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Success-Driven after 3000 iterations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1364462" y="5056732"/>
            <a:ext cx="2934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Convergence of the different models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852425" y="4025907"/>
            <a:ext cx="2934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TODO : here should be the plot convergence-20000.eps</a:t>
            </a: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" y="1972869"/>
            <a:ext cx="3834724" cy="305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b="0" baseline="0" i="0" lang="en-US" sz="4000" u="none" cap="none" strike="noStrike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Convergence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2754675" y="21616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TODO : here should be the plot convergence-50000-2.eps</a:t>
            </a: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2231" y="1620903"/>
            <a:ext cx="4499537" cy="361619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1897950" y="5301200"/>
            <a:ext cx="5703000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Cooperator ratio after 50000 iterations for α=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ɣ</a:t>
            </a: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500</a:t>
            </a: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b="0" baseline="0" i="0" lang="en-US" sz="4000" u="none" cap="none" strike="noStrike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Cooperator Ratios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3337814" y="1816046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TODO : here should be the plot alpha05.eps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1897950" y="5373216"/>
            <a:ext cx="53480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Cooperator ratio after 5000 iterations for α=0.5</a:t>
            </a: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3219" y="1757022"/>
            <a:ext cx="4637560" cy="3616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b="0" baseline="0" i="0" lang="en-US" sz="4000" u="none" cap="none" strike="noStrike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Cooperator Ratios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585215" y="1663646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TODO : here should be the plot alpha095.eps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442225" y="5301207"/>
            <a:ext cx="50336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Cooperator ratio after 5000 iterations for α=0.95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5220071" y="2465849"/>
            <a:ext cx="3758700" cy="20177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658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baseline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 </a:t>
            </a:r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6083" y="1988840"/>
            <a:ext cx="4205981" cy="3278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b="0" baseline="0" i="0" lang="en-US" sz="4000" u="none" cap="none" strike="noStrike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Patterns without imitation</a:t>
            </a:r>
          </a:p>
        </p:txBody>
      </p:sp>
      <p:pic>
        <p:nvPicPr>
          <p:cNvPr id="285" name="Shape 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791" y="1585900"/>
            <a:ext cx="2555675" cy="25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4503" y="1585900"/>
            <a:ext cx="2555675" cy="25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5241" y="1585900"/>
            <a:ext cx="2555675" cy="25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533787" y="4301000"/>
            <a:ext cx="2555699" cy="50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Success-Driven migration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3364948" y="4301000"/>
            <a:ext cx="2871299" cy="50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Reputation-Based migration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6336748" y="4377200"/>
            <a:ext cx="2871299" cy="50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Success-Driven and Reputation-Based migration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b="0" baseline="0" i="0" lang="en-US" sz="4000" u="none" cap="none" strike="noStrike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Patterns with imitation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752986" y="6225128"/>
            <a:ext cx="2555699" cy="50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Success-Driven migration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5510698" y="3413425"/>
            <a:ext cx="2871299" cy="50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Reputation-Based migration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5510698" y="6246975"/>
            <a:ext cx="2871299" cy="50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Success-Driven and Reputation-Based migration</a:t>
            </a:r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176" y="4027175"/>
            <a:ext cx="2228921" cy="222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6900" y="1260700"/>
            <a:ext cx="2228923" cy="2228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6900" y="4027175"/>
            <a:ext cx="2228923" cy="222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51168" y="1260695"/>
            <a:ext cx="2228923" cy="2228923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1752986" y="3413425"/>
            <a:ext cx="2555699" cy="50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Imitation only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b="0" baseline="0" i="0" lang="en-US" sz="4000" u="none" cap="none" strike="noStrike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Thanks for your attention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914400" y="1783558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7980" lvl="0" marL="411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Any question?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b="0" baseline="0" i="0" lang="en-US" sz="4000" u="none" cap="none" strike="noStrike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Prisoner’s Dilemma Game</a:t>
            </a:r>
          </a:p>
        </p:txBody>
      </p:sp>
      <p:grpSp>
        <p:nvGrpSpPr>
          <p:cNvPr id="158" name="Shape 158"/>
          <p:cNvGrpSpPr/>
          <p:nvPr/>
        </p:nvGrpSpPr>
        <p:grpSpPr>
          <a:xfrm>
            <a:off x="683566" y="1772816"/>
            <a:ext cx="8193324" cy="3960440"/>
            <a:chOff x="755575" y="1772816"/>
            <a:chExt cx="8193324" cy="3960440"/>
          </a:xfrm>
        </p:grpSpPr>
        <p:pic>
          <p:nvPicPr>
            <p:cNvPr id="159" name="Shape 1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5575" y="1772816"/>
              <a:ext cx="3960440" cy="3960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Shape 160"/>
            <p:cNvPicPr preferRelativeResize="0"/>
            <p:nvPr/>
          </p:nvPicPr>
          <p:blipFill rotWithShape="1">
            <a:blip r:embed="rId4">
              <a:alphaModFix/>
            </a:blip>
            <a:srcRect b="0" l="0" r="13027" t="0"/>
            <a:stretch/>
          </p:blipFill>
          <p:spPr>
            <a:xfrm>
              <a:off x="4932039" y="2193825"/>
              <a:ext cx="4016860" cy="311841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</p:pic>
      </p:grpSp>
      <p:sp>
        <p:nvSpPr>
          <p:cNvPr id="161" name="Shape 161"/>
          <p:cNvSpPr/>
          <p:nvPr/>
        </p:nvSpPr>
        <p:spPr>
          <a:xfrm>
            <a:off x="6732239" y="2564902"/>
            <a:ext cx="936103" cy="2088232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6948264" y="3284982"/>
            <a:ext cx="252028" cy="36004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6948264" y="4077071"/>
            <a:ext cx="252028" cy="360040"/>
          </a:xfrm>
          <a:prstGeom prst="rect">
            <a:avLst/>
          </a:prstGeom>
          <a:noFill/>
          <a:ln cap="flat" cmpd="sng" w="19050">
            <a:solidFill>
              <a:srgbClr val="007D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5868144" y="3267360"/>
            <a:ext cx="720080" cy="36004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5766353" y="4077071"/>
            <a:ext cx="918101" cy="360040"/>
          </a:xfrm>
          <a:prstGeom prst="rect">
            <a:avLst/>
          </a:prstGeom>
          <a:noFill/>
          <a:ln cap="flat" cmpd="sng" w="19050">
            <a:solidFill>
              <a:srgbClr val="007D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7124046" y="4941167"/>
            <a:ext cx="472288" cy="288032"/>
          </a:xfrm>
          <a:prstGeom prst="rect">
            <a:avLst/>
          </a:prstGeom>
          <a:noFill/>
          <a:ln cap="flat" cmpd="sng" w="19050">
            <a:solidFill>
              <a:srgbClr val="007D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b="0" baseline="0" i="0" lang="en-US" sz="4000" u="none" cap="none" strike="noStrike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Spatial PD Game</a:t>
            </a:r>
          </a:p>
        </p:txBody>
      </p:sp>
      <p:graphicFrame>
        <p:nvGraphicFramePr>
          <p:cNvPr id="173" name="Shape 173"/>
          <p:cNvGraphicFramePr/>
          <p:nvPr/>
        </p:nvGraphicFramePr>
        <p:xfrm>
          <a:off x="899591" y="17728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{1B9FA67F-1DCD-4897-962B-7987A9EDE3D3}</a:tableStyleId>
              </a:tblPr>
              <a:tblGrid>
                <a:gridCol w="1636125"/>
                <a:gridCol w="1636125"/>
                <a:gridCol w="1636125"/>
              </a:tblGrid>
              <a:tr h="1260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DEA"/>
                        </a:buClr>
                        <a:buSzPct val="25000"/>
                        <a:buFont typeface="Calibri"/>
                        <a:buNone/>
                      </a:pPr>
                      <a:r>
                        <a:rPr baseline="0" lang="en-US" sz="2400" u="none" cap="none" strike="noStrike">
                          <a:solidFill>
                            <a:srgbClr val="007DE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Cooperator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41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DEA"/>
                        </a:buClr>
                        <a:buSzPct val="25000"/>
                        <a:buFont typeface="Calibri"/>
                        <a:buNone/>
                      </a:pPr>
                      <a:r>
                        <a:rPr baseline="0" lang="en-US" sz="2400" u="none" cap="none" strike="noStrike">
                          <a:solidFill>
                            <a:srgbClr val="007DE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Cooperator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DEA"/>
                        </a:buClr>
                        <a:buSzPct val="25000"/>
                        <a:buFont typeface="Calibri"/>
                        <a:buNone/>
                      </a:pPr>
                      <a:r>
                        <a:rPr baseline="0" lang="en-US" sz="2400" u="none" cap="none" strike="noStrike">
                          <a:solidFill>
                            <a:srgbClr val="007DE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Cooperator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baseline="0" lang="en-US" sz="24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Defector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41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DEA"/>
                        </a:buClr>
                        <a:buSzPct val="25000"/>
                        <a:buFont typeface="Calibri"/>
                        <a:buNone/>
                      </a:pPr>
                      <a:r>
                        <a:rPr baseline="0" lang="en-US" sz="2400" u="none" cap="none" strike="noStrike">
                          <a:solidFill>
                            <a:srgbClr val="007DE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Cooperator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74" name="Shape 174"/>
          <p:cNvSpPr txBox="1"/>
          <p:nvPr/>
        </p:nvSpPr>
        <p:spPr>
          <a:xfrm>
            <a:off x="6228182" y="3212975"/>
            <a:ext cx="2520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T=1.2, R=1, P=0.1, S=0</a:t>
            </a:r>
          </a:p>
        </p:txBody>
      </p:sp>
      <p:sp>
        <p:nvSpPr>
          <p:cNvPr id="175" name="Shape 175"/>
          <p:cNvSpPr/>
          <p:nvPr/>
        </p:nvSpPr>
        <p:spPr>
          <a:xfrm>
            <a:off x="2915816" y="2780926"/>
            <a:ext cx="216022" cy="504056"/>
          </a:xfrm>
          <a:prstGeom prst="upDown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76" name="Shape 176"/>
          <p:cNvSpPr/>
          <p:nvPr/>
        </p:nvSpPr>
        <p:spPr>
          <a:xfrm rot="5400000">
            <a:off x="4067943" y="3933055"/>
            <a:ext cx="216022" cy="360040"/>
          </a:xfrm>
          <a:prstGeom prst="upDown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graphicFrame>
        <p:nvGraphicFramePr>
          <p:cNvPr id="177" name="Shape 177"/>
          <p:cNvGraphicFramePr/>
          <p:nvPr/>
        </p:nvGraphicFramePr>
        <p:xfrm>
          <a:off x="6587399" y="15208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{1B9FA67F-1DCD-4897-962B-7987A9EDE3D3}</a:tableStyleId>
              </a:tblPr>
              <a:tblGrid>
                <a:gridCol w="565325"/>
                <a:gridCol w="565325"/>
                <a:gridCol w="565325"/>
              </a:tblGrid>
              <a:tr h="27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DEA"/>
                        </a:buClr>
                        <a:buSzPct val="25000"/>
                        <a:buFont typeface="Calibri"/>
                        <a:buNone/>
                      </a:pPr>
                      <a:r>
                        <a:rPr baseline="0" lang="en-US" sz="1800" u="none" cap="none" strike="noStrike">
                          <a:solidFill>
                            <a:srgbClr val="007DE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C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baseline="0" lang="en-US" sz="1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61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DEA"/>
                        </a:buClr>
                        <a:buSzPct val="25000"/>
                        <a:buFont typeface="Calibri"/>
                        <a:buNone/>
                      </a:pPr>
                      <a:r>
                        <a:rPr baseline="0" lang="en-US" sz="1800" u="none" cap="none" strike="noStrike">
                          <a:solidFill>
                            <a:srgbClr val="007DE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C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DEA"/>
                        </a:buClr>
                        <a:buSzPct val="25000"/>
                        <a:buFont typeface="Calibri"/>
                        <a:buNone/>
                      </a:pPr>
                      <a:r>
                        <a:rPr baseline="0" lang="en-US" sz="1800" u="none" cap="none" strike="noStrike">
                          <a:solidFill>
                            <a:srgbClr val="007DE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R R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DEA"/>
                        </a:buClr>
                        <a:buSzPct val="25000"/>
                        <a:buFont typeface="Calibri"/>
                        <a:buNone/>
                      </a:pPr>
                      <a:r>
                        <a:rPr baseline="0" lang="en-US" sz="1800" u="none" cap="none" strike="noStrike">
                          <a:solidFill>
                            <a:srgbClr val="007DE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S</a:t>
                      </a:r>
                      <a:r>
                        <a:rPr baseline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 </a:t>
                      </a:r>
                      <a:r>
                        <a:rPr baseline="0" lang="en-US" sz="1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61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baseline="0" lang="en-US" sz="1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baseline="0" lang="en-US" sz="1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T</a:t>
                      </a:r>
                      <a:r>
                        <a:rPr baseline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 </a:t>
                      </a:r>
                      <a:r>
                        <a:rPr baseline="0" lang="en-US" sz="1800" u="none" cap="none" strike="noStrike">
                          <a:solidFill>
                            <a:srgbClr val="007DE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baseline="0" lang="en-US" sz="1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rtl val="0"/>
                        </a:rPr>
                        <a:t>P P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78" name="Shape 178"/>
          <p:cNvSpPr txBox="1"/>
          <p:nvPr/>
        </p:nvSpPr>
        <p:spPr>
          <a:xfrm>
            <a:off x="3203848" y="2996950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R=1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419871" y="3928410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S=0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6120171" y="4686232"/>
            <a:ext cx="2736302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(2,2)’s Overall Payoff 3R+1S=3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203848" y="2699626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R=1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4355976" y="3928410"/>
            <a:ext cx="720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T=1.2</a:t>
            </a:r>
          </a:p>
        </p:txBody>
      </p:sp>
      <p:sp>
        <p:nvSpPr>
          <p:cNvPr id="183" name="Shape 183"/>
          <p:cNvSpPr/>
          <p:nvPr/>
        </p:nvSpPr>
        <p:spPr>
          <a:xfrm>
            <a:off x="7208375" y="2060848"/>
            <a:ext cx="446007" cy="288032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7812360" y="2060848"/>
            <a:ext cx="360040" cy="288032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b="0" baseline="0" i="0" lang="en-US" sz="4000" u="none" cap="none" strike="noStrike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Evolution of Cooperation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914400" y="1783558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7980" lvl="0" marL="411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Strategy Imitation</a:t>
            </a:r>
          </a:p>
          <a:p>
            <a:pPr indent="-347980" lvl="0" marL="4114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Success-Driven Migration</a:t>
            </a:r>
          </a:p>
          <a:p>
            <a:pPr indent="-347980" lvl="0" marL="4114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Reputation-Based Migration</a:t>
            </a:r>
          </a:p>
          <a:p>
            <a:pPr indent="-347980" lvl="0" marL="4114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Our Model</a:t>
            </a:r>
          </a:p>
          <a:p>
            <a:pPr indent="-296164" lvl="1" marL="740664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Char char="▫"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Combination of above models</a:t>
            </a:r>
          </a:p>
          <a:p>
            <a:pPr indent="-156464" lvl="1" marL="740664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baseline="0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b="0" baseline="0" i="0" lang="en-US" sz="4000" u="none" cap="none" strike="noStrike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Initial State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914400" y="4941167"/>
            <a:ext cx="7772400" cy="14143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462" l="0" r="0" t="-3443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7980" lvl="0" marL="411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 </a:t>
            </a: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13681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b="0" baseline="0" i="0" lang="en-US" sz="4000" u="none" cap="none" strike="noStrike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Strategy Imitation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914400" y="1783558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7980" lvl="1" marL="411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Compare with Neighbors’ payoff, change their strategy</a:t>
            </a:r>
          </a:p>
          <a:p>
            <a:pPr indent="-170180" lvl="0" marL="4114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baseline="0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3190" y="2780926"/>
            <a:ext cx="3937620" cy="2953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3203848" y="5877271"/>
            <a:ext cx="2736302" cy="4616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8943" l="-891" r="0" t="-10521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baseline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b="0" baseline="0" i="0" lang="en-US" sz="4000" u="none" cap="none" strike="noStrike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Success-Driven Migration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914400" y="1783558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7980" lvl="0" marL="411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Migrate to the best candidate site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4000" y="2780926"/>
            <a:ext cx="3936000" cy="29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3203848" y="5877271"/>
            <a:ext cx="2736302" cy="4616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8943" l="0" r="0" t="-10521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baseline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b="0" baseline="0" i="0" lang="en-US" sz="4000" u="none" cap="none" strike="noStrike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Success-Driven Migration + Imitation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914400" y="1783558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7980" lvl="0" marL="411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Migrate and Imitate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203848" y="5877271"/>
            <a:ext cx="2736302" cy="4616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8943" l="-891" r="0" t="-10521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baseline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 </a:t>
            </a: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2800" y="2782800"/>
            <a:ext cx="3936000" cy="29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ct val="25000"/>
              <a:buFont typeface="Calibri"/>
              <a:buNone/>
            </a:pPr>
            <a:r>
              <a:rPr b="0" baseline="0" i="0" lang="en-US" sz="4000" u="none" cap="none" strike="noStrike">
                <a:solidFill>
                  <a:srgbClr val="C1ED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Reputation-Based Migration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914400" y="1783558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7980" lvl="0" marL="411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Migrate to a random place with the probability based on the reputation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1151620" y="2924942"/>
            <a:ext cx="6840760" cy="36724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655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baseline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메트로">
  <a:themeElements>
    <a:clrScheme name="메트로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