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B9FA67F-1DCD-4897-962B-7987A9EDE3D3}">
  <a:tblStyle styleId="{1B9FA67F-1DCD-4897-962B-7987A9EDE3D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-20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54183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09558" y="680477"/>
            <a:ext cx="45718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69071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5001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221766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914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Font typeface="Consolas"/>
              <a:buNone/>
              <a:defRPr sz="4000" b="1" i="0" u="none" strike="noStrike" cap="none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55289" y="5047394"/>
            <a:ext cx="73150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55289" y="4796819"/>
            <a:ext cx="7315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255289" y="4637685"/>
            <a:ext cx="73150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55289" y="4542557"/>
            <a:ext cx="73150" cy="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514599" y="183358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indent="20319" algn="l" rtl="0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0664" indent="8636" algn="l" rtl="0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6696" indent="70103" algn="l" rtl="0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1872" indent="46227" algn="l" rtl="0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1328" indent="42672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09928" indent="17272" algn="l" rtl="0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01951" indent="15749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093976" indent="14223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indent="12700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617536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indent="20319" algn="l" rtl="0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0664" indent="8636" algn="l" rtl="0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6696" indent="70103" algn="l" rtl="0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1872" indent="46227" algn="l" rtl="0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1328" indent="42672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09928" indent="17272" algn="l" rtl="0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01951" indent="15749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093976" indent="14223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indent="12700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indent="20319" algn="l" rtl="0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0664" indent="8636" algn="l" rtl="0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6696" indent="70103" algn="l" rtl="0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1872" indent="46227" algn="l" rtl="0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1328" indent="42672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09928" indent="17272" algn="l" rtl="0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01951" indent="15749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093976" indent="14223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indent="12700" algn="l" rtl="0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828951" y="1073887"/>
            <a:ext cx="4322134" cy="579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31578" y="66315"/>
                </a:lnTo>
                <a:lnTo>
                  <a:pt x="120000" y="22105"/>
                </a:lnTo>
                <a:lnTo>
                  <a:pt x="120000" y="23684"/>
                </a:lnTo>
                <a:lnTo>
                  <a:pt x="32631" y="67039"/>
                </a:lnTo>
                <a:lnTo>
                  <a:pt x="2105" y="119999"/>
                </a:lnTo>
                <a:lnTo>
                  <a:pt x="2105" y="119999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54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73964" y="0"/>
            <a:ext cx="5514534" cy="66153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8604"/>
                </a:moveTo>
                <a:lnTo>
                  <a:pt x="0" y="120000"/>
                </a:lnTo>
                <a:lnTo>
                  <a:pt x="120000" y="76744"/>
                </a:lnTo>
                <a:lnTo>
                  <a:pt x="98630" y="0"/>
                </a:lnTo>
                <a:lnTo>
                  <a:pt x="96986" y="0"/>
                </a:lnTo>
                <a:lnTo>
                  <a:pt x="118664" y="76133"/>
                </a:lnTo>
                <a:lnTo>
                  <a:pt x="0" y="118604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54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7" name="Shape 47"/>
          <p:cNvSpPr/>
          <p:nvPr/>
        </p:nvSpPr>
        <p:spPr>
          <a:xfrm rot="5236414">
            <a:off x="4462126" y="1483600"/>
            <a:ext cx="4114800" cy="1188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5943600" y="0"/>
            <a:ext cx="2743199" cy="42671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0"/>
                </a:moveTo>
                <a:lnTo>
                  <a:pt x="120000" y="0"/>
                </a:lnTo>
                <a:lnTo>
                  <a:pt x="0" y="120000"/>
                </a:lnTo>
                <a:lnTo>
                  <a:pt x="76666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943600" y="4267200"/>
            <a:ext cx="3200398" cy="114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4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943600" y="0"/>
            <a:ext cx="1371598" cy="42671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948362" y="4246562"/>
            <a:ext cx="2090737" cy="261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585" y="120000"/>
                </a:moveTo>
                <a:lnTo>
                  <a:pt x="120000" y="120000"/>
                </a:lnTo>
                <a:lnTo>
                  <a:pt x="0" y="0"/>
                </a:lnTo>
                <a:lnTo>
                  <a:pt x="97585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943600" y="4267200"/>
            <a:ext cx="1600198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0"/>
                </a:lnTo>
                <a:lnTo>
                  <a:pt x="114285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943600" y="1371600"/>
            <a:ext cx="3200398" cy="289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9473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943600" y="1752600"/>
            <a:ext cx="3200398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119999"/>
                </a:lnTo>
                <a:lnTo>
                  <a:pt x="120000" y="3636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90600" y="4267200"/>
            <a:ext cx="4953000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4061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33400" y="4267200"/>
            <a:ext cx="5333998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5142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66822" y="2438400"/>
            <a:ext cx="5638800" cy="182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378" y="120000"/>
                </a:lnTo>
                <a:lnTo>
                  <a:pt x="0" y="4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66822" y="2133600"/>
            <a:ext cx="5638800" cy="21335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572000" y="4267200"/>
            <a:ext cx="1371598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3333" y="120000"/>
                </a:lnTo>
                <a:lnTo>
                  <a:pt x="12000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06902" y="1351670"/>
            <a:ext cx="5718046" cy="977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" indent="-4064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63160" y="402262"/>
            <a:ext cx="8503920" cy="886263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06902" y="512064"/>
            <a:ext cx="8156448" cy="777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Font typeface="Consolas"/>
              <a:buNone/>
              <a:defRPr sz="3800" b="0" cap="none" baseline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371536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411108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8" name="Shape 68"/>
          <p:cNvSpPr/>
          <p:nvPr/>
        </p:nvSpPr>
        <p:spPr>
          <a:xfrm flipH="1">
            <a:off x="44844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476700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00477" y="680477"/>
            <a:ext cx="36574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64343" y="17705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55344" y="17705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02263"/>
            <a:ext cx="8867079" cy="886263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3152" indent="-9652" algn="l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 sz="2400" b="1">
                <a:solidFill>
                  <a:schemeClr val="accent2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sz="2000" b="1"/>
            </a:lvl2pPr>
            <a:lvl3pPr rtl="0">
              <a:spcBef>
                <a:spcPts val="0"/>
              </a:spcBef>
              <a:buFont typeface="Calibri"/>
              <a:buNone/>
              <a:defRPr sz="1800" b="1"/>
            </a:lvl3pPr>
            <a:lvl4pPr rtl="0">
              <a:spcBef>
                <a:spcPts val="0"/>
              </a:spcBef>
              <a:buFont typeface="Calibri"/>
              <a:buNone/>
              <a:defRPr sz="1600" b="1"/>
            </a:lvl4pPr>
            <a:lvl5pPr rtl="0">
              <a:spcBef>
                <a:spcPts val="0"/>
              </a:spcBef>
              <a:buFont typeface="Calibri"/>
              <a:buNone/>
              <a:defRPr sz="1600" b="1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45025" y="1809750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3152" indent="-9652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 sz="2400" b="1">
                <a:solidFill>
                  <a:schemeClr val="accent2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sz="2000" b="1"/>
            </a:lvl2pPr>
            <a:lvl3pPr rtl="0">
              <a:spcBef>
                <a:spcPts val="0"/>
              </a:spcBef>
              <a:buFont typeface="Calibri"/>
              <a:buNone/>
              <a:defRPr sz="1800" b="1"/>
            </a:lvl3pPr>
            <a:lvl4pPr rtl="0">
              <a:spcBef>
                <a:spcPts val="0"/>
              </a:spcBef>
              <a:buFont typeface="Calibri"/>
              <a:buNone/>
              <a:defRPr sz="1600" b="1"/>
            </a:lvl4pPr>
            <a:lvl5pPr rtl="0">
              <a:spcBef>
                <a:spcPts val="0"/>
              </a:spcBef>
              <a:buFont typeface="Calibri"/>
              <a:buNone/>
              <a:defRPr sz="1600" b="1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3"/>
          </p:nvPr>
        </p:nvSpPr>
        <p:spPr>
          <a:xfrm>
            <a:off x="457200" y="2459035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4"/>
          </p:nvPr>
        </p:nvSpPr>
        <p:spPr>
          <a:xfrm>
            <a:off x="4645025" y="2459035"/>
            <a:ext cx="4041773" cy="39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7790" y="680477"/>
            <a:ext cx="45718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7304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149770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 flipH="1">
            <a:off x="189339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4" name="Shape 94"/>
          <p:cNvSpPr/>
          <p:nvPr/>
        </p:nvSpPr>
        <p:spPr>
          <a:xfrm flipH="1">
            <a:off x="22668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78710" y="680477"/>
            <a:ext cx="36574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000" cap="none" baseline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8229600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Font typeface="Consolas"/>
              <a:buNone/>
              <a:defRPr sz="36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" indent="-4064" rtl="0">
              <a:spcBef>
                <a:spcPts val="0"/>
              </a:spcBef>
              <a:buFont typeface="Calibri"/>
              <a:buNone/>
              <a:defRPr sz="1800"/>
            </a:lvl1pPr>
            <a:lvl2pPr rtl="0">
              <a:spcBef>
                <a:spcPts val="0"/>
              </a:spcBef>
              <a:buFont typeface="Calibri"/>
              <a:buNone/>
              <a:defRPr sz="1200"/>
            </a:lvl2pPr>
            <a:lvl3pPr rtl="0">
              <a:spcBef>
                <a:spcPts val="0"/>
              </a:spcBef>
              <a:buFont typeface="Calibri"/>
              <a:buNone/>
              <a:defRPr sz="1000"/>
            </a:lvl3pPr>
            <a:lvl4pPr rtl="0">
              <a:spcBef>
                <a:spcPts val="0"/>
              </a:spcBef>
              <a:buFont typeface="Calibri"/>
              <a:buNone/>
              <a:defRPr sz="900"/>
            </a:lvl4pPr>
            <a:lvl5pPr rtl="0">
              <a:spcBef>
                <a:spcPts val="0"/>
              </a:spcBef>
              <a:buFont typeface="Calibri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363193" y="1885026"/>
            <a:ext cx="878262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16" name="Shape 116"/>
          <p:cNvGrpSpPr/>
          <p:nvPr/>
        </p:nvGrpSpPr>
        <p:grpSpPr>
          <a:xfrm rot="5400000">
            <a:off x="8514579" y="1219199"/>
            <a:ext cx="132763" cy="128466"/>
            <a:chOff x="6668085" y="1297745"/>
            <a:chExt cx="161840" cy="156602"/>
          </a:xfrm>
        </p:grpSpPr>
        <p:cxnSp>
          <p:nvCxnSpPr>
            <p:cNvPr id="117" name="Shape 117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5400000" flipH="1">
              <a:off x="6685886" y="1391256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5400000" flipH="1">
              <a:off x="6744524" y="1300851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14400" y="441250"/>
            <a:ext cx="6858000" cy="70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Consolas"/>
              <a:buNone/>
              <a:defRPr sz="21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368032" y="1893781"/>
            <a:ext cx="8778239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3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" indent="-2032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4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3" name="Shape 123"/>
          <p:cNvGrpSpPr/>
          <p:nvPr/>
        </p:nvGrpSpPr>
        <p:grpSpPr>
          <a:xfrm rot="5400000">
            <a:off x="8666979" y="1371599"/>
            <a:ext cx="132763" cy="128466"/>
            <a:chOff x="6668085" y="1297745"/>
            <a:chExt cx="161840" cy="156602"/>
          </a:xfrm>
        </p:grpSpPr>
        <p:cxnSp>
          <p:nvCxnSpPr>
            <p:cNvPr id="124" name="Shape 124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 rot="5400000" flipH="1">
              <a:off x="6685886" y="1391256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5400000" flipH="1">
              <a:off x="6744524" y="1300851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Shape 127"/>
          <p:cNvGrpSpPr/>
          <p:nvPr/>
        </p:nvGrpSpPr>
        <p:grpSpPr>
          <a:xfrm rot="5400000">
            <a:off x="8320087" y="1474762"/>
            <a:ext cx="132763" cy="128466"/>
            <a:chOff x="6668085" y="1297745"/>
            <a:chExt cx="161840" cy="156602"/>
          </a:xfrm>
        </p:grpSpPr>
        <p:cxnSp>
          <p:nvCxnSpPr>
            <p:cNvPr id="128" name="Shape 128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 rot="5400000" flipH="1">
              <a:off x="6685886" y="1391256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5400000" flipH="1">
              <a:off x="6744524" y="1300851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477000" y="55497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914400" y="55497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610600" y="5549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255289" y="5047394"/>
            <a:ext cx="73150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55289" y="4796819"/>
            <a:ext cx="7315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5289" y="4637685"/>
            <a:ext cx="73150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55289" y="4542557"/>
            <a:ext cx="73150" cy="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309558" y="680477"/>
            <a:ext cx="45718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69071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5001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21766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Font typeface="Consolas"/>
              <a:buNone/>
              <a:defRPr sz="4000" b="0" i="0" u="none" strike="noStrike" cap="none" baseline="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indent="2031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Char char="▪"/>
              <a:defRPr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740664" marR="0" indent="8636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▫"/>
              <a:defRPr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96696" marR="0" indent="7010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◾"/>
              <a:defRPr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261872" marR="0" indent="46227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●"/>
              <a:defRPr sz="2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481328" marR="0" indent="426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⚫"/>
              <a:defRPr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09928" marR="0" indent="172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⚫"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1901951" marR="0" indent="1574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093976" marR="0" indent="1422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286000" marR="0" indent="12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11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INFLUENCE OF SUCCESS-DRIVEN AND REPUTATION-BASED MIGRATION IN THE EVOLUTION OF COOPERATION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lIns="10057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friendly prisoners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Byungsoo Kim, Basile Maret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906072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 + Imitation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a random place with the probability based on the reputation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800" y="2782800"/>
            <a:ext cx="3936000" cy="2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68" t="-10521" r="-443" b="-2894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Model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Improve overall payoff</a:t>
            </a:r>
          </a:p>
          <a:p>
            <a:pPr marL="740664" marR="0" lvl="1" indent="-29616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  <a:p>
            <a:pPr marL="411480" marR="0" lvl="0" indent="-3479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Where to go </a:t>
            </a:r>
          </a:p>
          <a:p>
            <a:pPr marL="740664" marR="0" lvl="1" indent="-29616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  <a:p>
            <a:pPr marL="411480" marR="0" lvl="0" indent="-3479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Whether migrate or not</a:t>
            </a:r>
          </a:p>
          <a:p>
            <a:pPr marL="740664" marR="0" lvl="1" indent="-29616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  <a:p>
            <a:pPr marL="68580" marR="0" lvl="0" indent="-50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2294" y="758424"/>
            <a:ext cx="2292774" cy="2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294" y="3789039"/>
            <a:ext cx="2292774" cy="22927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50" name="Shape 250"/>
          <p:cNvSpPr txBox="1"/>
          <p:nvPr/>
        </p:nvSpPr>
        <p:spPr>
          <a:xfrm>
            <a:off x="5711380" y="3051200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after 1000 iterations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711380" y="6109769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after 3000 iterations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64462" y="5056732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 of the different models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52425" y="4025907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convergence-20000.eps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1972869"/>
            <a:ext cx="3834724" cy="30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754675" y="2161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convergence-50000-2.eps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231" y="1620903"/>
            <a:ext cx="4499537" cy="361619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897950" y="5301200"/>
            <a:ext cx="57030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Cooperator ratio after 50000 iterations for α=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ɣ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337814" y="181604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alpha05.eps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897950" y="5373216"/>
            <a:ext cx="5348099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 after 5000 iterations for α=0.5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3219" y="1757022"/>
            <a:ext cx="4637560" cy="361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Patterns without imitation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791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4503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5241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33787" y="4301000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364948" y="4301000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336748" y="4377200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and Reputation-Based migration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Patterns with imitation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752986" y="6225128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510698" y="3413425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510698" y="6246975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and Reputation-Based migration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176" y="4027175"/>
            <a:ext cx="2228921" cy="22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6900" y="1260700"/>
            <a:ext cx="2228923" cy="22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6900" y="4027175"/>
            <a:ext cx="2228923" cy="22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1168" y="1260695"/>
            <a:ext cx="2228923" cy="2228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752986" y="3413425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Imitation only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Thanks for your attention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Any question?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Prisoner’s Dilemma Game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683566" y="1772816"/>
            <a:ext cx="8193324" cy="3960440"/>
            <a:chOff x="755575" y="1772816"/>
            <a:chExt cx="8193324" cy="3960440"/>
          </a:xfrm>
        </p:grpSpPr>
        <p:pic>
          <p:nvPicPr>
            <p:cNvPr id="159" name="Shape 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5575" y="1772816"/>
              <a:ext cx="3960440" cy="3960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Shape 160"/>
            <p:cNvPicPr preferRelativeResize="0"/>
            <p:nvPr/>
          </p:nvPicPr>
          <p:blipFill rotWithShape="1">
            <a:blip r:embed="rId4">
              <a:alphaModFix/>
            </a:blip>
            <a:srcRect r="13027"/>
            <a:stretch/>
          </p:blipFill>
          <p:spPr>
            <a:xfrm>
              <a:off x="4932039" y="2193825"/>
              <a:ext cx="4016860" cy="31184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</p:pic>
      </p:grpSp>
      <p:sp>
        <p:nvSpPr>
          <p:cNvPr id="161" name="Shape 161"/>
          <p:cNvSpPr/>
          <p:nvPr/>
        </p:nvSpPr>
        <p:spPr>
          <a:xfrm>
            <a:off x="6732239" y="2564902"/>
            <a:ext cx="936103" cy="208823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948264" y="3284982"/>
            <a:ext cx="252028" cy="3600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948264" y="4077071"/>
            <a:ext cx="252028" cy="360040"/>
          </a:xfrm>
          <a:prstGeom prst="rect">
            <a:avLst/>
          </a:prstGeom>
          <a:noFill/>
          <a:ln w="19050" cap="flat" cmpd="sng">
            <a:solidFill>
              <a:srgbClr val="007D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868144" y="3267360"/>
            <a:ext cx="720080" cy="3600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766353" y="4077071"/>
            <a:ext cx="918101" cy="360040"/>
          </a:xfrm>
          <a:prstGeom prst="rect">
            <a:avLst/>
          </a:prstGeom>
          <a:noFill/>
          <a:ln w="19050" cap="flat" cmpd="sng">
            <a:solidFill>
              <a:srgbClr val="007D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124046" y="4941167"/>
            <a:ext cx="472288" cy="288032"/>
          </a:xfrm>
          <a:prstGeom prst="rect">
            <a:avLst/>
          </a:prstGeom>
          <a:noFill/>
          <a:ln w="19050" cap="flat" cmpd="sng">
            <a:solidFill>
              <a:srgbClr val="007D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Spatial PD Game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899591" y="17728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{1B9FA67F-1DCD-4897-962B-7987A9EDE3D3}</a:tableStyleId>
              </a:tblPr>
              <a:tblGrid>
                <a:gridCol w="1636125"/>
                <a:gridCol w="1636125"/>
                <a:gridCol w="1636125"/>
              </a:tblGrid>
              <a:tr h="126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400" u="none" strike="noStrike" cap="none" baseline="0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400" u="none" strike="noStrike" cap="none" baseline="0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Defector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endParaRPr sz="2400" u="none" strike="noStrike" cap="none" baseline="0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400" u="none" strike="noStrike" cap="none" baseline="0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" name="Shape 174"/>
          <p:cNvSpPr txBox="1"/>
          <p:nvPr/>
        </p:nvSpPr>
        <p:spPr>
          <a:xfrm>
            <a:off x="6228182" y="3212975"/>
            <a:ext cx="252027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T=1.2, R=1, P=0.1, S=0</a:t>
            </a:r>
          </a:p>
        </p:txBody>
      </p:sp>
      <p:sp>
        <p:nvSpPr>
          <p:cNvPr id="175" name="Shape 175"/>
          <p:cNvSpPr/>
          <p:nvPr/>
        </p:nvSpPr>
        <p:spPr>
          <a:xfrm>
            <a:off x="2915816" y="2780926"/>
            <a:ext cx="216022" cy="504056"/>
          </a:xfrm>
          <a:prstGeom prst="up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4067943" y="3933055"/>
            <a:ext cx="216022" cy="360040"/>
          </a:xfrm>
          <a:prstGeom prst="up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aphicFrame>
        <p:nvGraphicFramePr>
          <p:cNvPr id="177" name="Shape 177"/>
          <p:cNvGraphicFramePr/>
          <p:nvPr/>
        </p:nvGraphicFramePr>
        <p:xfrm>
          <a:off x="6587399" y="15208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{1B9FA67F-1DCD-4897-962B-7987A9EDE3D3}</a:tableStyleId>
              </a:tblPr>
              <a:tblGrid>
                <a:gridCol w="565325"/>
                <a:gridCol w="565325"/>
                <a:gridCol w="565325"/>
              </a:tblGrid>
              <a:tr h="27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u="none" strike="noStrike" cap="none" baseline="0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R 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</a:t>
                      </a:r>
                      <a:r>
                        <a:rPr lang="en-US" sz="18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 </a:t>
                      </a: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</a:t>
                      </a:r>
                      <a:r>
                        <a:rPr lang="en-US" sz="18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 </a:t>
                      </a:r>
                      <a:r>
                        <a:rPr lang="en-US" sz="1800" u="none" strike="noStrike" cap="none" baseline="0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P P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3203848" y="299695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R=1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419871" y="392841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S=0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120171" y="4686232"/>
            <a:ext cx="273630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(2,2)’s Overall Payoff 3R+1S=3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203848" y="269962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R=1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355976" y="3928410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T=1.2</a:t>
            </a:r>
          </a:p>
        </p:txBody>
      </p:sp>
      <p:sp>
        <p:nvSpPr>
          <p:cNvPr id="183" name="Shape 183"/>
          <p:cNvSpPr/>
          <p:nvPr/>
        </p:nvSpPr>
        <p:spPr>
          <a:xfrm>
            <a:off x="7208375" y="2060848"/>
            <a:ext cx="446007" cy="288032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812360" y="2060848"/>
            <a:ext cx="360040" cy="288032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Evolution of Cooperation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  <a:p>
            <a:pPr marL="411480" marR="0" lvl="0" indent="-3479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  <a:p>
            <a:pPr marL="411480" marR="0" lvl="0" indent="-3479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  <a:p>
            <a:pPr marL="411480" marR="0" lvl="0" indent="-3479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Model</a:t>
            </a:r>
          </a:p>
          <a:p>
            <a:pPr marL="740664" marR="0" lvl="1" indent="-29616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Combination of above models</a:t>
            </a:r>
          </a:p>
          <a:p>
            <a:pPr marL="740664" marR="0" lvl="1" indent="-15646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2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Initial State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941167"/>
            <a:ext cx="7772400" cy="14143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443" b="-646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1368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1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Compare with Neighbors’ payoff, change their strategy</a:t>
            </a:r>
          </a:p>
          <a:p>
            <a:pPr marL="411480" marR="0" lvl="0" indent="-170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190" y="2780926"/>
            <a:ext cx="3937620" cy="295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91" t="-10521" b="-2894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the best candidate site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4000" y="2780926"/>
            <a:ext cx="3936000" cy="2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521" b="-2894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 + Imitation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and Imitate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91" t="-10521" b="-2894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2800" y="2782800"/>
            <a:ext cx="393600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a random place with the probability based on the reputation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51620" y="2924942"/>
            <a:ext cx="6840760" cy="36724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5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메트로">
  <a:themeElements>
    <a:clrScheme name="메트로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화면 슬라이드 쇼(4:3)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메트로</vt:lpstr>
      <vt:lpstr>INFLUENCE OF SUCCESS-DRIVEN AND REPUTATION-BASED MIGRATION IN THE EVOLUTION OF COOPERATION</vt:lpstr>
      <vt:lpstr>Prisoner’s Dilemma Game</vt:lpstr>
      <vt:lpstr>Spatial PD Game</vt:lpstr>
      <vt:lpstr>Evolution of Cooperation</vt:lpstr>
      <vt:lpstr>Initial State</vt:lpstr>
      <vt:lpstr>Strategy Imitation</vt:lpstr>
      <vt:lpstr>Success-Driven Migration</vt:lpstr>
      <vt:lpstr>Success-Driven Migration + Imitation</vt:lpstr>
      <vt:lpstr>Reputation-Based Migration</vt:lpstr>
      <vt:lpstr>Reputation-Based Migration + Imitation</vt:lpstr>
      <vt:lpstr>Our Model</vt:lpstr>
      <vt:lpstr>Convergence</vt:lpstr>
      <vt:lpstr>Convergence</vt:lpstr>
      <vt:lpstr>Cooperator Ratios</vt:lpstr>
      <vt:lpstr>Patterns without imitation</vt:lpstr>
      <vt:lpstr>Patterns with imitation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SUCCESS-DRIVEN AND REPUTATION-BASED MIGRATION IN THE EVOLUTION OF COOPERATION</dc:title>
  <cp:lastModifiedBy>bk</cp:lastModifiedBy>
  <cp:revision>1</cp:revision>
  <dcterms:modified xsi:type="dcterms:W3CDTF">2015-12-13T21:05:50Z</dcterms:modified>
</cp:coreProperties>
</file>