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4"/>
  </p:notesMasterIdLst>
  <p:sldIdLst>
    <p:sldId id="256" r:id="rId2"/>
    <p:sldId id="257" r:id="rId3"/>
  </p:sldIdLst>
  <p:sldSz cx="21456650" cy="7126288"/>
  <p:notesSz cx="6742113" cy="9872663"/>
  <p:defaultTextStyle>
    <a:defPPr>
      <a:defRPr lang="sv-SE"/>
    </a:defPPr>
    <a:lvl1pPr marL="0" algn="l" defTabSz="1371877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1pPr>
    <a:lvl2pPr marL="685939" algn="l" defTabSz="1371877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2pPr>
    <a:lvl3pPr marL="1371877" algn="l" defTabSz="1371877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3pPr>
    <a:lvl4pPr marL="2057817" algn="l" defTabSz="1371877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4pPr>
    <a:lvl5pPr marL="2743756" algn="l" defTabSz="1371877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5pPr>
    <a:lvl6pPr marL="3429695" algn="l" defTabSz="1371877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6pPr>
    <a:lvl7pPr marL="4115633" algn="l" defTabSz="1371877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7pPr>
    <a:lvl8pPr marL="4801573" algn="l" defTabSz="1371877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8pPr>
    <a:lvl9pPr marL="5487512" algn="l" defTabSz="1371877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5D2"/>
    <a:srgbClr val="F6EEDE"/>
    <a:srgbClr val="BED8FE"/>
    <a:srgbClr val="D9DBE3"/>
    <a:srgbClr val="C2E0C8"/>
    <a:srgbClr val="DAE2DB"/>
    <a:srgbClr val="FFDECD"/>
    <a:srgbClr val="FCE3DC"/>
    <a:srgbClr val="FFC4A7"/>
    <a:srgbClr val="F9C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9" autoAdjust="0"/>
    <p:restoredTop sz="96060" autoAdjust="0"/>
  </p:normalViewPr>
  <p:slideViewPr>
    <p:cSldViewPr snapToGrid="0">
      <p:cViewPr>
        <p:scale>
          <a:sx n="200" d="100"/>
          <a:sy n="200" d="100"/>
        </p:scale>
        <p:origin x="120" y="-6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0DC4E-6B08-46ED-8D08-6A521AB6AF46}" type="datetimeFigureOut">
              <a:rPr lang="sv-SE" smtClean="0"/>
              <a:t>2019-01-24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44650" y="1233488"/>
            <a:ext cx="1003141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CCAAE-9961-4CE3-9C52-D0A1DBFF1B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13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8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939" algn="l" defTabSz="13718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877" algn="l" defTabSz="13718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817" algn="l" defTabSz="13718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756" algn="l" defTabSz="13718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695" algn="l" defTabSz="13718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5633" algn="l" defTabSz="13718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1573" algn="l" defTabSz="13718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7512" algn="l" defTabSz="13718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644650" y="1233488"/>
            <a:ext cx="10031413" cy="33321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CCAAE-9961-4CE3-9C52-D0A1DBFF1B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2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644650" y="1233488"/>
            <a:ext cx="10031413" cy="33321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CCAAE-9961-4CE3-9C52-D0A1DBFF1B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2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caniaWordmark"/>
          <p:cNvSpPr>
            <a:spLocks noEditPoints="1"/>
          </p:cNvSpPr>
          <p:nvPr/>
        </p:nvSpPr>
        <p:spPr bwMode="auto">
          <a:xfrm>
            <a:off x="18462171" y="6458767"/>
            <a:ext cx="2442422" cy="356912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997" y="2750497"/>
            <a:ext cx="17866572" cy="240043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7999" y="1468147"/>
            <a:ext cx="17866572" cy="111772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188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5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1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" y="-141214"/>
            <a:ext cx="5049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</a:t>
            </a:r>
          </a:p>
        </p:txBody>
      </p:sp>
      <p:pic>
        <p:nvPicPr>
          <p:cNvPr id="7" name="ScaniaSymbol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403308" y="272218"/>
            <a:ext cx="691151" cy="6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0181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Divider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997" y="1164494"/>
            <a:ext cx="17866572" cy="2400435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7999" y="3622085"/>
            <a:ext cx="17866572" cy="111772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188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5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1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" y="-141214"/>
            <a:ext cx="11188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Blue</a:t>
            </a:r>
          </a:p>
        </p:txBody>
      </p:sp>
      <p:pic>
        <p:nvPicPr>
          <p:cNvPr id="5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048604" y="272217"/>
            <a:ext cx="1048076" cy="5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2979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Divider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997" y="1164494"/>
            <a:ext cx="17866572" cy="2400435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7999" y="3622085"/>
            <a:ext cx="17866572" cy="111772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188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5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1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" y="-141214"/>
            <a:ext cx="1133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Grey</a:t>
            </a:r>
          </a:p>
        </p:txBody>
      </p:sp>
      <p:pic>
        <p:nvPicPr>
          <p:cNvPr id="5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048604" y="272217"/>
            <a:ext cx="1048076" cy="5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8681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Divider - Image">
    <p:bg>
      <p:bgPr>
        <a:solidFill>
          <a:srgbClr val="C8C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1456650" cy="7126288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7999" y="3622085"/>
            <a:ext cx="17866572" cy="111772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188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5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1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997" y="1164494"/>
            <a:ext cx="17866572" cy="2400435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048604" y="272217"/>
            <a:ext cx="1048076" cy="559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-141214"/>
            <a:ext cx="12054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Image</a:t>
            </a:r>
          </a:p>
        </p:txBody>
      </p:sp>
    </p:spTree>
    <p:extLst>
      <p:ext uri="{BB962C8B-B14F-4D97-AF65-F5344CB8AC3E}">
        <p14:creationId xmlns:p14="http://schemas.microsoft.com/office/powerpoint/2010/main" val="8111046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16 January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54435" y="1468149"/>
            <a:ext cx="7347783" cy="2646882"/>
          </a:xfrm>
        </p:spPr>
        <p:txBody>
          <a:bodyPr anchor="b">
            <a:noAutofit/>
          </a:bodyPr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268280" indent="0">
              <a:buNone/>
              <a:defRPr sz="1400"/>
            </a:lvl2pPr>
            <a:lvl3pPr marL="536561" indent="0">
              <a:buNone/>
              <a:defRPr sz="1400"/>
            </a:lvl3pPr>
            <a:lvl4pPr marL="893741" indent="0">
              <a:buNone/>
              <a:defRPr sz="1400"/>
            </a:lvl4pPr>
            <a:lvl5pPr marL="1258856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054435" y="4279343"/>
            <a:ext cx="7347783" cy="607255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0" indent="0">
              <a:buNone/>
              <a:defRPr sz="1400"/>
            </a:lvl2pPr>
            <a:lvl3pPr marL="536561" indent="0">
              <a:buNone/>
              <a:defRPr sz="1400"/>
            </a:lvl3pPr>
            <a:lvl4pPr marL="893741" indent="0">
              <a:buNone/>
              <a:defRPr sz="1400"/>
            </a:lvl4pPr>
            <a:lvl5pPr marL="1258856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-141214"/>
            <a:ext cx="6315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Blue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048604" y="272217"/>
            <a:ext cx="1048076" cy="5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6049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16 January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54435" y="1468149"/>
            <a:ext cx="7347783" cy="2646882"/>
          </a:xfrm>
        </p:spPr>
        <p:txBody>
          <a:bodyPr anchor="b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268280" indent="0">
              <a:buNone/>
              <a:defRPr sz="1400"/>
            </a:lvl2pPr>
            <a:lvl3pPr marL="536561" indent="0">
              <a:buNone/>
              <a:defRPr sz="1400"/>
            </a:lvl3pPr>
            <a:lvl4pPr marL="893741" indent="0">
              <a:buNone/>
              <a:defRPr sz="1400"/>
            </a:lvl4pPr>
            <a:lvl5pPr marL="1258856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054435" y="4279343"/>
            <a:ext cx="7347783" cy="607255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0" indent="0">
              <a:buNone/>
              <a:defRPr sz="1400"/>
            </a:lvl2pPr>
            <a:lvl3pPr marL="536561" indent="0">
              <a:buNone/>
              <a:defRPr sz="1400"/>
            </a:lvl3pPr>
            <a:lvl4pPr marL="893741" indent="0">
              <a:buNone/>
              <a:defRPr sz="1400"/>
            </a:lvl4pPr>
            <a:lvl5pPr marL="1258856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" y="-141214"/>
            <a:ext cx="6460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Grey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048604" y="272217"/>
            <a:ext cx="1048076" cy="5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6610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-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21456650" cy="7126288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16 January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54435" y="1468149"/>
            <a:ext cx="7347783" cy="2646882"/>
          </a:xfrm>
        </p:spPr>
        <p:txBody>
          <a:bodyPr anchor="b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268280" indent="0">
              <a:buNone/>
              <a:defRPr sz="1400"/>
            </a:lvl2pPr>
            <a:lvl3pPr marL="536561" indent="0">
              <a:buNone/>
              <a:defRPr sz="1400"/>
            </a:lvl3pPr>
            <a:lvl4pPr marL="893741" indent="0">
              <a:buNone/>
              <a:defRPr sz="1400"/>
            </a:lvl4pPr>
            <a:lvl5pPr marL="1258856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054435" y="4279343"/>
            <a:ext cx="7347783" cy="607255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0" indent="0">
              <a:buNone/>
              <a:defRPr sz="1400"/>
            </a:lvl2pPr>
            <a:lvl3pPr marL="536561" indent="0">
              <a:buNone/>
              <a:defRPr sz="1400"/>
            </a:lvl3pPr>
            <a:lvl4pPr marL="893741" indent="0">
              <a:buNone/>
              <a:defRPr sz="1400"/>
            </a:lvl4pPr>
            <a:lvl5pPr marL="1258856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048604" y="272217"/>
            <a:ext cx="1048076" cy="5591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" y="-141214"/>
            <a:ext cx="7181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Image</a:t>
            </a:r>
          </a:p>
        </p:txBody>
      </p:sp>
    </p:spTree>
    <p:extLst>
      <p:ext uri="{BB962C8B-B14F-4D97-AF65-F5344CB8AC3E}">
        <p14:creationId xmlns:p14="http://schemas.microsoft.com/office/powerpoint/2010/main" val="281122631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07997" y="4929463"/>
            <a:ext cx="7347783" cy="60902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  <a:latin typeface="Scania Office Bold" panose="00000800000000000000" pitchFamily="2" charset="0"/>
              </a:defRPr>
            </a:lvl1pPr>
            <a:lvl2pPr marL="268280" indent="0">
              <a:buNone/>
              <a:defRPr sz="1400"/>
            </a:lvl2pPr>
            <a:lvl3pPr marL="536561" indent="0">
              <a:buNone/>
              <a:defRPr sz="1400"/>
            </a:lvl3pPr>
            <a:lvl4pPr marL="893741" indent="0">
              <a:buNone/>
              <a:defRPr sz="1400"/>
            </a:lvl4pPr>
            <a:lvl5pPr marL="1258856" indent="0">
              <a:buNone/>
              <a:defRPr sz="1400"/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07997" y="5554028"/>
            <a:ext cx="7347783" cy="1090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268280" indent="0">
              <a:buNone/>
              <a:defRPr sz="1400"/>
            </a:lvl2pPr>
            <a:lvl3pPr marL="536561" indent="0">
              <a:buNone/>
              <a:defRPr sz="1400"/>
            </a:lvl3pPr>
            <a:lvl4pPr marL="893741" indent="0">
              <a:buNone/>
              <a:defRPr sz="1400"/>
            </a:lvl4pPr>
            <a:lvl5pPr marL="1258856" indent="0">
              <a:buNone/>
              <a:defRPr sz="1400"/>
            </a:lvl5pPr>
          </a:lstStyle>
          <a:p>
            <a:pPr lvl="0"/>
            <a:r>
              <a:rPr lang="en-US" dirty="0"/>
              <a:t>Click to add Company name, Title, Department, Phone number,</a:t>
            </a:r>
            <a:br>
              <a:rPr lang="en-US" dirty="0"/>
            </a:br>
            <a:r>
              <a:rPr lang="en-US" dirty="0"/>
              <a:t>E-mail address, Web address</a:t>
            </a:r>
          </a:p>
        </p:txBody>
      </p:sp>
      <p:sp>
        <p:nvSpPr>
          <p:cNvPr id="6" name="ScaniaWordmark"/>
          <p:cNvSpPr>
            <a:spLocks noEditPoints="1"/>
          </p:cNvSpPr>
          <p:nvPr/>
        </p:nvSpPr>
        <p:spPr bwMode="auto">
          <a:xfrm>
            <a:off x="17338750" y="6458767"/>
            <a:ext cx="3565843" cy="356912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  <p:sp>
        <p:nvSpPr>
          <p:cNvPr id="7" name="TextBox 6"/>
          <p:cNvSpPr txBox="1"/>
          <p:nvPr/>
        </p:nvSpPr>
        <p:spPr>
          <a:xfrm>
            <a:off x="3" y="-141214"/>
            <a:ext cx="8255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 - Blue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048604" y="272217"/>
            <a:ext cx="1048076" cy="559184"/>
          </a:xfrm>
          <a:prstGeom prst="rect">
            <a:avLst/>
          </a:prstGeom>
        </p:spPr>
      </p:pic>
      <p:sp>
        <p:nvSpPr>
          <p:cNvPr id="11" name="ScaniaWordmark">
            <a:extLst>
              <a:ext uri="{FF2B5EF4-FFF2-40B4-BE49-F238E27FC236}">
                <a16:creationId xmlns:a16="http://schemas.microsoft.com/office/drawing/2014/main" id="{D3AFE992-DAD4-4375-A5E6-2706D313D2D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338750" y="6458767"/>
            <a:ext cx="3565843" cy="356912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</p:spTree>
    <p:extLst>
      <p:ext uri="{BB962C8B-B14F-4D97-AF65-F5344CB8AC3E}">
        <p14:creationId xmlns:p14="http://schemas.microsoft.com/office/powerpoint/2010/main" val="324511478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07997" y="4929463"/>
            <a:ext cx="7347783" cy="60902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  <a:latin typeface="Scania Office Bold" panose="00000800000000000000" pitchFamily="2" charset="0"/>
              </a:defRPr>
            </a:lvl1pPr>
            <a:lvl2pPr marL="268280" indent="0">
              <a:buNone/>
              <a:defRPr sz="1400"/>
            </a:lvl2pPr>
            <a:lvl3pPr marL="536561" indent="0">
              <a:buNone/>
              <a:defRPr sz="1400"/>
            </a:lvl3pPr>
            <a:lvl4pPr marL="893741" indent="0">
              <a:buNone/>
              <a:defRPr sz="1400"/>
            </a:lvl4pPr>
            <a:lvl5pPr marL="1258856" indent="0">
              <a:buNone/>
              <a:defRPr sz="1400"/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07997" y="5554028"/>
            <a:ext cx="7347783" cy="10907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268280" indent="0">
              <a:buNone/>
              <a:defRPr sz="1400"/>
            </a:lvl2pPr>
            <a:lvl3pPr marL="536561" indent="0">
              <a:buNone/>
              <a:defRPr sz="1400"/>
            </a:lvl3pPr>
            <a:lvl4pPr marL="893741" indent="0">
              <a:buNone/>
              <a:defRPr sz="1400"/>
            </a:lvl4pPr>
            <a:lvl5pPr marL="1258856" indent="0">
              <a:buNone/>
              <a:defRPr sz="1400"/>
            </a:lvl5pPr>
          </a:lstStyle>
          <a:p>
            <a:pPr lvl="0"/>
            <a:r>
              <a:rPr lang="en-US" dirty="0"/>
              <a:t>Click to add Company name, Title, Department, Phone number,</a:t>
            </a:r>
            <a:br>
              <a:rPr lang="en-US" dirty="0"/>
            </a:br>
            <a:r>
              <a:rPr lang="en-US" dirty="0"/>
              <a:t>E-mail address, Web address</a:t>
            </a:r>
          </a:p>
        </p:txBody>
      </p:sp>
      <p:sp>
        <p:nvSpPr>
          <p:cNvPr id="6" name="ScaniaWordmark"/>
          <p:cNvSpPr>
            <a:spLocks noEditPoints="1"/>
          </p:cNvSpPr>
          <p:nvPr/>
        </p:nvSpPr>
        <p:spPr bwMode="auto">
          <a:xfrm>
            <a:off x="17338750" y="6458767"/>
            <a:ext cx="3565843" cy="356912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  <p:sp>
        <p:nvSpPr>
          <p:cNvPr id="7" name="TextBox 6"/>
          <p:cNvSpPr txBox="1"/>
          <p:nvPr/>
        </p:nvSpPr>
        <p:spPr>
          <a:xfrm>
            <a:off x="2" y="-141214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 - Grey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048604" y="272217"/>
            <a:ext cx="1048076" cy="559184"/>
          </a:xfrm>
          <a:prstGeom prst="rect">
            <a:avLst/>
          </a:prstGeom>
        </p:spPr>
      </p:pic>
      <p:sp>
        <p:nvSpPr>
          <p:cNvPr id="11" name="ScaniaWordmark">
            <a:extLst>
              <a:ext uri="{FF2B5EF4-FFF2-40B4-BE49-F238E27FC236}">
                <a16:creationId xmlns:a16="http://schemas.microsoft.com/office/drawing/2014/main" id="{DC7A6736-7F04-48C5-9419-C0697E25174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338750" y="6458767"/>
            <a:ext cx="3565843" cy="356912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</p:spTree>
    <p:extLst>
      <p:ext uri="{BB962C8B-B14F-4D97-AF65-F5344CB8AC3E}">
        <p14:creationId xmlns:p14="http://schemas.microsoft.com/office/powerpoint/2010/main" val="812481281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Page/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141214"/>
            <a:ext cx="13465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Page/Chapter Divider</a:t>
            </a:r>
          </a:p>
        </p:txBody>
      </p:sp>
      <p:pic>
        <p:nvPicPr>
          <p:cNvPr id="5" name="ScaniaSymbolLar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18" y="1504436"/>
            <a:ext cx="11077018" cy="36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262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997" y="2750497"/>
            <a:ext cx="17866572" cy="240043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7999" y="1468147"/>
            <a:ext cx="17866572" cy="111772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188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5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1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" y="-141214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 - Grey</a:t>
            </a:r>
          </a:p>
        </p:txBody>
      </p:sp>
      <p:sp>
        <p:nvSpPr>
          <p:cNvPr id="9" name="ScaniaWordmark">
            <a:extLst>
              <a:ext uri="{FF2B5EF4-FFF2-40B4-BE49-F238E27FC236}">
                <a16:creationId xmlns:a16="http://schemas.microsoft.com/office/drawing/2014/main" id="{D2C591A2-2897-4D1C-93D7-46CBD586907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8462171" y="6458767"/>
            <a:ext cx="2442422" cy="356912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  <p:pic>
        <p:nvPicPr>
          <p:cNvPr id="10" name="ScaniaSymbol">
            <a:extLst>
              <a:ext uri="{FF2B5EF4-FFF2-40B4-BE49-F238E27FC236}">
                <a16:creationId xmlns:a16="http://schemas.microsoft.com/office/drawing/2014/main" id="{C534EDE8-BF1E-498A-BD4F-1B9EFF2ADF96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403308" y="272218"/>
            <a:ext cx="691151" cy="6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2227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 Image">
    <p:bg>
      <p:bgPr>
        <a:solidFill>
          <a:srgbClr val="C8C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1456650" cy="7126288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997" y="2750497"/>
            <a:ext cx="17866572" cy="240043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7999" y="1468147"/>
            <a:ext cx="17866572" cy="111772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188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5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1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-141214"/>
            <a:ext cx="9137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 - Image</a:t>
            </a:r>
          </a:p>
        </p:txBody>
      </p:sp>
      <p:sp>
        <p:nvSpPr>
          <p:cNvPr id="11" name="ScaniaWordmark">
            <a:extLst>
              <a:ext uri="{FF2B5EF4-FFF2-40B4-BE49-F238E27FC236}">
                <a16:creationId xmlns:a16="http://schemas.microsoft.com/office/drawing/2014/main" id="{5D9F481C-9FE0-4B61-AB74-AE1D30BD4A5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8462171" y="6458767"/>
            <a:ext cx="2442422" cy="356912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  <p:pic>
        <p:nvPicPr>
          <p:cNvPr id="12" name="ScaniaSymbol">
            <a:extLst>
              <a:ext uri="{FF2B5EF4-FFF2-40B4-BE49-F238E27FC236}">
                <a16:creationId xmlns:a16="http://schemas.microsoft.com/office/drawing/2014/main" id="{06F14C1D-046E-466C-A12A-297EA0E56015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403308" y="272218"/>
            <a:ext cx="691151" cy="6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4166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994" y="6875797"/>
            <a:ext cx="1837331" cy="222146"/>
          </a:xfrm>
        </p:spPr>
        <p:txBody>
          <a:bodyPr/>
          <a:lstStyle/>
          <a:p>
            <a:r>
              <a:rPr lang="sv-SE" dirty="0"/>
              <a:t>17 </a:t>
            </a:r>
            <a:r>
              <a:rPr lang="sv-SE" dirty="0" err="1"/>
              <a:t>January</a:t>
            </a:r>
            <a:r>
              <a:rPr lang="sv-SE" dirty="0"/>
              <a:t>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522" y="6875797"/>
            <a:ext cx="11604155" cy="222146"/>
          </a:xfrm>
        </p:spPr>
        <p:txBody>
          <a:bodyPr/>
          <a:lstStyle/>
          <a:p>
            <a:r>
              <a:rPr lang="en-US" dirty="0"/>
              <a:t>Info class internal YDMC / Anders Gaasedal / Product Roadmap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-141214"/>
            <a:ext cx="8768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and Content</a:t>
            </a:r>
          </a:p>
        </p:txBody>
      </p:sp>
      <p:sp>
        <p:nvSpPr>
          <p:cNvPr id="10" name="ScaniaWordmark">
            <a:extLst>
              <a:ext uri="{FF2B5EF4-FFF2-40B4-BE49-F238E27FC236}">
                <a16:creationId xmlns:a16="http://schemas.microsoft.com/office/drawing/2014/main" id="{B5941D37-3E21-487E-BDBD-3FBD9526C1D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8462171" y="6458767"/>
            <a:ext cx="2442422" cy="356912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  <p:pic>
        <p:nvPicPr>
          <p:cNvPr id="11" name="ScaniaSymbol">
            <a:extLst>
              <a:ext uri="{FF2B5EF4-FFF2-40B4-BE49-F238E27FC236}">
                <a16:creationId xmlns:a16="http://schemas.microsoft.com/office/drawing/2014/main" id="{B2AF2BE7-95E2-4A12-82E8-2C481AC03F1A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765499" y="43804"/>
            <a:ext cx="691151" cy="6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9491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7996" y="1857008"/>
            <a:ext cx="6136938" cy="432570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16 January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652317" y="1857008"/>
            <a:ext cx="6136938" cy="432570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4396633" y="1857008"/>
            <a:ext cx="6136938" cy="432570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" y="-141214"/>
            <a:ext cx="7325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Three Content</a:t>
            </a:r>
          </a:p>
        </p:txBody>
      </p:sp>
      <p:pic>
        <p:nvPicPr>
          <p:cNvPr id="12" name="ScaniaSymbol">
            <a:extLst>
              <a:ext uri="{FF2B5EF4-FFF2-40B4-BE49-F238E27FC236}">
                <a16:creationId xmlns:a16="http://schemas.microsoft.com/office/drawing/2014/main" id="{EB885DC1-9114-4108-BC1A-C44DBBFE7A16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403308" y="272218"/>
            <a:ext cx="691151" cy="6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8631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16 January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" y="-141214"/>
            <a:ext cx="2821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Blank</a:t>
            </a:r>
          </a:p>
        </p:txBody>
      </p:sp>
      <p:pic>
        <p:nvPicPr>
          <p:cNvPr id="8" name="ScaniaSymbol">
            <a:extLst>
              <a:ext uri="{FF2B5EF4-FFF2-40B4-BE49-F238E27FC236}">
                <a16:creationId xmlns:a16="http://schemas.microsoft.com/office/drawing/2014/main" id="{5DEA0341-B7A1-4154-B3CA-93CCFAFA6C2A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403308" y="272218"/>
            <a:ext cx="691151" cy="6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507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7996" y="1857008"/>
            <a:ext cx="6146438" cy="432309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16 January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7652314" y="1842609"/>
            <a:ext cx="12896341" cy="4340107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-141214"/>
            <a:ext cx="5450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One Image</a:t>
            </a:r>
          </a:p>
        </p:txBody>
      </p:sp>
      <p:pic>
        <p:nvPicPr>
          <p:cNvPr id="9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048604" y="272217"/>
            <a:ext cx="1048076" cy="5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9359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7996" y="1857008"/>
            <a:ext cx="6146438" cy="432309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16 January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7652317" y="1842609"/>
            <a:ext cx="6152024" cy="4340107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14396628" y="1842609"/>
            <a:ext cx="6152024" cy="4340107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1" y="-141214"/>
            <a:ext cx="6123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Two Images</a:t>
            </a:r>
          </a:p>
        </p:txBody>
      </p:sp>
      <p:pic>
        <p:nvPicPr>
          <p:cNvPr id="12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048604" y="272217"/>
            <a:ext cx="1048076" cy="5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644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7996" y="4200760"/>
            <a:ext cx="6146438" cy="1981955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16 January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2410" y="1842609"/>
            <a:ext cx="6152024" cy="2065241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7655104" y="4200760"/>
            <a:ext cx="6146438" cy="1981955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7649518" y="1842609"/>
            <a:ext cx="6152024" cy="2065241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4402212" y="4200760"/>
            <a:ext cx="6146438" cy="1981955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14396626" y="1842609"/>
            <a:ext cx="6152024" cy="2065241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378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1" y="-141214"/>
            <a:ext cx="6908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Three Images</a:t>
            </a:r>
          </a:p>
        </p:txBody>
      </p:sp>
      <p:pic>
        <p:nvPicPr>
          <p:cNvPr id="1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20048604" y="272217"/>
            <a:ext cx="1048076" cy="5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382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997" y="379409"/>
            <a:ext cx="18629476" cy="10887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995" y="1857008"/>
            <a:ext cx="19640656" cy="43257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994" y="6647198"/>
            <a:ext cx="1837331" cy="2221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sv-SE"/>
              <a:t>16 January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522" y="6647198"/>
            <a:ext cx="11604155" cy="2221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/>
              <a:t>Info class internal Department / Name / Subject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6677" y="6647198"/>
            <a:ext cx="891977" cy="2221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xxLanguageTextBox"/>
          <p:cNvSpPr/>
          <p:nvPr>
            <p:custDataLst>
              <p:tags r:id="rId20"/>
            </p:custDataLst>
          </p:nvPr>
        </p:nvSpPr>
        <p:spPr>
          <a:xfrm>
            <a:off x="0" y="0"/>
            <a:ext cx="22351" cy="1319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8" name="xxLanguageTextBox">
            <a:extLst>
              <a:ext uri="{FF2B5EF4-FFF2-40B4-BE49-F238E27FC236}">
                <a16:creationId xmlns:a16="http://schemas.microsoft.com/office/drawing/2014/main" id="{6F9E1B52-D2CB-45B3-93E9-073C0C18616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22351" cy="1319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7" name="xxVersionTextBox">
            <a:extLst>
              <a:ext uri="{FF2B5EF4-FFF2-40B4-BE49-F238E27FC236}">
                <a16:creationId xmlns:a16="http://schemas.microsoft.com/office/drawing/2014/main" id="{DED69B40-BDAD-4A91-8B92-E9B803ED0639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22351" cy="1319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</p:spTree>
    <p:extLst>
      <p:ext uri="{BB962C8B-B14F-4D97-AF65-F5344CB8AC3E}">
        <p14:creationId xmlns:p14="http://schemas.microsoft.com/office/powerpoint/2010/main" val="387084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hf hdr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accent1"/>
          </a:solidFill>
          <a:latin typeface="Scania Office Bold" panose="00000800000000000000" pitchFamily="2" charset="0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6561" indent="-268281" algn="l" defTabSz="914378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93741" indent="-357179" algn="l" defTabSz="914378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58857" indent="-365116" algn="l" defTabSz="914378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616035" indent="-357179" algn="l" defTabSz="914378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974801" indent="-358766" algn="l" defTabSz="914378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335155" indent="-360354" algn="l" defTabSz="914378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7pPr>
      <a:lvl8pPr marL="2687571" indent="-352416" algn="l" defTabSz="914378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047924" indent="-360354" algn="l" defTabSz="914378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1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2" orient="horz" pos="2245" userDrawn="1">
          <p15:clr>
            <a:srgbClr val="F26B43"/>
          </p15:clr>
        </p15:guide>
        <p15:guide id="13" pos="572" userDrawn="1">
          <p15:clr>
            <a:srgbClr val="F26B43"/>
          </p15:clr>
        </p15:guide>
        <p15:guide id="14" pos="12944" userDrawn="1">
          <p15:clr>
            <a:srgbClr val="F26B43"/>
          </p15:clr>
        </p15:guide>
        <p15:guide id="15" pos="4820" userDrawn="1">
          <p15:clr>
            <a:srgbClr val="F26B43"/>
          </p15:clr>
        </p15:guide>
        <p15:guide id="16" pos="9072" userDrawn="1">
          <p15:clr>
            <a:srgbClr val="F26B43"/>
          </p15:clr>
        </p15:guide>
        <p15:guide id="17" orient="horz" pos="1161" userDrawn="1">
          <p15:clr>
            <a:srgbClr val="F26B43"/>
          </p15:clr>
        </p15:guide>
        <p15:guide id="18" orient="horz" pos="3895" userDrawn="1">
          <p15:clr>
            <a:srgbClr val="F26B43"/>
          </p15:clr>
        </p15:guide>
        <p15:guide id="19" pos="4444" userDrawn="1">
          <p15:clr>
            <a:srgbClr val="F26B43"/>
          </p15:clr>
        </p15:guide>
        <p15:guide id="20" pos="8696" userDrawn="1">
          <p15:clr>
            <a:srgbClr val="F26B43"/>
          </p15:clr>
        </p15:guide>
        <p15:guide id="21" orient="horz" pos="925" userDrawn="1">
          <p15:clr>
            <a:srgbClr val="F26B43"/>
          </p15:clr>
        </p15:guide>
        <p15:guide id="22" orient="horz" pos="2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cid:image002.png@01D0F6B1.C1FB2390" TargetMode="External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8.emf"/><Relationship Id="rId5" Type="http://schemas.openxmlformats.org/officeDocument/2006/relationships/image" Target="../media/image4.png"/><Relationship Id="rId15" Type="http://schemas.openxmlformats.org/officeDocument/2006/relationships/image" Target="../media/image11.jpeg"/><Relationship Id="rId10" Type="http://schemas.openxmlformats.org/officeDocument/2006/relationships/image" Target="cid:image006.jpg@01D0F6B1.C1FB2390" TargetMode="External"/><Relationship Id="rId4" Type="http://schemas.openxmlformats.org/officeDocument/2006/relationships/image" Target="cid:image004.png@01D0F6B1.C1FB2390" TargetMode="External"/><Relationship Id="rId9" Type="http://schemas.openxmlformats.org/officeDocument/2006/relationships/image" Target="../media/image7.jpe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Roadmaps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07997" y="2750497"/>
            <a:ext cx="10152062" cy="1075642"/>
          </a:xfrm>
        </p:spPr>
        <p:txBody>
          <a:bodyPr/>
          <a:lstStyle/>
          <a:p>
            <a:r>
              <a:rPr lang="en-US" dirty="0"/>
              <a:t>YDMC Focus day – Strategy 2019</a:t>
            </a:r>
          </a:p>
        </p:txBody>
      </p:sp>
    </p:spTree>
    <p:extLst>
      <p:ext uri="{BB962C8B-B14F-4D97-AF65-F5344CB8AC3E}">
        <p14:creationId xmlns:p14="http://schemas.microsoft.com/office/powerpoint/2010/main" val="121468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il: pentagon 357">
            <a:extLst>
              <a:ext uri="{FF2B5EF4-FFF2-40B4-BE49-F238E27FC236}">
                <a16:creationId xmlns:a16="http://schemas.microsoft.com/office/drawing/2014/main" id="{79B24200-8903-4730-B5EE-FFF95317AD8D}"/>
              </a:ext>
            </a:extLst>
          </p:cNvPr>
          <p:cNvSpPr/>
          <p:nvPr/>
        </p:nvSpPr>
        <p:spPr>
          <a:xfrm>
            <a:off x="1096791" y="5469152"/>
            <a:ext cx="19836542" cy="252000"/>
          </a:xfrm>
          <a:prstGeom prst="homePlate">
            <a:avLst/>
          </a:prstGeom>
          <a:gradFill>
            <a:gsLst>
              <a:gs pos="0">
                <a:srgbClr val="F6EEDE"/>
              </a:gs>
              <a:gs pos="50000">
                <a:srgbClr val="EEE5D2"/>
              </a:gs>
              <a:gs pos="100000">
                <a:srgbClr val="EEE5D2"/>
              </a:gs>
            </a:gsLst>
          </a:gradFill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59" name="Pil: pentagon 358">
            <a:extLst>
              <a:ext uri="{FF2B5EF4-FFF2-40B4-BE49-F238E27FC236}">
                <a16:creationId xmlns:a16="http://schemas.microsoft.com/office/drawing/2014/main" id="{24AFF3F8-4EE1-4841-8AAA-439EC439D708}"/>
              </a:ext>
            </a:extLst>
          </p:cNvPr>
          <p:cNvSpPr/>
          <p:nvPr/>
        </p:nvSpPr>
        <p:spPr>
          <a:xfrm>
            <a:off x="1096791" y="3521519"/>
            <a:ext cx="19836542" cy="252000"/>
          </a:xfrm>
          <a:prstGeom prst="homePlate">
            <a:avLst/>
          </a:prstGeom>
          <a:gradFill>
            <a:gsLst>
              <a:gs pos="0">
                <a:srgbClr val="F6EEDE"/>
              </a:gs>
              <a:gs pos="50000">
                <a:srgbClr val="EEE5D2"/>
              </a:gs>
              <a:gs pos="100000">
                <a:srgbClr val="EEE5D2"/>
              </a:gs>
            </a:gsLst>
          </a:gradFill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60" name="Pil: pentagon 359">
            <a:extLst>
              <a:ext uri="{FF2B5EF4-FFF2-40B4-BE49-F238E27FC236}">
                <a16:creationId xmlns:a16="http://schemas.microsoft.com/office/drawing/2014/main" id="{EE5179CB-976B-4B39-8807-5BC86D5F9FA4}"/>
              </a:ext>
            </a:extLst>
          </p:cNvPr>
          <p:cNvSpPr/>
          <p:nvPr/>
        </p:nvSpPr>
        <p:spPr>
          <a:xfrm>
            <a:off x="1096791" y="5144546"/>
            <a:ext cx="19836542" cy="252000"/>
          </a:xfrm>
          <a:prstGeom prst="homePlate">
            <a:avLst/>
          </a:prstGeom>
          <a:gradFill>
            <a:gsLst>
              <a:gs pos="0">
                <a:srgbClr val="F6EEDE"/>
              </a:gs>
              <a:gs pos="50000">
                <a:srgbClr val="EEE5D2"/>
              </a:gs>
              <a:gs pos="100000">
                <a:srgbClr val="EEE5D2"/>
              </a:gs>
            </a:gsLst>
          </a:gradFill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61" name="Pil: pentagon 360">
            <a:extLst>
              <a:ext uri="{FF2B5EF4-FFF2-40B4-BE49-F238E27FC236}">
                <a16:creationId xmlns:a16="http://schemas.microsoft.com/office/drawing/2014/main" id="{CCD6C7B9-51C3-41D5-9B76-38F049FDF691}"/>
              </a:ext>
            </a:extLst>
          </p:cNvPr>
          <p:cNvSpPr/>
          <p:nvPr/>
        </p:nvSpPr>
        <p:spPr>
          <a:xfrm>
            <a:off x="1096791" y="4819940"/>
            <a:ext cx="19836542" cy="252000"/>
          </a:xfrm>
          <a:prstGeom prst="homePlate">
            <a:avLst/>
          </a:prstGeom>
          <a:gradFill>
            <a:gsLst>
              <a:gs pos="0">
                <a:srgbClr val="F6EEDE"/>
              </a:gs>
              <a:gs pos="50000">
                <a:srgbClr val="EEE5D2"/>
              </a:gs>
              <a:gs pos="100000">
                <a:srgbClr val="EEE5D2"/>
              </a:gs>
            </a:gsLst>
          </a:gradFill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62" name="Pil: pentagon 361">
            <a:extLst>
              <a:ext uri="{FF2B5EF4-FFF2-40B4-BE49-F238E27FC236}">
                <a16:creationId xmlns:a16="http://schemas.microsoft.com/office/drawing/2014/main" id="{622AD05A-E6B0-4525-8D4D-C93C7E5F5618}"/>
              </a:ext>
            </a:extLst>
          </p:cNvPr>
          <p:cNvSpPr/>
          <p:nvPr/>
        </p:nvSpPr>
        <p:spPr>
          <a:xfrm>
            <a:off x="1096791" y="4495335"/>
            <a:ext cx="19836542" cy="252000"/>
          </a:xfrm>
          <a:prstGeom prst="homePlate">
            <a:avLst/>
          </a:prstGeom>
          <a:gradFill>
            <a:gsLst>
              <a:gs pos="0">
                <a:srgbClr val="F6EEDE"/>
              </a:gs>
              <a:gs pos="50000">
                <a:srgbClr val="EEE5D2"/>
              </a:gs>
              <a:gs pos="100000">
                <a:srgbClr val="EEE5D2"/>
              </a:gs>
            </a:gsLst>
          </a:gradFill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63" name="Pil: pentagon 362">
            <a:extLst>
              <a:ext uri="{FF2B5EF4-FFF2-40B4-BE49-F238E27FC236}">
                <a16:creationId xmlns:a16="http://schemas.microsoft.com/office/drawing/2014/main" id="{50DBFD93-1860-4E17-9E80-C55A8CC02BE6}"/>
              </a:ext>
            </a:extLst>
          </p:cNvPr>
          <p:cNvSpPr/>
          <p:nvPr/>
        </p:nvSpPr>
        <p:spPr>
          <a:xfrm>
            <a:off x="1096791" y="4170729"/>
            <a:ext cx="19836542" cy="252000"/>
          </a:xfrm>
          <a:prstGeom prst="homePlate">
            <a:avLst/>
          </a:prstGeom>
          <a:gradFill>
            <a:gsLst>
              <a:gs pos="0">
                <a:srgbClr val="F6EEDE"/>
              </a:gs>
              <a:gs pos="50000">
                <a:srgbClr val="EEE5D2"/>
              </a:gs>
              <a:gs pos="100000">
                <a:srgbClr val="EEE5D2"/>
              </a:gs>
            </a:gsLst>
          </a:gradFill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67" name="Pil: pentagon 366">
            <a:extLst>
              <a:ext uri="{FF2B5EF4-FFF2-40B4-BE49-F238E27FC236}">
                <a16:creationId xmlns:a16="http://schemas.microsoft.com/office/drawing/2014/main" id="{F42090DB-68E0-4CA6-8FBB-77D806BAC38E}"/>
              </a:ext>
            </a:extLst>
          </p:cNvPr>
          <p:cNvSpPr/>
          <p:nvPr/>
        </p:nvSpPr>
        <p:spPr>
          <a:xfrm>
            <a:off x="1096791" y="3846124"/>
            <a:ext cx="19836542" cy="252000"/>
          </a:xfrm>
          <a:prstGeom prst="homePlate">
            <a:avLst/>
          </a:prstGeom>
          <a:gradFill>
            <a:gsLst>
              <a:gs pos="0">
                <a:srgbClr val="F6EEDE"/>
              </a:gs>
              <a:gs pos="50000">
                <a:srgbClr val="EEE5D2"/>
              </a:gs>
              <a:gs pos="100000">
                <a:srgbClr val="EEE5D2"/>
              </a:gs>
            </a:gsLst>
          </a:gradFill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64" name="Pil: pentagon 363">
            <a:extLst>
              <a:ext uri="{FF2B5EF4-FFF2-40B4-BE49-F238E27FC236}">
                <a16:creationId xmlns:a16="http://schemas.microsoft.com/office/drawing/2014/main" id="{3EF95FD4-0625-46B4-B69A-9479076714DA}"/>
              </a:ext>
            </a:extLst>
          </p:cNvPr>
          <p:cNvSpPr/>
          <p:nvPr/>
        </p:nvSpPr>
        <p:spPr>
          <a:xfrm>
            <a:off x="1096791" y="3177279"/>
            <a:ext cx="19836542" cy="252000"/>
          </a:xfrm>
          <a:prstGeom prst="homePlate">
            <a:avLst/>
          </a:prstGeom>
          <a:gradFill>
            <a:gsLst>
              <a:gs pos="0">
                <a:srgbClr val="F6EEDE"/>
              </a:gs>
              <a:gs pos="50000">
                <a:srgbClr val="EEE5D2"/>
              </a:gs>
              <a:gs pos="100000">
                <a:srgbClr val="EEE5D2"/>
              </a:gs>
            </a:gsLst>
          </a:gradFill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65" name="Pil: pentagon 364">
            <a:extLst>
              <a:ext uri="{FF2B5EF4-FFF2-40B4-BE49-F238E27FC236}">
                <a16:creationId xmlns:a16="http://schemas.microsoft.com/office/drawing/2014/main" id="{5DD1A762-D67D-4325-81B3-1209DB41E91D}"/>
              </a:ext>
            </a:extLst>
          </p:cNvPr>
          <p:cNvSpPr/>
          <p:nvPr/>
        </p:nvSpPr>
        <p:spPr>
          <a:xfrm>
            <a:off x="1096791" y="2897963"/>
            <a:ext cx="19836542" cy="252000"/>
          </a:xfrm>
          <a:prstGeom prst="homePlate">
            <a:avLst/>
          </a:prstGeom>
          <a:gradFill>
            <a:gsLst>
              <a:gs pos="0">
                <a:srgbClr val="F6EEDE"/>
              </a:gs>
              <a:gs pos="50000">
                <a:srgbClr val="EEE5D2"/>
              </a:gs>
              <a:gs pos="100000">
                <a:srgbClr val="EEE5D2"/>
              </a:gs>
            </a:gsLst>
          </a:gradFill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38" name="Pil: pentagon 337">
            <a:extLst>
              <a:ext uri="{FF2B5EF4-FFF2-40B4-BE49-F238E27FC236}">
                <a16:creationId xmlns:a16="http://schemas.microsoft.com/office/drawing/2014/main" id="{50FE4EB0-0DFF-4E57-AE99-32F7EA16D6C6}"/>
              </a:ext>
            </a:extLst>
          </p:cNvPr>
          <p:cNvSpPr/>
          <p:nvPr/>
        </p:nvSpPr>
        <p:spPr>
          <a:xfrm>
            <a:off x="1096791" y="5804065"/>
            <a:ext cx="19836542" cy="252000"/>
          </a:xfrm>
          <a:prstGeom prst="homePlate">
            <a:avLst/>
          </a:prstGeom>
          <a:gradFill>
            <a:gsLst>
              <a:gs pos="0">
                <a:srgbClr val="D9DBE3"/>
              </a:gs>
              <a:gs pos="50000">
                <a:srgbClr val="BED8FE"/>
              </a:gs>
              <a:gs pos="100000">
                <a:srgbClr val="BED8FE"/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35" name="Pil: pentagon 334">
            <a:extLst>
              <a:ext uri="{FF2B5EF4-FFF2-40B4-BE49-F238E27FC236}">
                <a16:creationId xmlns:a16="http://schemas.microsoft.com/office/drawing/2014/main" id="{346D9022-D3FD-44B0-A22A-BCDE16351962}"/>
              </a:ext>
            </a:extLst>
          </p:cNvPr>
          <p:cNvSpPr/>
          <p:nvPr/>
        </p:nvSpPr>
        <p:spPr>
          <a:xfrm>
            <a:off x="1096791" y="6353149"/>
            <a:ext cx="19836542" cy="252000"/>
          </a:xfrm>
          <a:prstGeom prst="homePlate">
            <a:avLst/>
          </a:prstGeom>
          <a:gradFill>
            <a:gsLst>
              <a:gs pos="0">
                <a:srgbClr val="D9DBE3"/>
              </a:gs>
              <a:gs pos="50000">
                <a:srgbClr val="BED8FE"/>
              </a:gs>
              <a:gs pos="100000">
                <a:srgbClr val="BED8FE"/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36" name="Pil: pentagon 335">
            <a:extLst>
              <a:ext uri="{FF2B5EF4-FFF2-40B4-BE49-F238E27FC236}">
                <a16:creationId xmlns:a16="http://schemas.microsoft.com/office/drawing/2014/main" id="{358C062B-C3A7-4BFE-A367-3B8BC8E202F0}"/>
              </a:ext>
            </a:extLst>
          </p:cNvPr>
          <p:cNvSpPr/>
          <p:nvPr/>
        </p:nvSpPr>
        <p:spPr>
          <a:xfrm>
            <a:off x="1096791" y="6627690"/>
            <a:ext cx="19836542" cy="252000"/>
          </a:xfrm>
          <a:prstGeom prst="homePlate">
            <a:avLst/>
          </a:prstGeom>
          <a:gradFill>
            <a:gsLst>
              <a:gs pos="0">
                <a:srgbClr val="D9DBE3"/>
              </a:gs>
              <a:gs pos="50000">
                <a:srgbClr val="BED8FE"/>
              </a:gs>
              <a:gs pos="100000">
                <a:srgbClr val="BED8FE"/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37" name="Pil: pentagon 336">
            <a:extLst>
              <a:ext uri="{FF2B5EF4-FFF2-40B4-BE49-F238E27FC236}">
                <a16:creationId xmlns:a16="http://schemas.microsoft.com/office/drawing/2014/main" id="{5CB03364-CADE-47B0-8523-480696B5FE91}"/>
              </a:ext>
            </a:extLst>
          </p:cNvPr>
          <p:cNvSpPr/>
          <p:nvPr/>
        </p:nvSpPr>
        <p:spPr>
          <a:xfrm>
            <a:off x="1096791" y="6078607"/>
            <a:ext cx="19836542" cy="252000"/>
          </a:xfrm>
          <a:prstGeom prst="homePlate">
            <a:avLst/>
          </a:prstGeom>
          <a:gradFill>
            <a:gsLst>
              <a:gs pos="0">
                <a:srgbClr val="D9DBE3"/>
              </a:gs>
              <a:gs pos="50000">
                <a:srgbClr val="BED8FE"/>
              </a:gs>
              <a:gs pos="100000">
                <a:srgbClr val="BED8FE"/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29" name="Pil: pentagon 328">
            <a:extLst>
              <a:ext uri="{FF2B5EF4-FFF2-40B4-BE49-F238E27FC236}">
                <a16:creationId xmlns:a16="http://schemas.microsoft.com/office/drawing/2014/main" id="{4E378BD4-C4AA-47F0-8D58-7C88D5E42697}"/>
              </a:ext>
            </a:extLst>
          </p:cNvPr>
          <p:cNvSpPr/>
          <p:nvPr/>
        </p:nvSpPr>
        <p:spPr>
          <a:xfrm>
            <a:off x="618419" y="2877112"/>
            <a:ext cx="1344314" cy="252000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Gearbox</a:t>
            </a:r>
            <a:endParaRPr lang="sv-SE" sz="1100" dirty="0" err="1"/>
          </a:p>
        </p:txBody>
      </p:sp>
      <p:sp>
        <p:nvSpPr>
          <p:cNvPr id="330" name="Pil: pentagon 329">
            <a:extLst>
              <a:ext uri="{FF2B5EF4-FFF2-40B4-BE49-F238E27FC236}">
                <a16:creationId xmlns:a16="http://schemas.microsoft.com/office/drawing/2014/main" id="{61B3C614-1C4F-489B-A729-52ED41C01208}"/>
              </a:ext>
            </a:extLst>
          </p:cNvPr>
          <p:cNvSpPr/>
          <p:nvPr/>
        </p:nvSpPr>
        <p:spPr>
          <a:xfrm>
            <a:off x="618419" y="3175533"/>
            <a:ext cx="1344314" cy="252000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Rear Axle</a:t>
            </a:r>
            <a:endParaRPr lang="sv-SE" sz="1100" dirty="0" err="1"/>
          </a:p>
        </p:txBody>
      </p:sp>
      <p:sp>
        <p:nvSpPr>
          <p:cNvPr id="326" name="Pil: pentagon 325">
            <a:extLst>
              <a:ext uri="{FF2B5EF4-FFF2-40B4-BE49-F238E27FC236}">
                <a16:creationId xmlns:a16="http://schemas.microsoft.com/office/drawing/2014/main" id="{2DDC83D7-0A5B-40D6-80F0-27A78A52674D}"/>
              </a:ext>
            </a:extLst>
          </p:cNvPr>
          <p:cNvSpPr/>
          <p:nvPr/>
        </p:nvSpPr>
        <p:spPr>
          <a:xfrm>
            <a:off x="1096791" y="2287638"/>
            <a:ext cx="19836542" cy="252000"/>
          </a:xfrm>
          <a:prstGeom prst="homePlate">
            <a:avLst/>
          </a:prstGeom>
          <a:gradFill>
            <a:gsLst>
              <a:gs pos="0">
                <a:srgbClr val="DAE2DB"/>
              </a:gs>
              <a:gs pos="50000">
                <a:srgbClr val="C2E0C8"/>
              </a:gs>
              <a:gs pos="100000">
                <a:srgbClr val="C2E0C8"/>
              </a:gs>
            </a:gsLst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27" name="Pil: pentagon 326">
            <a:extLst>
              <a:ext uri="{FF2B5EF4-FFF2-40B4-BE49-F238E27FC236}">
                <a16:creationId xmlns:a16="http://schemas.microsoft.com/office/drawing/2014/main" id="{3E986B2E-EAD9-4616-85C6-E18A4DFEC097}"/>
              </a:ext>
            </a:extLst>
          </p:cNvPr>
          <p:cNvSpPr/>
          <p:nvPr/>
        </p:nvSpPr>
        <p:spPr>
          <a:xfrm>
            <a:off x="1096791" y="2567609"/>
            <a:ext cx="19836542" cy="252000"/>
          </a:xfrm>
          <a:prstGeom prst="homePlate">
            <a:avLst/>
          </a:prstGeom>
          <a:gradFill>
            <a:gsLst>
              <a:gs pos="0">
                <a:srgbClr val="DAE2DB"/>
              </a:gs>
              <a:gs pos="50000">
                <a:srgbClr val="C2E0C8"/>
              </a:gs>
              <a:gs pos="100000">
                <a:srgbClr val="C2E0C8"/>
              </a:gs>
            </a:gsLst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20" name="Pil: pentagon 319">
            <a:extLst>
              <a:ext uri="{FF2B5EF4-FFF2-40B4-BE49-F238E27FC236}">
                <a16:creationId xmlns:a16="http://schemas.microsoft.com/office/drawing/2014/main" id="{7423CF35-8561-4AE3-9A47-69DB394C1304}"/>
              </a:ext>
            </a:extLst>
          </p:cNvPr>
          <p:cNvSpPr/>
          <p:nvPr/>
        </p:nvSpPr>
        <p:spPr>
          <a:xfrm>
            <a:off x="1096791" y="1179914"/>
            <a:ext cx="19836542" cy="252000"/>
          </a:xfrm>
          <a:prstGeom prst="homePlate">
            <a:avLst/>
          </a:prstGeom>
          <a:gradFill>
            <a:gsLst>
              <a:gs pos="0">
                <a:srgbClr val="FCE3DC"/>
              </a:gs>
              <a:gs pos="50000">
                <a:srgbClr val="FFDECD"/>
              </a:gs>
              <a:gs pos="100000">
                <a:srgbClr val="FFDECD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21" name="Pil: pentagon 320">
            <a:extLst>
              <a:ext uri="{FF2B5EF4-FFF2-40B4-BE49-F238E27FC236}">
                <a16:creationId xmlns:a16="http://schemas.microsoft.com/office/drawing/2014/main" id="{E8664E41-613B-4BA3-A38F-EFD9138B65B1}"/>
              </a:ext>
            </a:extLst>
          </p:cNvPr>
          <p:cNvSpPr/>
          <p:nvPr/>
        </p:nvSpPr>
        <p:spPr>
          <a:xfrm>
            <a:off x="1096791" y="1452708"/>
            <a:ext cx="19836542" cy="252000"/>
          </a:xfrm>
          <a:prstGeom prst="homePlate">
            <a:avLst/>
          </a:prstGeom>
          <a:gradFill>
            <a:gsLst>
              <a:gs pos="0">
                <a:srgbClr val="FCE3DC"/>
              </a:gs>
              <a:gs pos="50000">
                <a:srgbClr val="FFDECD"/>
              </a:gs>
              <a:gs pos="100000">
                <a:srgbClr val="FFDECD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22" name="Pil: pentagon 321">
            <a:extLst>
              <a:ext uri="{FF2B5EF4-FFF2-40B4-BE49-F238E27FC236}">
                <a16:creationId xmlns:a16="http://schemas.microsoft.com/office/drawing/2014/main" id="{1231ADF2-ECCB-4C82-8737-70D1E8F23D6A}"/>
              </a:ext>
            </a:extLst>
          </p:cNvPr>
          <p:cNvSpPr/>
          <p:nvPr/>
        </p:nvSpPr>
        <p:spPr>
          <a:xfrm>
            <a:off x="1096791" y="1725502"/>
            <a:ext cx="19836542" cy="252000"/>
          </a:xfrm>
          <a:prstGeom prst="homePlate">
            <a:avLst/>
          </a:prstGeom>
          <a:gradFill>
            <a:gsLst>
              <a:gs pos="0">
                <a:srgbClr val="FCE3DC"/>
              </a:gs>
              <a:gs pos="50000">
                <a:srgbClr val="FFDECD"/>
              </a:gs>
              <a:gs pos="100000">
                <a:srgbClr val="FFDECD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323" name="Pil: pentagon 322">
            <a:extLst>
              <a:ext uri="{FF2B5EF4-FFF2-40B4-BE49-F238E27FC236}">
                <a16:creationId xmlns:a16="http://schemas.microsoft.com/office/drawing/2014/main" id="{93F1A11C-C78F-4371-9004-96B43997E161}"/>
              </a:ext>
            </a:extLst>
          </p:cNvPr>
          <p:cNvSpPr/>
          <p:nvPr/>
        </p:nvSpPr>
        <p:spPr>
          <a:xfrm>
            <a:off x="1096791" y="1998297"/>
            <a:ext cx="19836542" cy="252000"/>
          </a:xfrm>
          <a:prstGeom prst="homePlate">
            <a:avLst/>
          </a:prstGeom>
          <a:gradFill>
            <a:gsLst>
              <a:gs pos="0">
                <a:srgbClr val="FCE3DC"/>
              </a:gs>
              <a:gs pos="50000">
                <a:srgbClr val="FFDECD"/>
              </a:gs>
              <a:gs pos="100000">
                <a:srgbClr val="FFDECD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100" dirty="0" err="1"/>
          </a:p>
        </p:txBody>
      </p:sp>
      <p:sp>
        <p:nvSpPr>
          <p:cNvPr id="202" name="Rektangel: afrundede hjørner 201">
            <a:extLst>
              <a:ext uri="{FF2B5EF4-FFF2-40B4-BE49-F238E27FC236}">
                <a16:creationId xmlns:a16="http://schemas.microsoft.com/office/drawing/2014/main" id="{1ECE36E9-BD91-4547-979B-40727EF6948D}"/>
              </a:ext>
            </a:extLst>
          </p:cNvPr>
          <p:cNvSpPr/>
          <p:nvPr/>
        </p:nvSpPr>
        <p:spPr>
          <a:xfrm>
            <a:off x="1621068" y="2018070"/>
            <a:ext cx="1224000" cy="108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D9 Eu6</a:t>
            </a:r>
            <a:endParaRPr lang="sv-SE" sz="800" dirty="0" err="1"/>
          </a:p>
        </p:txBody>
      </p:sp>
      <p:sp>
        <p:nvSpPr>
          <p:cNvPr id="176" name="Rektangel: afrundede hjørner 175">
            <a:extLst>
              <a:ext uri="{FF2B5EF4-FFF2-40B4-BE49-F238E27FC236}">
                <a16:creationId xmlns:a16="http://schemas.microsoft.com/office/drawing/2014/main" id="{7461BC60-0A7C-45FC-B317-623B5ECA2FC1}"/>
              </a:ext>
            </a:extLst>
          </p:cNvPr>
          <p:cNvSpPr/>
          <p:nvPr/>
        </p:nvSpPr>
        <p:spPr>
          <a:xfrm>
            <a:off x="1621267" y="2129363"/>
            <a:ext cx="1224000" cy="1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D13 Eu6</a:t>
            </a:r>
            <a:endParaRPr lang="sv-SE" sz="800" dirty="0" err="1"/>
          </a:p>
        </p:txBody>
      </p:sp>
      <p:sp>
        <p:nvSpPr>
          <p:cNvPr id="25" name="Pil: pentagon 24">
            <a:extLst>
              <a:ext uri="{FF2B5EF4-FFF2-40B4-BE49-F238E27FC236}">
                <a16:creationId xmlns:a16="http://schemas.microsoft.com/office/drawing/2014/main" id="{1D431C04-A1E0-43B1-9A18-F396E335B132}"/>
              </a:ext>
            </a:extLst>
          </p:cNvPr>
          <p:cNvSpPr/>
          <p:nvPr/>
        </p:nvSpPr>
        <p:spPr>
          <a:xfrm>
            <a:off x="603915" y="1177006"/>
            <a:ext cx="1344314" cy="252000"/>
          </a:xfrm>
          <a:prstGeom prst="homePlate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Diesel</a:t>
            </a:r>
            <a:endParaRPr lang="sv-SE" sz="1100" dirty="0" err="1"/>
          </a:p>
        </p:txBody>
      </p:sp>
      <p:sp>
        <p:nvSpPr>
          <p:cNvPr id="317" name="Pil: pentagon 316">
            <a:extLst>
              <a:ext uri="{FF2B5EF4-FFF2-40B4-BE49-F238E27FC236}">
                <a16:creationId xmlns:a16="http://schemas.microsoft.com/office/drawing/2014/main" id="{4689E1E5-CEC0-4AFD-AA68-BB8DA792300C}"/>
              </a:ext>
            </a:extLst>
          </p:cNvPr>
          <p:cNvSpPr/>
          <p:nvPr/>
        </p:nvSpPr>
        <p:spPr>
          <a:xfrm>
            <a:off x="603915" y="1449800"/>
            <a:ext cx="1344314" cy="252000"/>
          </a:xfrm>
          <a:prstGeom prst="homePlate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FAME</a:t>
            </a:r>
            <a:endParaRPr lang="sv-SE" sz="1100" dirty="0" err="1"/>
          </a:p>
        </p:txBody>
      </p:sp>
      <p:sp>
        <p:nvSpPr>
          <p:cNvPr id="318" name="Pil: pentagon 317">
            <a:extLst>
              <a:ext uri="{FF2B5EF4-FFF2-40B4-BE49-F238E27FC236}">
                <a16:creationId xmlns:a16="http://schemas.microsoft.com/office/drawing/2014/main" id="{0EEA6A5C-8F77-4279-861C-7CC72777831C}"/>
              </a:ext>
            </a:extLst>
          </p:cNvPr>
          <p:cNvSpPr/>
          <p:nvPr/>
        </p:nvSpPr>
        <p:spPr>
          <a:xfrm>
            <a:off x="603915" y="1722594"/>
            <a:ext cx="1344314" cy="252000"/>
          </a:xfrm>
          <a:prstGeom prst="homePlate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Ethanol/ED95</a:t>
            </a:r>
            <a:endParaRPr lang="sv-SE" sz="1100" dirty="0" err="1"/>
          </a:p>
        </p:txBody>
      </p:sp>
      <p:sp>
        <p:nvSpPr>
          <p:cNvPr id="319" name="Pil: pentagon 318">
            <a:extLst>
              <a:ext uri="{FF2B5EF4-FFF2-40B4-BE49-F238E27FC236}">
                <a16:creationId xmlns:a16="http://schemas.microsoft.com/office/drawing/2014/main" id="{94B4B1DA-20A1-4460-A697-5AFC0B762795}"/>
              </a:ext>
            </a:extLst>
          </p:cNvPr>
          <p:cNvSpPr/>
          <p:nvPr/>
        </p:nvSpPr>
        <p:spPr>
          <a:xfrm>
            <a:off x="603915" y="1995389"/>
            <a:ext cx="1344314" cy="252000"/>
          </a:xfrm>
          <a:prstGeom prst="homePlate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GAS</a:t>
            </a:r>
            <a:endParaRPr lang="sv-SE" sz="1100" dirty="0" err="1"/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49898127-8B69-4D07-B80F-97738A20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z="700" dirty="0"/>
              <a:t>17 </a:t>
            </a:r>
            <a:r>
              <a:rPr lang="sv-SE" sz="700" dirty="0" err="1"/>
              <a:t>January</a:t>
            </a:r>
            <a:r>
              <a:rPr lang="sv-SE" sz="700" dirty="0"/>
              <a:t> 2019</a:t>
            </a:r>
            <a:endParaRPr lang="en-US" sz="700" dirty="0"/>
          </a:p>
        </p:txBody>
      </p:sp>
      <p:sp>
        <p:nvSpPr>
          <p:cNvPr id="2" name="Pladsholder til sidefod 1">
            <a:extLst>
              <a:ext uri="{FF2B5EF4-FFF2-40B4-BE49-F238E27FC236}">
                <a16:creationId xmlns:a16="http://schemas.microsoft.com/office/drawing/2014/main" id="{F31AE9E9-1313-4033-A304-D6BCD02A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700" dirty="0"/>
              <a:t>Info class internal YDMC / Anders Gaasedal / Product Roadmap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4013126-A768-482D-92BA-7E509654CA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9656677" y="6647198"/>
            <a:ext cx="891977" cy="222146"/>
          </a:xfrm>
        </p:spPr>
        <p:txBody>
          <a:bodyPr/>
          <a:lstStyle/>
          <a:p>
            <a:fld id="{0183C6E6-4335-4428-AB21-BBACF8148F3A}" type="slidenum">
              <a:rPr lang="en-US" sz="700" smtClean="0"/>
              <a:t>2</a:t>
            </a:fld>
            <a:endParaRPr lang="en-US" sz="70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961BA28-C9D7-4A64-8707-B18CF765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18" y="-70125"/>
            <a:ext cx="18629476" cy="534991"/>
          </a:xfrm>
        </p:spPr>
        <p:txBody>
          <a:bodyPr/>
          <a:lstStyle/>
          <a:p>
            <a:r>
              <a:rPr lang="en-GB" sz="2800" dirty="0"/>
              <a:t>Product Roadmap</a:t>
            </a:r>
            <a:endParaRPr lang="sv-SE" sz="2800" dirty="0"/>
          </a:p>
        </p:txBody>
      </p:sp>
      <p:grpSp>
        <p:nvGrpSpPr>
          <p:cNvPr id="13" name="Grupp 89">
            <a:extLst>
              <a:ext uri="{FF2B5EF4-FFF2-40B4-BE49-F238E27FC236}">
                <a16:creationId xmlns:a16="http://schemas.microsoft.com/office/drawing/2014/main" id="{D80262C8-80B1-41ED-8EEE-51DE8D34A65A}"/>
              </a:ext>
            </a:extLst>
          </p:cNvPr>
          <p:cNvGrpSpPr/>
          <p:nvPr/>
        </p:nvGrpSpPr>
        <p:grpSpPr>
          <a:xfrm>
            <a:off x="1096433" y="506251"/>
            <a:ext cx="19922004" cy="543156"/>
            <a:chOff x="1699279" y="-142049"/>
            <a:chExt cx="10185951" cy="276419"/>
          </a:xfrm>
          <a:solidFill>
            <a:srgbClr val="002060"/>
          </a:solidFill>
        </p:grpSpPr>
        <p:sp>
          <p:nvSpPr>
            <p:cNvPr id="14" name="Pil: femhörning 75">
              <a:extLst>
                <a:ext uri="{FF2B5EF4-FFF2-40B4-BE49-F238E27FC236}">
                  <a16:creationId xmlns:a16="http://schemas.microsoft.com/office/drawing/2014/main" id="{A3DD9508-992C-4EE3-9A3B-9E60F81364EB}"/>
                </a:ext>
              </a:extLst>
            </p:cNvPr>
            <p:cNvSpPr/>
            <p:nvPr/>
          </p:nvSpPr>
          <p:spPr>
            <a:xfrm>
              <a:off x="1699279" y="-140984"/>
              <a:ext cx="1016060" cy="274284"/>
            </a:xfrm>
            <a:prstGeom prst="homePlate">
              <a:avLst>
                <a:gd name="adj" fmla="val 47108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189"/>
                </a:spcBef>
              </a:pPr>
              <a:r>
                <a:rPr lang="sv-SE" sz="2400" b="1" dirty="0">
                  <a:solidFill>
                    <a:schemeClr val="bg1"/>
                  </a:solidFill>
                </a:rPr>
                <a:t>2018</a:t>
              </a:r>
            </a:p>
          </p:txBody>
        </p:sp>
        <p:sp>
          <p:nvSpPr>
            <p:cNvPr id="15" name="Pil: sparr 76">
              <a:extLst>
                <a:ext uri="{FF2B5EF4-FFF2-40B4-BE49-F238E27FC236}">
                  <a16:creationId xmlns:a16="http://schemas.microsoft.com/office/drawing/2014/main" id="{A098D9CF-A406-4BC5-AADA-64FA198E4530}"/>
                </a:ext>
              </a:extLst>
            </p:cNvPr>
            <p:cNvSpPr/>
            <p:nvPr/>
          </p:nvSpPr>
          <p:spPr>
            <a:xfrm>
              <a:off x="2617852" y="-141536"/>
              <a:ext cx="1016060" cy="274284"/>
            </a:xfrm>
            <a:prstGeom prst="chevr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189"/>
                </a:spcBef>
              </a:pPr>
              <a:r>
                <a:rPr lang="sv-SE" sz="2400" b="1" dirty="0">
                  <a:solidFill>
                    <a:schemeClr val="bg1"/>
                  </a:solidFill>
                </a:rPr>
                <a:t>2019</a:t>
              </a:r>
            </a:p>
          </p:txBody>
        </p:sp>
        <p:sp>
          <p:nvSpPr>
            <p:cNvPr id="16" name="Pil: sparr 119">
              <a:extLst>
                <a:ext uri="{FF2B5EF4-FFF2-40B4-BE49-F238E27FC236}">
                  <a16:creationId xmlns:a16="http://schemas.microsoft.com/office/drawing/2014/main" id="{C31B7D29-7FC0-464E-BA7B-4625DB2FFC1F}"/>
                </a:ext>
              </a:extLst>
            </p:cNvPr>
            <p:cNvSpPr/>
            <p:nvPr/>
          </p:nvSpPr>
          <p:spPr>
            <a:xfrm>
              <a:off x="3537195" y="-141522"/>
              <a:ext cx="1016060" cy="274335"/>
            </a:xfrm>
            <a:prstGeom prst="chevr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189"/>
                </a:spcBef>
              </a:pPr>
              <a:r>
                <a:rPr lang="sv-SE" sz="2400" b="1" dirty="0">
                  <a:solidFill>
                    <a:schemeClr val="bg1"/>
                  </a:solidFill>
                </a:rPr>
                <a:t>2020</a:t>
              </a:r>
            </a:p>
          </p:txBody>
        </p:sp>
        <p:sp>
          <p:nvSpPr>
            <p:cNvPr id="17" name="Pil: sparr 122">
              <a:extLst>
                <a:ext uri="{FF2B5EF4-FFF2-40B4-BE49-F238E27FC236}">
                  <a16:creationId xmlns:a16="http://schemas.microsoft.com/office/drawing/2014/main" id="{67E0BCB8-E1A6-4035-9E88-96D3904FD4DE}"/>
                </a:ext>
              </a:extLst>
            </p:cNvPr>
            <p:cNvSpPr/>
            <p:nvPr/>
          </p:nvSpPr>
          <p:spPr>
            <a:xfrm>
              <a:off x="4454168" y="-141811"/>
              <a:ext cx="1016060" cy="274284"/>
            </a:xfrm>
            <a:prstGeom prst="chevr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189"/>
                </a:spcBef>
              </a:pPr>
              <a:r>
                <a:rPr lang="sv-SE" sz="2400" b="1" dirty="0">
                  <a:solidFill>
                    <a:schemeClr val="bg1"/>
                  </a:solidFill>
                </a:rPr>
                <a:t>2021</a:t>
              </a:r>
            </a:p>
          </p:txBody>
        </p:sp>
        <p:sp>
          <p:nvSpPr>
            <p:cNvPr id="18" name="Pil: sparr 123">
              <a:extLst>
                <a:ext uri="{FF2B5EF4-FFF2-40B4-BE49-F238E27FC236}">
                  <a16:creationId xmlns:a16="http://schemas.microsoft.com/office/drawing/2014/main" id="{F637393B-9242-49BA-BBCA-E46C10D72A55}"/>
                </a:ext>
              </a:extLst>
            </p:cNvPr>
            <p:cNvSpPr/>
            <p:nvPr/>
          </p:nvSpPr>
          <p:spPr>
            <a:xfrm>
              <a:off x="5373511" y="-142049"/>
              <a:ext cx="1016060" cy="274284"/>
            </a:xfrm>
            <a:prstGeom prst="chevr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189"/>
                </a:spcBef>
              </a:pPr>
              <a:r>
                <a:rPr lang="sv-SE" sz="2400" b="1" dirty="0">
                  <a:solidFill>
                    <a:schemeClr val="bg1"/>
                  </a:solidFill>
                </a:rPr>
                <a:t>2022</a:t>
              </a:r>
            </a:p>
          </p:txBody>
        </p:sp>
        <p:sp>
          <p:nvSpPr>
            <p:cNvPr id="19" name="Pil: sparr 124">
              <a:extLst>
                <a:ext uri="{FF2B5EF4-FFF2-40B4-BE49-F238E27FC236}">
                  <a16:creationId xmlns:a16="http://schemas.microsoft.com/office/drawing/2014/main" id="{136DEE1C-5202-400A-874E-4959742809A7}"/>
                </a:ext>
              </a:extLst>
            </p:cNvPr>
            <p:cNvSpPr/>
            <p:nvPr/>
          </p:nvSpPr>
          <p:spPr>
            <a:xfrm>
              <a:off x="6290026" y="-140411"/>
              <a:ext cx="1016060" cy="273490"/>
            </a:xfrm>
            <a:prstGeom prst="chevr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189"/>
                </a:spcBef>
              </a:pPr>
              <a:r>
                <a:rPr lang="sv-SE" sz="2400" b="1" dirty="0">
                  <a:solidFill>
                    <a:schemeClr val="bg1"/>
                  </a:solidFill>
                </a:rPr>
                <a:t>2023</a:t>
              </a:r>
            </a:p>
          </p:txBody>
        </p:sp>
        <p:sp>
          <p:nvSpPr>
            <p:cNvPr id="20" name="Pil: sparr 125">
              <a:extLst>
                <a:ext uri="{FF2B5EF4-FFF2-40B4-BE49-F238E27FC236}">
                  <a16:creationId xmlns:a16="http://schemas.microsoft.com/office/drawing/2014/main" id="{15281BE5-7C70-434F-8B4C-35F9AD5156F4}"/>
                </a:ext>
              </a:extLst>
            </p:cNvPr>
            <p:cNvSpPr/>
            <p:nvPr/>
          </p:nvSpPr>
          <p:spPr>
            <a:xfrm>
              <a:off x="7205128" y="-141567"/>
              <a:ext cx="1016060" cy="274284"/>
            </a:xfrm>
            <a:prstGeom prst="chevr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189"/>
                </a:spcBef>
              </a:pPr>
              <a:r>
                <a:rPr lang="sv-SE" sz="2400" b="1" dirty="0">
                  <a:solidFill>
                    <a:schemeClr val="bg1"/>
                  </a:solidFill>
                </a:rPr>
                <a:t>2024</a:t>
              </a:r>
            </a:p>
          </p:txBody>
        </p:sp>
        <p:sp>
          <p:nvSpPr>
            <p:cNvPr id="21" name="Pil: sparr 126">
              <a:extLst>
                <a:ext uri="{FF2B5EF4-FFF2-40B4-BE49-F238E27FC236}">
                  <a16:creationId xmlns:a16="http://schemas.microsoft.com/office/drawing/2014/main" id="{BE9D3CB8-DF05-423F-B555-07962C49CDEF}"/>
                </a:ext>
              </a:extLst>
            </p:cNvPr>
            <p:cNvSpPr/>
            <p:nvPr/>
          </p:nvSpPr>
          <p:spPr>
            <a:xfrm>
              <a:off x="8120230" y="-140500"/>
              <a:ext cx="1016060" cy="274284"/>
            </a:xfrm>
            <a:prstGeom prst="chevr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189"/>
                </a:spcBef>
              </a:pPr>
              <a:r>
                <a:rPr lang="sv-SE" sz="2400" b="1" dirty="0">
                  <a:solidFill>
                    <a:schemeClr val="bg1"/>
                  </a:solidFill>
                </a:rPr>
                <a:t>2025</a:t>
              </a:r>
            </a:p>
          </p:txBody>
        </p:sp>
        <p:sp>
          <p:nvSpPr>
            <p:cNvPr id="22" name="Pil: sparr 127">
              <a:extLst>
                <a:ext uri="{FF2B5EF4-FFF2-40B4-BE49-F238E27FC236}">
                  <a16:creationId xmlns:a16="http://schemas.microsoft.com/office/drawing/2014/main" id="{75C8D326-6F68-4168-A970-20E7E75C935B}"/>
                </a:ext>
              </a:extLst>
            </p:cNvPr>
            <p:cNvSpPr/>
            <p:nvPr/>
          </p:nvSpPr>
          <p:spPr>
            <a:xfrm>
              <a:off x="9036777" y="-139788"/>
              <a:ext cx="1016060" cy="273234"/>
            </a:xfrm>
            <a:prstGeom prst="chevr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189"/>
                </a:spcBef>
              </a:pPr>
              <a:r>
                <a:rPr lang="sv-SE" sz="2400" b="1" dirty="0">
                  <a:solidFill>
                    <a:schemeClr val="bg1"/>
                  </a:solidFill>
                </a:rPr>
                <a:t>2026</a:t>
              </a:r>
            </a:p>
          </p:txBody>
        </p:sp>
        <p:sp>
          <p:nvSpPr>
            <p:cNvPr id="23" name="Pil: sparr 132">
              <a:extLst>
                <a:ext uri="{FF2B5EF4-FFF2-40B4-BE49-F238E27FC236}">
                  <a16:creationId xmlns:a16="http://schemas.microsoft.com/office/drawing/2014/main" id="{341C0013-7E2A-44E3-AC83-22ADB7361A20}"/>
                </a:ext>
              </a:extLst>
            </p:cNvPr>
            <p:cNvSpPr/>
            <p:nvPr/>
          </p:nvSpPr>
          <p:spPr>
            <a:xfrm>
              <a:off x="9953863" y="-139913"/>
              <a:ext cx="1016060" cy="274283"/>
            </a:xfrm>
            <a:prstGeom prst="chevr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189"/>
                </a:spcBef>
              </a:pPr>
              <a:r>
                <a:rPr lang="sv-SE" sz="2400" b="1" dirty="0">
                  <a:solidFill>
                    <a:schemeClr val="bg1"/>
                  </a:solidFill>
                </a:rPr>
                <a:t>2027</a:t>
              </a:r>
            </a:p>
          </p:txBody>
        </p:sp>
        <p:sp>
          <p:nvSpPr>
            <p:cNvPr id="24" name="Pil: sparr 133">
              <a:extLst>
                <a:ext uri="{FF2B5EF4-FFF2-40B4-BE49-F238E27FC236}">
                  <a16:creationId xmlns:a16="http://schemas.microsoft.com/office/drawing/2014/main" id="{2E56A82E-7D42-4D5B-B0EF-520AB2FD4BF6}"/>
                </a:ext>
              </a:extLst>
            </p:cNvPr>
            <p:cNvSpPr/>
            <p:nvPr/>
          </p:nvSpPr>
          <p:spPr>
            <a:xfrm>
              <a:off x="10869170" y="-138461"/>
              <a:ext cx="1016060" cy="271001"/>
            </a:xfrm>
            <a:prstGeom prst="chevron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189"/>
                </a:spcBef>
              </a:pPr>
              <a:r>
                <a:rPr lang="en-GB" sz="2400" b="1" dirty="0">
                  <a:solidFill>
                    <a:schemeClr val="bg1"/>
                  </a:solidFill>
                </a:rPr>
                <a:t>&gt;</a:t>
              </a:r>
              <a:endParaRPr lang="sv-S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A48C5C86-808F-4242-9D2C-7816822D9370}"/>
              </a:ext>
            </a:extLst>
          </p:cNvPr>
          <p:cNvSpPr/>
          <p:nvPr/>
        </p:nvSpPr>
        <p:spPr>
          <a:xfrm>
            <a:off x="65014" y="1174962"/>
            <a:ext cx="644384" cy="107242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400" dirty="0"/>
              <a:t>Engine</a:t>
            </a:r>
            <a:endParaRPr lang="sv-SE" sz="1400" dirty="0" err="1"/>
          </a:p>
        </p:txBody>
      </p:sp>
      <p:pic>
        <p:nvPicPr>
          <p:cNvPr id="51" name="Bildobjekt 665" descr="LF artic.png">
            <a:extLst>
              <a:ext uri="{FF2B5EF4-FFF2-40B4-BE49-F238E27FC236}">
                <a16:creationId xmlns:a16="http://schemas.microsoft.com/office/drawing/2014/main" id="{37190D0C-6078-4520-AF7F-CEE32F7018D7}"/>
              </a:ext>
            </a:extLst>
          </p:cNvPr>
          <p:cNvPicPr>
            <a:picLocks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891" y="3549489"/>
            <a:ext cx="952670" cy="15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1" descr="CV21.tif">
            <a:extLst>
              <a:ext uri="{FF2B5EF4-FFF2-40B4-BE49-F238E27FC236}">
                <a16:creationId xmlns:a16="http://schemas.microsoft.com/office/drawing/2014/main" id="{C5CA6F88-51B2-4885-9DD1-AC149346366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t="17581" r="48790" b="11145"/>
          <a:stretch>
            <a:fillRect/>
          </a:stretch>
        </p:blipFill>
        <p:spPr bwMode="auto">
          <a:xfrm flipH="1">
            <a:off x="10764349" y="3475750"/>
            <a:ext cx="614045" cy="28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203" descr="CV23.tif">
            <a:extLst>
              <a:ext uri="{FF2B5EF4-FFF2-40B4-BE49-F238E27FC236}">
                <a16:creationId xmlns:a16="http://schemas.microsoft.com/office/drawing/2014/main" id="{581365CD-5D37-4B78-B9BB-33D8B8AB0BE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6738654" y="3434249"/>
            <a:ext cx="670412" cy="23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Bildobjekt 26" descr="LF 12m.png">
            <a:extLst>
              <a:ext uri="{FF2B5EF4-FFF2-40B4-BE49-F238E27FC236}">
                <a16:creationId xmlns:a16="http://schemas.microsoft.com/office/drawing/2014/main" id="{B4035F98-CD64-461A-81DF-C8BC0DC0B4C1}"/>
              </a:ext>
            </a:extLst>
          </p:cNvPr>
          <p:cNvPicPr>
            <a:picLocks noChangeArrowheads="1"/>
          </p:cNvPicPr>
          <p:nvPr/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574" y="3511349"/>
            <a:ext cx="727922" cy="17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64" descr="cid:image006.jpg@01D0F6B1.C1FB2390">
            <a:extLst>
              <a:ext uri="{FF2B5EF4-FFF2-40B4-BE49-F238E27FC236}">
                <a16:creationId xmlns:a16="http://schemas.microsoft.com/office/drawing/2014/main" id="{104A47A0-5E1C-4F9D-9603-CB2122074A0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06" y="3590984"/>
            <a:ext cx="727923" cy="1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7">
            <a:extLst>
              <a:ext uri="{FF2B5EF4-FFF2-40B4-BE49-F238E27FC236}">
                <a16:creationId xmlns:a16="http://schemas.microsoft.com/office/drawing/2014/main" id="{535832C6-40F2-4FB4-87CE-92547C476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grayscl/>
          </a:blip>
          <a:srcRect/>
          <a:stretch>
            <a:fillRect/>
          </a:stretch>
        </p:blipFill>
        <p:spPr bwMode="auto">
          <a:xfrm>
            <a:off x="17789990" y="3521592"/>
            <a:ext cx="677929" cy="20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" name="Rektangel: afrundede hjørner 158">
            <a:extLst>
              <a:ext uri="{FF2B5EF4-FFF2-40B4-BE49-F238E27FC236}">
                <a16:creationId xmlns:a16="http://schemas.microsoft.com/office/drawing/2014/main" id="{DDDB030F-798B-4BC0-9AB1-856AF51F3894}"/>
              </a:ext>
            </a:extLst>
          </p:cNvPr>
          <p:cNvSpPr/>
          <p:nvPr/>
        </p:nvSpPr>
        <p:spPr>
          <a:xfrm>
            <a:off x="12251724" y="1196604"/>
            <a:ext cx="1224000" cy="10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D7U (CBE3)</a:t>
            </a:r>
            <a:endParaRPr lang="sv-SE" sz="700" dirty="0" err="1"/>
          </a:p>
        </p:txBody>
      </p:sp>
      <p:sp>
        <p:nvSpPr>
          <p:cNvPr id="160" name="Rektangel: afrundede hjørner 159">
            <a:extLst>
              <a:ext uri="{FF2B5EF4-FFF2-40B4-BE49-F238E27FC236}">
                <a16:creationId xmlns:a16="http://schemas.microsoft.com/office/drawing/2014/main" id="{A7718D9C-2374-45E4-BA24-CBDDE4B449F4}"/>
              </a:ext>
            </a:extLst>
          </p:cNvPr>
          <p:cNvSpPr/>
          <p:nvPr/>
        </p:nvSpPr>
        <p:spPr>
          <a:xfrm>
            <a:off x="3326675" y="1180837"/>
            <a:ext cx="1224000" cy="108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D9U Eu6</a:t>
            </a:r>
            <a:endParaRPr lang="sv-SE" sz="700" dirty="0" err="1"/>
          </a:p>
        </p:txBody>
      </p:sp>
      <p:sp>
        <p:nvSpPr>
          <p:cNvPr id="161" name="Rektangel: afrundede hjørner 160">
            <a:extLst>
              <a:ext uri="{FF2B5EF4-FFF2-40B4-BE49-F238E27FC236}">
                <a16:creationId xmlns:a16="http://schemas.microsoft.com/office/drawing/2014/main" id="{0EC5A70B-7872-418A-A948-51414A5BA566}"/>
              </a:ext>
            </a:extLst>
          </p:cNvPr>
          <p:cNvSpPr/>
          <p:nvPr/>
        </p:nvSpPr>
        <p:spPr>
          <a:xfrm>
            <a:off x="5052071" y="1529761"/>
            <a:ext cx="1224000" cy="10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D7 Eu6</a:t>
            </a:r>
            <a:endParaRPr lang="sv-SE" sz="700" dirty="0" err="1"/>
          </a:p>
        </p:txBody>
      </p:sp>
      <p:sp>
        <p:nvSpPr>
          <p:cNvPr id="162" name="Rounded Rectangle 3">
            <a:extLst>
              <a:ext uri="{FF2B5EF4-FFF2-40B4-BE49-F238E27FC236}">
                <a16:creationId xmlns:a16="http://schemas.microsoft.com/office/drawing/2014/main" id="{342667E5-B440-4362-A66D-358F0F5E46DF}"/>
              </a:ext>
            </a:extLst>
          </p:cNvPr>
          <p:cNvSpPr/>
          <p:nvPr/>
        </p:nvSpPr>
        <p:spPr>
          <a:xfrm>
            <a:off x="13419465" y="6218369"/>
            <a:ext cx="756179" cy="9050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EU7</a:t>
            </a:r>
          </a:p>
        </p:txBody>
      </p:sp>
      <p:sp>
        <p:nvSpPr>
          <p:cNvPr id="163" name="Rounded Rectangle 3">
            <a:extLst>
              <a:ext uri="{FF2B5EF4-FFF2-40B4-BE49-F238E27FC236}">
                <a16:creationId xmlns:a16="http://schemas.microsoft.com/office/drawing/2014/main" id="{00000000-0008-0000-0000-0000A5010000}"/>
              </a:ext>
            </a:extLst>
          </p:cNvPr>
          <p:cNvSpPr/>
          <p:nvPr/>
        </p:nvSpPr>
        <p:spPr>
          <a:xfrm>
            <a:off x="15683023" y="6385840"/>
            <a:ext cx="1461977" cy="1966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sv-SE" sz="6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Noise</a:t>
            </a:r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6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Phase</a:t>
            </a:r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3</a:t>
            </a:r>
          </a:p>
          <a:p>
            <a:pPr algn="ctr"/>
            <a:r>
              <a:rPr lang="sv-SE" sz="600" dirty="0">
                <a:solidFill>
                  <a:schemeClr val="bg1"/>
                </a:solidFill>
              </a:rPr>
              <a:t>- N3 77/79 dBA  - M3 76/77 dBA</a:t>
            </a:r>
          </a:p>
        </p:txBody>
      </p:sp>
      <p:sp>
        <p:nvSpPr>
          <p:cNvPr id="164" name="Rounded Rectangle 3">
            <a:extLst>
              <a:ext uri="{FF2B5EF4-FFF2-40B4-BE49-F238E27FC236}">
                <a16:creationId xmlns:a16="http://schemas.microsoft.com/office/drawing/2014/main" id="{B36EE754-9749-4EEF-BBA7-164F53B5E7F4}"/>
              </a:ext>
            </a:extLst>
          </p:cNvPr>
          <p:cNvSpPr/>
          <p:nvPr/>
        </p:nvSpPr>
        <p:spPr>
          <a:xfrm>
            <a:off x="10085059" y="6088581"/>
            <a:ext cx="889859" cy="1028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China6</a:t>
            </a:r>
          </a:p>
        </p:txBody>
      </p:sp>
      <p:sp>
        <p:nvSpPr>
          <p:cNvPr id="165" name="Rounded Rectangle 3">
            <a:extLst>
              <a:ext uri="{FF2B5EF4-FFF2-40B4-BE49-F238E27FC236}">
                <a16:creationId xmlns:a16="http://schemas.microsoft.com/office/drawing/2014/main" id="{00000000-0008-0000-0000-0000A3010000}"/>
              </a:ext>
            </a:extLst>
          </p:cNvPr>
          <p:cNvSpPr/>
          <p:nvPr/>
        </p:nvSpPr>
        <p:spPr>
          <a:xfrm>
            <a:off x="6686719" y="6387333"/>
            <a:ext cx="1632136" cy="19386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sv-SE" sz="6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Noise</a:t>
            </a:r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6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Phase</a:t>
            </a:r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2</a:t>
            </a:r>
          </a:p>
          <a:p>
            <a:pPr algn="ctr"/>
            <a:r>
              <a:rPr lang="sv-SE" sz="600" i="1" dirty="0">
                <a:solidFill>
                  <a:schemeClr val="bg1"/>
                </a:solidFill>
              </a:rPr>
              <a:t>- N3 79/81dBA - M3 77/78 dBA</a:t>
            </a:r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66" name="Rounded Rectangle 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SpPr/>
          <p:nvPr/>
        </p:nvSpPr>
        <p:spPr>
          <a:xfrm>
            <a:off x="5409521" y="986964"/>
            <a:ext cx="506329" cy="235405"/>
          </a:xfrm>
          <a:prstGeom prst="roundRect">
            <a:avLst/>
          </a:prstGeom>
          <a:solidFill>
            <a:schemeClr val="accent5">
              <a:lumMod val="50000"/>
              <a:alpha val="8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sv-SE" sz="1000"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NBA</a:t>
            </a:r>
          </a:p>
        </p:txBody>
      </p:sp>
      <p:sp>
        <p:nvSpPr>
          <p:cNvPr id="168" name="Rektangel: afrundede hjørner 167">
            <a:extLst>
              <a:ext uri="{FF2B5EF4-FFF2-40B4-BE49-F238E27FC236}">
                <a16:creationId xmlns:a16="http://schemas.microsoft.com/office/drawing/2014/main" id="{8FC131AF-1061-44AD-ABE8-F2F8936264AE}"/>
              </a:ext>
            </a:extLst>
          </p:cNvPr>
          <p:cNvSpPr/>
          <p:nvPr/>
        </p:nvSpPr>
        <p:spPr>
          <a:xfrm>
            <a:off x="3326675" y="1429134"/>
            <a:ext cx="1224000" cy="108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D9U Eu6</a:t>
            </a:r>
            <a:endParaRPr lang="sv-SE" sz="700" dirty="0" err="1"/>
          </a:p>
        </p:txBody>
      </p:sp>
      <p:sp>
        <p:nvSpPr>
          <p:cNvPr id="169" name="Rektangel: afrundede hjørner 168">
            <a:extLst>
              <a:ext uri="{FF2B5EF4-FFF2-40B4-BE49-F238E27FC236}">
                <a16:creationId xmlns:a16="http://schemas.microsoft.com/office/drawing/2014/main" id="{4EC88871-2FB2-49EE-9519-9457054F5102}"/>
              </a:ext>
            </a:extLst>
          </p:cNvPr>
          <p:cNvSpPr/>
          <p:nvPr/>
        </p:nvSpPr>
        <p:spPr>
          <a:xfrm>
            <a:off x="5052071" y="1807989"/>
            <a:ext cx="1224000" cy="1080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D9U Eu6</a:t>
            </a:r>
            <a:endParaRPr lang="sv-SE" sz="700" dirty="0" err="1"/>
          </a:p>
        </p:txBody>
      </p:sp>
      <p:sp>
        <p:nvSpPr>
          <p:cNvPr id="170" name="Rektangel: afrundede hjørner 169">
            <a:extLst>
              <a:ext uri="{FF2B5EF4-FFF2-40B4-BE49-F238E27FC236}">
                <a16:creationId xmlns:a16="http://schemas.microsoft.com/office/drawing/2014/main" id="{3FD0B4B2-6C3F-4C61-BA3D-1F4F4CE1C00C}"/>
              </a:ext>
            </a:extLst>
          </p:cNvPr>
          <p:cNvSpPr/>
          <p:nvPr/>
        </p:nvSpPr>
        <p:spPr>
          <a:xfrm>
            <a:off x="10459371" y="1275788"/>
            <a:ext cx="1224000" cy="108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D11 (DW5) Eu6</a:t>
            </a:r>
            <a:endParaRPr lang="sv-SE" sz="700" dirty="0" err="1"/>
          </a:p>
        </p:txBody>
      </p:sp>
      <p:sp>
        <p:nvSpPr>
          <p:cNvPr id="171" name="Rektangel: afrundede hjørner 170">
            <a:extLst>
              <a:ext uri="{FF2B5EF4-FFF2-40B4-BE49-F238E27FC236}">
                <a16:creationId xmlns:a16="http://schemas.microsoft.com/office/drawing/2014/main" id="{3F72D6A2-AFF8-441E-BD50-5ACECB48D19A}"/>
              </a:ext>
            </a:extLst>
          </p:cNvPr>
          <p:cNvSpPr/>
          <p:nvPr/>
        </p:nvSpPr>
        <p:spPr>
          <a:xfrm>
            <a:off x="10459371" y="2075855"/>
            <a:ext cx="1224000" cy="108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D11 (DW5) Eu6</a:t>
            </a:r>
            <a:endParaRPr lang="sv-SE" sz="700" dirty="0" err="1"/>
          </a:p>
        </p:txBody>
      </p:sp>
      <p:sp>
        <p:nvSpPr>
          <p:cNvPr id="172" name="Rektangel: afrundede hjørner 171">
            <a:extLst>
              <a:ext uri="{FF2B5EF4-FFF2-40B4-BE49-F238E27FC236}">
                <a16:creationId xmlns:a16="http://schemas.microsoft.com/office/drawing/2014/main" id="{692609DF-32C9-483A-8776-03BE47EA1168}"/>
              </a:ext>
            </a:extLst>
          </p:cNvPr>
          <p:cNvSpPr/>
          <p:nvPr/>
        </p:nvSpPr>
        <p:spPr>
          <a:xfrm>
            <a:off x="13988175" y="1741414"/>
            <a:ext cx="1224000" cy="108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D11 (DW5) Eu6</a:t>
            </a:r>
            <a:endParaRPr lang="sv-SE" sz="700" dirty="0" err="1"/>
          </a:p>
        </p:txBody>
      </p:sp>
      <p:sp>
        <p:nvSpPr>
          <p:cNvPr id="173" name="Rektangel: afrundede hjørner 172">
            <a:extLst>
              <a:ext uri="{FF2B5EF4-FFF2-40B4-BE49-F238E27FC236}">
                <a16:creationId xmlns:a16="http://schemas.microsoft.com/office/drawing/2014/main" id="{BD776350-D89A-4761-ADB0-B9F5F108C15B}"/>
              </a:ext>
            </a:extLst>
          </p:cNvPr>
          <p:cNvSpPr/>
          <p:nvPr/>
        </p:nvSpPr>
        <p:spPr>
          <a:xfrm>
            <a:off x="10459371" y="1524991"/>
            <a:ext cx="1224000" cy="108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D11 (DW5) Eu6</a:t>
            </a:r>
            <a:endParaRPr lang="sv-SE" sz="700" dirty="0" err="1"/>
          </a:p>
        </p:txBody>
      </p:sp>
      <p:sp>
        <p:nvSpPr>
          <p:cNvPr id="174" name="Rektangel: afrundede hjørner 173">
            <a:extLst>
              <a:ext uri="{FF2B5EF4-FFF2-40B4-BE49-F238E27FC236}">
                <a16:creationId xmlns:a16="http://schemas.microsoft.com/office/drawing/2014/main" id="{0FBAF236-2928-456B-AB3F-07584845327D}"/>
              </a:ext>
            </a:extLst>
          </p:cNvPr>
          <p:cNvSpPr/>
          <p:nvPr/>
        </p:nvSpPr>
        <p:spPr>
          <a:xfrm>
            <a:off x="5052071" y="1260520"/>
            <a:ext cx="1224000" cy="108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D16U Eu6</a:t>
            </a:r>
            <a:endParaRPr lang="sv-SE" sz="700" dirty="0" err="1"/>
          </a:p>
        </p:txBody>
      </p:sp>
      <p:sp>
        <p:nvSpPr>
          <p:cNvPr id="175" name="Rektangel: afrundede hjørner 174">
            <a:extLst>
              <a:ext uri="{FF2B5EF4-FFF2-40B4-BE49-F238E27FC236}">
                <a16:creationId xmlns:a16="http://schemas.microsoft.com/office/drawing/2014/main" id="{5B447E05-053F-475C-B488-4481329B423D}"/>
              </a:ext>
            </a:extLst>
          </p:cNvPr>
          <p:cNvSpPr/>
          <p:nvPr/>
        </p:nvSpPr>
        <p:spPr>
          <a:xfrm>
            <a:off x="3326675" y="1292247"/>
            <a:ext cx="1224000" cy="1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D13U Eu6</a:t>
            </a:r>
            <a:endParaRPr lang="sv-SE" sz="700" dirty="0" err="1"/>
          </a:p>
        </p:txBody>
      </p:sp>
      <p:sp>
        <p:nvSpPr>
          <p:cNvPr id="177" name="Rektangel: afrundede hjørner 176">
            <a:extLst>
              <a:ext uri="{FF2B5EF4-FFF2-40B4-BE49-F238E27FC236}">
                <a16:creationId xmlns:a16="http://schemas.microsoft.com/office/drawing/2014/main" id="{8CE27E14-C76F-4FA2-9A75-1451F4B24321}"/>
              </a:ext>
            </a:extLst>
          </p:cNvPr>
          <p:cNvSpPr/>
          <p:nvPr/>
        </p:nvSpPr>
        <p:spPr>
          <a:xfrm>
            <a:off x="3326675" y="1529651"/>
            <a:ext cx="1224000" cy="1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D13U Eu6</a:t>
            </a:r>
            <a:endParaRPr lang="sv-SE" sz="700" dirty="0" err="1"/>
          </a:p>
        </p:txBody>
      </p:sp>
      <p:sp>
        <p:nvSpPr>
          <p:cNvPr id="178" name="Rektangel: afrundede hjørner 177">
            <a:extLst>
              <a:ext uri="{FF2B5EF4-FFF2-40B4-BE49-F238E27FC236}">
                <a16:creationId xmlns:a16="http://schemas.microsoft.com/office/drawing/2014/main" id="{7A836973-2EE1-4000-8F66-44DF45FEEC48}"/>
              </a:ext>
            </a:extLst>
          </p:cNvPr>
          <p:cNvSpPr/>
          <p:nvPr/>
        </p:nvSpPr>
        <p:spPr>
          <a:xfrm>
            <a:off x="3326675" y="1816046"/>
            <a:ext cx="1224000" cy="1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D13 Eu6</a:t>
            </a:r>
            <a:endParaRPr lang="sv-SE" sz="700" dirty="0" err="1"/>
          </a:p>
        </p:txBody>
      </p:sp>
      <p:sp>
        <p:nvSpPr>
          <p:cNvPr id="179" name="Rektangel: afrundede hjørner 178">
            <a:extLst>
              <a:ext uri="{FF2B5EF4-FFF2-40B4-BE49-F238E27FC236}">
                <a16:creationId xmlns:a16="http://schemas.microsoft.com/office/drawing/2014/main" id="{B991FCB1-F0D9-4B05-A403-D64B007728A9}"/>
              </a:ext>
            </a:extLst>
          </p:cNvPr>
          <p:cNvSpPr/>
          <p:nvPr/>
        </p:nvSpPr>
        <p:spPr>
          <a:xfrm>
            <a:off x="6886862" y="1265324"/>
            <a:ext cx="1224000" cy="1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D13 (CBE1) Eu6</a:t>
            </a:r>
            <a:endParaRPr lang="sv-SE" sz="700" dirty="0" err="1"/>
          </a:p>
        </p:txBody>
      </p:sp>
      <p:sp>
        <p:nvSpPr>
          <p:cNvPr id="180" name="Rektangel: afrundede hjørner 179">
            <a:extLst>
              <a:ext uri="{FF2B5EF4-FFF2-40B4-BE49-F238E27FC236}">
                <a16:creationId xmlns:a16="http://schemas.microsoft.com/office/drawing/2014/main" id="{434222D8-9486-488D-8A67-2E2B09E660F7}"/>
              </a:ext>
            </a:extLst>
          </p:cNvPr>
          <p:cNvSpPr/>
          <p:nvPr/>
        </p:nvSpPr>
        <p:spPr>
          <a:xfrm>
            <a:off x="6886862" y="1530412"/>
            <a:ext cx="1224000" cy="1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D13 (CBE1) Eu6</a:t>
            </a:r>
            <a:endParaRPr lang="sv-SE" sz="700" dirty="0" err="1"/>
          </a:p>
        </p:txBody>
      </p:sp>
      <p:sp>
        <p:nvSpPr>
          <p:cNvPr id="181" name="Rektangel: afrundede hjørner 180">
            <a:extLst>
              <a:ext uri="{FF2B5EF4-FFF2-40B4-BE49-F238E27FC236}">
                <a16:creationId xmlns:a16="http://schemas.microsoft.com/office/drawing/2014/main" id="{EEA383E5-7818-4971-AD48-07266B0530E1}"/>
              </a:ext>
            </a:extLst>
          </p:cNvPr>
          <p:cNvSpPr/>
          <p:nvPr/>
        </p:nvSpPr>
        <p:spPr>
          <a:xfrm>
            <a:off x="13988175" y="1851857"/>
            <a:ext cx="1224000" cy="1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D13 (CBE1) Eu6</a:t>
            </a:r>
            <a:endParaRPr lang="sv-SE" sz="700" dirty="0" err="1"/>
          </a:p>
        </p:txBody>
      </p:sp>
      <p:sp>
        <p:nvSpPr>
          <p:cNvPr id="182" name="Rektangel: afrundede hjørner 181">
            <a:extLst>
              <a:ext uri="{FF2B5EF4-FFF2-40B4-BE49-F238E27FC236}">
                <a16:creationId xmlns:a16="http://schemas.microsoft.com/office/drawing/2014/main" id="{F3648970-9BD2-49E1-9843-C91043E20EF0}"/>
              </a:ext>
            </a:extLst>
          </p:cNvPr>
          <p:cNvSpPr/>
          <p:nvPr/>
        </p:nvSpPr>
        <p:spPr>
          <a:xfrm>
            <a:off x="13988175" y="2062746"/>
            <a:ext cx="1224000" cy="1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D13 (CBE1) Eu6/7</a:t>
            </a:r>
            <a:endParaRPr lang="sv-SE" sz="700" dirty="0" err="1"/>
          </a:p>
        </p:txBody>
      </p:sp>
      <p:sp>
        <p:nvSpPr>
          <p:cNvPr id="183" name="Rektangel: afrundede hjørner 182">
            <a:extLst>
              <a:ext uri="{FF2B5EF4-FFF2-40B4-BE49-F238E27FC236}">
                <a16:creationId xmlns:a16="http://schemas.microsoft.com/office/drawing/2014/main" id="{9D7743FE-116C-49E1-B602-C519A072B03E}"/>
              </a:ext>
            </a:extLst>
          </p:cNvPr>
          <p:cNvSpPr/>
          <p:nvPr/>
        </p:nvSpPr>
        <p:spPr>
          <a:xfrm>
            <a:off x="12251724" y="1303055"/>
            <a:ext cx="1224000" cy="1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D13 (CBE1) Eu7</a:t>
            </a:r>
            <a:endParaRPr lang="sv-SE" sz="700" dirty="0" err="1"/>
          </a:p>
        </p:txBody>
      </p:sp>
      <p:sp>
        <p:nvSpPr>
          <p:cNvPr id="184" name="Rektangel: afrundede hjørner 183">
            <a:extLst>
              <a:ext uri="{FF2B5EF4-FFF2-40B4-BE49-F238E27FC236}">
                <a16:creationId xmlns:a16="http://schemas.microsoft.com/office/drawing/2014/main" id="{B20036D0-32D0-45EB-AC45-30A172C323EF}"/>
              </a:ext>
            </a:extLst>
          </p:cNvPr>
          <p:cNvSpPr/>
          <p:nvPr/>
        </p:nvSpPr>
        <p:spPr>
          <a:xfrm>
            <a:off x="12251724" y="1583005"/>
            <a:ext cx="1224000" cy="1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D13 (CBE1) Eu7</a:t>
            </a:r>
            <a:endParaRPr lang="sv-SE" sz="700" dirty="0" err="1"/>
          </a:p>
        </p:txBody>
      </p:sp>
      <p:sp>
        <p:nvSpPr>
          <p:cNvPr id="185" name="Rektangel: afrundede hjørner 184">
            <a:extLst>
              <a:ext uri="{FF2B5EF4-FFF2-40B4-BE49-F238E27FC236}">
                <a16:creationId xmlns:a16="http://schemas.microsoft.com/office/drawing/2014/main" id="{B2F192D0-E12B-4FD2-8E34-16F45182BEC8}"/>
              </a:ext>
            </a:extLst>
          </p:cNvPr>
          <p:cNvSpPr/>
          <p:nvPr/>
        </p:nvSpPr>
        <p:spPr>
          <a:xfrm>
            <a:off x="15727700" y="1179865"/>
            <a:ext cx="1224000" cy="108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D16U Eu7</a:t>
            </a:r>
            <a:endParaRPr lang="sv-SE" sz="700" dirty="0" err="1"/>
          </a:p>
        </p:txBody>
      </p:sp>
      <p:sp>
        <p:nvSpPr>
          <p:cNvPr id="187" name="Rektangel: afrundede hjørner 186">
            <a:extLst>
              <a:ext uri="{FF2B5EF4-FFF2-40B4-BE49-F238E27FC236}">
                <a16:creationId xmlns:a16="http://schemas.microsoft.com/office/drawing/2014/main" id="{044DF374-596C-4288-B8E7-2CDE8DAD6558}"/>
              </a:ext>
            </a:extLst>
          </p:cNvPr>
          <p:cNvSpPr/>
          <p:nvPr/>
        </p:nvSpPr>
        <p:spPr>
          <a:xfrm>
            <a:off x="12251724" y="1857846"/>
            <a:ext cx="1224000" cy="1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D13 (CBE1) Eu7</a:t>
            </a:r>
            <a:endParaRPr lang="sv-SE" sz="700" dirty="0" err="1"/>
          </a:p>
        </p:txBody>
      </p:sp>
      <p:sp>
        <p:nvSpPr>
          <p:cNvPr id="195" name="Rektangel: afrundede hjørner 194">
            <a:extLst>
              <a:ext uri="{FF2B5EF4-FFF2-40B4-BE49-F238E27FC236}">
                <a16:creationId xmlns:a16="http://schemas.microsoft.com/office/drawing/2014/main" id="{78F40379-078E-4D01-8BFA-E3253B8477D1}"/>
              </a:ext>
            </a:extLst>
          </p:cNvPr>
          <p:cNvSpPr/>
          <p:nvPr/>
        </p:nvSpPr>
        <p:spPr>
          <a:xfrm>
            <a:off x="12251724" y="2076918"/>
            <a:ext cx="1224000" cy="108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D11 (DW5) Eu7</a:t>
            </a:r>
            <a:endParaRPr lang="sv-SE" sz="700" dirty="0" err="1"/>
          </a:p>
        </p:txBody>
      </p:sp>
      <p:sp>
        <p:nvSpPr>
          <p:cNvPr id="196" name="Rektangel: afrundede hjørner 195">
            <a:extLst>
              <a:ext uri="{FF2B5EF4-FFF2-40B4-BE49-F238E27FC236}">
                <a16:creationId xmlns:a16="http://schemas.microsoft.com/office/drawing/2014/main" id="{6CF24375-998C-4500-AF9F-8854C64C5C89}"/>
              </a:ext>
            </a:extLst>
          </p:cNvPr>
          <p:cNvSpPr/>
          <p:nvPr/>
        </p:nvSpPr>
        <p:spPr>
          <a:xfrm>
            <a:off x="12251724" y="1474280"/>
            <a:ext cx="1224000" cy="108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D11 (DW5) Eu7</a:t>
            </a:r>
            <a:endParaRPr lang="sv-SE" sz="700" dirty="0" err="1"/>
          </a:p>
        </p:txBody>
      </p:sp>
      <p:sp>
        <p:nvSpPr>
          <p:cNvPr id="197" name="Rektangel: afrundede hjørner 196">
            <a:extLst>
              <a:ext uri="{FF2B5EF4-FFF2-40B4-BE49-F238E27FC236}">
                <a16:creationId xmlns:a16="http://schemas.microsoft.com/office/drawing/2014/main" id="{215A314A-A976-4056-92D9-B7BCA1F7D243}"/>
              </a:ext>
            </a:extLst>
          </p:cNvPr>
          <p:cNvSpPr/>
          <p:nvPr/>
        </p:nvSpPr>
        <p:spPr>
          <a:xfrm>
            <a:off x="12251724" y="1743797"/>
            <a:ext cx="1224000" cy="108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D11 (DW5) Eu7</a:t>
            </a:r>
            <a:endParaRPr lang="sv-SE" sz="700" dirty="0" err="1"/>
          </a:p>
        </p:txBody>
      </p:sp>
      <p:sp>
        <p:nvSpPr>
          <p:cNvPr id="198" name="Rektangel: afrundede hjørner 197">
            <a:extLst>
              <a:ext uri="{FF2B5EF4-FFF2-40B4-BE49-F238E27FC236}">
                <a16:creationId xmlns:a16="http://schemas.microsoft.com/office/drawing/2014/main" id="{6A0FE1CB-A620-4F65-B08D-E78CA1742736}"/>
              </a:ext>
            </a:extLst>
          </p:cNvPr>
          <p:cNvSpPr/>
          <p:nvPr/>
        </p:nvSpPr>
        <p:spPr>
          <a:xfrm>
            <a:off x="15703797" y="1591970"/>
            <a:ext cx="1224000" cy="108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D16U Eu7</a:t>
            </a:r>
            <a:endParaRPr lang="sv-SE" sz="700" dirty="0" err="1"/>
          </a:p>
        </p:txBody>
      </p:sp>
      <p:sp>
        <p:nvSpPr>
          <p:cNvPr id="199" name="Rektangel: afrundede hjørner 198">
            <a:extLst>
              <a:ext uri="{FF2B5EF4-FFF2-40B4-BE49-F238E27FC236}">
                <a16:creationId xmlns:a16="http://schemas.microsoft.com/office/drawing/2014/main" id="{5AF25FD6-D5A5-481A-9CB9-18F236345965}"/>
              </a:ext>
            </a:extLst>
          </p:cNvPr>
          <p:cNvSpPr/>
          <p:nvPr/>
        </p:nvSpPr>
        <p:spPr>
          <a:xfrm>
            <a:off x="15703797" y="1489544"/>
            <a:ext cx="1224000" cy="10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D7U (CBE3) Eu6</a:t>
            </a:r>
            <a:endParaRPr lang="sv-SE" sz="700" dirty="0" err="1"/>
          </a:p>
        </p:txBody>
      </p:sp>
      <p:sp>
        <p:nvSpPr>
          <p:cNvPr id="200" name="Rektangel: afrundede hjørner 199">
            <a:extLst>
              <a:ext uri="{FF2B5EF4-FFF2-40B4-BE49-F238E27FC236}">
                <a16:creationId xmlns:a16="http://schemas.microsoft.com/office/drawing/2014/main" id="{5F27BDBE-E581-4FEB-8578-C06B8EE21458}"/>
              </a:ext>
            </a:extLst>
          </p:cNvPr>
          <p:cNvSpPr/>
          <p:nvPr/>
        </p:nvSpPr>
        <p:spPr>
          <a:xfrm>
            <a:off x="10459371" y="1808206"/>
            <a:ext cx="1224000" cy="10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D7U (CBE3) Eu6</a:t>
            </a:r>
            <a:endParaRPr lang="sv-SE" sz="700" dirty="0" err="1"/>
          </a:p>
        </p:txBody>
      </p:sp>
      <p:sp>
        <p:nvSpPr>
          <p:cNvPr id="204" name="Rektangel: afrundede hjørner 203">
            <a:extLst>
              <a:ext uri="{FF2B5EF4-FFF2-40B4-BE49-F238E27FC236}">
                <a16:creationId xmlns:a16="http://schemas.microsoft.com/office/drawing/2014/main" id="{2634EBC6-CB61-4555-AE2D-E960C5F00F45}"/>
              </a:ext>
            </a:extLst>
          </p:cNvPr>
          <p:cNvSpPr/>
          <p:nvPr/>
        </p:nvSpPr>
        <p:spPr>
          <a:xfrm>
            <a:off x="8667729" y="2032050"/>
            <a:ext cx="1224000" cy="10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D7 Eu6</a:t>
            </a:r>
            <a:endParaRPr lang="sv-SE" sz="700" dirty="0" err="1"/>
          </a:p>
        </p:txBody>
      </p:sp>
      <p:sp>
        <p:nvSpPr>
          <p:cNvPr id="205" name="Rektangel: afrundede hjørner 204">
            <a:extLst>
              <a:ext uri="{FF2B5EF4-FFF2-40B4-BE49-F238E27FC236}">
                <a16:creationId xmlns:a16="http://schemas.microsoft.com/office/drawing/2014/main" id="{857CDED7-8546-4155-A26B-A3DCC60E07A3}"/>
              </a:ext>
            </a:extLst>
          </p:cNvPr>
          <p:cNvSpPr/>
          <p:nvPr/>
        </p:nvSpPr>
        <p:spPr>
          <a:xfrm>
            <a:off x="17516954" y="2066418"/>
            <a:ext cx="1224000" cy="10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D7U (CBE3)</a:t>
            </a:r>
            <a:endParaRPr lang="sv-SE" sz="700" dirty="0" err="1"/>
          </a:p>
        </p:txBody>
      </p:sp>
      <p:sp>
        <p:nvSpPr>
          <p:cNvPr id="207" name="Rektangel: afrundede hjørner 206">
            <a:extLst>
              <a:ext uri="{FF2B5EF4-FFF2-40B4-BE49-F238E27FC236}">
                <a16:creationId xmlns:a16="http://schemas.microsoft.com/office/drawing/2014/main" id="{FAAABF8B-C175-429F-B255-DC2F520FEEE0}"/>
              </a:ext>
            </a:extLst>
          </p:cNvPr>
          <p:cNvSpPr/>
          <p:nvPr/>
        </p:nvSpPr>
        <p:spPr>
          <a:xfrm>
            <a:off x="3326675" y="1629904"/>
            <a:ext cx="1224000" cy="108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D16 Eu6</a:t>
            </a:r>
            <a:endParaRPr lang="sv-SE" sz="700" dirty="0" err="1"/>
          </a:p>
        </p:txBody>
      </p:sp>
      <p:sp>
        <p:nvSpPr>
          <p:cNvPr id="209" name="Rektangel: afrundede hjørner 208">
            <a:extLst>
              <a:ext uri="{FF2B5EF4-FFF2-40B4-BE49-F238E27FC236}">
                <a16:creationId xmlns:a16="http://schemas.microsoft.com/office/drawing/2014/main" id="{6B31407B-7972-42B1-87D4-AE290865186C}"/>
              </a:ext>
            </a:extLst>
          </p:cNvPr>
          <p:cNvSpPr/>
          <p:nvPr/>
        </p:nvSpPr>
        <p:spPr>
          <a:xfrm>
            <a:off x="17516954" y="1830362"/>
            <a:ext cx="1224000" cy="108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D7U (CBE3)</a:t>
            </a:r>
            <a:endParaRPr lang="sv-SE" sz="700" dirty="0" err="1"/>
          </a:p>
        </p:txBody>
      </p:sp>
      <p:sp>
        <p:nvSpPr>
          <p:cNvPr id="212" name="Rektangel: afrundede hjørner 211">
            <a:extLst>
              <a:ext uri="{FF2B5EF4-FFF2-40B4-BE49-F238E27FC236}">
                <a16:creationId xmlns:a16="http://schemas.microsoft.com/office/drawing/2014/main" id="{DC16983F-5920-4E96-9793-1A46A646782C}"/>
              </a:ext>
            </a:extLst>
          </p:cNvPr>
          <p:cNvSpPr/>
          <p:nvPr/>
        </p:nvSpPr>
        <p:spPr>
          <a:xfrm>
            <a:off x="3254675" y="2930133"/>
            <a:ext cx="1368000" cy="16909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P160</a:t>
            </a:r>
          </a:p>
        </p:txBody>
      </p:sp>
      <p:sp>
        <p:nvSpPr>
          <p:cNvPr id="213" name="Rektangel: afrundede hjørner 212">
            <a:extLst>
              <a:ext uri="{FF2B5EF4-FFF2-40B4-BE49-F238E27FC236}">
                <a16:creationId xmlns:a16="http://schemas.microsoft.com/office/drawing/2014/main" id="{EB0C79DB-A00C-4A82-992E-B0A2A78BD2E8}"/>
              </a:ext>
            </a:extLst>
          </p:cNvPr>
          <p:cNvSpPr/>
          <p:nvPr/>
        </p:nvSpPr>
        <p:spPr>
          <a:xfrm>
            <a:off x="6724862" y="2328257"/>
            <a:ext cx="1548000" cy="10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b="1" dirty="0"/>
              <a:t>GW2</a:t>
            </a:r>
            <a:r>
              <a:rPr lang="en-GB" sz="700" dirty="0"/>
              <a:t> (G25CM) (2500Nm 12+2)</a:t>
            </a:r>
            <a:endParaRPr lang="sv-SE" sz="700" dirty="0" err="1"/>
          </a:p>
        </p:txBody>
      </p:sp>
      <p:sp>
        <p:nvSpPr>
          <p:cNvPr id="214" name="Rektangel: afrundede hjørner 213">
            <a:extLst>
              <a:ext uri="{FF2B5EF4-FFF2-40B4-BE49-F238E27FC236}">
                <a16:creationId xmlns:a16="http://schemas.microsoft.com/office/drawing/2014/main" id="{86B872D6-8790-4C81-BAAF-A78AA9F2B6C0}"/>
              </a:ext>
            </a:extLst>
          </p:cNvPr>
          <p:cNvSpPr/>
          <p:nvPr/>
        </p:nvSpPr>
        <p:spPr>
          <a:xfrm>
            <a:off x="10297371" y="2359813"/>
            <a:ext cx="1548000" cy="1080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b="1" dirty="0"/>
              <a:t>GW3</a:t>
            </a:r>
            <a:r>
              <a:rPr lang="en-GB" sz="700" dirty="0"/>
              <a:t> G38CH  (3800Nm 12+2)</a:t>
            </a:r>
            <a:endParaRPr lang="sv-SE" sz="700" dirty="0" err="1"/>
          </a:p>
        </p:txBody>
      </p:sp>
      <p:sp>
        <p:nvSpPr>
          <p:cNvPr id="215" name="Rektangel: afrundede hjørner 214">
            <a:extLst>
              <a:ext uri="{FF2B5EF4-FFF2-40B4-BE49-F238E27FC236}">
                <a16:creationId xmlns:a16="http://schemas.microsoft.com/office/drawing/2014/main" id="{33ABE819-919A-4233-B571-6400F30403EF}"/>
              </a:ext>
            </a:extLst>
          </p:cNvPr>
          <p:cNvSpPr/>
          <p:nvPr/>
        </p:nvSpPr>
        <p:spPr>
          <a:xfrm>
            <a:off x="12089724" y="2294821"/>
            <a:ext cx="1548000" cy="10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G25M</a:t>
            </a:r>
            <a:r>
              <a:rPr lang="sv-SE" sz="700" dirty="0"/>
              <a:t> (2500Nm 12)</a:t>
            </a:r>
            <a:endParaRPr lang="en-GB" sz="700" dirty="0"/>
          </a:p>
        </p:txBody>
      </p:sp>
      <p:sp>
        <p:nvSpPr>
          <p:cNvPr id="216" name="Rektangel: afrundede hjørner 215">
            <a:extLst>
              <a:ext uri="{FF2B5EF4-FFF2-40B4-BE49-F238E27FC236}">
                <a16:creationId xmlns:a16="http://schemas.microsoft.com/office/drawing/2014/main" id="{E471140F-79DA-4E2C-84A6-334B3BA57998}"/>
              </a:ext>
            </a:extLst>
          </p:cNvPr>
          <p:cNvSpPr/>
          <p:nvPr/>
        </p:nvSpPr>
        <p:spPr>
          <a:xfrm>
            <a:off x="12089724" y="2409717"/>
            <a:ext cx="1548000" cy="108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G33M</a:t>
            </a:r>
            <a:r>
              <a:rPr lang="sv-SE" sz="700" dirty="0"/>
              <a:t> (3300Nm 12)</a:t>
            </a:r>
            <a:endParaRPr lang="en-GB" sz="700" dirty="0"/>
          </a:p>
        </p:txBody>
      </p:sp>
      <p:sp>
        <p:nvSpPr>
          <p:cNvPr id="218" name="Rounded Rectangle 3">
            <a:extLst>
              <a:ext uri="{FF2B5EF4-FFF2-40B4-BE49-F238E27FC236}">
                <a16:creationId xmlns:a16="http://schemas.microsoft.com/office/drawing/2014/main" id="{5C6DC975-5146-4EFF-B6AE-9C0FF75832DF}"/>
              </a:ext>
            </a:extLst>
          </p:cNvPr>
          <p:cNvSpPr/>
          <p:nvPr/>
        </p:nvSpPr>
        <p:spPr>
          <a:xfrm>
            <a:off x="13419465" y="6094422"/>
            <a:ext cx="1126045" cy="1100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CO2 </a:t>
            </a:r>
            <a:r>
              <a:rPr lang="sv-SE" sz="6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Reduction</a:t>
            </a:r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15%</a:t>
            </a:r>
          </a:p>
        </p:txBody>
      </p:sp>
      <p:sp>
        <p:nvSpPr>
          <p:cNvPr id="219" name="Rounded Rectangle 3">
            <a:extLst>
              <a:ext uri="{FF2B5EF4-FFF2-40B4-BE49-F238E27FC236}">
                <a16:creationId xmlns:a16="http://schemas.microsoft.com/office/drawing/2014/main" id="{D2DD4AA1-4B82-4FCB-85C4-DA3979AE51CF}"/>
              </a:ext>
            </a:extLst>
          </p:cNvPr>
          <p:cNvSpPr/>
          <p:nvPr/>
        </p:nvSpPr>
        <p:spPr>
          <a:xfrm>
            <a:off x="19941975" y="5849835"/>
            <a:ext cx="1441766" cy="12706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2030 - CO2 </a:t>
            </a:r>
            <a:r>
              <a:rPr lang="sv-SE" sz="6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Reduction</a:t>
            </a:r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30%</a:t>
            </a:r>
          </a:p>
        </p:txBody>
      </p:sp>
      <p:sp>
        <p:nvSpPr>
          <p:cNvPr id="220" name="Rektangel: afrundede hjørner 219">
            <a:extLst>
              <a:ext uri="{FF2B5EF4-FFF2-40B4-BE49-F238E27FC236}">
                <a16:creationId xmlns:a16="http://schemas.microsoft.com/office/drawing/2014/main" id="{CCC8940B-F264-48DA-B08B-B01A6C594EA9}"/>
              </a:ext>
            </a:extLst>
          </p:cNvPr>
          <p:cNvSpPr/>
          <p:nvPr/>
        </p:nvSpPr>
        <p:spPr>
          <a:xfrm>
            <a:off x="6814862" y="2913331"/>
            <a:ext cx="1368000" cy="17267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GEM 6 speed + PTO</a:t>
            </a:r>
          </a:p>
        </p:txBody>
      </p:sp>
      <p:sp>
        <p:nvSpPr>
          <p:cNvPr id="221" name="Rektangel: afrundede hjørner 220">
            <a:extLst>
              <a:ext uri="{FF2B5EF4-FFF2-40B4-BE49-F238E27FC236}">
                <a16:creationId xmlns:a16="http://schemas.microsoft.com/office/drawing/2014/main" id="{3C907C35-6F55-47B7-81EF-CE9F51AFA739}"/>
              </a:ext>
            </a:extLst>
          </p:cNvPr>
          <p:cNvSpPr/>
          <p:nvPr/>
        </p:nvSpPr>
        <p:spPr>
          <a:xfrm>
            <a:off x="10276550" y="2934731"/>
            <a:ext cx="1589642" cy="15355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GEM 11 speed</a:t>
            </a:r>
          </a:p>
        </p:txBody>
      </p:sp>
      <p:sp>
        <p:nvSpPr>
          <p:cNvPr id="222" name="Rektangel: afrundede hjørner 221">
            <a:extLst>
              <a:ext uri="{FF2B5EF4-FFF2-40B4-BE49-F238E27FC236}">
                <a16:creationId xmlns:a16="http://schemas.microsoft.com/office/drawing/2014/main" id="{3A32A1A5-AB63-4315-80F6-300F352F49D9}"/>
              </a:ext>
            </a:extLst>
          </p:cNvPr>
          <p:cNvSpPr/>
          <p:nvPr/>
        </p:nvSpPr>
        <p:spPr>
          <a:xfrm>
            <a:off x="12068903" y="2920795"/>
            <a:ext cx="1589642" cy="1589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GEM Heavy Haulage</a:t>
            </a:r>
          </a:p>
        </p:txBody>
      </p:sp>
      <p:sp>
        <p:nvSpPr>
          <p:cNvPr id="223" name="Rektangel: afrundede hjørner 222">
            <a:extLst>
              <a:ext uri="{FF2B5EF4-FFF2-40B4-BE49-F238E27FC236}">
                <a16:creationId xmlns:a16="http://schemas.microsoft.com/office/drawing/2014/main" id="{C3ADF5C5-7B73-44B3-A37F-3DFE0EE9A421}"/>
              </a:ext>
            </a:extLst>
          </p:cNvPr>
          <p:cNvSpPr/>
          <p:nvPr/>
        </p:nvSpPr>
        <p:spPr>
          <a:xfrm>
            <a:off x="9275888" y="5195235"/>
            <a:ext cx="481420" cy="1787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CCD</a:t>
            </a:r>
          </a:p>
        </p:txBody>
      </p:sp>
      <p:sp>
        <p:nvSpPr>
          <p:cNvPr id="224" name="Rektangel: afrundede hjørner 223">
            <a:extLst>
              <a:ext uri="{FF2B5EF4-FFF2-40B4-BE49-F238E27FC236}">
                <a16:creationId xmlns:a16="http://schemas.microsoft.com/office/drawing/2014/main" id="{2410960F-1837-4EF2-9B0C-65AA52FF2472}"/>
              </a:ext>
            </a:extLst>
          </p:cNvPr>
          <p:cNvSpPr/>
          <p:nvPr/>
        </p:nvSpPr>
        <p:spPr>
          <a:xfrm>
            <a:off x="10387371" y="3236220"/>
            <a:ext cx="1368000" cy="15133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E-Axle Light/Medium</a:t>
            </a:r>
          </a:p>
        </p:txBody>
      </p:sp>
      <p:sp>
        <p:nvSpPr>
          <p:cNvPr id="225" name="Rektangel: afrundede hjørner 224">
            <a:extLst>
              <a:ext uri="{FF2B5EF4-FFF2-40B4-BE49-F238E27FC236}">
                <a16:creationId xmlns:a16="http://schemas.microsoft.com/office/drawing/2014/main" id="{4E4F56A8-2BBF-4732-941C-B12B0F314115}"/>
              </a:ext>
            </a:extLst>
          </p:cNvPr>
          <p:cNvSpPr/>
          <p:nvPr/>
        </p:nvSpPr>
        <p:spPr>
          <a:xfrm>
            <a:off x="13916175" y="3195826"/>
            <a:ext cx="1368000" cy="1529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E-Axle Heavy</a:t>
            </a:r>
          </a:p>
        </p:txBody>
      </p:sp>
      <p:sp>
        <p:nvSpPr>
          <p:cNvPr id="226" name="Rektangel: afrundede hjørner 225">
            <a:extLst>
              <a:ext uri="{FF2B5EF4-FFF2-40B4-BE49-F238E27FC236}">
                <a16:creationId xmlns:a16="http://schemas.microsoft.com/office/drawing/2014/main" id="{46E7BF57-06B4-497D-9431-EC2814209836}"/>
              </a:ext>
            </a:extLst>
          </p:cNvPr>
          <p:cNvSpPr/>
          <p:nvPr/>
        </p:nvSpPr>
        <p:spPr>
          <a:xfrm>
            <a:off x="4890071" y="2642660"/>
            <a:ext cx="1548000" cy="108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RB 885</a:t>
            </a:r>
            <a:endParaRPr lang="sv-SE" sz="700" dirty="0" err="1"/>
          </a:p>
        </p:txBody>
      </p:sp>
      <p:sp>
        <p:nvSpPr>
          <p:cNvPr id="227" name="Rektangel: afrundede hjørner 226">
            <a:extLst>
              <a:ext uri="{FF2B5EF4-FFF2-40B4-BE49-F238E27FC236}">
                <a16:creationId xmlns:a16="http://schemas.microsoft.com/office/drawing/2014/main" id="{01990027-A999-48E5-BCB3-E49BEBBFEC6B}"/>
              </a:ext>
            </a:extLst>
          </p:cNvPr>
          <p:cNvSpPr/>
          <p:nvPr/>
        </p:nvSpPr>
        <p:spPr>
          <a:xfrm>
            <a:off x="6724862" y="2637484"/>
            <a:ext cx="1548000" cy="10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CAM1–RX1 (Medium)</a:t>
            </a:r>
            <a:endParaRPr lang="sv-SE" sz="700" dirty="0" err="1"/>
          </a:p>
        </p:txBody>
      </p:sp>
      <p:sp>
        <p:nvSpPr>
          <p:cNvPr id="229" name="Rounded Rectangle 3">
            <a:extLst>
              <a:ext uri="{FF2B5EF4-FFF2-40B4-BE49-F238E27FC236}">
                <a16:creationId xmlns:a16="http://schemas.microsoft.com/office/drawing/2014/main" id="{99A2BE1B-7C62-46BD-B72E-360D2B688B78}"/>
              </a:ext>
            </a:extLst>
          </p:cNvPr>
          <p:cNvSpPr/>
          <p:nvPr/>
        </p:nvSpPr>
        <p:spPr>
          <a:xfrm>
            <a:off x="14630818" y="6094010"/>
            <a:ext cx="604915" cy="105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China7?</a:t>
            </a:r>
          </a:p>
        </p:txBody>
      </p:sp>
      <p:sp>
        <p:nvSpPr>
          <p:cNvPr id="230" name="Rounded Rectangle 3">
            <a:extLst>
              <a:ext uri="{FF2B5EF4-FFF2-40B4-BE49-F238E27FC236}">
                <a16:creationId xmlns:a16="http://schemas.microsoft.com/office/drawing/2014/main" id="{EBB617A4-A8D4-4B07-A532-3412611D697B}"/>
              </a:ext>
            </a:extLst>
          </p:cNvPr>
          <p:cNvSpPr/>
          <p:nvPr/>
        </p:nvSpPr>
        <p:spPr>
          <a:xfrm>
            <a:off x="7023499" y="5855730"/>
            <a:ext cx="958577" cy="14573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sv-SE" sz="6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ChinaPhase</a:t>
            </a:r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3 </a:t>
            </a:r>
          </a:p>
        </p:txBody>
      </p:sp>
      <p:sp>
        <p:nvSpPr>
          <p:cNvPr id="231" name="Rounded Rectangle 3">
            <a:extLst>
              <a:ext uri="{FF2B5EF4-FFF2-40B4-BE49-F238E27FC236}">
                <a16:creationId xmlns:a16="http://schemas.microsoft.com/office/drawing/2014/main" id="{769A7136-4F89-4519-9C57-63FF168613F2}"/>
              </a:ext>
            </a:extLst>
          </p:cNvPr>
          <p:cNvSpPr/>
          <p:nvPr/>
        </p:nvSpPr>
        <p:spPr>
          <a:xfrm>
            <a:off x="11909463" y="5885395"/>
            <a:ext cx="778655" cy="12122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China </a:t>
            </a:r>
            <a:r>
              <a:rPr lang="sv-SE" sz="6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Phase</a:t>
            </a:r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4</a:t>
            </a:r>
          </a:p>
        </p:txBody>
      </p:sp>
      <p:sp>
        <p:nvSpPr>
          <p:cNvPr id="232" name="Rounded Rectangle 3">
            <a:extLst>
              <a:ext uri="{FF2B5EF4-FFF2-40B4-BE49-F238E27FC236}">
                <a16:creationId xmlns:a16="http://schemas.microsoft.com/office/drawing/2014/main" id="{B158E993-BDD7-44AE-BFF1-7914F29A0BC5}"/>
              </a:ext>
            </a:extLst>
          </p:cNvPr>
          <p:cNvSpPr/>
          <p:nvPr/>
        </p:nvSpPr>
        <p:spPr>
          <a:xfrm>
            <a:off x="10085058" y="6199638"/>
            <a:ext cx="889859" cy="11507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EU6 Brazil?</a:t>
            </a:r>
          </a:p>
        </p:txBody>
      </p:sp>
      <p:sp>
        <p:nvSpPr>
          <p:cNvPr id="233" name="Rounded Rectangle 3">
            <a:extLst>
              <a:ext uri="{FF2B5EF4-FFF2-40B4-BE49-F238E27FC236}">
                <a16:creationId xmlns:a16="http://schemas.microsoft.com/office/drawing/2014/main" id="{11350974-8BC3-4F82-92DD-54BFF7DFD5A3}"/>
              </a:ext>
            </a:extLst>
          </p:cNvPr>
          <p:cNvSpPr/>
          <p:nvPr/>
        </p:nvSpPr>
        <p:spPr>
          <a:xfrm>
            <a:off x="13419465" y="5788944"/>
            <a:ext cx="2067083" cy="24449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000"/>
            </a:pPr>
            <a:r>
              <a:rPr lang="en-US" sz="600" i="1" dirty="0">
                <a:solidFill>
                  <a:schemeClr val="bg1"/>
                </a:solidFill>
                <a:latin typeface="Arial"/>
                <a:cs typeface="Arial"/>
              </a:rPr>
              <a:t>"Diesel free cities"</a:t>
            </a:r>
          </a:p>
          <a:p>
            <a:pPr algn="ctr">
              <a:defRPr sz="1000"/>
            </a:pPr>
            <a:r>
              <a:rPr lang="en-US" sz="600" dirty="0">
                <a:solidFill>
                  <a:schemeClr val="bg1"/>
                </a:solidFill>
                <a:latin typeface="Arial"/>
                <a:cs typeface="Arial"/>
              </a:rPr>
              <a:t>Paris, Athens, New Mexico, Madrid. PC and Truck?</a:t>
            </a:r>
          </a:p>
        </p:txBody>
      </p:sp>
      <p:sp>
        <p:nvSpPr>
          <p:cNvPr id="244" name="Rounded Rectangle 3">
            <a:extLst>
              <a:ext uri="{FF2B5EF4-FFF2-40B4-BE49-F238E27FC236}">
                <a16:creationId xmlns:a16="http://schemas.microsoft.com/office/drawing/2014/main" id="{2089D0E4-3C5B-4461-B0B0-D6F396AD320E}"/>
              </a:ext>
            </a:extLst>
          </p:cNvPr>
          <p:cNvSpPr/>
          <p:nvPr/>
        </p:nvSpPr>
        <p:spPr>
          <a:xfrm>
            <a:off x="6531199" y="6108433"/>
            <a:ext cx="1943177" cy="1882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 dirty="0">
                <a:solidFill>
                  <a:schemeClr val="bg1"/>
                </a:solidFill>
              </a:rPr>
              <a:t>EPA 2021 GHG Phase 2 </a:t>
            </a:r>
            <a:br>
              <a:rPr lang="en-GB" sz="600" dirty="0">
                <a:solidFill>
                  <a:schemeClr val="bg1"/>
                </a:solidFill>
              </a:rPr>
            </a:br>
            <a:r>
              <a:rPr lang="en-GB" sz="600" dirty="0">
                <a:solidFill>
                  <a:schemeClr val="bg1"/>
                </a:solidFill>
              </a:rPr>
              <a:t>Nox-268 mg/kWh (FTP)  be 191 g/kWh </a:t>
            </a:r>
            <a:endParaRPr lang="sv-SE" sz="600" dirty="0">
              <a:solidFill>
                <a:schemeClr val="bg1"/>
              </a:solidFill>
            </a:endParaRPr>
          </a:p>
        </p:txBody>
      </p:sp>
      <p:sp>
        <p:nvSpPr>
          <p:cNvPr id="245" name="Rounded Rectangle 3">
            <a:extLst>
              <a:ext uri="{FF2B5EF4-FFF2-40B4-BE49-F238E27FC236}">
                <a16:creationId xmlns:a16="http://schemas.microsoft.com/office/drawing/2014/main" id="{0FB4EE38-DB89-4112-8D90-876185F372B6}"/>
              </a:ext>
            </a:extLst>
          </p:cNvPr>
          <p:cNvSpPr/>
          <p:nvPr/>
        </p:nvSpPr>
        <p:spPr>
          <a:xfrm>
            <a:off x="11186996" y="6116556"/>
            <a:ext cx="2163205" cy="1905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 dirty="0">
                <a:solidFill>
                  <a:schemeClr val="bg1"/>
                </a:solidFill>
              </a:rPr>
              <a:t>EPA 2024 GHG Phase 2                                             Nox-150/200 mg/kWh (FTP)  be 186 g/kWh </a:t>
            </a:r>
          </a:p>
        </p:txBody>
      </p:sp>
      <p:sp>
        <p:nvSpPr>
          <p:cNvPr id="246" name="Rounded Rectangle 3">
            <a:extLst>
              <a:ext uri="{FF2B5EF4-FFF2-40B4-BE49-F238E27FC236}">
                <a16:creationId xmlns:a16="http://schemas.microsoft.com/office/drawing/2014/main" id="{FED3239D-80AD-4B14-A815-05A170289372}"/>
              </a:ext>
            </a:extLst>
          </p:cNvPr>
          <p:cNvSpPr/>
          <p:nvPr/>
        </p:nvSpPr>
        <p:spPr>
          <a:xfrm>
            <a:off x="17315561" y="6096200"/>
            <a:ext cx="1890845" cy="19537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 dirty="0">
                <a:solidFill>
                  <a:schemeClr val="bg1"/>
                </a:solidFill>
              </a:rPr>
              <a:t>EPA 2027 GHG Phase 2                                  </a:t>
            </a:r>
            <a:r>
              <a:rPr lang="en-GB" sz="600" dirty="0" err="1">
                <a:solidFill>
                  <a:schemeClr val="bg1"/>
                </a:solidFill>
              </a:rPr>
              <a:t>Nox</a:t>
            </a:r>
            <a:r>
              <a:rPr lang="en-GB" sz="600" dirty="0">
                <a:solidFill>
                  <a:schemeClr val="bg1"/>
                </a:solidFill>
              </a:rPr>
              <a:t> 27? mg/kWh (FTP)  be 184 g/kWh </a:t>
            </a:r>
          </a:p>
        </p:txBody>
      </p:sp>
      <p:sp>
        <p:nvSpPr>
          <p:cNvPr id="247" name="Rounded Rectangle 3">
            <a:extLst>
              <a:ext uri="{FF2B5EF4-FFF2-40B4-BE49-F238E27FC236}">
                <a16:creationId xmlns:a16="http://schemas.microsoft.com/office/drawing/2014/main" id="{B78F9F4D-1209-444E-90A6-CF95EFFDDC9D}"/>
              </a:ext>
            </a:extLst>
          </p:cNvPr>
          <p:cNvSpPr/>
          <p:nvPr/>
        </p:nvSpPr>
        <p:spPr>
          <a:xfrm>
            <a:off x="19667974" y="6101420"/>
            <a:ext cx="1712716" cy="1833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" dirty="0">
                <a:solidFill>
                  <a:schemeClr val="bg1"/>
                </a:solidFill>
              </a:rPr>
              <a:t>2030 - World Wide Harmonization of GHG Legislation?</a:t>
            </a:r>
          </a:p>
        </p:txBody>
      </p:sp>
      <p:sp>
        <p:nvSpPr>
          <p:cNvPr id="248" name="Rounded Rectangle 3">
            <a:extLst>
              <a:ext uri="{FF2B5EF4-FFF2-40B4-BE49-F238E27FC236}">
                <a16:creationId xmlns:a16="http://schemas.microsoft.com/office/drawing/2014/main" id="{B8CCB9E9-D8DC-4252-A168-83BA31827AD3}"/>
              </a:ext>
            </a:extLst>
          </p:cNvPr>
          <p:cNvSpPr/>
          <p:nvPr/>
        </p:nvSpPr>
        <p:spPr>
          <a:xfrm>
            <a:off x="13419465" y="6674882"/>
            <a:ext cx="2187128" cy="11967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600" dirty="0" err="1">
                <a:solidFill>
                  <a:schemeClr val="bg1"/>
                </a:solidFill>
              </a:rPr>
              <a:t>Increased</a:t>
            </a:r>
            <a:r>
              <a:rPr lang="sv-SE" sz="600" dirty="0">
                <a:solidFill>
                  <a:schemeClr val="bg1"/>
                </a:solidFill>
              </a:rPr>
              <a:t> </a:t>
            </a:r>
            <a:r>
              <a:rPr lang="sv-SE" sz="600" dirty="0" err="1">
                <a:solidFill>
                  <a:schemeClr val="bg1"/>
                </a:solidFill>
              </a:rPr>
              <a:t>payloads</a:t>
            </a:r>
            <a:r>
              <a:rPr lang="sv-SE" sz="600" dirty="0">
                <a:solidFill>
                  <a:schemeClr val="bg1"/>
                </a:solidFill>
              </a:rPr>
              <a:t> @ </a:t>
            </a:r>
            <a:r>
              <a:rPr lang="sv-SE" sz="600" dirty="0" err="1">
                <a:solidFill>
                  <a:schemeClr val="bg1"/>
                </a:solidFill>
              </a:rPr>
              <a:t>specific</a:t>
            </a:r>
            <a:r>
              <a:rPr lang="sv-SE" sz="600" dirty="0">
                <a:solidFill>
                  <a:schemeClr val="bg1"/>
                </a:solidFill>
              </a:rPr>
              <a:t> </a:t>
            </a:r>
            <a:r>
              <a:rPr lang="sv-SE" sz="600" dirty="0" err="1">
                <a:solidFill>
                  <a:schemeClr val="bg1"/>
                </a:solidFill>
              </a:rPr>
              <a:t>corridors</a:t>
            </a:r>
            <a:r>
              <a:rPr lang="en-GB" sz="600" dirty="0">
                <a:solidFill>
                  <a:schemeClr val="bg1"/>
                </a:solidFill>
              </a:rPr>
              <a:t> within</a:t>
            </a:r>
            <a:r>
              <a:rPr lang="sv-SE" sz="600" dirty="0">
                <a:solidFill>
                  <a:schemeClr val="bg1"/>
                </a:solidFill>
              </a:rPr>
              <a:t> EU</a:t>
            </a:r>
          </a:p>
        </p:txBody>
      </p:sp>
      <p:sp>
        <p:nvSpPr>
          <p:cNvPr id="249" name="Rounded Rectangle 3">
            <a:extLst>
              <a:ext uri="{FF2B5EF4-FFF2-40B4-BE49-F238E27FC236}">
                <a16:creationId xmlns:a16="http://schemas.microsoft.com/office/drawing/2014/main" id="{56B3640E-DC08-4323-B3BD-D82C00EBA250}"/>
              </a:ext>
            </a:extLst>
          </p:cNvPr>
          <p:cNvSpPr/>
          <p:nvPr/>
        </p:nvSpPr>
        <p:spPr>
          <a:xfrm>
            <a:off x="13419465" y="6374354"/>
            <a:ext cx="1432778" cy="1994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600" dirty="0">
                <a:solidFill>
                  <a:schemeClr val="bg1"/>
                </a:solidFill>
              </a:rPr>
              <a:t>"</a:t>
            </a:r>
            <a:r>
              <a:rPr lang="sv-SE" sz="600" dirty="0" err="1">
                <a:solidFill>
                  <a:schemeClr val="bg1"/>
                </a:solidFill>
              </a:rPr>
              <a:t>Silent</a:t>
            </a:r>
            <a:r>
              <a:rPr lang="sv-SE" sz="600" dirty="0">
                <a:solidFill>
                  <a:schemeClr val="bg1"/>
                </a:solidFill>
              </a:rPr>
              <a:t> </a:t>
            </a:r>
            <a:r>
              <a:rPr lang="sv-SE" sz="600" dirty="0" err="1">
                <a:solidFill>
                  <a:schemeClr val="bg1"/>
                </a:solidFill>
              </a:rPr>
              <a:t>cities</a:t>
            </a:r>
            <a:r>
              <a:rPr lang="sv-SE" sz="600" dirty="0">
                <a:solidFill>
                  <a:schemeClr val="bg1"/>
                </a:solidFill>
              </a:rPr>
              <a:t>", </a:t>
            </a:r>
            <a:r>
              <a:rPr lang="sv-SE" sz="600" dirty="0" err="1">
                <a:solidFill>
                  <a:schemeClr val="bg1"/>
                </a:solidFill>
              </a:rPr>
              <a:t>demands</a:t>
            </a:r>
            <a:r>
              <a:rPr lang="sv-SE" sz="600" dirty="0">
                <a:solidFill>
                  <a:schemeClr val="bg1"/>
                </a:solidFill>
              </a:rPr>
              <a:t> for ultra </a:t>
            </a:r>
            <a:r>
              <a:rPr lang="sv-SE" sz="600" dirty="0" err="1">
                <a:solidFill>
                  <a:schemeClr val="bg1"/>
                </a:solidFill>
              </a:rPr>
              <a:t>low</a:t>
            </a:r>
            <a:r>
              <a:rPr lang="sv-SE" sz="600" dirty="0">
                <a:solidFill>
                  <a:schemeClr val="bg1"/>
                </a:solidFill>
              </a:rPr>
              <a:t> </a:t>
            </a:r>
            <a:r>
              <a:rPr lang="sv-SE" sz="600" dirty="0" err="1">
                <a:solidFill>
                  <a:schemeClr val="bg1"/>
                </a:solidFill>
              </a:rPr>
              <a:t>noise</a:t>
            </a:r>
            <a:r>
              <a:rPr lang="sv-SE" sz="600" dirty="0">
                <a:solidFill>
                  <a:schemeClr val="bg1"/>
                </a:solidFill>
              </a:rPr>
              <a:t> emissions</a:t>
            </a:r>
          </a:p>
        </p:txBody>
      </p:sp>
      <p:sp>
        <p:nvSpPr>
          <p:cNvPr id="251" name="Rektangel: afrundede hjørner 250">
            <a:extLst>
              <a:ext uri="{FF2B5EF4-FFF2-40B4-BE49-F238E27FC236}">
                <a16:creationId xmlns:a16="http://schemas.microsoft.com/office/drawing/2014/main" id="{B839689B-5500-4D00-A7AC-266A3DAE5CB2}"/>
              </a:ext>
            </a:extLst>
          </p:cNvPr>
          <p:cNvSpPr/>
          <p:nvPr/>
        </p:nvSpPr>
        <p:spPr>
          <a:xfrm>
            <a:off x="8505729" y="2638569"/>
            <a:ext cx="1548000" cy="108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CAM1–RX2 (Heavy)</a:t>
            </a:r>
            <a:endParaRPr lang="sv-SE" sz="700" dirty="0" err="1"/>
          </a:p>
        </p:txBody>
      </p:sp>
      <p:sp>
        <p:nvSpPr>
          <p:cNvPr id="252" name="Rektangel: afrundede hjørner 251">
            <a:extLst>
              <a:ext uri="{FF2B5EF4-FFF2-40B4-BE49-F238E27FC236}">
                <a16:creationId xmlns:a16="http://schemas.microsoft.com/office/drawing/2014/main" id="{2F0EDEF1-B540-450B-AC77-E576208142FE}"/>
              </a:ext>
            </a:extLst>
          </p:cNvPr>
          <p:cNvSpPr/>
          <p:nvPr/>
        </p:nvSpPr>
        <p:spPr>
          <a:xfrm>
            <a:off x="10297371" y="2583361"/>
            <a:ext cx="1548000" cy="10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CAM1–RBX1 (Medium Bogie)</a:t>
            </a:r>
            <a:endParaRPr lang="sv-SE" sz="700" dirty="0" err="1"/>
          </a:p>
        </p:txBody>
      </p:sp>
      <p:sp>
        <p:nvSpPr>
          <p:cNvPr id="253" name="Rektangel: afrundede hjørner 252">
            <a:extLst>
              <a:ext uri="{FF2B5EF4-FFF2-40B4-BE49-F238E27FC236}">
                <a16:creationId xmlns:a16="http://schemas.microsoft.com/office/drawing/2014/main" id="{5C6BD709-389D-4C19-BDD4-489DC6A010AC}"/>
              </a:ext>
            </a:extLst>
          </p:cNvPr>
          <p:cNvSpPr/>
          <p:nvPr/>
        </p:nvSpPr>
        <p:spPr>
          <a:xfrm>
            <a:off x="13826175" y="2642660"/>
            <a:ext cx="1548000" cy="108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CAM1–RX0 (Light)</a:t>
            </a:r>
            <a:endParaRPr lang="sv-SE" sz="700" dirty="0" err="1"/>
          </a:p>
        </p:txBody>
      </p:sp>
      <p:sp>
        <p:nvSpPr>
          <p:cNvPr id="254" name="Rektangel: afrundede hjørner 253">
            <a:extLst>
              <a:ext uri="{FF2B5EF4-FFF2-40B4-BE49-F238E27FC236}">
                <a16:creationId xmlns:a16="http://schemas.microsoft.com/office/drawing/2014/main" id="{93B35BD5-8049-426D-ADD5-CE51A8F20ACF}"/>
              </a:ext>
            </a:extLst>
          </p:cNvPr>
          <p:cNvSpPr/>
          <p:nvPr/>
        </p:nvSpPr>
        <p:spPr>
          <a:xfrm>
            <a:off x="17354954" y="2632930"/>
            <a:ext cx="1548000" cy="108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CAM1–RBX0 (Light Bogie)</a:t>
            </a:r>
            <a:endParaRPr lang="sv-SE" sz="700" dirty="0" err="1"/>
          </a:p>
        </p:txBody>
      </p:sp>
      <p:pic>
        <p:nvPicPr>
          <p:cNvPr id="260" name="Bildobjekt 15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62878" y="3282805"/>
            <a:ext cx="674594" cy="284382"/>
          </a:xfrm>
          <a:prstGeom prst="rect">
            <a:avLst/>
          </a:prstGeom>
        </p:spPr>
      </p:pic>
      <p:pic>
        <p:nvPicPr>
          <p:cNvPr id="275" name="Bildobjekt 146">
            <a:extLst>
              <a:ext uri="{FF2B5EF4-FFF2-40B4-BE49-F238E27FC236}">
                <a16:creationId xmlns:a16="http://schemas.microsoft.com/office/drawing/2014/main" id="{00000000-0008-0000-0000-000093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6230" b="58108" l="43444" r="52776"/>
                    </a14:imgEffect>
                  </a14:imgLayer>
                </a14:imgProps>
              </a:ext>
            </a:extLst>
          </a:blip>
          <a:srcRect l="42278" t="22245" r="46057" b="37907"/>
          <a:stretch/>
        </p:blipFill>
        <p:spPr>
          <a:xfrm rot="5400000">
            <a:off x="9762957" y="3618384"/>
            <a:ext cx="346657" cy="673810"/>
          </a:xfrm>
          <a:prstGeom prst="rect">
            <a:avLst/>
          </a:prstGeom>
        </p:spPr>
      </p:pic>
      <p:sp>
        <p:nvSpPr>
          <p:cNvPr id="290" name="textruta 114">
            <a:extLst>
              <a:ext uri="{FF2B5EF4-FFF2-40B4-BE49-F238E27FC236}">
                <a16:creationId xmlns:a16="http://schemas.microsoft.com/office/drawing/2014/main" id="{00000000-0008-0000-0000-000095000000}"/>
              </a:ext>
            </a:extLst>
          </p:cNvPr>
          <p:cNvSpPr txBox="1"/>
          <p:nvPr/>
        </p:nvSpPr>
        <p:spPr>
          <a:xfrm>
            <a:off x="10600561" y="4471397"/>
            <a:ext cx="9416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BEV,PHEV,HEV  &lt;60t</a:t>
            </a:r>
          </a:p>
        </p:txBody>
      </p:sp>
      <p:sp>
        <p:nvSpPr>
          <p:cNvPr id="291" name="textruta 115">
            <a:extLst>
              <a:ext uri="{FF2B5EF4-FFF2-40B4-BE49-F238E27FC236}">
                <a16:creationId xmlns:a16="http://schemas.microsoft.com/office/drawing/2014/main" id="{00000000-0008-0000-0000-000096000000}"/>
              </a:ext>
            </a:extLst>
          </p:cNvPr>
          <p:cNvSpPr txBox="1"/>
          <p:nvPr/>
        </p:nvSpPr>
        <p:spPr>
          <a:xfrm>
            <a:off x="12331615" y="4471397"/>
            <a:ext cx="106421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BEV,PHEV,HEV 18, 26 t , 33t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293" name="textruta 117">
            <a:extLst>
              <a:ext uri="{FF2B5EF4-FFF2-40B4-BE49-F238E27FC236}">
                <a16:creationId xmlns:a16="http://schemas.microsoft.com/office/drawing/2014/main" id="{00000000-0008-0000-0000-0000A8000000}"/>
              </a:ext>
            </a:extLst>
          </p:cNvPr>
          <p:cNvSpPr txBox="1"/>
          <p:nvPr/>
        </p:nvSpPr>
        <p:spPr>
          <a:xfrm>
            <a:off x="3587050" y="4851174"/>
            <a:ext cx="703251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10km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294" name="textruta 118">
            <a:extLst>
              <a:ext uri="{FF2B5EF4-FFF2-40B4-BE49-F238E27FC236}">
                <a16:creationId xmlns:a16="http://schemas.microsoft.com/office/drawing/2014/main" id="{00000000-0008-0000-0000-0000A9000000}"/>
              </a:ext>
            </a:extLst>
          </p:cNvPr>
          <p:cNvSpPr txBox="1"/>
          <p:nvPr/>
        </p:nvSpPr>
        <p:spPr>
          <a:xfrm>
            <a:off x="10624125" y="4851174"/>
            <a:ext cx="894492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DBNS 300km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295" name="textruta 120">
            <a:extLst>
              <a:ext uri="{FF2B5EF4-FFF2-40B4-BE49-F238E27FC236}">
                <a16:creationId xmlns:a16="http://schemas.microsoft.com/office/drawing/2014/main" id="{00000000-0008-0000-0000-0000AA000000}"/>
              </a:ext>
            </a:extLst>
          </p:cNvPr>
          <p:cNvSpPr txBox="1"/>
          <p:nvPr/>
        </p:nvSpPr>
        <p:spPr>
          <a:xfrm>
            <a:off x="5158545" y="4795774"/>
            <a:ext cx="1011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DBNS 17-75km DBNT 300 Km</a:t>
            </a:r>
          </a:p>
        </p:txBody>
      </p:sp>
      <p:sp>
        <p:nvSpPr>
          <p:cNvPr id="297" name="textruta 128">
            <a:extLst>
              <a:ext uri="{FF2B5EF4-FFF2-40B4-BE49-F238E27FC236}">
                <a16:creationId xmlns:a16="http://schemas.microsoft.com/office/drawing/2014/main" id="{00000000-0008-0000-0000-0000AE000000}"/>
              </a:ext>
            </a:extLst>
          </p:cNvPr>
          <p:cNvSpPr txBox="1"/>
          <p:nvPr/>
        </p:nvSpPr>
        <p:spPr>
          <a:xfrm>
            <a:off x="4269246" y="4849155"/>
            <a:ext cx="759279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40km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grpSp>
        <p:nvGrpSpPr>
          <p:cNvPr id="3" name="Gruppe 2">
            <a:extLst>
              <a:ext uri="{FF2B5EF4-FFF2-40B4-BE49-F238E27FC236}">
                <a16:creationId xmlns:a16="http://schemas.microsoft.com/office/drawing/2014/main" id="{9A09FC2E-7C43-4691-9223-437EDF387A7A}"/>
              </a:ext>
            </a:extLst>
          </p:cNvPr>
          <p:cNvGrpSpPr/>
          <p:nvPr/>
        </p:nvGrpSpPr>
        <p:grpSpPr>
          <a:xfrm>
            <a:off x="2149269" y="5423676"/>
            <a:ext cx="515742" cy="208558"/>
            <a:chOff x="1749676" y="8326888"/>
            <a:chExt cx="1045392" cy="422740"/>
          </a:xfrm>
        </p:grpSpPr>
        <p:sp>
          <p:nvSpPr>
            <p:cNvPr id="228" name="Likbent triangel 277">
              <a:extLst>
                <a:ext uri="{FF2B5EF4-FFF2-40B4-BE49-F238E27FC236}">
                  <a16:creationId xmlns:a16="http://schemas.microsoft.com/office/drawing/2014/main" id="{F9EBB3AA-6CA2-4C1D-835F-3C6253CDE6F1}"/>
                </a:ext>
              </a:extLst>
            </p:cNvPr>
            <p:cNvSpPr/>
            <p:nvPr/>
          </p:nvSpPr>
          <p:spPr>
            <a:xfrm>
              <a:off x="2094262" y="8326888"/>
              <a:ext cx="364434" cy="24295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endParaRPr lang="sv-SE" sz="1000" dirty="0" err="1"/>
            </a:p>
          </p:txBody>
        </p:sp>
        <p:sp>
          <p:nvSpPr>
            <p:cNvPr id="234" name="textruta 278">
              <a:extLst>
                <a:ext uri="{FF2B5EF4-FFF2-40B4-BE49-F238E27FC236}">
                  <a16:creationId xmlns:a16="http://schemas.microsoft.com/office/drawing/2014/main" id="{45228DFD-E7B1-4CED-B4C3-9A855F564993}"/>
                </a:ext>
              </a:extLst>
            </p:cNvPr>
            <p:cNvSpPr txBox="1"/>
            <p:nvPr/>
          </p:nvSpPr>
          <p:spPr>
            <a:xfrm>
              <a:off x="1749676" y="8472629"/>
              <a:ext cx="104539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NBA RS </a:t>
              </a: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BEV VIP</a:t>
              </a:r>
            </a:p>
          </p:txBody>
        </p:sp>
      </p:grpSp>
      <p:grpSp>
        <p:nvGrpSpPr>
          <p:cNvPr id="4" name="Gruppe 3">
            <a:extLst>
              <a:ext uri="{FF2B5EF4-FFF2-40B4-BE49-F238E27FC236}">
                <a16:creationId xmlns:a16="http://schemas.microsoft.com/office/drawing/2014/main" id="{25B135A9-01D6-4C36-873C-626182B1EA76}"/>
              </a:ext>
            </a:extLst>
          </p:cNvPr>
          <p:cNvGrpSpPr/>
          <p:nvPr/>
        </p:nvGrpSpPr>
        <p:grpSpPr>
          <a:xfrm>
            <a:off x="3030487" y="5423676"/>
            <a:ext cx="419172" cy="212614"/>
            <a:chOff x="4210576" y="8371686"/>
            <a:chExt cx="849649" cy="430963"/>
          </a:xfrm>
        </p:grpSpPr>
        <p:sp>
          <p:nvSpPr>
            <p:cNvPr id="235" name="Likbent triangel 302">
              <a:extLst>
                <a:ext uri="{FF2B5EF4-FFF2-40B4-BE49-F238E27FC236}">
                  <a16:creationId xmlns:a16="http://schemas.microsoft.com/office/drawing/2014/main" id="{D9DE39D4-639E-45C9-853B-7EAA6F82C8A5}"/>
                </a:ext>
              </a:extLst>
            </p:cNvPr>
            <p:cNvSpPr/>
            <p:nvPr/>
          </p:nvSpPr>
          <p:spPr>
            <a:xfrm>
              <a:off x="4446230" y="8371686"/>
              <a:ext cx="364433" cy="24295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endParaRPr lang="sv-SE" sz="1000" dirty="0" err="1"/>
            </a:p>
          </p:txBody>
        </p:sp>
        <p:sp>
          <p:nvSpPr>
            <p:cNvPr id="236" name="textruta 303">
              <a:extLst>
                <a:ext uri="{FF2B5EF4-FFF2-40B4-BE49-F238E27FC236}">
                  <a16:creationId xmlns:a16="http://schemas.microsoft.com/office/drawing/2014/main" id="{2AD86E8A-8AB9-4075-8E1A-ACDBD3281558}"/>
                </a:ext>
              </a:extLst>
            </p:cNvPr>
            <p:cNvSpPr txBox="1"/>
            <p:nvPr/>
          </p:nvSpPr>
          <p:spPr>
            <a:xfrm>
              <a:off x="4210576" y="8525649"/>
              <a:ext cx="849649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NCG </a:t>
              </a: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PHEV</a:t>
              </a:r>
            </a:p>
          </p:txBody>
        </p:sp>
      </p:grpSp>
      <p:grpSp>
        <p:nvGrpSpPr>
          <p:cNvPr id="237" name="Grupp 583">
            <a:extLst>
              <a:ext uri="{FF2B5EF4-FFF2-40B4-BE49-F238E27FC236}">
                <a16:creationId xmlns:a16="http://schemas.microsoft.com/office/drawing/2014/main" id="{7909097F-2FD3-4200-A4B9-D2C6EE8EE0FA}"/>
              </a:ext>
            </a:extLst>
          </p:cNvPr>
          <p:cNvGrpSpPr/>
          <p:nvPr/>
        </p:nvGrpSpPr>
        <p:grpSpPr>
          <a:xfrm>
            <a:off x="4365221" y="5423676"/>
            <a:ext cx="406750" cy="230343"/>
            <a:chOff x="1539002" y="5816848"/>
            <a:chExt cx="332382" cy="211934"/>
          </a:xfrm>
        </p:grpSpPr>
        <p:sp>
          <p:nvSpPr>
            <p:cNvPr id="238" name="Likbent triangel 584">
              <a:extLst>
                <a:ext uri="{FF2B5EF4-FFF2-40B4-BE49-F238E27FC236}">
                  <a16:creationId xmlns:a16="http://schemas.microsoft.com/office/drawing/2014/main" id="{FC319C23-EE1A-4421-B4D5-F9D6A9124725}"/>
                </a:ext>
              </a:extLst>
            </p:cNvPr>
            <p:cNvSpPr/>
            <p:nvPr/>
          </p:nvSpPr>
          <p:spPr>
            <a:xfrm>
              <a:off x="1632936" y="5816848"/>
              <a:ext cx="146919" cy="114474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endParaRPr lang="sv-SE" sz="1000" dirty="0" err="1"/>
            </a:p>
          </p:txBody>
        </p:sp>
        <p:sp>
          <p:nvSpPr>
            <p:cNvPr id="239" name="textruta 585">
              <a:extLst>
                <a:ext uri="{FF2B5EF4-FFF2-40B4-BE49-F238E27FC236}">
                  <a16:creationId xmlns:a16="http://schemas.microsoft.com/office/drawing/2014/main" id="{10E6FE81-2C66-41B6-B941-FF2DD60AC8A2}"/>
                </a:ext>
              </a:extLst>
            </p:cNvPr>
            <p:cNvSpPr txBox="1"/>
            <p:nvPr/>
          </p:nvSpPr>
          <p:spPr>
            <a:xfrm>
              <a:off x="1539002" y="5903047"/>
              <a:ext cx="332382" cy="1257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MULTI</a:t>
              </a: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BATTERY</a:t>
              </a:r>
            </a:p>
          </p:txBody>
        </p:sp>
      </p:grpSp>
      <p:grpSp>
        <p:nvGrpSpPr>
          <p:cNvPr id="240" name="Grupp 279">
            <a:extLst>
              <a:ext uri="{FF2B5EF4-FFF2-40B4-BE49-F238E27FC236}">
                <a16:creationId xmlns:a16="http://schemas.microsoft.com/office/drawing/2014/main" id="{FEA93ACE-3936-4E48-8823-0EFC73E202D7}"/>
              </a:ext>
            </a:extLst>
          </p:cNvPr>
          <p:cNvGrpSpPr/>
          <p:nvPr/>
        </p:nvGrpSpPr>
        <p:grpSpPr>
          <a:xfrm>
            <a:off x="4843368" y="5423676"/>
            <a:ext cx="370315" cy="218977"/>
            <a:chOff x="1554394" y="5887186"/>
            <a:chExt cx="302607" cy="209133"/>
          </a:xfrm>
        </p:grpSpPr>
        <p:sp>
          <p:nvSpPr>
            <p:cNvPr id="241" name="Likbent triangel 285">
              <a:extLst>
                <a:ext uri="{FF2B5EF4-FFF2-40B4-BE49-F238E27FC236}">
                  <a16:creationId xmlns:a16="http://schemas.microsoft.com/office/drawing/2014/main" id="{AAC4DB75-3E1A-4498-B1DA-8D39BDDA519F}"/>
                </a:ext>
              </a:extLst>
            </p:cNvPr>
            <p:cNvSpPr/>
            <p:nvPr/>
          </p:nvSpPr>
          <p:spPr>
            <a:xfrm>
              <a:off x="1625428" y="5887186"/>
              <a:ext cx="146919" cy="11447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endParaRPr lang="sv-SE" sz="1000" dirty="0" err="1"/>
            </a:p>
          </p:txBody>
        </p:sp>
        <p:sp>
          <p:nvSpPr>
            <p:cNvPr id="242" name="textruta 300">
              <a:extLst>
                <a:ext uri="{FF2B5EF4-FFF2-40B4-BE49-F238E27FC236}">
                  <a16:creationId xmlns:a16="http://schemas.microsoft.com/office/drawing/2014/main" id="{BF2D0E6F-A4D0-478C-AF22-9CA55E175B7E}"/>
                </a:ext>
              </a:extLst>
            </p:cNvPr>
            <p:cNvSpPr txBox="1"/>
            <p:nvPr/>
          </p:nvSpPr>
          <p:spPr>
            <a:xfrm>
              <a:off x="1554394" y="5965806"/>
              <a:ext cx="302607" cy="130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NBA RS </a:t>
              </a: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BEV</a:t>
              </a:r>
            </a:p>
          </p:txBody>
        </p:sp>
      </p:grpSp>
      <p:grpSp>
        <p:nvGrpSpPr>
          <p:cNvPr id="243" name="Grupp 342">
            <a:extLst>
              <a:ext uri="{FF2B5EF4-FFF2-40B4-BE49-F238E27FC236}">
                <a16:creationId xmlns:a16="http://schemas.microsoft.com/office/drawing/2014/main" id="{331F06B6-17ED-4417-8563-544B05277335}"/>
              </a:ext>
            </a:extLst>
          </p:cNvPr>
          <p:cNvGrpSpPr/>
          <p:nvPr/>
        </p:nvGrpSpPr>
        <p:grpSpPr>
          <a:xfrm>
            <a:off x="6208386" y="5423676"/>
            <a:ext cx="499008" cy="350532"/>
            <a:chOff x="1561624" y="5861297"/>
            <a:chExt cx="407770" cy="334783"/>
          </a:xfrm>
        </p:grpSpPr>
        <p:sp>
          <p:nvSpPr>
            <p:cNvPr id="250" name="Likbent triangel 343">
              <a:extLst>
                <a:ext uri="{FF2B5EF4-FFF2-40B4-BE49-F238E27FC236}">
                  <a16:creationId xmlns:a16="http://schemas.microsoft.com/office/drawing/2014/main" id="{0AAB4E8B-7619-4873-8247-43AB834E8706}"/>
                </a:ext>
              </a:extLst>
            </p:cNvPr>
            <p:cNvSpPr/>
            <p:nvPr/>
          </p:nvSpPr>
          <p:spPr>
            <a:xfrm>
              <a:off x="1699517" y="5861297"/>
              <a:ext cx="146919" cy="11447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endParaRPr lang="sv-SE" sz="1000" dirty="0" err="1"/>
            </a:p>
          </p:txBody>
        </p:sp>
        <p:sp>
          <p:nvSpPr>
            <p:cNvPr id="255" name="textruta 344">
              <a:extLst>
                <a:ext uri="{FF2B5EF4-FFF2-40B4-BE49-F238E27FC236}">
                  <a16:creationId xmlns:a16="http://schemas.microsoft.com/office/drawing/2014/main" id="{BB0ADCAA-530C-47B6-BFFE-3A165DAFCD60}"/>
                </a:ext>
              </a:extLst>
            </p:cNvPr>
            <p:cNvSpPr txBox="1"/>
            <p:nvPr/>
          </p:nvSpPr>
          <p:spPr>
            <a:xfrm>
              <a:off x="1561624" y="6019711"/>
              <a:ext cx="407770" cy="176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r>
                <a:rPr lang="sv-SE" sz="1000" baseline="30000" dirty="0">
                  <a:solidFill>
                    <a:schemeClr val="accent1"/>
                  </a:solidFill>
                </a:rPr>
                <a:t>NBA RS </a:t>
              </a: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BEV Intro 2</a:t>
              </a:r>
            </a:p>
          </p:txBody>
        </p:sp>
      </p:grpSp>
      <p:grpSp>
        <p:nvGrpSpPr>
          <p:cNvPr id="301" name="Grupp 357">
            <a:extLst>
              <a:ext uri="{FF2B5EF4-FFF2-40B4-BE49-F238E27FC236}">
                <a16:creationId xmlns:a16="http://schemas.microsoft.com/office/drawing/2014/main" id="{01C2A2D0-01B5-421C-AFA3-F399454564FA}"/>
              </a:ext>
            </a:extLst>
          </p:cNvPr>
          <p:cNvGrpSpPr/>
          <p:nvPr/>
        </p:nvGrpSpPr>
        <p:grpSpPr>
          <a:xfrm>
            <a:off x="5791828" y="5423676"/>
            <a:ext cx="380221" cy="208587"/>
            <a:chOff x="1538801" y="5893426"/>
            <a:chExt cx="310702" cy="199214"/>
          </a:xfrm>
        </p:grpSpPr>
        <p:sp>
          <p:nvSpPr>
            <p:cNvPr id="302" name="Likbent triangel 358">
              <a:extLst>
                <a:ext uri="{FF2B5EF4-FFF2-40B4-BE49-F238E27FC236}">
                  <a16:creationId xmlns:a16="http://schemas.microsoft.com/office/drawing/2014/main" id="{DB0D7067-6D1D-47A5-AC80-7F2E98FB3DD5}"/>
                </a:ext>
              </a:extLst>
            </p:cNvPr>
            <p:cNvSpPr/>
            <p:nvPr/>
          </p:nvSpPr>
          <p:spPr>
            <a:xfrm>
              <a:off x="1617474" y="5893426"/>
              <a:ext cx="146919" cy="11447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endParaRPr lang="sv-SE" sz="1000" dirty="0" err="1"/>
            </a:p>
          </p:txBody>
        </p:sp>
        <p:sp>
          <p:nvSpPr>
            <p:cNvPr id="303" name="textruta 359">
              <a:extLst>
                <a:ext uri="{FF2B5EF4-FFF2-40B4-BE49-F238E27FC236}">
                  <a16:creationId xmlns:a16="http://schemas.microsoft.com/office/drawing/2014/main" id="{ADD156D4-34FC-4724-9B41-5259A0BB8B49}"/>
                </a:ext>
              </a:extLst>
            </p:cNvPr>
            <p:cNvSpPr txBox="1"/>
            <p:nvPr/>
          </p:nvSpPr>
          <p:spPr>
            <a:xfrm>
              <a:off x="1538801" y="5962124"/>
              <a:ext cx="310702" cy="1305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BEV</a:t>
              </a: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TRUCKS</a:t>
              </a:r>
            </a:p>
          </p:txBody>
        </p:sp>
      </p:grpSp>
      <p:grpSp>
        <p:nvGrpSpPr>
          <p:cNvPr id="311" name="Grupp 318">
            <a:extLst>
              <a:ext uri="{FF2B5EF4-FFF2-40B4-BE49-F238E27FC236}">
                <a16:creationId xmlns:a16="http://schemas.microsoft.com/office/drawing/2014/main" id="{D11DC500-EE3B-4CC9-8EBC-697DC84299AA}"/>
              </a:ext>
            </a:extLst>
          </p:cNvPr>
          <p:cNvGrpSpPr/>
          <p:nvPr/>
        </p:nvGrpSpPr>
        <p:grpSpPr>
          <a:xfrm>
            <a:off x="10557127" y="5423676"/>
            <a:ext cx="821390" cy="347127"/>
            <a:chOff x="1354976" y="5893426"/>
            <a:chExt cx="671206" cy="331522"/>
          </a:xfrm>
        </p:grpSpPr>
        <p:sp>
          <p:nvSpPr>
            <p:cNvPr id="312" name="Likbent triangel 319">
              <a:extLst>
                <a:ext uri="{FF2B5EF4-FFF2-40B4-BE49-F238E27FC236}">
                  <a16:creationId xmlns:a16="http://schemas.microsoft.com/office/drawing/2014/main" id="{97938607-17D3-4219-9D43-A26A9401A981}"/>
                </a:ext>
              </a:extLst>
            </p:cNvPr>
            <p:cNvSpPr/>
            <p:nvPr/>
          </p:nvSpPr>
          <p:spPr>
            <a:xfrm>
              <a:off x="1617476" y="5893426"/>
              <a:ext cx="146919" cy="11447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endParaRPr lang="sv-SE" sz="1000" dirty="0" err="1"/>
            </a:p>
          </p:txBody>
        </p:sp>
        <p:sp>
          <p:nvSpPr>
            <p:cNvPr id="313" name="textruta 323">
              <a:extLst>
                <a:ext uri="{FF2B5EF4-FFF2-40B4-BE49-F238E27FC236}">
                  <a16:creationId xmlns:a16="http://schemas.microsoft.com/office/drawing/2014/main" id="{C6FB8266-EE8E-4992-96C9-D90AD3F4B0F8}"/>
                </a:ext>
              </a:extLst>
            </p:cNvPr>
            <p:cNvSpPr txBox="1"/>
            <p:nvPr/>
          </p:nvSpPr>
          <p:spPr>
            <a:xfrm>
              <a:off x="1354976" y="5960401"/>
              <a:ext cx="671206" cy="26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 err="1">
                  <a:solidFill>
                    <a:schemeClr val="accent1"/>
                  </a:solidFill>
                </a:rPr>
                <a:t>xEV</a:t>
              </a:r>
              <a:r>
                <a:rPr lang="sv-SE" sz="1000" baseline="30000" dirty="0">
                  <a:solidFill>
                    <a:schemeClr val="accent1"/>
                  </a:solidFill>
                </a:rPr>
                <a:t> 2.5</a:t>
              </a: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400 kW E-</a:t>
              </a:r>
              <a:r>
                <a:rPr lang="sv-SE" sz="1000" baseline="30000" dirty="0" err="1">
                  <a:solidFill>
                    <a:schemeClr val="accent1"/>
                  </a:solidFill>
                </a:rPr>
                <a:t>Machine</a:t>
              </a:r>
              <a:endParaRPr lang="sv-SE" sz="1000" baseline="30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4" name="Grupp 325">
            <a:extLst>
              <a:ext uri="{FF2B5EF4-FFF2-40B4-BE49-F238E27FC236}">
                <a16:creationId xmlns:a16="http://schemas.microsoft.com/office/drawing/2014/main" id="{A9BD8AA0-10A6-43DA-B9FC-F0CBF68B2C3E}"/>
              </a:ext>
            </a:extLst>
          </p:cNvPr>
          <p:cNvGrpSpPr/>
          <p:nvPr/>
        </p:nvGrpSpPr>
        <p:grpSpPr>
          <a:xfrm>
            <a:off x="14958064" y="5423676"/>
            <a:ext cx="497183" cy="164049"/>
            <a:chOff x="1477380" y="5893426"/>
            <a:chExt cx="406276" cy="156675"/>
          </a:xfrm>
        </p:grpSpPr>
        <p:sp>
          <p:nvSpPr>
            <p:cNvPr id="315" name="Likbent triangel 332">
              <a:extLst>
                <a:ext uri="{FF2B5EF4-FFF2-40B4-BE49-F238E27FC236}">
                  <a16:creationId xmlns:a16="http://schemas.microsoft.com/office/drawing/2014/main" id="{2527934B-946B-4642-AC8E-1D0B2F331121}"/>
                </a:ext>
              </a:extLst>
            </p:cNvPr>
            <p:cNvSpPr/>
            <p:nvPr/>
          </p:nvSpPr>
          <p:spPr>
            <a:xfrm>
              <a:off x="1617475" y="5893426"/>
              <a:ext cx="146919" cy="114474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endParaRPr lang="sv-SE" sz="1000" dirty="0" err="1"/>
            </a:p>
          </p:txBody>
        </p:sp>
        <p:sp>
          <p:nvSpPr>
            <p:cNvPr id="316" name="textruta 338">
              <a:extLst>
                <a:ext uri="{FF2B5EF4-FFF2-40B4-BE49-F238E27FC236}">
                  <a16:creationId xmlns:a16="http://schemas.microsoft.com/office/drawing/2014/main" id="{29AC82AF-38CB-4D9F-99D4-88DF0FC0840E}"/>
                </a:ext>
              </a:extLst>
            </p:cNvPr>
            <p:cNvSpPr txBox="1"/>
            <p:nvPr/>
          </p:nvSpPr>
          <p:spPr>
            <a:xfrm>
              <a:off x="1477380" y="5963092"/>
              <a:ext cx="406276" cy="870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BEV 3.0</a:t>
              </a:r>
            </a:p>
          </p:txBody>
        </p:sp>
      </p:grpSp>
      <p:sp>
        <p:nvSpPr>
          <p:cNvPr id="324" name="Pil: pentagon 323">
            <a:extLst>
              <a:ext uri="{FF2B5EF4-FFF2-40B4-BE49-F238E27FC236}">
                <a16:creationId xmlns:a16="http://schemas.microsoft.com/office/drawing/2014/main" id="{A4FC463A-6363-41FA-B0DB-3DACC5D32241}"/>
              </a:ext>
            </a:extLst>
          </p:cNvPr>
          <p:cNvSpPr/>
          <p:nvPr/>
        </p:nvSpPr>
        <p:spPr>
          <a:xfrm>
            <a:off x="603915" y="2289159"/>
            <a:ext cx="1344314" cy="252000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Gearbox</a:t>
            </a:r>
            <a:endParaRPr lang="sv-SE" sz="1100" dirty="0" err="1"/>
          </a:p>
        </p:txBody>
      </p:sp>
      <p:sp>
        <p:nvSpPr>
          <p:cNvPr id="325" name="Pil: pentagon 324">
            <a:extLst>
              <a:ext uri="{FF2B5EF4-FFF2-40B4-BE49-F238E27FC236}">
                <a16:creationId xmlns:a16="http://schemas.microsoft.com/office/drawing/2014/main" id="{4222B71E-7027-4846-A71A-9BEA41D3D9B5}"/>
              </a:ext>
            </a:extLst>
          </p:cNvPr>
          <p:cNvSpPr/>
          <p:nvPr/>
        </p:nvSpPr>
        <p:spPr>
          <a:xfrm>
            <a:off x="602622" y="2570986"/>
            <a:ext cx="1344314" cy="252000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Rear Axle</a:t>
            </a:r>
            <a:endParaRPr lang="sv-SE" sz="1100" dirty="0" err="1"/>
          </a:p>
        </p:txBody>
      </p:sp>
      <p:sp>
        <p:nvSpPr>
          <p:cNvPr id="328" name="Rektangel: afrundede hjørner 327">
            <a:extLst>
              <a:ext uri="{FF2B5EF4-FFF2-40B4-BE49-F238E27FC236}">
                <a16:creationId xmlns:a16="http://schemas.microsoft.com/office/drawing/2014/main" id="{1B8FB930-102A-4F48-8B74-0E88372E31AD}"/>
              </a:ext>
            </a:extLst>
          </p:cNvPr>
          <p:cNvSpPr/>
          <p:nvPr/>
        </p:nvSpPr>
        <p:spPr>
          <a:xfrm>
            <a:off x="4890071" y="2336335"/>
            <a:ext cx="1548000" cy="108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b="1" dirty="0"/>
              <a:t>GW1</a:t>
            </a:r>
            <a:r>
              <a:rPr lang="en-GB" sz="700" dirty="0"/>
              <a:t> (G33CM) (3300Nm 12+2)</a:t>
            </a:r>
            <a:endParaRPr lang="sv-SE" sz="700" dirty="0" err="1"/>
          </a:p>
        </p:txBody>
      </p:sp>
      <p:sp>
        <p:nvSpPr>
          <p:cNvPr id="211" name="Rektangel: afrundede hjørner 210">
            <a:extLst>
              <a:ext uri="{FF2B5EF4-FFF2-40B4-BE49-F238E27FC236}">
                <a16:creationId xmlns:a16="http://schemas.microsoft.com/office/drawing/2014/main" id="{9C1A35CE-E64A-4539-9421-616F46F700A6}"/>
              </a:ext>
            </a:extLst>
          </p:cNvPr>
          <p:cNvSpPr/>
          <p:nvPr/>
        </p:nvSpPr>
        <p:spPr>
          <a:xfrm>
            <a:off x="64632" y="2286251"/>
            <a:ext cx="644384" cy="11471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1400" dirty="0" err="1"/>
          </a:p>
        </p:txBody>
      </p:sp>
      <p:sp>
        <p:nvSpPr>
          <p:cNvPr id="331" name="Rektangel: afrundede hjørner 330">
            <a:extLst>
              <a:ext uri="{FF2B5EF4-FFF2-40B4-BE49-F238E27FC236}">
                <a16:creationId xmlns:a16="http://schemas.microsoft.com/office/drawing/2014/main" id="{806DC748-27B0-4B58-B7CB-909F3980890C}"/>
              </a:ext>
            </a:extLst>
          </p:cNvPr>
          <p:cNvSpPr/>
          <p:nvPr/>
        </p:nvSpPr>
        <p:spPr>
          <a:xfrm>
            <a:off x="10341421" y="5175777"/>
            <a:ext cx="510490" cy="16794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CCR</a:t>
            </a:r>
          </a:p>
        </p:txBody>
      </p:sp>
      <p:sp>
        <p:nvSpPr>
          <p:cNvPr id="332" name="Pil: pentagon 331">
            <a:extLst>
              <a:ext uri="{FF2B5EF4-FFF2-40B4-BE49-F238E27FC236}">
                <a16:creationId xmlns:a16="http://schemas.microsoft.com/office/drawing/2014/main" id="{EFD71C16-5157-471E-BD81-9380E381AD4E}"/>
              </a:ext>
            </a:extLst>
          </p:cNvPr>
          <p:cNvSpPr/>
          <p:nvPr/>
        </p:nvSpPr>
        <p:spPr>
          <a:xfrm>
            <a:off x="595375" y="6078388"/>
            <a:ext cx="1344314" cy="252000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Emission</a:t>
            </a:r>
            <a:endParaRPr lang="sv-SE" sz="1100" dirty="0" err="1"/>
          </a:p>
        </p:txBody>
      </p:sp>
      <p:sp>
        <p:nvSpPr>
          <p:cNvPr id="333" name="Pil: pentagon 332">
            <a:extLst>
              <a:ext uri="{FF2B5EF4-FFF2-40B4-BE49-F238E27FC236}">
                <a16:creationId xmlns:a16="http://schemas.microsoft.com/office/drawing/2014/main" id="{4074F072-F6C1-4B0A-9135-BA0FFE342734}"/>
              </a:ext>
            </a:extLst>
          </p:cNvPr>
          <p:cNvSpPr/>
          <p:nvPr/>
        </p:nvSpPr>
        <p:spPr>
          <a:xfrm>
            <a:off x="595375" y="6354259"/>
            <a:ext cx="1344314" cy="252000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Noise</a:t>
            </a:r>
            <a:endParaRPr lang="sv-SE" sz="1100" dirty="0" err="1"/>
          </a:p>
        </p:txBody>
      </p:sp>
      <p:sp>
        <p:nvSpPr>
          <p:cNvPr id="334" name="Pil: pentagon 333">
            <a:extLst>
              <a:ext uri="{FF2B5EF4-FFF2-40B4-BE49-F238E27FC236}">
                <a16:creationId xmlns:a16="http://schemas.microsoft.com/office/drawing/2014/main" id="{40837A05-0243-4D0F-9659-BE6568A0B940}"/>
              </a:ext>
            </a:extLst>
          </p:cNvPr>
          <p:cNvSpPr/>
          <p:nvPr/>
        </p:nvSpPr>
        <p:spPr>
          <a:xfrm>
            <a:off x="602622" y="6630131"/>
            <a:ext cx="1344314" cy="252000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Various</a:t>
            </a:r>
            <a:endParaRPr lang="sv-SE" sz="1100" dirty="0" err="1"/>
          </a:p>
        </p:txBody>
      </p:sp>
      <p:sp>
        <p:nvSpPr>
          <p:cNvPr id="339" name="Pil: pentagon 338">
            <a:extLst>
              <a:ext uri="{FF2B5EF4-FFF2-40B4-BE49-F238E27FC236}">
                <a16:creationId xmlns:a16="http://schemas.microsoft.com/office/drawing/2014/main" id="{0C9AC0D2-C617-4DB8-806F-126ECF4DF0F9}"/>
              </a:ext>
            </a:extLst>
          </p:cNvPr>
          <p:cNvSpPr/>
          <p:nvPr/>
        </p:nvSpPr>
        <p:spPr>
          <a:xfrm>
            <a:off x="595375" y="5802517"/>
            <a:ext cx="1344314" cy="252000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Consumption</a:t>
            </a:r>
            <a:endParaRPr lang="sv-SE" sz="1100" dirty="0" err="1"/>
          </a:p>
        </p:txBody>
      </p:sp>
      <p:sp>
        <p:nvSpPr>
          <p:cNvPr id="28" name="Rektangel: afrundede hjørner 27">
            <a:extLst>
              <a:ext uri="{FF2B5EF4-FFF2-40B4-BE49-F238E27FC236}">
                <a16:creationId xmlns:a16="http://schemas.microsoft.com/office/drawing/2014/main" id="{E77D34DF-9499-4782-AFC8-471EB5736E02}"/>
              </a:ext>
            </a:extLst>
          </p:cNvPr>
          <p:cNvSpPr/>
          <p:nvPr/>
        </p:nvSpPr>
        <p:spPr>
          <a:xfrm>
            <a:off x="65014" y="5800969"/>
            <a:ext cx="644384" cy="108273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400" dirty="0"/>
              <a:t>Legal</a:t>
            </a:r>
            <a:endParaRPr lang="sv-SE" sz="1400" dirty="0" err="1"/>
          </a:p>
        </p:txBody>
      </p:sp>
      <p:sp>
        <p:nvSpPr>
          <p:cNvPr id="349" name="Kombinationstegning: figur 348">
            <a:extLst>
              <a:ext uri="{FF2B5EF4-FFF2-40B4-BE49-F238E27FC236}">
                <a16:creationId xmlns:a16="http://schemas.microsoft.com/office/drawing/2014/main" id="{144E3393-CB1D-4A33-98DF-691453760C52}"/>
              </a:ext>
            </a:extLst>
          </p:cNvPr>
          <p:cNvSpPr/>
          <p:nvPr/>
        </p:nvSpPr>
        <p:spPr>
          <a:xfrm rot="10800000" flipH="1">
            <a:off x="65753" y="2857311"/>
            <a:ext cx="641478" cy="583095"/>
          </a:xfrm>
          <a:custGeom>
            <a:avLst/>
            <a:gdLst>
              <a:gd name="connsiteX0" fmla="*/ 641478 w 641478"/>
              <a:gd name="connsiteY0" fmla="*/ 583095 h 583095"/>
              <a:gd name="connsiteX1" fmla="*/ 641478 w 641478"/>
              <a:gd name="connsiteY1" fmla="*/ 107399 h 583095"/>
              <a:gd name="connsiteX2" fmla="*/ 534079 w 641478"/>
              <a:gd name="connsiteY2" fmla="*/ 0 h 583095"/>
              <a:gd name="connsiteX3" fmla="*/ 104493 w 641478"/>
              <a:gd name="connsiteY3" fmla="*/ 0 h 583095"/>
              <a:gd name="connsiteX4" fmla="*/ 5534 w 641478"/>
              <a:gd name="connsiteY4" fmla="*/ 65594 h 583095"/>
              <a:gd name="connsiteX5" fmla="*/ 0 w 641478"/>
              <a:gd name="connsiteY5" fmla="*/ 93005 h 583095"/>
              <a:gd name="connsiteX6" fmla="*/ 641478 w 641478"/>
              <a:gd name="connsiteY6" fmla="*/ 583095 h 58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478" h="583095">
                <a:moveTo>
                  <a:pt x="641478" y="583095"/>
                </a:moveTo>
                <a:lnTo>
                  <a:pt x="641478" y="107399"/>
                </a:lnTo>
                <a:cubicBezTo>
                  <a:pt x="641478" y="48084"/>
                  <a:pt x="593394" y="0"/>
                  <a:pt x="534079" y="0"/>
                </a:cubicBezTo>
                <a:lnTo>
                  <a:pt x="104493" y="0"/>
                </a:lnTo>
                <a:cubicBezTo>
                  <a:pt x="60007" y="0"/>
                  <a:pt x="21838" y="27047"/>
                  <a:pt x="5534" y="65594"/>
                </a:cubicBezTo>
                <a:lnTo>
                  <a:pt x="0" y="93005"/>
                </a:lnTo>
                <a:lnTo>
                  <a:pt x="641478" y="5830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sv-SE" sz="2400" dirty="0" err="1"/>
          </a:p>
        </p:txBody>
      </p:sp>
      <p:sp>
        <p:nvSpPr>
          <p:cNvPr id="344" name="Rektangel: afrundede hjørner 343">
            <a:extLst>
              <a:ext uri="{FF2B5EF4-FFF2-40B4-BE49-F238E27FC236}">
                <a16:creationId xmlns:a16="http://schemas.microsoft.com/office/drawing/2014/main" id="{6B8971D0-9212-4907-8ABC-5FE28B5C3BF7}"/>
              </a:ext>
            </a:extLst>
          </p:cNvPr>
          <p:cNvSpPr/>
          <p:nvPr/>
        </p:nvSpPr>
        <p:spPr>
          <a:xfrm>
            <a:off x="96881" y="2107289"/>
            <a:ext cx="644384" cy="1424640"/>
          </a:xfrm>
          <a:prstGeom prst="roundRect">
            <a:avLst/>
          </a:prstGeom>
          <a:noFill/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400" dirty="0"/>
              <a:t>Gearbox   Rear Axle</a:t>
            </a:r>
            <a:endParaRPr lang="sv-SE" sz="1400" dirty="0" err="1"/>
          </a:p>
        </p:txBody>
      </p:sp>
      <p:sp>
        <p:nvSpPr>
          <p:cNvPr id="352" name="Pil: pentagon 351">
            <a:extLst>
              <a:ext uri="{FF2B5EF4-FFF2-40B4-BE49-F238E27FC236}">
                <a16:creationId xmlns:a16="http://schemas.microsoft.com/office/drawing/2014/main" id="{AD0D603F-E8EC-4ECF-AE4C-539978F1369A}"/>
              </a:ext>
            </a:extLst>
          </p:cNvPr>
          <p:cNvSpPr/>
          <p:nvPr/>
        </p:nvSpPr>
        <p:spPr>
          <a:xfrm>
            <a:off x="615515" y="4490526"/>
            <a:ext cx="1344314" cy="252000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GTW</a:t>
            </a:r>
            <a:endParaRPr lang="sv-SE" sz="1100" dirty="0" err="1"/>
          </a:p>
        </p:txBody>
      </p:sp>
      <p:sp>
        <p:nvSpPr>
          <p:cNvPr id="353" name="Pil: pentagon 352">
            <a:extLst>
              <a:ext uri="{FF2B5EF4-FFF2-40B4-BE49-F238E27FC236}">
                <a16:creationId xmlns:a16="http://schemas.microsoft.com/office/drawing/2014/main" id="{14B3EA6C-093E-4BB7-AC7C-5FFA9A0EBF69}"/>
              </a:ext>
            </a:extLst>
          </p:cNvPr>
          <p:cNvSpPr/>
          <p:nvPr/>
        </p:nvSpPr>
        <p:spPr>
          <a:xfrm>
            <a:off x="602622" y="4814169"/>
            <a:ext cx="1344314" cy="252000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Range</a:t>
            </a:r>
            <a:endParaRPr lang="sv-SE" sz="1100" dirty="0" err="1"/>
          </a:p>
        </p:txBody>
      </p:sp>
      <p:sp>
        <p:nvSpPr>
          <p:cNvPr id="354" name="Pil: pentagon 353">
            <a:extLst>
              <a:ext uri="{FF2B5EF4-FFF2-40B4-BE49-F238E27FC236}">
                <a16:creationId xmlns:a16="http://schemas.microsoft.com/office/drawing/2014/main" id="{58FE7B7A-1993-4365-9AC6-D66CFDE8C02C}"/>
              </a:ext>
            </a:extLst>
          </p:cNvPr>
          <p:cNvSpPr/>
          <p:nvPr/>
        </p:nvSpPr>
        <p:spPr>
          <a:xfrm>
            <a:off x="604954" y="5138276"/>
            <a:ext cx="1344314" cy="252000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Charge Power</a:t>
            </a:r>
            <a:endParaRPr lang="sv-SE" sz="1100" dirty="0" err="1"/>
          </a:p>
        </p:txBody>
      </p:sp>
      <p:sp>
        <p:nvSpPr>
          <p:cNvPr id="355" name="Pil: pentagon 354">
            <a:extLst>
              <a:ext uri="{FF2B5EF4-FFF2-40B4-BE49-F238E27FC236}">
                <a16:creationId xmlns:a16="http://schemas.microsoft.com/office/drawing/2014/main" id="{4F1A45ED-5255-4827-A5C8-024418C9B828}"/>
              </a:ext>
            </a:extLst>
          </p:cNvPr>
          <p:cNvSpPr/>
          <p:nvPr/>
        </p:nvSpPr>
        <p:spPr>
          <a:xfrm>
            <a:off x="618419" y="5462382"/>
            <a:ext cx="1344314" cy="252000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Intro</a:t>
            </a:r>
            <a:endParaRPr lang="sv-SE" sz="1100" dirty="0" err="1"/>
          </a:p>
        </p:txBody>
      </p:sp>
      <p:sp>
        <p:nvSpPr>
          <p:cNvPr id="357" name="Pil: pentagon 356">
            <a:extLst>
              <a:ext uri="{FF2B5EF4-FFF2-40B4-BE49-F238E27FC236}">
                <a16:creationId xmlns:a16="http://schemas.microsoft.com/office/drawing/2014/main" id="{8460D12E-515E-4C2A-BDFF-A9033CFD939D}"/>
              </a:ext>
            </a:extLst>
          </p:cNvPr>
          <p:cNvSpPr/>
          <p:nvPr/>
        </p:nvSpPr>
        <p:spPr>
          <a:xfrm>
            <a:off x="608296" y="4165955"/>
            <a:ext cx="1344314" cy="252000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Axles</a:t>
            </a:r>
            <a:endParaRPr lang="sv-SE" sz="1100" dirty="0" err="1"/>
          </a:p>
        </p:txBody>
      </p:sp>
      <p:sp>
        <p:nvSpPr>
          <p:cNvPr id="366" name="Pil: pentagon 365">
            <a:extLst>
              <a:ext uri="{FF2B5EF4-FFF2-40B4-BE49-F238E27FC236}">
                <a16:creationId xmlns:a16="http://schemas.microsoft.com/office/drawing/2014/main" id="{FE9F0101-8726-4DB7-A22D-E1A667B3CA3A}"/>
              </a:ext>
            </a:extLst>
          </p:cNvPr>
          <p:cNvSpPr/>
          <p:nvPr/>
        </p:nvSpPr>
        <p:spPr>
          <a:xfrm>
            <a:off x="593922" y="3517741"/>
            <a:ext cx="1344314" cy="252000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Vehicle Type</a:t>
            </a:r>
            <a:endParaRPr lang="sv-SE" sz="1100" dirty="0" err="1"/>
          </a:p>
        </p:txBody>
      </p:sp>
      <p:sp>
        <p:nvSpPr>
          <p:cNvPr id="368" name="Pil: pentagon 367">
            <a:extLst>
              <a:ext uri="{FF2B5EF4-FFF2-40B4-BE49-F238E27FC236}">
                <a16:creationId xmlns:a16="http://schemas.microsoft.com/office/drawing/2014/main" id="{848A226F-4746-46A6-AB6D-9316AB8371F0}"/>
              </a:ext>
            </a:extLst>
          </p:cNvPr>
          <p:cNvSpPr/>
          <p:nvPr/>
        </p:nvSpPr>
        <p:spPr>
          <a:xfrm>
            <a:off x="606458" y="3841848"/>
            <a:ext cx="1344314" cy="252000"/>
          </a:xfrm>
          <a:prstGeom prst="homePlate">
            <a:avLst/>
          </a:prstGeom>
          <a:ln/>
        </p:spPr>
        <p:style>
          <a:lnRef idx="0">
            <a:schemeClr val="accent6"/>
          </a:lnRef>
          <a:fillRef idx="1003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100" dirty="0"/>
              <a:t>Capacity</a:t>
            </a:r>
            <a:endParaRPr lang="sv-SE" sz="1100" dirty="0" err="1"/>
          </a:p>
        </p:txBody>
      </p:sp>
      <p:sp>
        <p:nvSpPr>
          <p:cNvPr id="26" name="Rektangel: afrundede hjørner 25">
            <a:extLst>
              <a:ext uri="{FF2B5EF4-FFF2-40B4-BE49-F238E27FC236}">
                <a16:creationId xmlns:a16="http://schemas.microsoft.com/office/drawing/2014/main" id="{4C51D125-8F01-47E6-8E09-B03970D03A51}"/>
              </a:ext>
            </a:extLst>
          </p:cNvPr>
          <p:cNvSpPr/>
          <p:nvPr/>
        </p:nvSpPr>
        <p:spPr>
          <a:xfrm>
            <a:off x="65015" y="3476736"/>
            <a:ext cx="644384" cy="22503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1003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1400" dirty="0"/>
              <a:t>E-Mobility</a:t>
            </a:r>
            <a:endParaRPr lang="sv-SE" sz="1400" dirty="0" err="1"/>
          </a:p>
        </p:txBody>
      </p:sp>
      <p:grpSp>
        <p:nvGrpSpPr>
          <p:cNvPr id="369" name="Grupp 357">
            <a:extLst>
              <a:ext uri="{FF2B5EF4-FFF2-40B4-BE49-F238E27FC236}">
                <a16:creationId xmlns:a16="http://schemas.microsoft.com/office/drawing/2014/main" id="{9EBFBAFA-EB26-471C-B547-181822D20CF2}"/>
              </a:ext>
            </a:extLst>
          </p:cNvPr>
          <p:cNvGrpSpPr/>
          <p:nvPr/>
        </p:nvGrpSpPr>
        <p:grpSpPr>
          <a:xfrm>
            <a:off x="5236442" y="5423676"/>
            <a:ext cx="556731" cy="356894"/>
            <a:chOff x="1469546" y="5893426"/>
            <a:chExt cx="454939" cy="340858"/>
          </a:xfrm>
        </p:grpSpPr>
        <p:sp>
          <p:nvSpPr>
            <p:cNvPr id="370" name="Likbent triangel 358">
              <a:extLst>
                <a:ext uri="{FF2B5EF4-FFF2-40B4-BE49-F238E27FC236}">
                  <a16:creationId xmlns:a16="http://schemas.microsoft.com/office/drawing/2014/main" id="{AED3ACED-5CAC-47E2-AD72-79E4D988D61C}"/>
                </a:ext>
              </a:extLst>
            </p:cNvPr>
            <p:cNvSpPr/>
            <p:nvPr/>
          </p:nvSpPr>
          <p:spPr>
            <a:xfrm>
              <a:off x="1617474" y="5893426"/>
              <a:ext cx="146919" cy="11447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endParaRPr lang="sv-SE" sz="1000" dirty="0" err="1"/>
            </a:p>
          </p:txBody>
        </p:sp>
        <p:sp>
          <p:nvSpPr>
            <p:cNvPr id="371" name="textruta 359">
              <a:extLst>
                <a:ext uri="{FF2B5EF4-FFF2-40B4-BE49-F238E27FC236}">
                  <a16:creationId xmlns:a16="http://schemas.microsoft.com/office/drawing/2014/main" id="{B3738469-2EB6-4FDE-ABD1-03C499A4C4AA}"/>
                </a:ext>
              </a:extLst>
            </p:cNvPr>
            <p:cNvSpPr txBox="1"/>
            <p:nvPr/>
          </p:nvSpPr>
          <p:spPr>
            <a:xfrm>
              <a:off x="1469546" y="5969731"/>
              <a:ext cx="454939" cy="264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NCG      PHEV </a:t>
              </a:r>
              <a:r>
                <a:rPr lang="sv-SE" sz="1000" baseline="30000" dirty="0" err="1">
                  <a:solidFill>
                    <a:schemeClr val="accent1"/>
                  </a:solidFill>
                </a:rPr>
                <a:t>Uppd</a:t>
              </a:r>
              <a:r>
                <a:rPr lang="sv-SE" sz="1000" baseline="30000" dirty="0">
                  <a:solidFill>
                    <a:schemeClr val="accent1"/>
                  </a:solidFill>
                </a:rPr>
                <a:t>.</a:t>
              </a:r>
            </a:p>
          </p:txBody>
        </p:sp>
      </p:grpSp>
      <p:grpSp>
        <p:nvGrpSpPr>
          <p:cNvPr id="375" name="Grupp 318">
            <a:extLst>
              <a:ext uri="{FF2B5EF4-FFF2-40B4-BE49-F238E27FC236}">
                <a16:creationId xmlns:a16="http://schemas.microsoft.com/office/drawing/2014/main" id="{EAB6068A-A803-485A-8B9E-CF67837B0E9E}"/>
              </a:ext>
            </a:extLst>
          </p:cNvPr>
          <p:cNvGrpSpPr/>
          <p:nvPr/>
        </p:nvGrpSpPr>
        <p:grpSpPr>
          <a:xfrm>
            <a:off x="9170662" y="5423676"/>
            <a:ext cx="821390" cy="347127"/>
            <a:chOff x="1354976" y="5893426"/>
            <a:chExt cx="671206" cy="331522"/>
          </a:xfrm>
        </p:grpSpPr>
        <p:sp>
          <p:nvSpPr>
            <p:cNvPr id="376" name="Likbent triangel 319">
              <a:extLst>
                <a:ext uri="{FF2B5EF4-FFF2-40B4-BE49-F238E27FC236}">
                  <a16:creationId xmlns:a16="http://schemas.microsoft.com/office/drawing/2014/main" id="{EFC73C7A-E3BC-44AA-9268-7498B6825E8D}"/>
                </a:ext>
              </a:extLst>
            </p:cNvPr>
            <p:cNvSpPr/>
            <p:nvPr/>
          </p:nvSpPr>
          <p:spPr>
            <a:xfrm>
              <a:off x="1617476" y="5893426"/>
              <a:ext cx="146919" cy="11447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endParaRPr lang="sv-SE" sz="1000" dirty="0" err="1"/>
            </a:p>
          </p:txBody>
        </p:sp>
        <p:sp>
          <p:nvSpPr>
            <p:cNvPr id="377" name="textruta 323">
              <a:extLst>
                <a:ext uri="{FF2B5EF4-FFF2-40B4-BE49-F238E27FC236}">
                  <a16:creationId xmlns:a16="http://schemas.microsoft.com/office/drawing/2014/main" id="{CA00BBCF-F644-4BD5-9C59-836C2BBB4E67}"/>
                </a:ext>
              </a:extLst>
            </p:cNvPr>
            <p:cNvSpPr txBox="1"/>
            <p:nvPr/>
          </p:nvSpPr>
          <p:spPr>
            <a:xfrm>
              <a:off x="1354976" y="5960401"/>
              <a:ext cx="671206" cy="26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 err="1">
                  <a:solidFill>
                    <a:schemeClr val="accent1"/>
                  </a:solidFill>
                </a:rPr>
                <a:t>xEV</a:t>
              </a:r>
              <a:r>
                <a:rPr lang="sv-SE" sz="1000" baseline="30000" dirty="0">
                  <a:solidFill>
                    <a:schemeClr val="accent1"/>
                  </a:solidFill>
                </a:rPr>
                <a:t> 2.0</a:t>
              </a: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200 kW E-</a:t>
              </a:r>
              <a:r>
                <a:rPr lang="sv-SE" sz="1000" baseline="30000" dirty="0" err="1">
                  <a:solidFill>
                    <a:schemeClr val="accent1"/>
                  </a:solidFill>
                </a:rPr>
                <a:t>Machine</a:t>
              </a:r>
              <a:endParaRPr lang="sv-SE" sz="1000" baseline="30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8" name="Grupp 318">
            <a:extLst>
              <a:ext uri="{FF2B5EF4-FFF2-40B4-BE49-F238E27FC236}">
                <a16:creationId xmlns:a16="http://schemas.microsoft.com/office/drawing/2014/main" id="{8CEC8D04-12ED-445B-8237-BECC9F365A2A}"/>
              </a:ext>
            </a:extLst>
          </p:cNvPr>
          <p:cNvGrpSpPr/>
          <p:nvPr/>
        </p:nvGrpSpPr>
        <p:grpSpPr>
          <a:xfrm>
            <a:off x="7448442" y="5423676"/>
            <a:ext cx="444493" cy="346347"/>
            <a:chOff x="1511025" y="5893426"/>
            <a:chExt cx="363221" cy="330777"/>
          </a:xfrm>
        </p:grpSpPr>
        <p:sp>
          <p:nvSpPr>
            <p:cNvPr id="379" name="Likbent triangel 319">
              <a:extLst>
                <a:ext uri="{FF2B5EF4-FFF2-40B4-BE49-F238E27FC236}">
                  <a16:creationId xmlns:a16="http://schemas.microsoft.com/office/drawing/2014/main" id="{FE2F1FB0-3294-4D33-A15A-E7CDEF5D79E7}"/>
                </a:ext>
              </a:extLst>
            </p:cNvPr>
            <p:cNvSpPr/>
            <p:nvPr/>
          </p:nvSpPr>
          <p:spPr>
            <a:xfrm>
              <a:off x="1617476" y="5893426"/>
              <a:ext cx="146919" cy="114475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endParaRPr lang="sv-SE" sz="1000" dirty="0" err="1"/>
            </a:p>
          </p:txBody>
        </p:sp>
        <p:sp>
          <p:nvSpPr>
            <p:cNvPr id="380" name="textruta 323">
              <a:extLst>
                <a:ext uri="{FF2B5EF4-FFF2-40B4-BE49-F238E27FC236}">
                  <a16:creationId xmlns:a16="http://schemas.microsoft.com/office/drawing/2014/main" id="{1EBDFBF6-0859-4116-B49E-6943C4B43091}"/>
                </a:ext>
              </a:extLst>
            </p:cNvPr>
            <p:cNvSpPr txBox="1"/>
            <p:nvPr/>
          </p:nvSpPr>
          <p:spPr>
            <a:xfrm>
              <a:off x="1511025" y="5959656"/>
              <a:ext cx="363221" cy="26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53"/>
                </a:spcBef>
              </a:pP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 err="1">
                  <a:solidFill>
                    <a:schemeClr val="accent1"/>
                  </a:solidFill>
                </a:rPr>
                <a:t>xEV</a:t>
              </a:r>
              <a:r>
                <a:rPr lang="sv-SE" sz="1000" baseline="30000" dirty="0">
                  <a:solidFill>
                    <a:schemeClr val="accent1"/>
                  </a:solidFill>
                </a:rPr>
                <a:t> 1.0</a:t>
              </a:r>
              <a:br>
                <a:rPr lang="sv-SE" sz="1000" baseline="30000" dirty="0">
                  <a:solidFill>
                    <a:schemeClr val="accent1"/>
                  </a:solidFill>
                </a:rPr>
              </a:br>
              <a:r>
                <a:rPr lang="sv-SE" sz="1000" baseline="30000" dirty="0">
                  <a:solidFill>
                    <a:schemeClr val="accent1"/>
                  </a:solidFill>
                </a:rPr>
                <a:t>PHEV</a:t>
              </a:r>
            </a:p>
          </p:txBody>
        </p:sp>
      </p:grpSp>
      <p:sp>
        <p:nvSpPr>
          <p:cNvPr id="382" name="Rektangel: afrundede hjørner 381">
            <a:extLst>
              <a:ext uri="{FF2B5EF4-FFF2-40B4-BE49-F238E27FC236}">
                <a16:creationId xmlns:a16="http://schemas.microsoft.com/office/drawing/2014/main" id="{9646E68C-77C1-4F3D-8678-2367C9FA4D6A}"/>
              </a:ext>
            </a:extLst>
          </p:cNvPr>
          <p:cNvSpPr/>
          <p:nvPr/>
        </p:nvSpPr>
        <p:spPr>
          <a:xfrm>
            <a:off x="5267122" y="2862347"/>
            <a:ext cx="793899" cy="28598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“EG” PTO P160</a:t>
            </a:r>
          </a:p>
        </p:txBody>
      </p:sp>
      <p:pic>
        <p:nvPicPr>
          <p:cNvPr id="387" name="Picture 8">
            <a:extLst>
              <a:ext uri="{FF2B5EF4-FFF2-40B4-BE49-F238E27FC236}">
                <a16:creationId xmlns:a16="http://schemas.microsoft.com/office/drawing/2014/main" id="{00000000-0008-0000-0000-00009C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048" y="3505893"/>
            <a:ext cx="1101678" cy="25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" name="textruta 115">
            <a:extLst>
              <a:ext uri="{FF2B5EF4-FFF2-40B4-BE49-F238E27FC236}">
                <a16:creationId xmlns:a16="http://schemas.microsoft.com/office/drawing/2014/main" id="{1452CE7C-C3F9-4952-8362-A5538BFF95FF}"/>
              </a:ext>
            </a:extLst>
          </p:cNvPr>
          <p:cNvSpPr txBox="1"/>
          <p:nvPr/>
        </p:nvSpPr>
        <p:spPr>
          <a:xfrm>
            <a:off x="19961164" y="4526797"/>
            <a:ext cx="1042088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BEV &lt;100t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390" name="Rektangel: afrundede hjørner 389">
            <a:extLst>
              <a:ext uri="{FF2B5EF4-FFF2-40B4-BE49-F238E27FC236}">
                <a16:creationId xmlns:a16="http://schemas.microsoft.com/office/drawing/2014/main" id="{746A6413-9972-420A-8FB9-603043765B93}"/>
              </a:ext>
            </a:extLst>
          </p:cNvPr>
          <p:cNvSpPr/>
          <p:nvPr/>
        </p:nvSpPr>
        <p:spPr>
          <a:xfrm>
            <a:off x="19961164" y="3192236"/>
            <a:ext cx="838146" cy="22735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E-</a:t>
            </a:r>
            <a:r>
              <a:rPr lang="en-GB" sz="800" dirty="0" err="1"/>
              <a:t>FrontAxle</a:t>
            </a:r>
            <a:r>
              <a:rPr lang="en-GB" sz="800" dirty="0"/>
              <a:t> Crawler</a:t>
            </a:r>
          </a:p>
        </p:txBody>
      </p:sp>
      <p:pic>
        <p:nvPicPr>
          <p:cNvPr id="391" name="Picture 8">
            <a:extLst>
              <a:ext uri="{FF2B5EF4-FFF2-40B4-BE49-F238E27FC236}">
                <a16:creationId xmlns:a16="http://schemas.microsoft.com/office/drawing/2014/main" id="{04B592AC-2C26-4553-8EC5-0A1947966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933" y="3492285"/>
            <a:ext cx="1101678" cy="25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" name="textruta 115">
            <a:extLst>
              <a:ext uri="{FF2B5EF4-FFF2-40B4-BE49-F238E27FC236}">
                <a16:creationId xmlns:a16="http://schemas.microsoft.com/office/drawing/2014/main" id="{C3B287FE-73B1-4BD3-86C7-DF7CA5F07018}"/>
              </a:ext>
            </a:extLst>
          </p:cNvPr>
          <p:cNvSpPr txBox="1"/>
          <p:nvPr/>
        </p:nvSpPr>
        <p:spPr>
          <a:xfrm>
            <a:off x="18483820" y="4526797"/>
            <a:ext cx="1042088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BEV &lt;60t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394" name="Rektangel: afrundede hjørner 393">
            <a:extLst>
              <a:ext uri="{FF2B5EF4-FFF2-40B4-BE49-F238E27FC236}">
                <a16:creationId xmlns:a16="http://schemas.microsoft.com/office/drawing/2014/main" id="{8CD41075-9EEC-47C7-AF43-C12C29E6E484}"/>
              </a:ext>
            </a:extLst>
          </p:cNvPr>
          <p:cNvSpPr/>
          <p:nvPr/>
        </p:nvSpPr>
        <p:spPr>
          <a:xfrm>
            <a:off x="18338986" y="3219256"/>
            <a:ext cx="1193517" cy="13482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 err="1"/>
              <a:t>Hubreduction</a:t>
            </a:r>
            <a:r>
              <a:rPr lang="en-GB" sz="800" dirty="0"/>
              <a:t> 2+N</a:t>
            </a:r>
          </a:p>
        </p:txBody>
      </p:sp>
      <p:sp>
        <p:nvSpPr>
          <p:cNvPr id="396" name="Rektangel: afrundede hjørner 395">
            <a:extLst>
              <a:ext uri="{FF2B5EF4-FFF2-40B4-BE49-F238E27FC236}">
                <a16:creationId xmlns:a16="http://schemas.microsoft.com/office/drawing/2014/main" id="{32383B42-DB9C-4887-8E28-7EC422280CE4}"/>
              </a:ext>
            </a:extLst>
          </p:cNvPr>
          <p:cNvSpPr/>
          <p:nvPr/>
        </p:nvSpPr>
        <p:spPr>
          <a:xfrm>
            <a:off x="4980071" y="5167419"/>
            <a:ext cx="1368000" cy="1787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OPP Charge</a:t>
            </a:r>
          </a:p>
        </p:txBody>
      </p:sp>
      <p:sp>
        <p:nvSpPr>
          <p:cNvPr id="397" name="textruta 115">
            <a:extLst>
              <a:ext uri="{FF2B5EF4-FFF2-40B4-BE49-F238E27FC236}">
                <a16:creationId xmlns:a16="http://schemas.microsoft.com/office/drawing/2014/main" id="{109FA7DE-1DD4-4E14-AFE0-9F4EC8491325}"/>
              </a:ext>
            </a:extLst>
          </p:cNvPr>
          <p:cNvSpPr txBox="1"/>
          <p:nvPr/>
        </p:nvSpPr>
        <p:spPr>
          <a:xfrm>
            <a:off x="5204552" y="4471397"/>
            <a:ext cx="9190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BEV/PHEV 19.5-26t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401" name="textruta 115">
            <a:extLst>
              <a:ext uri="{FF2B5EF4-FFF2-40B4-BE49-F238E27FC236}">
                <a16:creationId xmlns:a16="http://schemas.microsoft.com/office/drawing/2014/main" id="{C7D21650-A4B4-4220-8D2E-C8099F361A43}"/>
              </a:ext>
            </a:extLst>
          </p:cNvPr>
          <p:cNvSpPr txBox="1"/>
          <p:nvPr/>
        </p:nvSpPr>
        <p:spPr>
          <a:xfrm>
            <a:off x="5049544" y="4136275"/>
            <a:ext cx="122905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City Bus, </a:t>
            </a:r>
            <a:r>
              <a:rPr lang="sv-SE" sz="800" dirty="0" err="1">
                <a:solidFill>
                  <a:schemeClr val="accent1"/>
                </a:solidFill>
              </a:rPr>
              <a:t>Large</a:t>
            </a:r>
            <a:r>
              <a:rPr lang="sv-SE" sz="800" dirty="0">
                <a:solidFill>
                  <a:schemeClr val="accent1"/>
                </a:solidFill>
              </a:rPr>
              <a:t> City 4x2 , 6x2/2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402" name="textruta 115">
            <a:extLst>
              <a:ext uri="{FF2B5EF4-FFF2-40B4-BE49-F238E27FC236}">
                <a16:creationId xmlns:a16="http://schemas.microsoft.com/office/drawing/2014/main" id="{062E016B-59F0-4224-8F70-F4C3D8DF3EE0}"/>
              </a:ext>
            </a:extLst>
          </p:cNvPr>
          <p:cNvSpPr txBox="1"/>
          <p:nvPr/>
        </p:nvSpPr>
        <p:spPr>
          <a:xfrm>
            <a:off x="6677185" y="4109156"/>
            <a:ext cx="164534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 err="1">
                <a:solidFill>
                  <a:schemeClr val="accent1"/>
                </a:solidFill>
              </a:rPr>
              <a:t>Garbage</a:t>
            </a:r>
            <a:r>
              <a:rPr lang="sv-SE" sz="800" dirty="0">
                <a:solidFill>
                  <a:schemeClr val="accent1"/>
                </a:solidFill>
              </a:rPr>
              <a:t>, Urban Distribution, </a:t>
            </a:r>
            <a:r>
              <a:rPr lang="sv-SE" sz="800" dirty="0" err="1">
                <a:solidFill>
                  <a:schemeClr val="accent1"/>
                </a:solidFill>
              </a:rPr>
              <a:t>Tipper</a:t>
            </a:r>
            <a:r>
              <a:rPr lang="sv-SE" sz="800" dirty="0">
                <a:solidFill>
                  <a:schemeClr val="accent1"/>
                </a:solidFill>
              </a:rPr>
              <a:t> Truck 4x2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403" name="textruta 115">
            <a:extLst>
              <a:ext uri="{FF2B5EF4-FFF2-40B4-BE49-F238E27FC236}">
                <a16:creationId xmlns:a16="http://schemas.microsoft.com/office/drawing/2014/main" id="{D6849B6D-5783-4513-A058-4EC865A0EB02}"/>
              </a:ext>
            </a:extLst>
          </p:cNvPr>
          <p:cNvSpPr txBox="1"/>
          <p:nvPr/>
        </p:nvSpPr>
        <p:spPr>
          <a:xfrm>
            <a:off x="6930340" y="4471397"/>
            <a:ext cx="113704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BEV/PHEV/HEV 18t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404" name="textruta 120">
            <a:extLst>
              <a:ext uri="{FF2B5EF4-FFF2-40B4-BE49-F238E27FC236}">
                <a16:creationId xmlns:a16="http://schemas.microsoft.com/office/drawing/2014/main" id="{6457BD03-9C4A-400B-A113-5F350E9E20EF}"/>
              </a:ext>
            </a:extLst>
          </p:cNvPr>
          <p:cNvSpPr txBox="1"/>
          <p:nvPr/>
        </p:nvSpPr>
        <p:spPr>
          <a:xfrm>
            <a:off x="6936455" y="4851174"/>
            <a:ext cx="11248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DBNS 100-150km </a:t>
            </a:r>
          </a:p>
        </p:txBody>
      </p:sp>
      <p:sp>
        <p:nvSpPr>
          <p:cNvPr id="405" name="textruta 120">
            <a:extLst>
              <a:ext uri="{FF2B5EF4-FFF2-40B4-BE49-F238E27FC236}">
                <a16:creationId xmlns:a16="http://schemas.microsoft.com/office/drawing/2014/main" id="{6E41125D-A229-4A37-9946-DDE75C769AB1}"/>
              </a:ext>
            </a:extLst>
          </p:cNvPr>
          <p:cNvSpPr txBox="1"/>
          <p:nvPr/>
        </p:nvSpPr>
        <p:spPr>
          <a:xfrm>
            <a:off x="8717322" y="4795774"/>
            <a:ext cx="112481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DBNS 17-300km DBNT 250-300km </a:t>
            </a:r>
          </a:p>
        </p:txBody>
      </p:sp>
      <p:sp>
        <p:nvSpPr>
          <p:cNvPr id="406" name="textruta 115">
            <a:extLst>
              <a:ext uri="{FF2B5EF4-FFF2-40B4-BE49-F238E27FC236}">
                <a16:creationId xmlns:a16="http://schemas.microsoft.com/office/drawing/2014/main" id="{F73C50D7-33E2-4E2E-9FD4-5E4DAB7D6E92}"/>
              </a:ext>
            </a:extLst>
          </p:cNvPr>
          <p:cNvSpPr txBox="1"/>
          <p:nvPr/>
        </p:nvSpPr>
        <p:spPr>
          <a:xfrm>
            <a:off x="8266305" y="4136275"/>
            <a:ext cx="202684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Bus, </a:t>
            </a:r>
            <a:r>
              <a:rPr lang="sv-SE" sz="800" dirty="0" err="1">
                <a:solidFill>
                  <a:schemeClr val="accent1"/>
                </a:solidFill>
              </a:rPr>
              <a:t>Garbage</a:t>
            </a:r>
            <a:r>
              <a:rPr lang="sv-SE" sz="800" dirty="0">
                <a:solidFill>
                  <a:schemeClr val="accent1"/>
                </a:solidFill>
              </a:rPr>
              <a:t>, Urban/Regional </a:t>
            </a:r>
            <a:r>
              <a:rPr lang="sv-SE" sz="800" dirty="0" err="1">
                <a:solidFill>
                  <a:schemeClr val="accent1"/>
                </a:solidFill>
              </a:rPr>
              <a:t>Dist</a:t>
            </a:r>
            <a:r>
              <a:rPr lang="sv-SE" sz="800" dirty="0">
                <a:solidFill>
                  <a:schemeClr val="accent1"/>
                </a:solidFill>
              </a:rPr>
              <a:t>, 4x2, 6x2,8x2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407" name="textruta 115">
            <a:extLst>
              <a:ext uri="{FF2B5EF4-FFF2-40B4-BE49-F238E27FC236}">
                <a16:creationId xmlns:a16="http://schemas.microsoft.com/office/drawing/2014/main" id="{EAE41E6A-A307-4C98-9E7C-43AC484387E2}"/>
              </a:ext>
            </a:extLst>
          </p:cNvPr>
          <p:cNvSpPr txBox="1"/>
          <p:nvPr/>
        </p:nvSpPr>
        <p:spPr>
          <a:xfrm>
            <a:off x="8711207" y="4471397"/>
            <a:ext cx="113704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BEV/PHEV/HEV 19.5t, 26t, 33t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409" name="textruta 115">
            <a:extLst>
              <a:ext uri="{FF2B5EF4-FFF2-40B4-BE49-F238E27FC236}">
                <a16:creationId xmlns:a16="http://schemas.microsoft.com/office/drawing/2014/main" id="{4F3DD5D0-8C05-43E5-A357-19D7310F26AD}"/>
              </a:ext>
            </a:extLst>
          </p:cNvPr>
          <p:cNvSpPr txBox="1"/>
          <p:nvPr/>
        </p:nvSpPr>
        <p:spPr>
          <a:xfrm>
            <a:off x="10304264" y="4136275"/>
            <a:ext cx="153421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Long </a:t>
            </a:r>
            <a:r>
              <a:rPr lang="sv-SE" sz="800" dirty="0" err="1">
                <a:solidFill>
                  <a:schemeClr val="accent1"/>
                </a:solidFill>
              </a:rPr>
              <a:t>Haul</a:t>
            </a:r>
            <a:r>
              <a:rPr lang="sv-SE" sz="800" dirty="0">
                <a:solidFill>
                  <a:schemeClr val="accent1"/>
                </a:solidFill>
              </a:rPr>
              <a:t>, </a:t>
            </a:r>
            <a:r>
              <a:rPr lang="sv-SE" sz="800" dirty="0" err="1">
                <a:solidFill>
                  <a:schemeClr val="accent1"/>
                </a:solidFill>
              </a:rPr>
              <a:t>Forestry</a:t>
            </a:r>
            <a:r>
              <a:rPr lang="sv-SE" sz="800" dirty="0">
                <a:solidFill>
                  <a:schemeClr val="accent1"/>
                </a:solidFill>
              </a:rPr>
              <a:t>         4x2, 6x2, 6x4</a:t>
            </a:r>
          </a:p>
        </p:txBody>
      </p:sp>
      <p:sp>
        <p:nvSpPr>
          <p:cNvPr id="410" name="Rektangel: afrundede hjørner 409">
            <a:extLst>
              <a:ext uri="{FF2B5EF4-FFF2-40B4-BE49-F238E27FC236}">
                <a16:creationId xmlns:a16="http://schemas.microsoft.com/office/drawing/2014/main" id="{9BEAED60-BC0F-48F3-AB4C-6757EA6795F8}"/>
              </a:ext>
            </a:extLst>
          </p:cNvPr>
          <p:cNvSpPr/>
          <p:nvPr/>
        </p:nvSpPr>
        <p:spPr>
          <a:xfrm>
            <a:off x="13967806" y="5119028"/>
            <a:ext cx="1264738" cy="25532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Range Extender for EV 100-150kW</a:t>
            </a:r>
          </a:p>
        </p:txBody>
      </p:sp>
      <p:sp>
        <p:nvSpPr>
          <p:cNvPr id="411" name="textruta 115">
            <a:extLst>
              <a:ext uri="{FF2B5EF4-FFF2-40B4-BE49-F238E27FC236}">
                <a16:creationId xmlns:a16="http://schemas.microsoft.com/office/drawing/2014/main" id="{D0632956-3C5A-467B-9BA9-91A9106868A2}"/>
              </a:ext>
            </a:extLst>
          </p:cNvPr>
          <p:cNvSpPr txBox="1"/>
          <p:nvPr/>
        </p:nvSpPr>
        <p:spPr>
          <a:xfrm>
            <a:off x="17647366" y="4471397"/>
            <a:ext cx="9631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BEV/PHEV   19.5 - 26t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412" name="textruta 120">
            <a:extLst>
              <a:ext uri="{FF2B5EF4-FFF2-40B4-BE49-F238E27FC236}">
                <a16:creationId xmlns:a16="http://schemas.microsoft.com/office/drawing/2014/main" id="{FFDC1292-3A6D-4798-9617-B3DCA21FA04A}"/>
              </a:ext>
            </a:extLst>
          </p:cNvPr>
          <p:cNvSpPr txBox="1"/>
          <p:nvPr/>
        </p:nvSpPr>
        <p:spPr>
          <a:xfrm>
            <a:off x="17566547" y="4851174"/>
            <a:ext cx="11248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DBNS 400km</a:t>
            </a:r>
          </a:p>
        </p:txBody>
      </p:sp>
      <p:sp>
        <p:nvSpPr>
          <p:cNvPr id="413" name="textruta 115">
            <a:extLst>
              <a:ext uri="{FF2B5EF4-FFF2-40B4-BE49-F238E27FC236}">
                <a16:creationId xmlns:a16="http://schemas.microsoft.com/office/drawing/2014/main" id="{2DF4ADD5-DD11-4745-8802-17D556B53570}"/>
              </a:ext>
            </a:extLst>
          </p:cNvPr>
          <p:cNvSpPr txBox="1"/>
          <p:nvPr/>
        </p:nvSpPr>
        <p:spPr>
          <a:xfrm>
            <a:off x="17790983" y="4136275"/>
            <a:ext cx="6759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Coach 4x2, 6x2</a:t>
            </a:r>
          </a:p>
        </p:txBody>
      </p:sp>
      <p:pic>
        <p:nvPicPr>
          <p:cNvPr id="414" name="Picture 7">
            <a:extLst>
              <a:ext uri="{FF2B5EF4-FFF2-40B4-BE49-F238E27FC236}">
                <a16:creationId xmlns:a16="http://schemas.microsoft.com/office/drawing/2014/main" id="{6DAC0A0F-3EE8-487A-B82A-0A8ACB2F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grayscl/>
          </a:blip>
          <a:srcRect/>
          <a:stretch>
            <a:fillRect/>
          </a:stretch>
        </p:blipFill>
        <p:spPr bwMode="auto">
          <a:xfrm>
            <a:off x="15641973" y="3529016"/>
            <a:ext cx="677929" cy="20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5" name="textruta 115">
            <a:extLst>
              <a:ext uri="{FF2B5EF4-FFF2-40B4-BE49-F238E27FC236}">
                <a16:creationId xmlns:a16="http://schemas.microsoft.com/office/drawing/2014/main" id="{3D081348-0C4F-4EE8-B2CA-CCA9F26CA4C4}"/>
              </a:ext>
            </a:extLst>
          </p:cNvPr>
          <p:cNvSpPr txBox="1"/>
          <p:nvPr/>
        </p:nvSpPr>
        <p:spPr>
          <a:xfrm>
            <a:off x="15665731" y="4471397"/>
            <a:ext cx="9631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BEV/PHEV   19.5 - 26t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416" name="textruta 120">
            <a:extLst>
              <a:ext uri="{FF2B5EF4-FFF2-40B4-BE49-F238E27FC236}">
                <a16:creationId xmlns:a16="http://schemas.microsoft.com/office/drawing/2014/main" id="{2E92F456-88DE-44EC-996C-25FA4AA5B7DE}"/>
              </a:ext>
            </a:extLst>
          </p:cNvPr>
          <p:cNvSpPr txBox="1"/>
          <p:nvPr/>
        </p:nvSpPr>
        <p:spPr>
          <a:xfrm>
            <a:off x="15577927" y="4851174"/>
            <a:ext cx="11248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DBNS 150km</a:t>
            </a:r>
          </a:p>
        </p:txBody>
      </p:sp>
      <p:sp>
        <p:nvSpPr>
          <p:cNvPr id="417" name="textruta 115">
            <a:extLst>
              <a:ext uri="{FF2B5EF4-FFF2-40B4-BE49-F238E27FC236}">
                <a16:creationId xmlns:a16="http://schemas.microsoft.com/office/drawing/2014/main" id="{4F34C73B-99E2-4136-8437-EAFF2ADDF715}"/>
              </a:ext>
            </a:extLst>
          </p:cNvPr>
          <p:cNvSpPr txBox="1"/>
          <p:nvPr/>
        </p:nvSpPr>
        <p:spPr>
          <a:xfrm>
            <a:off x="15765021" y="4136275"/>
            <a:ext cx="6759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Coach 4x2, 6x2</a:t>
            </a:r>
          </a:p>
        </p:txBody>
      </p:sp>
      <p:sp>
        <p:nvSpPr>
          <p:cNvPr id="418" name="textruta 115">
            <a:extLst>
              <a:ext uri="{FF2B5EF4-FFF2-40B4-BE49-F238E27FC236}">
                <a16:creationId xmlns:a16="http://schemas.microsoft.com/office/drawing/2014/main" id="{FC9A0789-7125-407B-8E84-4D19E5334F3F}"/>
              </a:ext>
            </a:extLst>
          </p:cNvPr>
          <p:cNvSpPr txBox="1"/>
          <p:nvPr/>
        </p:nvSpPr>
        <p:spPr>
          <a:xfrm>
            <a:off x="16496514" y="4136275"/>
            <a:ext cx="7222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Brazil bus   8x2</a:t>
            </a:r>
          </a:p>
        </p:txBody>
      </p:sp>
      <p:sp>
        <p:nvSpPr>
          <p:cNvPr id="419" name="textruta 115">
            <a:extLst>
              <a:ext uri="{FF2B5EF4-FFF2-40B4-BE49-F238E27FC236}">
                <a16:creationId xmlns:a16="http://schemas.microsoft.com/office/drawing/2014/main" id="{2E4E5E19-2F91-4825-BE0C-7B6297877C20}"/>
              </a:ext>
            </a:extLst>
          </p:cNvPr>
          <p:cNvSpPr txBox="1"/>
          <p:nvPr/>
        </p:nvSpPr>
        <p:spPr>
          <a:xfrm>
            <a:off x="16364947" y="4471397"/>
            <a:ext cx="9631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BEV/PHEV   33t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420" name="textruta 120">
            <a:extLst>
              <a:ext uri="{FF2B5EF4-FFF2-40B4-BE49-F238E27FC236}">
                <a16:creationId xmlns:a16="http://schemas.microsoft.com/office/drawing/2014/main" id="{74C82E45-8E81-4934-A32A-D6AEDD00C46E}"/>
              </a:ext>
            </a:extLst>
          </p:cNvPr>
          <p:cNvSpPr txBox="1"/>
          <p:nvPr/>
        </p:nvSpPr>
        <p:spPr>
          <a:xfrm>
            <a:off x="16327349" y="4851174"/>
            <a:ext cx="11248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DBNS 25-30km</a:t>
            </a:r>
          </a:p>
        </p:txBody>
      </p:sp>
      <p:pic>
        <p:nvPicPr>
          <p:cNvPr id="33" name="Bildobjekt 26" descr="LF 12m.png">
            <a:extLst>
              <a:ext uri="{FF2B5EF4-FFF2-40B4-BE49-F238E27FC236}">
                <a16:creationId xmlns:a16="http://schemas.microsoft.com/office/drawing/2014/main" id="{B3F641D6-8428-451B-B669-912AFB386AE4}"/>
              </a:ext>
            </a:extLst>
          </p:cNvPr>
          <p:cNvPicPr>
            <a:picLocks noChangeArrowheads="1"/>
          </p:cNvPicPr>
          <p:nvPr/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36" y="3445443"/>
            <a:ext cx="727923" cy="17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7">
            <a:extLst>
              <a:ext uri="{FF2B5EF4-FFF2-40B4-BE49-F238E27FC236}">
                <a16:creationId xmlns:a16="http://schemas.microsoft.com/office/drawing/2014/main" id="{696C803D-4FBF-41A5-9EFC-DDB572F32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grayscl/>
          </a:blip>
          <a:srcRect/>
          <a:stretch>
            <a:fillRect/>
          </a:stretch>
        </p:blipFill>
        <p:spPr bwMode="auto">
          <a:xfrm>
            <a:off x="8932117" y="3524176"/>
            <a:ext cx="695224" cy="20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" name="Bildobjekt 623" descr="LF artic.png">
            <a:extLst>
              <a:ext uri="{FF2B5EF4-FFF2-40B4-BE49-F238E27FC236}">
                <a16:creationId xmlns:a16="http://schemas.microsoft.com/office/drawing/2014/main" id="{C1DA2426-4453-4A46-9476-7A247B7F8741}"/>
              </a:ext>
            </a:extLst>
          </p:cNvPr>
          <p:cNvPicPr>
            <a:picLocks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004" y="3662395"/>
            <a:ext cx="970563" cy="15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1" name="textruta 115">
            <a:extLst>
              <a:ext uri="{FF2B5EF4-FFF2-40B4-BE49-F238E27FC236}">
                <a16:creationId xmlns:a16="http://schemas.microsoft.com/office/drawing/2014/main" id="{7507D676-D040-4B44-A1FB-B76EFD17A3E8}"/>
              </a:ext>
            </a:extLst>
          </p:cNvPr>
          <p:cNvSpPr txBox="1"/>
          <p:nvPr/>
        </p:nvSpPr>
        <p:spPr>
          <a:xfrm>
            <a:off x="14185038" y="4136275"/>
            <a:ext cx="8302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 err="1">
                <a:solidFill>
                  <a:schemeClr val="accent1"/>
                </a:solidFill>
              </a:rPr>
              <a:t>Tipper</a:t>
            </a:r>
            <a:r>
              <a:rPr lang="sv-SE" sz="800" dirty="0">
                <a:solidFill>
                  <a:schemeClr val="accent1"/>
                </a:solidFill>
              </a:rPr>
              <a:t> Truck 6x4, 8x4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422" name="textruta 115">
            <a:extLst>
              <a:ext uri="{FF2B5EF4-FFF2-40B4-BE49-F238E27FC236}">
                <a16:creationId xmlns:a16="http://schemas.microsoft.com/office/drawing/2014/main" id="{D32B32A4-5A45-4D6E-AECC-E4E33B45BD0D}"/>
              </a:ext>
            </a:extLst>
          </p:cNvPr>
          <p:cNvSpPr txBox="1"/>
          <p:nvPr/>
        </p:nvSpPr>
        <p:spPr>
          <a:xfrm>
            <a:off x="14031653" y="4471397"/>
            <a:ext cx="113704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BEV/PHEV/HEV 33t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423" name="textruta 120">
            <a:extLst>
              <a:ext uri="{FF2B5EF4-FFF2-40B4-BE49-F238E27FC236}">
                <a16:creationId xmlns:a16="http://schemas.microsoft.com/office/drawing/2014/main" id="{BE0BC745-9925-4585-B786-00D1B0E93E34}"/>
              </a:ext>
            </a:extLst>
          </p:cNvPr>
          <p:cNvSpPr txBox="1"/>
          <p:nvPr/>
        </p:nvSpPr>
        <p:spPr>
          <a:xfrm>
            <a:off x="14037768" y="4851174"/>
            <a:ext cx="11248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DBNS 300-400km </a:t>
            </a:r>
          </a:p>
        </p:txBody>
      </p:sp>
      <p:pic>
        <p:nvPicPr>
          <p:cNvPr id="425" name="Picture 203" descr="CV23.tif">
            <a:extLst>
              <a:ext uri="{FF2B5EF4-FFF2-40B4-BE49-F238E27FC236}">
                <a16:creationId xmlns:a16="http://schemas.microsoft.com/office/drawing/2014/main" id="{0A110632-14DD-420B-8B60-38A30AD4FBD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14257999" y="3519078"/>
            <a:ext cx="684353" cy="23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8" name="textruta 115">
            <a:extLst>
              <a:ext uri="{FF2B5EF4-FFF2-40B4-BE49-F238E27FC236}">
                <a16:creationId xmlns:a16="http://schemas.microsoft.com/office/drawing/2014/main" id="{12E5C2D5-B8F5-47E7-9DDF-2B860FE57973}"/>
              </a:ext>
            </a:extLst>
          </p:cNvPr>
          <p:cNvSpPr txBox="1"/>
          <p:nvPr/>
        </p:nvSpPr>
        <p:spPr>
          <a:xfrm>
            <a:off x="11993669" y="4136275"/>
            <a:ext cx="121716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 err="1">
                <a:solidFill>
                  <a:schemeClr val="accent1"/>
                </a:solidFill>
              </a:rPr>
              <a:t>Garbage</a:t>
            </a:r>
            <a:r>
              <a:rPr lang="sv-SE" sz="800" dirty="0">
                <a:solidFill>
                  <a:schemeClr val="accent1"/>
                </a:solidFill>
              </a:rPr>
              <a:t>, Urban/</a:t>
            </a:r>
            <a:r>
              <a:rPr lang="sv-SE" sz="800" dirty="0" err="1">
                <a:solidFill>
                  <a:schemeClr val="accent1"/>
                </a:solidFill>
              </a:rPr>
              <a:t>Reg</a:t>
            </a:r>
            <a:r>
              <a:rPr lang="sv-SE" sz="800" dirty="0">
                <a:solidFill>
                  <a:schemeClr val="accent1"/>
                </a:solidFill>
              </a:rPr>
              <a:t> dist. 4x2,6x2,8x2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429" name="textruta 115">
            <a:extLst>
              <a:ext uri="{FF2B5EF4-FFF2-40B4-BE49-F238E27FC236}">
                <a16:creationId xmlns:a16="http://schemas.microsoft.com/office/drawing/2014/main" id="{28B43F27-A577-4B27-A579-1734BB8300BE}"/>
              </a:ext>
            </a:extLst>
          </p:cNvPr>
          <p:cNvSpPr txBox="1"/>
          <p:nvPr/>
        </p:nvSpPr>
        <p:spPr>
          <a:xfrm>
            <a:off x="12971528" y="4136275"/>
            <a:ext cx="116386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Concrete Mixer 8x4</a:t>
            </a:r>
            <a:endParaRPr lang="sv-SE" sz="800" baseline="30000" dirty="0">
              <a:solidFill>
                <a:schemeClr val="accent1"/>
              </a:solidFill>
            </a:endParaRPr>
          </a:p>
        </p:txBody>
      </p:sp>
      <p:sp>
        <p:nvSpPr>
          <p:cNvPr id="430" name="textruta 120">
            <a:extLst>
              <a:ext uri="{FF2B5EF4-FFF2-40B4-BE49-F238E27FC236}">
                <a16:creationId xmlns:a16="http://schemas.microsoft.com/office/drawing/2014/main" id="{27110CEF-474A-47B5-BB01-63BB0A499A59}"/>
              </a:ext>
            </a:extLst>
          </p:cNvPr>
          <p:cNvSpPr txBox="1"/>
          <p:nvPr/>
        </p:nvSpPr>
        <p:spPr>
          <a:xfrm>
            <a:off x="11884125" y="4851174"/>
            <a:ext cx="1959199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800" dirty="0">
                <a:solidFill>
                  <a:schemeClr val="accent1"/>
                </a:solidFill>
              </a:rPr>
              <a:t>DBNS 200-260km, 75 km, 300 km </a:t>
            </a:r>
          </a:p>
        </p:txBody>
      </p:sp>
      <p:sp>
        <p:nvSpPr>
          <p:cNvPr id="431" name="Rektangel: afrundede hjørner 430">
            <a:extLst>
              <a:ext uri="{FF2B5EF4-FFF2-40B4-BE49-F238E27FC236}">
                <a16:creationId xmlns:a16="http://schemas.microsoft.com/office/drawing/2014/main" id="{00D734F2-FC8C-4C9F-99D5-8954E13DFCA3}"/>
              </a:ext>
            </a:extLst>
          </p:cNvPr>
          <p:cNvSpPr/>
          <p:nvPr/>
        </p:nvSpPr>
        <p:spPr>
          <a:xfrm>
            <a:off x="18263529" y="5179244"/>
            <a:ext cx="1015071" cy="13489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Mega Charger</a:t>
            </a:r>
          </a:p>
        </p:txBody>
      </p:sp>
      <p:sp>
        <p:nvSpPr>
          <p:cNvPr id="432" name="Rektangel: afrundede hjørner 431">
            <a:extLst>
              <a:ext uri="{FF2B5EF4-FFF2-40B4-BE49-F238E27FC236}">
                <a16:creationId xmlns:a16="http://schemas.microsoft.com/office/drawing/2014/main" id="{49F80600-C507-4E54-BD6D-03726741B881}"/>
              </a:ext>
            </a:extLst>
          </p:cNvPr>
          <p:cNvSpPr/>
          <p:nvPr/>
        </p:nvSpPr>
        <p:spPr>
          <a:xfrm>
            <a:off x="20185692" y="4227739"/>
            <a:ext cx="788084" cy="13100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E-8x6</a:t>
            </a:r>
          </a:p>
        </p:txBody>
      </p:sp>
      <p:pic>
        <p:nvPicPr>
          <p:cNvPr id="98" name="Bildobjekt 75">
            <a:extLst>
              <a:ext uri="{FF2B5EF4-FFF2-40B4-BE49-F238E27FC236}">
                <a16:creationId xmlns:a16="http://schemas.microsoft.com/office/drawing/2014/main" id="{7CB99348-C5B7-4E7E-BA5E-CE4E11C11A7B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t="11820" r="6817" b="9242"/>
          <a:stretch/>
        </p:blipFill>
        <p:spPr>
          <a:xfrm>
            <a:off x="12041858" y="3397299"/>
            <a:ext cx="754480" cy="259857"/>
          </a:xfrm>
          <a:prstGeom prst="rect">
            <a:avLst/>
          </a:prstGeom>
        </p:spPr>
      </p:pic>
      <p:sp>
        <p:nvSpPr>
          <p:cNvPr id="436" name="Rektangel: afrundede hjørner 435">
            <a:extLst>
              <a:ext uri="{FF2B5EF4-FFF2-40B4-BE49-F238E27FC236}">
                <a16:creationId xmlns:a16="http://schemas.microsoft.com/office/drawing/2014/main" id="{9DD24B47-65E9-427E-9364-1FEB2A4B6A45}"/>
              </a:ext>
            </a:extLst>
          </p:cNvPr>
          <p:cNvSpPr/>
          <p:nvPr/>
        </p:nvSpPr>
        <p:spPr>
          <a:xfrm>
            <a:off x="10943187" y="5128856"/>
            <a:ext cx="769875" cy="27083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Charger 2x350kW</a:t>
            </a:r>
          </a:p>
        </p:txBody>
      </p:sp>
      <p:sp>
        <p:nvSpPr>
          <p:cNvPr id="437" name="Rektangel: afrundede hjørner 436">
            <a:extLst>
              <a:ext uri="{FF2B5EF4-FFF2-40B4-BE49-F238E27FC236}">
                <a16:creationId xmlns:a16="http://schemas.microsoft.com/office/drawing/2014/main" id="{C712398F-E861-403E-90C9-4E47AFD7DEA5}"/>
              </a:ext>
            </a:extLst>
          </p:cNvPr>
          <p:cNvSpPr/>
          <p:nvPr/>
        </p:nvSpPr>
        <p:spPr>
          <a:xfrm>
            <a:off x="7098672" y="5181280"/>
            <a:ext cx="800381" cy="1787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160kW DC</a:t>
            </a:r>
          </a:p>
        </p:txBody>
      </p:sp>
      <p:pic>
        <p:nvPicPr>
          <p:cNvPr id="78" name="Bildobjekt 75">
            <a:extLst>
              <a:ext uri="{FF2B5EF4-FFF2-40B4-BE49-F238E27FC236}">
                <a16:creationId xmlns:a16="http://schemas.microsoft.com/office/drawing/2014/main" id="{16071745-4674-44A2-977C-E8DEAFCB2A68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" t="11820" r="6817" b="9242"/>
          <a:stretch/>
        </p:blipFill>
        <p:spPr>
          <a:xfrm>
            <a:off x="7121999" y="3532081"/>
            <a:ext cx="753726" cy="259857"/>
          </a:xfrm>
          <a:prstGeom prst="rect">
            <a:avLst/>
          </a:prstGeom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id="{03FC43BF-A46E-4DBE-BF7E-62ECC67A8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93469" y="3612428"/>
            <a:ext cx="696003" cy="24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12">
            <a:extLst>
              <a:ext uri="{FF2B5EF4-FFF2-40B4-BE49-F238E27FC236}">
                <a16:creationId xmlns:a16="http://schemas.microsoft.com/office/drawing/2014/main" id="{194DFB68-EDD6-4498-8A48-CD2F6697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2514949" y="3469521"/>
            <a:ext cx="697551" cy="24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Bildobjekt 35">
            <a:extLst>
              <a:ext uri="{FF2B5EF4-FFF2-40B4-BE49-F238E27FC236}">
                <a16:creationId xmlns:a16="http://schemas.microsoft.com/office/drawing/2014/main" id="{253A2CFC-250D-4DEC-B26D-7089FF9BBD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041220" y="3564113"/>
            <a:ext cx="673022" cy="285482"/>
          </a:xfrm>
          <a:prstGeom prst="rect">
            <a:avLst/>
          </a:prstGeom>
        </p:spPr>
      </p:pic>
      <p:sp>
        <p:nvSpPr>
          <p:cNvPr id="438" name="Rektangel: afrundede hjørner 437">
            <a:extLst>
              <a:ext uri="{FF2B5EF4-FFF2-40B4-BE49-F238E27FC236}">
                <a16:creationId xmlns:a16="http://schemas.microsoft.com/office/drawing/2014/main" id="{85F68692-6148-4135-A11A-E0259F69A5B1}"/>
              </a:ext>
            </a:extLst>
          </p:cNvPr>
          <p:cNvSpPr/>
          <p:nvPr/>
        </p:nvSpPr>
        <p:spPr>
          <a:xfrm>
            <a:off x="3538485" y="5166309"/>
            <a:ext cx="800381" cy="1787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22kW AC</a:t>
            </a:r>
          </a:p>
        </p:txBody>
      </p:sp>
      <p:sp>
        <p:nvSpPr>
          <p:cNvPr id="439" name="Rektangel: afrundede hjørner 438">
            <a:extLst>
              <a:ext uri="{FF2B5EF4-FFF2-40B4-BE49-F238E27FC236}">
                <a16:creationId xmlns:a16="http://schemas.microsoft.com/office/drawing/2014/main" id="{344E5B54-5CC9-4062-9482-C0C12BB1D5BF}"/>
              </a:ext>
            </a:extLst>
          </p:cNvPr>
          <p:cNvSpPr/>
          <p:nvPr/>
        </p:nvSpPr>
        <p:spPr>
          <a:xfrm>
            <a:off x="20088589" y="2943802"/>
            <a:ext cx="710721" cy="15483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AGW &lt;15t</a:t>
            </a:r>
          </a:p>
        </p:txBody>
      </p:sp>
      <p:sp>
        <p:nvSpPr>
          <p:cNvPr id="440" name="Rektangel: afrundede hjørner 439">
            <a:extLst>
              <a:ext uri="{FF2B5EF4-FFF2-40B4-BE49-F238E27FC236}">
                <a16:creationId xmlns:a16="http://schemas.microsoft.com/office/drawing/2014/main" id="{4BBA1EF2-FB5D-4C06-A564-1B52D56055F0}"/>
              </a:ext>
            </a:extLst>
          </p:cNvPr>
          <p:cNvSpPr/>
          <p:nvPr/>
        </p:nvSpPr>
        <p:spPr>
          <a:xfrm>
            <a:off x="10297371" y="2701256"/>
            <a:ext cx="1548000" cy="108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700" dirty="0"/>
              <a:t>CAM1-RBX2 (Heavy Bogie)</a:t>
            </a:r>
            <a:endParaRPr lang="sv-SE" sz="700" dirty="0" err="1"/>
          </a:p>
        </p:txBody>
      </p:sp>
      <p:sp>
        <p:nvSpPr>
          <p:cNvPr id="441" name="Rektangel: afrundede hjørner 440">
            <a:extLst>
              <a:ext uri="{FF2B5EF4-FFF2-40B4-BE49-F238E27FC236}">
                <a16:creationId xmlns:a16="http://schemas.microsoft.com/office/drawing/2014/main" id="{E5A9DE09-0C5B-4312-B5B6-1B1DC7D67F37}"/>
              </a:ext>
            </a:extLst>
          </p:cNvPr>
          <p:cNvSpPr/>
          <p:nvPr/>
        </p:nvSpPr>
        <p:spPr>
          <a:xfrm>
            <a:off x="14850010" y="3904577"/>
            <a:ext cx="713289" cy="1493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900kWh</a:t>
            </a:r>
          </a:p>
        </p:txBody>
      </p:sp>
      <p:sp>
        <p:nvSpPr>
          <p:cNvPr id="442" name="Rektangel: afrundede hjørner 441">
            <a:extLst>
              <a:ext uri="{FF2B5EF4-FFF2-40B4-BE49-F238E27FC236}">
                <a16:creationId xmlns:a16="http://schemas.microsoft.com/office/drawing/2014/main" id="{A78C48B0-71F6-48B7-BAC9-DC3F8FFA965F}"/>
              </a:ext>
            </a:extLst>
          </p:cNvPr>
          <p:cNvSpPr/>
          <p:nvPr/>
        </p:nvSpPr>
        <p:spPr>
          <a:xfrm>
            <a:off x="20125563" y="3897763"/>
            <a:ext cx="713289" cy="1493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1350kWh</a:t>
            </a:r>
          </a:p>
        </p:txBody>
      </p:sp>
      <p:sp>
        <p:nvSpPr>
          <p:cNvPr id="443" name="Rektangel: afrundede hjørner 442">
            <a:extLst>
              <a:ext uri="{FF2B5EF4-FFF2-40B4-BE49-F238E27FC236}">
                <a16:creationId xmlns:a16="http://schemas.microsoft.com/office/drawing/2014/main" id="{12D038BC-EC29-422F-A2ED-A148249285E0}"/>
              </a:ext>
            </a:extLst>
          </p:cNvPr>
          <p:cNvSpPr/>
          <p:nvPr/>
        </p:nvSpPr>
        <p:spPr>
          <a:xfrm>
            <a:off x="10715194" y="3847164"/>
            <a:ext cx="713289" cy="2329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6xYES 660kWh</a:t>
            </a:r>
          </a:p>
        </p:txBody>
      </p:sp>
      <p:sp>
        <p:nvSpPr>
          <p:cNvPr id="444" name="Rektangel: afrundede hjørner 443">
            <a:extLst>
              <a:ext uri="{FF2B5EF4-FFF2-40B4-BE49-F238E27FC236}">
                <a16:creationId xmlns:a16="http://schemas.microsoft.com/office/drawing/2014/main" id="{A2F4C7B5-3C25-4216-9CA7-02816D23C02F}"/>
              </a:ext>
            </a:extLst>
          </p:cNvPr>
          <p:cNvSpPr/>
          <p:nvPr/>
        </p:nvSpPr>
        <p:spPr>
          <a:xfrm>
            <a:off x="8923084" y="3861869"/>
            <a:ext cx="713289" cy="2329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5xYES 550kWh</a:t>
            </a:r>
          </a:p>
        </p:txBody>
      </p:sp>
      <p:sp>
        <p:nvSpPr>
          <p:cNvPr id="445" name="Rektangel: afrundede hjørner 444">
            <a:extLst>
              <a:ext uri="{FF2B5EF4-FFF2-40B4-BE49-F238E27FC236}">
                <a16:creationId xmlns:a16="http://schemas.microsoft.com/office/drawing/2014/main" id="{E2277C80-EE96-4812-9233-CF7C74557011}"/>
              </a:ext>
            </a:extLst>
          </p:cNvPr>
          <p:cNvSpPr/>
          <p:nvPr/>
        </p:nvSpPr>
        <p:spPr>
          <a:xfrm>
            <a:off x="7142217" y="3862767"/>
            <a:ext cx="713289" cy="2329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800" dirty="0"/>
              <a:t>3xYES 330kWh</a:t>
            </a:r>
          </a:p>
        </p:txBody>
      </p:sp>
      <p:sp>
        <p:nvSpPr>
          <p:cNvPr id="256" name="Rounded Rectangle 3">
            <a:extLst>
              <a:ext uri="{FF2B5EF4-FFF2-40B4-BE49-F238E27FC236}">
                <a16:creationId xmlns:a16="http://schemas.microsoft.com/office/drawing/2014/main" id="{C64C9615-D9BC-459E-B0DF-38C96AEE5CCD}"/>
              </a:ext>
            </a:extLst>
          </p:cNvPr>
          <p:cNvSpPr/>
          <p:nvPr/>
        </p:nvSpPr>
        <p:spPr>
          <a:xfrm>
            <a:off x="3374012" y="6163351"/>
            <a:ext cx="1126045" cy="1100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sv-SE" sz="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CO2 </a:t>
            </a:r>
            <a:r>
              <a:rPr lang="sv-SE" sz="6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Baseline</a:t>
            </a:r>
            <a:endParaRPr lang="sv-SE" sz="6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6719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VERSIONTEXTBOX" val="1.0"/>
</p:tagLst>
</file>

<file path=ppt/theme/theme1.xml><?xml version="1.0" encoding="utf-8"?>
<a:theme xmlns:a="http://schemas.openxmlformats.org/drawingml/2006/main" name="Scania">
  <a:themeElements>
    <a:clrScheme name="Scania">
      <a:dk1>
        <a:sysClr val="windowText" lastClr="000000"/>
      </a:dk1>
      <a:lt1>
        <a:sysClr val="window" lastClr="FFFFFF"/>
      </a:lt1>
      <a:dk2>
        <a:srgbClr val="D6001C"/>
      </a:dk2>
      <a:lt2>
        <a:srgbClr val="CEB888"/>
      </a:lt2>
      <a:accent1>
        <a:srgbClr val="041E42"/>
      </a:accent1>
      <a:accent2>
        <a:srgbClr val="97999B"/>
      </a:accent2>
      <a:accent3>
        <a:srgbClr val="C8C9C7"/>
      </a:accent3>
      <a:accent4>
        <a:srgbClr val="E3520C"/>
      </a:accent4>
      <a:accent5>
        <a:srgbClr val="94A596"/>
      </a:accent5>
      <a:accent6>
        <a:srgbClr val="2C5234"/>
      </a:accent6>
      <a:hlink>
        <a:srgbClr val="281E42"/>
      </a:hlink>
      <a:folHlink>
        <a:srgbClr val="281E42"/>
      </a:folHlink>
    </a:clrScheme>
    <a:fontScheme name="Nordea">
      <a:majorFont>
        <a:latin typeface="Scania Office Headline Bold"/>
        <a:ea typeface=""/>
        <a:cs typeface=""/>
      </a:majorFont>
      <a:minorFont>
        <a:latin typeface="Scania Offic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1200"/>
          </a:spcBef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1200"/>
          </a:spcBef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cania16_9 - Scania Sans" id="{B6C047AE-0590-4D09-84F4-3230DFAF2DDA}" vid="{1D15E9BF-811A-4245-811C-DCA9240947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</TotalTime>
  <Words>611</Words>
  <Application>Microsoft Office PowerPoint</Application>
  <PresentationFormat>Custom</PresentationFormat>
  <Paragraphs>176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Scania Office</vt:lpstr>
      <vt:lpstr>Scania Office Bold</vt:lpstr>
      <vt:lpstr>Scania Office Headline</vt:lpstr>
      <vt:lpstr>Scania Office Headline Bold</vt:lpstr>
      <vt:lpstr>Scania</vt:lpstr>
      <vt:lpstr>Product Roadmaps</vt:lpstr>
      <vt:lpstr>Product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</dc:creator>
  <cp:lastModifiedBy>Carrasco Mora Enrique</cp:lastModifiedBy>
  <cp:revision>156</cp:revision>
  <dcterms:created xsi:type="dcterms:W3CDTF">2016-06-16T12:38:47Z</dcterms:created>
  <dcterms:modified xsi:type="dcterms:W3CDTF">2019-01-24T10:05:00Z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Ref">
    <vt:lpwstr>https://api.informationprotection.azure.com/api/3bc062e4-ac9d-4c17-b4dd-3aad637ff1ac</vt:lpwstr>
  </property>
  <property fmtid="{D5CDD505-2E9C-101B-9397-08002B2CF9AE}" pid="5" name="MSIP_Label_a7f2ec83-e677-438d-afb7-4c7c0dbc872b_Owner">
    <vt:lpwstr>anders.gaasedal.christensen@scania.com</vt:lpwstr>
  </property>
  <property fmtid="{D5CDD505-2E9C-101B-9397-08002B2CF9AE}" pid="6" name="MSIP_Label_a7f2ec83-e677-438d-afb7-4c7c0dbc872b_SetDate">
    <vt:lpwstr>2019-01-16T08:57:27.4307322+01:00</vt:lpwstr>
  </property>
  <property fmtid="{D5CDD505-2E9C-101B-9397-08002B2CF9AE}" pid="7" name="MSIP_Label_a7f2ec83-e677-438d-afb7-4c7c0dbc872b_Name">
    <vt:lpwstr>Internal</vt:lpwstr>
  </property>
  <property fmtid="{D5CDD505-2E9C-101B-9397-08002B2CF9AE}" pid="8" name="MSIP_Label_a7f2ec83-e677-438d-afb7-4c7c0dbc872b_Application">
    <vt:lpwstr>Microsoft Azure Information Protection</vt:lpwstr>
  </property>
  <property fmtid="{D5CDD505-2E9C-101B-9397-08002B2CF9AE}" pid="9" name="MSIP_Label_a7f2ec83-e677-438d-afb7-4c7c0dbc872b_Extended_MSFT_Method">
    <vt:lpwstr>Automatic</vt:lpwstr>
  </property>
  <property fmtid="{D5CDD505-2E9C-101B-9397-08002B2CF9AE}" pid="10" name="Sensitivity">
    <vt:lpwstr>Internal</vt:lpwstr>
  </property>
</Properties>
</file>