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A8BA3A-1DBC-4557-9BAA-82C70F42902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50F3CF1-8529-4C5A-9301-3A581C41B9C4}">
      <dgm:prSet/>
      <dgm:spPr/>
      <dgm:t>
        <a:bodyPr/>
        <a:lstStyle/>
        <a:p>
          <a:r>
            <a:rPr lang="en-US"/>
            <a:t>In order to improve the accuracy of the model, we can use a technique that allows us to get more data from the dataset that we already have. For this we can use augmentations - this technique is used in order to modify images so the model can be trained better (for example, cropped images, horizontally flipped images, vertically flipped images, shifted images, transposed images, etc.)</a:t>
          </a:r>
        </a:p>
      </dgm:t>
    </dgm:pt>
    <dgm:pt modelId="{BAFB7390-83D4-4A86-AA9B-2E89D3A2A133}" type="parTrans" cxnId="{E210EA83-57DC-46C5-8224-B327EFC18E1F}">
      <dgm:prSet/>
      <dgm:spPr/>
      <dgm:t>
        <a:bodyPr/>
        <a:lstStyle/>
        <a:p>
          <a:endParaRPr lang="en-US"/>
        </a:p>
      </dgm:t>
    </dgm:pt>
    <dgm:pt modelId="{F49A7046-78D0-4657-9016-402CBFCFAAF2}" type="sibTrans" cxnId="{E210EA83-57DC-46C5-8224-B327EFC18E1F}">
      <dgm:prSet/>
      <dgm:spPr/>
      <dgm:t>
        <a:bodyPr/>
        <a:lstStyle/>
        <a:p>
          <a:endParaRPr lang="en-US"/>
        </a:p>
      </dgm:t>
    </dgm:pt>
    <dgm:pt modelId="{E180D657-AB73-46FD-8732-D93665D4655A}">
      <dgm:prSet/>
      <dgm:spPr/>
      <dgm:t>
        <a:bodyPr/>
        <a:lstStyle/>
        <a:p>
          <a:r>
            <a:rPr lang="en-US"/>
            <a:t>For this purpose, we can use a great library that is able to augmentate the images for us easily - it is called albumentations. Albumentations can also be used by the tez library to create the ImageDataset.</a:t>
          </a:r>
        </a:p>
      </dgm:t>
    </dgm:pt>
    <dgm:pt modelId="{B3EFC0E7-2027-4403-BE1C-41D46EBFD347}" type="parTrans" cxnId="{DCEE140C-FCF6-40F3-AEF7-A774153A9789}">
      <dgm:prSet/>
      <dgm:spPr/>
      <dgm:t>
        <a:bodyPr/>
        <a:lstStyle/>
        <a:p>
          <a:endParaRPr lang="en-US"/>
        </a:p>
      </dgm:t>
    </dgm:pt>
    <dgm:pt modelId="{F03E69B4-1826-4DB1-BD3C-4FDC7311F038}" type="sibTrans" cxnId="{DCEE140C-FCF6-40F3-AEF7-A774153A9789}">
      <dgm:prSet/>
      <dgm:spPr/>
      <dgm:t>
        <a:bodyPr/>
        <a:lstStyle/>
        <a:p>
          <a:endParaRPr lang="en-US"/>
        </a:p>
      </dgm:t>
    </dgm:pt>
    <dgm:pt modelId="{1CD58A23-26CF-404B-8B51-21E7568028A1}" type="pres">
      <dgm:prSet presAssocID="{A4A8BA3A-1DBC-4557-9BAA-82C70F429022}" presName="root" presStyleCnt="0">
        <dgm:presLayoutVars>
          <dgm:dir/>
          <dgm:resizeHandles val="exact"/>
        </dgm:presLayoutVars>
      </dgm:prSet>
      <dgm:spPr/>
    </dgm:pt>
    <dgm:pt modelId="{67C2389F-CD4A-4E4E-95FF-4F7C9DEB1F49}" type="pres">
      <dgm:prSet presAssocID="{050F3CF1-8529-4C5A-9301-3A581C41B9C4}" presName="compNode" presStyleCnt="0"/>
      <dgm:spPr/>
    </dgm:pt>
    <dgm:pt modelId="{6F304EDE-E4EF-43D2-A260-B3B2792551CB}" type="pres">
      <dgm:prSet presAssocID="{050F3CF1-8529-4C5A-9301-3A581C41B9C4}" presName="bgRect" presStyleLbl="bgShp" presStyleIdx="0" presStyleCnt="2"/>
      <dgm:spPr/>
    </dgm:pt>
    <dgm:pt modelId="{08733B84-E709-4E09-99A7-21CB715D0EC6}" type="pres">
      <dgm:prSet presAssocID="{050F3CF1-8529-4C5A-9301-3A581C41B9C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36B037AE-8B46-4331-8D22-B9BDDDBB68FE}" type="pres">
      <dgm:prSet presAssocID="{050F3CF1-8529-4C5A-9301-3A581C41B9C4}" presName="spaceRect" presStyleCnt="0"/>
      <dgm:spPr/>
    </dgm:pt>
    <dgm:pt modelId="{B621A1F9-27DE-4E8F-AA30-FB7C4381EA24}" type="pres">
      <dgm:prSet presAssocID="{050F3CF1-8529-4C5A-9301-3A581C41B9C4}" presName="parTx" presStyleLbl="revTx" presStyleIdx="0" presStyleCnt="2">
        <dgm:presLayoutVars>
          <dgm:chMax val="0"/>
          <dgm:chPref val="0"/>
        </dgm:presLayoutVars>
      </dgm:prSet>
      <dgm:spPr/>
    </dgm:pt>
    <dgm:pt modelId="{1DA51BE2-272F-4991-9662-2FC42642EA0C}" type="pres">
      <dgm:prSet presAssocID="{F49A7046-78D0-4657-9016-402CBFCFAAF2}" presName="sibTrans" presStyleCnt="0"/>
      <dgm:spPr/>
    </dgm:pt>
    <dgm:pt modelId="{BDEBAFFC-EB97-4538-A8FF-27E21214F518}" type="pres">
      <dgm:prSet presAssocID="{E180D657-AB73-46FD-8732-D93665D4655A}" presName="compNode" presStyleCnt="0"/>
      <dgm:spPr/>
    </dgm:pt>
    <dgm:pt modelId="{CEA4ECEE-060E-4688-9A85-ECA7CDC1EED2}" type="pres">
      <dgm:prSet presAssocID="{E180D657-AB73-46FD-8732-D93665D4655A}" presName="bgRect" presStyleLbl="bgShp" presStyleIdx="1" presStyleCnt="2"/>
      <dgm:spPr/>
    </dgm:pt>
    <dgm:pt modelId="{804699D1-DEC8-4E33-9F0D-0481E013455C}" type="pres">
      <dgm:prSet presAssocID="{E180D657-AB73-46FD-8732-D93665D4655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on Shelf"/>
        </a:ext>
      </dgm:extLst>
    </dgm:pt>
    <dgm:pt modelId="{66749060-0079-4594-B866-48BB58D177CA}" type="pres">
      <dgm:prSet presAssocID="{E180D657-AB73-46FD-8732-D93665D4655A}" presName="spaceRect" presStyleCnt="0"/>
      <dgm:spPr/>
    </dgm:pt>
    <dgm:pt modelId="{DC43CFDF-C819-45AE-825D-595029086A99}" type="pres">
      <dgm:prSet presAssocID="{E180D657-AB73-46FD-8732-D93665D4655A}" presName="parTx" presStyleLbl="revTx" presStyleIdx="1" presStyleCnt="2">
        <dgm:presLayoutVars>
          <dgm:chMax val="0"/>
          <dgm:chPref val="0"/>
        </dgm:presLayoutVars>
      </dgm:prSet>
      <dgm:spPr/>
    </dgm:pt>
  </dgm:ptLst>
  <dgm:cxnLst>
    <dgm:cxn modelId="{DCEE140C-FCF6-40F3-AEF7-A774153A9789}" srcId="{A4A8BA3A-1DBC-4557-9BAA-82C70F429022}" destId="{E180D657-AB73-46FD-8732-D93665D4655A}" srcOrd="1" destOrd="0" parTransId="{B3EFC0E7-2027-4403-BE1C-41D46EBFD347}" sibTransId="{F03E69B4-1826-4DB1-BD3C-4FDC7311F038}"/>
    <dgm:cxn modelId="{6ABCBC61-E1A8-46C4-BFEC-7E65CA6E463E}" type="presOf" srcId="{050F3CF1-8529-4C5A-9301-3A581C41B9C4}" destId="{B621A1F9-27DE-4E8F-AA30-FB7C4381EA24}" srcOrd="0" destOrd="0" presId="urn:microsoft.com/office/officeart/2018/2/layout/IconVerticalSolidList"/>
    <dgm:cxn modelId="{7B4CD274-9A0C-45EE-A704-92969065B18A}" type="presOf" srcId="{A4A8BA3A-1DBC-4557-9BAA-82C70F429022}" destId="{1CD58A23-26CF-404B-8B51-21E7568028A1}" srcOrd="0" destOrd="0" presId="urn:microsoft.com/office/officeart/2018/2/layout/IconVerticalSolidList"/>
    <dgm:cxn modelId="{E210EA83-57DC-46C5-8224-B327EFC18E1F}" srcId="{A4A8BA3A-1DBC-4557-9BAA-82C70F429022}" destId="{050F3CF1-8529-4C5A-9301-3A581C41B9C4}" srcOrd="0" destOrd="0" parTransId="{BAFB7390-83D4-4A86-AA9B-2E89D3A2A133}" sibTransId="{F49A7046-78D0-4657-9016-402CBFCFAAF2}"/>
    <dgm:cxn modelId="{027610E0-69FD-4EAB-A4B9-19E329BC5701}" type="presOf" srcId="{E180D657-AB73-46FD-8732-D93665D4655A}" destId="{DC43CFDF-C819-45AE-825D-595029086A99}" srcOrd="0" destOrd="0" presId="urn:microsoft.com/office/officeart/2018/2/layout/IconVerticalSolidList"/>
    <dgm:cxn modelId="{FFEFB18C-D3AE-4D2D-A001-CFC5554D86E0}" type="presParOf" srcId="{1CD58A23-26CF-404B-8B51-21E7568028A1}" destId="{67C2389F-CD4A-4E4E-95FF-4F7C9DEB1F49}" srcOrd="0" destOrd="0" presId="urn:microsoft.com/office/officeart/2018/2/layout/IconVerticalSolidList"/>
    <dgm:cxn modelId="{ECFF228B-82DE-4485-9BEC-E59D65B457E2}" type="presParOf" srcId="{67C2389F-CD4A-4E4E-95FF-4F7C9DEB1F49}" destId="{6F304EDE-E4EF-43D2-A260-B3B2792551CB}" srcOrd="0" destOrd="0" presId="urn:microsoft.com/office/officeart/2018/2/layout/IconVerticalSolidList"/>
    <dgm:cxn modelId="{8BB350F6-6305-42DF-9D5B-A3A9A4DAEC2F}" type="presParOf" srcId="{67C2389F-CD4A-4E4E-95FF-4F7C9DEB1F49}" destId="{08733B84-E709-4E09-99A7-21CB715D0EC6}" srcOrd="1" destOrd="0" presId="urn:microsoft.com/office/officeart/2018/2/layout/IconVerticalSolidList"/>
    <dgm:cxn modelId="{E15DBDA7-6393-4C73-98E1-3A366F950CE2}" type="presParOf" srcId="{67C2389F-CD4A-4E4E-95FF-4F7C9DEB1F49}" destId="{36B037AE-8B46-4331-8D22-B9BDDDBB68FE}" srcOrd="2" destOrd="0" presId="urn:microsoft.com/office/officeart/2018/2/layout/IconVerticalSolidList"/>
    <dgm:cxn modelId="{2E117357-D776-4A7A-9362-141FCC414185}" type="presParOf" srcId="{67C2389F-CD4A-4E4E-95FF-4F7C9DEB1F49}" destId="{B621A1F9-27DE-4E8F-AA30-FB7C4381EA24}" srcOrd="3" destOrd="0" presId="urn:microsoft.com/office/officeart/2018/2/layout/IconVerticalSolidList"/>
    <dgm:cxn modelId="{AE0869ED-E5EC-45D6-93EA-A104DB3CABD3}" type="presParOf" srcId="{1CD58A23-26CF-404B-8B51-21E7568028A1}" destId="{1DA51BE2-272F-4991-9662-2FC42642EA0C}" srcOrd="1" destOrd="0" presId="urn:microsoft.com/office/officeart/2018/2/layout/IconVerticalSolidList"/>
    <dgm:cxn modelId="{E4275E7A-E153-4805-978D-9D67F0561286}" type="presParOf" srcId="{1CD58A23-26CF-404B-8B51-21E7568028A1}" destId="{BDEBAFFC-EB97-4538-A8FF-27E21214F518}" srcOrd="2" destOrd="0" presId="urn:microsoft.com/office/officeart/2018/2/layout/IconVerticalSolidList"/>
    <dgm:cxn modelId="{91786293-AF28-474D-8FD4-53DA418E0C2C}" type="presParOf" srcId="{BDEBAFFC-EB97-4538-A8FF-27E21214F518}" destId="{CEA4ECEE-060E-4688-9A85-ECA7CDC1EED2}" srcOrd="0" destOrd="0" presId="urn:microsoft.com/office/officeart/2018/2/layout/IconVerticalSolidList"/>
    <dgm:cxn modelId="{3FF8BF1F-9FAE-4DDB-9C63-97F26C5B45E3}" type="presParOf" srcId="{BDEBAFFC-EB97-4538-A8FF-27E21214F518}" destId="{804699D1-DEC8-4E33-9F0D-0481E013455C}" srcOrd="1" destOrd="0" presId="urn:microsoft.com/office/officeart/2018/2/layout/IconVerticalSolidList"/>
    <dgm:cxn modelId="{0B46DC26-9913-4745-88A9-5DF0E2357705}" type="presParOf" srcId="{BDEBAFFC-EB97-4538-A8FF-27E21214F518}" destId="{66749060-0079-4594-B866-48BB58D177CA}" srcOrd="2" destOrd="0" presId="urn:microsoft.com/office/officeart/2018/2/layout/IconVerticalSolidList"/>
    <dgm:cxn modelId="{72D757F8-765E-4D0D-B781-69F19FC45666}" type="presParOf" srcId="{BDEBAFFC-EB97-4538-A8FF-27E21214F518}" destId="{DC43CFDF-C819-45AE-825D-595029086A99}"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235DAD-ECCC-4B6C-971C-5A28070D6B1A}" type="doc">
      <dgm:prSet loTypeId="urn:microsoft.com/office/officeart/2018/5/layout/IconCircleLabelList" loCatId="icon" qsTypeId="urn:microsoft.com/office/officeart/2005/8/quickstyle/simple1" qsCatId="simple" csTypeId="urn:microsoft.com/office/officeart/2018/5/colors/Iconchunking_neutralicon_colorful2" csCatId="colorful" phldr="1"/>
      <dgm:spPr/>
      <dgm:t>
        <a:bodyPr/>
        <a:lstStyle/>
        <a:p>
          <a:endParaRPr lang="en-US"/>
        </a:p>
      </dgm:t>
    </dgm:pt>
    <dgm:pt modelId="{13AD54F0-6FA8-434E-AB15-9277CF58BECA}">
      <dgm:prSet/>
      <dgm:spPr/>
      <dgm:t>
        <a:bodyPr/>
        <a:lstStyle/>
        <a:p>
          <a:pPr>
            <a:lnSpc>
              <a:spcPct val="100000"/>
            </a:lnSpc>
            <a:defRPr cap="all"/>
          </a:pPr>
          <a:r>
            <a:rPr lang="en-US"/>
            <a:t>After the training has finished for the implemented LeafModel using the pretrained ResNet18 network, we can observe the promising results of the model, which has only been trained for 5 epochs.</a:t>
          </a:r>
        </a:p>
      </dgm:t>
    </dgm:pt>
    <dgm:pt modelId="{E5E07E56-03D4-4CCF-8FD5-566E85809080}" type="parTrans" cxnId="{2797141C-D27F-431B-9DAC-E4C8FAF17C26}">
      <dgm:prSet/>
      <dgm:spPr/>
      <dgm:t>
        <a:bodyPr/>
        <a:lstStyle/>
        <a:p>
          <a:endParaRPr lang="en-US"/>
        </a:p>
      </dgm:t>
    </dgm:pt>
    <dgm:pt modelId="{1D30A024-4563-40A7-A043-EB059EC2D1F2}" type="sibTrans" cxnId="{2797141C-D27F-431B-9DAC-E4C8FAF17C26}">
      <dgm:prSet/>
      <dgm:spPr/>
      <dgm:t>
        <a:bodyPr/>
        <a:lstStyle/>
        <a:p>
          <a:endParaRPr lang="en-US"/>
        </a:p>
      </dgm:t>
    </dgm:pt>
    <dgm:pt modelId="{41267815-DA5F-4B8C-86B7-621633B0FF78}">
      <dgm:prSet/>
      <dgm:spPr/>
      <dgm:t>
        <a:bodyPr/>
        <a:lstStyle/>
        <a:p>
          <a:pPr>
            <a:lnSpc>
              <a:spcPct val="100000"/>
            </a:lnSpc>
            <a:defRPr cap="all"/>
          </a:pPr>
          <a:r>
            <a:rPr lang="en-US"/>
            <a:t>As can be seen in the picture above, the model shows promising results for as little as 5 epochs of training and the loss is getting lower with each epoch passing, the same as the accuracy is increasing with each epoch slightly.</a:t>
          </a:r>
        </a:p>
      </dgm:t>
    </dgm:pt>
    <dgm:pt modelId="{AA0F2FA0-9ED7-4AB0-A46B-D9E58AA495FC}" type="parTrans" cxnId="{B4BB396D-6A99-400F-BF21-0755428BEC81}">
      <dgm:prSet/>
      <dgm:spPr/>
      <dgm:t>
        <a:bodyPr/>
        <a:lstStyle/>
        <a:p>
          <a:endParaRPr lang="en-US"/>
        </a:p>
      </dgm:t>
    </dgm:pt>
    <dgm:pt modelId="{A37A733B-74B5-414E-B56D-642215F31B90}" type="sibTrans" cxnId="{B4BB396D-6A99-400F-BF21-0755428BEC81}">
      <dgm:prSet/>
      <dgm:spPr/>
      <dgm:t>
        <a:bodyPr/>
        <a:lstStyle/>
        <a:p>
          <a:endParaRPr lang="en-US"/>
        </a:p>
      </dgm:t>
    </dgm:pt>
    <dgm:pt modelId="{618E3C2B-D01A-4D59-99AC-E0873CCA61A8}" type="pres">
      <dgm:prSet presAssocID="{4B235DAD-ECCC-4B6C-971C-5A28070D6B1A}" presName="root" presStyleCnt="0">
        <dgm:presLayoutVars>
          <dgm:dir/>
          <dgm:resizeHandles val="exact"/>
        </dgm:presLayoutVars>
      </dgm:prSet>
      <dgm:spPr/>
    </dgm:pt>
    <dgm:pt modelId="{0E7C583B-A568-4078-93B6-E91D035343A9}" type="pres">
      <dgm:prSet presAssocID="{13AD54F0-6FA8-434E-AB15-9277CF58BECA}" presName="compNode" presStyleCnt="0"/>
      <dgm:spPr/>
    </dgm:pt>
    <dgm:pt modelId="{66505715-5FAA-4EA9-A9B5-7ADFBB4FFDF5}" type="pres">
      <dgm:prSet presAssocID="{13AD54F0-6FA8-434E-AB15-9277CF58BECA}" presName="iconBgRect" presStyleLbl="bgShp" presStyleIdx="0" presStyleCnt="2"/>
      <dgm:spPr/>
    </dgm:pt>
    <dgm:pt modelId="{23349E39-B30C-44E7-9568-C84A6649B701}" type="pres">
      <dgm:prSet presAssocID="{13AD54F0-6FA8-434E-AB15-9277CF58BEC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FC8BF074-0BB0-45FB-BA6D-AEB2A55E335B}" type="pres">
      <dgm:prSet presAssocID="{13AD54F0-6FA8-434E-AB15-9277CF58BECA}" presName="spaceRect" presStyleCnt="0"/>
      <dgm:spPr/>
    </dgm:pt>
    <dgm:pt modelId="{D28247E8-FE6F-4AC1-9997-890CFA0EDAC4}" type="pres">
      <dgm:prSet presAssocID="{13AD54F0-6FA8-434E-AB15-9277CF58BECA}" presName="textRect" presStyleLbl="revTx" presStyleIdx="0" presStyleCnt="2">
        <dgm:presLayoutVars>
          <dgm:chMax val="1"/>
          <dgm:chPref val="1"/>
        </dgm:presLayoutVars>
      </dgm:prSet>
      <dgm:spPr/>
    </dgm:pt>
    <dgm:pt modelId="{96E59EA2-57A3-426D-B38E-98C90CBFAF36}" type="pres">
      <dgm:prSet presAssocID="{1D30A024-4563-40A7-A043-EB059EC2D1F2}" presName="sibTrans" presStyleCnt="0"/>
      <dgm:spPr/>
    </dgm:pt>
    <dgm:pt modelId="{0ACCF06E-AA4D-4B81-AAFE-A9F21B2E6BA8}" type="pres">
      <dgm:prSet presAssocID="{41267815-DA5F-4B8C-86B7-621633B0FF78}" presName="compNode" presStyleCnt="0"/>
      <dgm:spPr/>
    </dgm:pt>
    <dgm:pt modelId="{EF284342-ADD4-4EB4-907B-4C5B03E87AC4}" type="pres">
      <dgm:prSet presAssocID="{41267815-DA5F-4B8C-86B7-621633B0FF78}" presName="iconBgRect" presStyleLbl="bgShp" presStyleIdx="1" presStyleCnt="2"/>
      <dgm:spPr/>
    </dgm:pt>
    <dgm:pt modelId="{16D62AFB-1E5E-4F9B-AB4D-8F1E4F52546D}" type="pres">
      <dgm:prSet presAssocID="{41267815-DA5F-4B8C-86B7-621633B0FF7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ximize"/>
        </a:ext>
      </dgm:extLst>
    </dgm:pt>
    <dgm:pt modelId="{7A5983B6-92D8-4E87-B5C9-6C25A70E28E6}" type="pres">
      <dgm:prSet presAssocID="{41267815-DA5F-4B8C-86B7-621633B0FF78}" presName="spaceRect" presStyleCnt="0"/>
      <dgm:spPr/>
    </dgm:pt>
    <dgm:pt modelId="{A92F7EB0-319A-46A6-ACFE-FFF44FD89F4E}" type="pres">
      <dgm:prSet presAssocID="{41267815-DA5F-4B8C-86B7-621633B0FF78}" presName="textRect" presStyleLbl="revTx" presStyleIdx="1" presStyleCnt="2">
        <dgm:presLayoutVars>
          <dgm:chMax val="1"/>
          <dgm:chPref val="1"/>
        </dgm:presLayoutVars>
      </dgm:prSet>
      <dgm:spPr/>
    </dgm:pt>
  </dgm:ptLst>
  <dgm:cxnLst>
    <dgm:cxn modelId="{2797141C-D27F-431B-9DAC-E4C8FAF17C26}" srcId="{4B235DAD-ECCC-4B6C-971C-5A28070D6B1A}" destId="{13AD54F0-6FA8-434E-AB15-9277CF58BECA}" srcOrd="0" destOrd="0" parTransId="{E5E07E56-03D4-4CCF-8FD5-566E85809080}" sibTransId="{1D30A024-4563-40A7-A043-EB059EC2D1F2}"/>
    <dgm:cxn modelId="{DBDB4632-FBC5-466B-B6BC-EBC60D2CA781}" type="presOf" srcId="{41267815-DA5F-4B8C-86B7-621633B0FF78}" destId="{A92F7EB0-319A-46A6-ACFE-FFF44FD89F4E}" srcOrd="0" destOrd="0" presId="urn:microsoft.com/office/officeart/2018/5/layout/IconCircleLabelList"/>
    <dgm:cxn modelId="{B4BB396D-6A99-400F-BF21-0755428BEC81}" srcId="{4B235DAD-ECCC-4B6C-971C-5A28070D6B1A}" destId="{41267815-DA5F-4B8C-86B7-621633B0FF78}" srcOrd="1" destOrd="0" parTransId="{AA0F2FA0-9ED7-4AB0-A46B-D9E58AA495FC}" sibTransId="{A37A733B-74B5-414E-B56D-642215F31B90}"/>
    <dgm:cxn modelId="{720E8D91-4015-455E-B2F2-3F0CA06F4E92}" type="presOf" srcId="{13AD54F0-6FA8-434E-AB15-9277CF58BECA}" destId="{D28247E8-FE6F-4AC1-9997-890CFA0EDAC4}" srcOrd="0" destOrd="0" presId="urn:microsoft.com/office/officeart/2018/5/layout/IconCircleLabelList"/>
    <dgm:cxn modelId="{289146B9-AC44-48D7-BB03-E1BDADEBF478}" type="presOf" srcId="{4B235DAD-ECCC-4B6C-971C-5A28070D6B1A}" destId="{618E3C2B-D01A-4D59-99AC-E0873CCA61A8}" srcOrd="0" destOrd="0" presId="urn:microsoft.com/office/officeart/2018/5/layout/IconCircleLabelList"/>
    <dgm:cxn modelId="{3CE30534-93A5-48E6-8E52-29CB7BA30AE1}" type="presParOf" srcId="{618E3C2B-D01A-4D59-99AC-E0873CCA61A8}" destId="{0E7C583B-A568-4078-93B6-E91D035343A9}" srcOrd="0" destOrd="0" presId="urn:microsoft.com/office/officeart/2018/5/layout/IconCircleLabelList"/>
    <dgm:cxn modelId="{49E53725-0C6C-4688-98DE-F716FBD599AC}" type="presParOf" srcId="{0E7C583B-A568-4078-93B6-E91D035343A9}" destId="{66505715-5FAA-4EA9-A9B5-7ADFBB4FFDF5}" srcOrd="0" destOrd="0" presId="urn:microsoft.com/office/officeart/2018/5/layout/IconCircleLabelList"/>
    <dgm:cxn modelId="{28D06060-0DBF-4E21-A371-D5C84BBB3E29}" type="presParOf" srcId="{0E7C583B-A568-4078-93B6-E91D035343A9}" destId="{23349E39-B30C-44E7-9568-C84A6649B701}" srcOrd="1" destOrd="0" presId="urn:microsoft.com/office/officeart/2018/5/layout/IconCircleLabelList"/>
    <dgm:cxn modelId="{C8310CFA-CF4E-4114-8526-FF22299D5B51}" type="presParOf" srcId="{0E7C583B-A568-4078-93B6-E91D035343A9}" destId="{FC8BF074-0BB0-45FB-BA6D-AEB2A55E335B}" srcOrd="2" destOrd="0" presId="urn:microsoft.com/office/officeart/2018/5/layout/IconCircleLabelList"/>
    <dgm:cxn modelId="{1E2B2644-19BF-47C0-937C-1043C1D059F2}" type="presParOf" srcId="{0E7C583B-A568-4078-93B6-E91D035343A9}" destId="{D28247E8-FE6F-4AC1-9997-890CFA0EDAC4}" srcOrd="3" destOrd="0" presId="urn:microsoft.com/office/officeart/2018/5/layout/IconCircleLabelList"/>
    <dgm:cxn modelId="{BB434457-ED38-4A53-9F87-F85D00E4AE94}" type="presParOf" srcId="{618E3C2B-D01A-4D59-99AC-E0873CCA61A8}" destId="{96E59EA2-57A3-426D-B38E-98C90CBFAF36}" srcOrd="1" destOrd="0" presId="urn:microsoft.com/office/officeart/2018/5/layout/IconCircleLabelList"/>
    <dgm:cxn modelId="{6B5F3B92-5E9D-4E5B-85BD-40DD8850378F}" type="presParOf" srcId="{618E3C2B-D01A-4D59-99AC-E0873CCA61A8}" destId="{0ACCF06E-AA4D-4B81-AAFE-A9F21B2E6BA8}" srcOrd="2" destOrd="0" presId="urn:microsoft.com/office/officeart/2018/5/layout/IconCircleLabelList"/>
    <dgm:cxn modelId="{69C584DD-F9A4-47B0-BD34-00FDDCE74D2B}" type="presParOf" srcId="{0ACCF06E-AA4D-4B81-AAFE-A9F21B2E6BA8}" destId="{EF284342-ADD4-4EB4-907B-4C5B03E87AC4}" srcOrd="0" destOrd="0" presId="urn:microsoft.com/office/officeart/2018/5/layout/IconCircleLabelList"/>
    <dgm:cxn modelId="{01FEB565-3862-48BB-80E2-A853D5344C01}" type="presParOf" srcId="{0ACCF06E-AA4D-4B81-AAFE-A9F21B2E6BA8}" destId="{16D62AFB-1E5E-4F9B-AB4D-8F1E4F52546D}" srcOrd="1" destOrd="0" presId="urn:microsoft.com/office/officeart/2018/5/layout/IconCircleLabelList"/>
    <dgm:cxn modelId="{18CAA90E-11BD-409D-99DF-EE7166986F66}" type="presParOf" srcId="{0ACCF06E-AA4D-4B81-AAFE-A9F21B2E6BA8}" destId="{7A5983B6-92D8-4E87-B5C9-6C25A70E28E6}" srcOrd="2" destOrd="0" presId="urn:microsoft.com/office/officeart/2018/5/layout/IconCircleLabelList"/>
    <dgm:cxn modelId="{229B8821-8798-45AB-9CE0-96D57F17DA3B}" type="presParOf" srcId="{0ACCF06E-AA4D-4B81-AAFE-A9F21B2E6BA8}" destId="{A92F7EB0-319A-46A6-ACFE-FFF44FD89F4E}" srcOrd="3" destOrd="0" presId="urn:microsoft.com/office/officeart/2018/5/layout/IconCircle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04EDE-E4EF-43D2-A260-B3B2792551CB}">
      <dsp:nvSpPr>
        <dsp:cNvPr id="0" name=""/>
        <dsp:cNvSpPr/>
      </dsp:nvSpPr>
      <dsp:spPr>
        <a:xfrm>
          <a:off x="0" y="438116"/>
          <a:ext cx="6261100" cy="175764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733B84-E709-4E09-99A7-21CB715D0EC6}">
      <dsp:nvSpPr>
        <dsp:cNvPr id="0" name=""/>
        <dsp:cNvSpPr/>
      </dsp:nvSpPr>
      <dsp:spPr>
        <a:xfrm>
          <a:off x="531688" y="833587"/>
          <a:ext cx="966705" cy="9667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621A1F9-27DE-4E8F-AA30-FB7C4381EA24}">
      <dsp:nvSpPr>
        <dsp:cNvPr id="0" name=""/>
        <dsp:cNvSpPr/>
      </dsp:nvSpPr>
      <dsp:spPr>
        <a:xfrm>
          <a:off x="2030082" y="438116"/>
          <a:ext cx="4018399" cy="214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6709" tIns="226709" rIns="226709" bIns="226709" numCol="1" spcCol="1270" anchor="ctr" anchorCtr="0">
          <a:noAutofit/>
        </a:bodyPr>
        <a:lstStyle/>
        <a:p>
          <a:pPr marL="0" lvl="0" indent="0" algn="l" defTabSz="622300">
            <a:lnSpc>
              <a:spcPct val="90000"/>
            </a:lnSpc>
            <a:spcBef>
              <a:spcPct val="0"/>
            </a:spcBef>
            <a:spcAft>
              <a:spcPct val="35000"/>
            </a:spcAft>
            <a:buNone/>
          </a:pPr>
          <a:r>
            <a:rPr lang="en-US" sz="1400" kern="1200"/>
            <a:t>In order to improve the accuracy of the model, we can use a technique that allows us to get more data from the dataset that we already have. For this we can use augmentations - this technique is used in order to modify images so the model can be trained better (for example, cropped images, horizontally flipped images, vertically flipped images, shifted images, transposed images, etc.)</a:t>
          </a:r>
        </a:p>
      </dsp:txBody>
      <dsp:txXfrm>
        <a:off x="2030082" y="438116"/>
        <a:ext cx="4018399" cy="2142132"/>
      </dsp:txXfrm>
    </dsp:sp>
    <dsp:sp modelId="{CEA4ECEE-060E-4688-9A85-ECA7CDC1EED2}">
      <dsp:nvSpPr>
        <dsp:cNvPr id="0" name=""/>
        <dsp:cNvSpPr/>
      </dsp:nvSpPr>
      <dsp:spPr>
        <a:xfrm>
          <a:off x="0" y="2998226"/>
          <a:ext cx="6261100" cy="175764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4699D1-DEC8-4E33-9F0D-0481E013455C}">
      <dsp:nvSpPr>
        <dsp:cNvPr id="0" name=""/>
        <dsp:cNvSpPr/>
      </dsp:nvSpPr>
      <dsp:spPr>
        <a:xfrm>
          <a:off x="531688" y="3393696"/>
          <a:ext cx="966705" cy="9667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C43CFDF-C819-45AE-825D-595029086A99}">
      <dsp:nvSpPr>
        <dsp:cNvPr id="0" name=""/>
        <dsp:cNvSpPr/>
      </dsp:nvSpPr>
      <dsp:spPr>
        <a:xfrm>
          <a:off x="2030082" y="2998226"/>
          <a:ext cx="4018399" cy="214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6709" tIns="226709" rIns="226709" bIns="226709" numCol="1" spcCol="1270" anchor="ctr" anchorCtr="0">
          <a:noAutofit/>
        </a:bodyPr>
        <a:lstStyle/>
        <a:p>
          <a:pPr marL="0" lvl="0" indent="0" algn="l" defTabSz="622300">
            <a:lnSpc>
              <a:spcPct val="90000"/>
            </a:lnSpc>
            <a:spcBef>
              <a:spcPct val="0"/>
            </a:spcBef>
            <a:spcAft>
              <a:spcPct val="35000"/>
            </a:spcAft>
            <a:buNone/>
          </a:pPr>
          <a:r>
            <a:rPr lang="en-US" sz="1400" kern="1200"/>
            <a:t>For this purpose, we can use a great library that is able to augmentate the images for us easily - it is called albumentations. Albumentations can also be used by the tez library to create the ImageDataset.</a:t>
          </a:r>
        </a:p>
      </dsp:txBody>
      <dsp:txXfrm>
        <a:off x="2030082" y="2998226"/>
        <a:ext cx="4018399" cy="21421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505715-5FAA-4EA9-A9B5-7ADFBB4FFDF5}">
      <dsp:nvSpPr>
        <dsp:cNvPr id="0" name=""/>
        <dsp:cNvSpPr/>
      </dsp:nvSpPr>
      <dsp:spPr>
        <a:xfrm>
          <a:off x="328326" y="362397"/>
          <a:ext cx="1025085" cy="10250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349E39-B30C-44E7-9568-C84A6649B701}">
      <dsp:nvSpPr>
        <dsp:cNvPr id="0" name=""/>
        <dsp:cNvSpPr/>
      </dsp:nvSpPr>
      <dsp:spPr>
        <a:xfrm>
          <a:off x="546787" y="580858"/>
          <a:ext cx="588164" cy="5881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28247E8-FE6F-4AC1-9997-890CFA0EDAC4}">
      <dsp:nvSpPr>
        <dsp:cNvPr id="0" name=""/>
        <dsp:cNvSpPr/>
      </dsp:nvSpPr>
      <dsp:spPr>
        <a:xfrm>
          <a:off x="634" y="1706772"/>
          <a:ext cx="1680468" cy="1530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After the training has finished for the implemented LeafModel using the pretrained ResNet18 network, we can observe the promising results of the model, which has only been trained for 5 epochs.</a:t>
          </a:r>
        </a:p>
      </dsp:txBody>
      <dsp:txXfrm>
        <a:off x="634" y="1706772"/>
        <a:ext cx="1680468" cy="1530145"/>
      </dsp:txXfrm>
    </dsp:sp>
    <dsp:sp modelId="{EF284342-ADD4-4EB4-907B-4C5B03E87AC4}">
      <dsp:nvSpPr>
        <dsp:cNvPr id="0" name=""/>
        <dsp:cNvSpPr/>
      </dsp:nvSpPr>
      <dsp:spPr>
        <a:xfrm>
          <a:off x="2302876" y="362397"/>
          <a:ext cx="1025085" cy="1025085"/>
        </a:xfrm>
        <a:prstGeom prst="ellipse">
          <a:avLst/>
        </a:prstGeom>
        <a:solidFill>
          <a:schemeClr val="accent2">
            <a:hueOff val="-4620091"/>
            <a:satOff val="-1603"/>
            <a:lumOff val="588"/>
            <a:alphaOff val="0"/>
          </a:schemeClr>
        </a:solidFill>
        <a:ln>
          <a:noFill/>
        </a:ln>
        <a:effectLst/>
      </dsp:spPr>
      <dsp:style>
        <a:lnRef idx="0">
          <a:scrgbClr r="0" g="0" b="0"/>
        </a:lnRef>
        <a:fillRef idx="1">
          <a:scrgbClr r="0" g="0" b="0"/>
        </a:fillRef>
        <a:effectRef idx="0">
          <a:scrgbClr r="0" g="0" b="0"/>
        </a:effectRef>
        <a:fontRef idx="minor"/>
      </dsp:style>
    </dsp:sp>
    <dsp:sp modelId="{16D62AFB-1E5E-4F9B-AB4D-8F1E4F52546D}">
      <dsp:nvSpPr>
        <dsp:cNvPr id="0" name=""/>
        <dsp:cNvSpPr/>
      </dsp:nvSpPr>
      <dsp:spPr>
        <a:xfrm>
          <a:off x="2521337" y="580858"/>
          <a:ext cx="588164" cy="5881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2F7EB0-319A-46A6-ACFE-FFF44FD89F4E}">
      <dsp:nvSpPr>
        <dsp:cNvPr id="0" name=""/>
        <dsp:cNvSpPr/>
      </dsp:nvSpPr>
      <dsp:spPr>
        <a:xfrm>
          <a:off x="1975185" y="1706772"/>
          <a:ext cx="1680468" cy="1530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As can be seen in the picture above, the model shows promising results for as little as 5 epochs of training and the loss is getting lower with each epoch passing, the same as the accuracy is increasing with each epoch slightly.</a:t>
          </a:r>
        </a:p>
      </dsp:txBody>
      <dsp:txXfrm>
        <a:off x="1975185" y="1706772"/>
        <a:ext cx="1680468" cy="153014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2/15/2021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2/15/2021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2/15/2021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2/15/2021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2/15/2021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2/15/2021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2/15/2021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png"/><Relationship Id="rId7" Type="http://schemas.openxmlformats.org/officeDocument/2006/relationships/diagramQuickStyle" Target="../diagrams/quickStyle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15.png"/><Relationship Id="rId9" Type="http://schemas.microsoft.com/office/2007/relationships/diagramDrawing" Target="../diagrams/drawing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kaggle.com/c/cassava-leaf-disease-classification/dat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1DFD5-98A6-4D79-9FC7-0655A02DA336}"/>
              </a:ext>
            </a:extLst>
          </p:cNvPr>
          <p:cNvSpPr>
            <a:spLocks noGrp="1"/>
          </p:cNvSpPr>
          <p:nvPr>
            <p:ph type="ctrTitle"/>
          </p:nvPr>
        </p:nvSpPr>
        <p:spPr/>
        <p:txBody>
          <a:bodyPr/>
          <a:lstStyle/>
          <a:p>
            <a:r>
              <a:rPr lang="en-US" dirty="0"/>
              <a:t>Cassava Leaf Disease Classification</a:t>
            </a:r>
          </a:p>
        </p:txBody>
      </p:sp>
      <p:sp>
        <p:nvSpPr>
          <p:cNvPr id="3" name="Subtitle 2">
            <a:extLst>
              <a:ext uri="{FF2B5EF4-FFF2-40B4-BE49-F238E27FC236}">
                <a16:creationId xmlns:a16="http://schemas.microsoft.com/office/drawing/2014/main" id="{E1262CEB-BC48-4829-BEA2-2835BE25A28E}"/>
              </a:ext>
            </a:extLst>
          </p:cNvPr>
          <p:cNvSpPr>
            <a:spLocks noGrp="1"/>
          </p:cNvSpPr>
          <p:nvPr>
            <p:ph type="subTitle" idx="1"/>
          </p:nvPr>
        </p:nvSpPr>
        <p:spPr/>
        <p:txBody>
          <a:bodyPr/>
          <a:lstStyle/>
          <a:p>
            <a:r>
              <a:rPr lang="en-US" dirty="0"/>
              <a:t>Pech Edward-Daniel</a:t>
            </a:r>
          </a:p>
          <a:p>
            <a:r>
              <a:rPr lang="en-US" dirty="0" err="1"/>
              <a:t>Parfenie</a:t>
            </a:r>
            <a:r>
              <a:rPr lang="en-US" dirty="0"/>
              <a:t> Cristian-</a:t>
            </a:r>
            <a:r>
              <a:rPr lang="en-US" dirty="0" err="1"/>
              <a:t>Ioan</a:t>
            </a:r>
            <a:endParaRPr lang="en-US" dirty="0"/>
          </a:p>
        </p:txBody>
      </p:sp>
    </p:spTree>
    <p:extLst>
      <p:ext uri="{BB962C8B-B14F-4D97-AF65-F5344CB8AC3E}">
        <p14:creationId xmlns:p14="http://schemas.microsoft.com/office/powerpoint/2010/main" val="3859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5" name="Rectangle 14">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DA488B-5CE9-403A-B7FE-D6D95BD3C3F9}"/>
              </a:ext>
            </a:extLst>
          </p:cNvPr>
          <p:cNvSpPr>
            <a:spLocks noGrp="1"/>
          </p:cNvSpPr>
          <p:nvPr>
            <p:ph type="title"/>
          </p:nvPr>
        </p:nvSpPr>
        <p:spPr>
          <a:xfrm>
            <a:off x="680321" y="753228"/>
            <a:ext cx="4136123" cy="1080938"/>
          </a:xfrm>
        </p:spPr>
        <p:txBody>
          <a:bodyPr>
            <a:normAutofit/>
          </a:bodyPr>
          <a:lstStyle/>
          <a:p>
            <a:r>
              <a:rPr lang="en-US" sz="2400"/>
              <a:t>Results</a:t>
            </a:r>
          </a:p>
        </p:txBody>
      </p:sp>
      <p:pic>
        <p:nvPicPr>
          <p:cNvPr id="19" name="Picture 18">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pic>
        <p:nvPicPr>
          <p:cNvPr id="4" name="Picture 3">
            <a:extLst>
              <a:ext uri="{FF2B5EF4-FFF2-40B4-BE49-F238E27FC236}">
                <a16:creationId xmlns:a16="http://schemas.microsoft.com/office/drawing/2014/main" id="{867F89ED-A7A7-46A8-B71A-848B6C0187DC}"/>
              </a:ext>
            </a:extLst>
          </p:cNvPr>
          <p:cNvPicPr/>
          <p:nvPr/>
        </p:nvPicPr>
        <p:blipFill>
          <a:blip r:embed="rId4"/>
          <a:stretch>
            <a:fillRect/>
          </a:stretch>
        </p:blipFill>
        <p:spPr>
          <a:xfrm>
            <a:off x="5276090" y="2198615"/>
            <a:ext cx="6269479" cy="2460770"/>
          </a:xfrm>
          <a:prstGeom prst="rect">
            <a:avLst/>
          </a:prstGeom>
          <a:ln>
            <a:noFill/>
          </a:ln>
          <a:effectLst>
            <a:outerShdw blurRad="76200" dist="63500" dir="5040000" algn="tl" rotWithShape="0">
              <a:srgbClr val="000000">
                <a:alpha val="41000"/>
              </a:srgbClr>
            </a:outerShdw>
          </a:effectLst>
        </p:spPr>
      </p:pic>
      <p:graphicFrame>
        <p:nvGraphicFramePr>
          <p:cNvPr id="6" name="Content Placeholder 2">
            <a:extLst>
              <a:ext uri="{FF2B5EF4-FFF2-40B4-BE49-F238E27FC236}">
                <a16:creationId xmlns:a16="http://schemas.microsoft.com/office/drawing/2014/main" id="{4722BEDF-942E-4974-A0DD-D98E6780D6ED}"/>
              </a:ext>
            </a:extLst>
          </p:cNvPr>
          <p:cNvGraphicFramePr>
            <a:graphicFrameLocks noGrp="1"/>
          </p:cNvGraphicFramePr>
          <p:nvPr>
            <p:ph idx="1"/>
            <p:extLst>
              <p:ext uri="{D42A27DB-BD31-4B8C-83A1-F6EECF244321}">
                <p14:modId xmlns:p14="http://schemas.microsoft.com/office/powerpoint/2010/main" val="2596552575"/>
              </p:ext>
            </p:extLst>
          </p:nvPr>
        </p:nvGraphicFramePr>
        <p:xfrm>
          <a:off x="680321" y="2336873"/>
          <a:ext cx="3656289" cy="359931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73782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106B9FE-7E5A-4047-B5D3-C3C24BD3E8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60EBA20-0A64-45D5-B937-FE93DCA01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5632" y="0"/>
            <a:ext cx="340636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3EAD5E5B-543A-4690-8C75-BACF7FFB40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pic>
        <p:nvPicPr>
          <p:cNvPr id="14" name="Picture 13">
            <a:extLst>
              <a:ext uri="{FF2B5EF4-FFF2-40B4-BE49-F238E27FC236}">
                <a16:creationId xmlns:a16="http://schemas.microsoft.com/office/drawing/2014/main" id="{98739700-980C-4F96-84CD-97157DFE86A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59089"/>
            <a:ext cx="9107362" cy="321164"/>
          </a:xfrm>
          <a:prstGeom prst="rect">
            <a:avLst/>
          </a:prstGeom>
        </p:spPr>
      </p:pic>
      <p:sp>
        <p:nvSpPr>
          <p:cNvPr id="16" name="Rectangle 15">
            <a:extLst>
              <a:ext uri="{FF2B5EF4-FFF2-40B4-BE49-F238E27FC236}">
                <a16:creationId xmlns:a16="http://schemas.microsoft.com/office/drawing/2014/main" id="{52A2FDCB-3B06-44F3-A0AA-2C056C3E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9107363" cy="136819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958071F-EF3F-454D-A069-8A41BB82D2E1}"/>
              </a:ext>
            </a:extLst>
          </p:cNvPr>
          <p:cNvSpPr>
            <a:spLocks noGrp="1"/>
          </p:cNvSpPr>
          <p:nvPr>
            <p:ph type="title"/>
          </p:nvPr>
        </p:nvSpPr>
        <p:spPr>
          <a:xfrm>
            <a:off x="680321" y="753228"/>
            <a:ext cx="7461844" cy="1080938"/>
          </a:xfrm>
        </p:spPr>
        <p:txBody>
          <a:bodyPr>
            <a:normAutofit/>
          </a:bodyPr>
          <a:lstStyle/>
          <a:p>
            <a:r>
              <a:rPr lang="en-US">
                <a:solidFill>
                  <a:srgbClr val="FFFFFF"/>
                </a:solidFill>
              </a:rPr>
              <a:t>Introduction</a:t>
            </a:r>
          </a:p>
        </p:txBody>
      </p:sp>
      <p:sp>
        <p:nvSpPr>
          <p:cNvPr id="3" name="Content Placeholder 2">
            <a:extLst>
              <a:ext uri="{FF2B5EF4-FFF2-40B4-BE49-F238E27FC236}">
                <a16:creationId xmlns:a16="http://schemas.microsoft.com/office/drawing/2014/main" id="{E650A889-B4AF-4654-8B0C-5AEE1594D616}"/>
              </a:ext>
            </a:extLst>
          </p:cNvPr>
          <p:cNvSpPr>
            <a:spLocks noGrp="1"/>
          </p:cNvSpPr>
          <p:nvPr>
            <p:ph idx="1"/>
          </p:nvPr>
        </p:nvSpPr>
        <p:spPr>
          <a:xfrm>
            <a:off x="680321" y="2336873"/>
            <a:ext cx="7461844" cy="3142077"/>
          </a:xfrm>
        </p:spPr>
        <p:txBody>
          <a:bodyPr>
            <a:normAutofit/>
          </a:bodyPr>
          <a:lstStyle/>
          <a:p>
            <a:r>
              <a:rPr lang="en-US" sz="1800"/>
              <a:t>Cassava is the second-largest provider of carbohydrates in Africa, it is a key food security crop grown by smallholder farmers because it can withstand harsh conditions. At least 80% of household farms in Sub-Saharan Africa grow this starchy root, but viral diseases are major sources of poor yields.</a:t>
            </a:r>
          </a:p>
        </p:txBody>
      </p:sp>
    </p:spTree>
    <p:extLst>
      <p:ext uri="{BB962C8B-B14F-4D97-AF65-F5344CB8AC3E}">
        <p14:creationId xmlns:p14="http://schemas.microsoft.com/office/powerpoint/2010/main" val="4135856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7D779A7-E08A-49F8-92CC-C0DFB0D33AD4}"/>
              </a:ext>
            </a:extLst>
          </p:cNvPr>
          <p:cNvSpPr>
            <a:spLocks noGrp="1"/>
          </p:cNvSpPr>
          <p:nvPr>
            <p:ph type="title"/>
          </p:nvPr>
        </p:nvSpPr>
        <p:spPr>
          <a:xfrm>
            <a:off x="680321" y="2063262"/>
            <a:ext cx="3739279" cy="2661052"/>
          </a:xfrm>
        </p:spPr>
        <p:txBody>
          <a:bodyPr>
            <a:normAutofit/>
          </a:bodyPr>
          <a:lstStyle/>
          <a:p>
            <a:pPr algn="r"/>
            <a:r>
              <a:rPr lang="en-US" sz="4400">
                <a:solidFill>
                  <a:srgbClr val="FFFFFF"/>
                </a:solidFill>
              </a:rPr>
              <a:t>The dataset</a:t>
            </a:r>
          </a:p>
        </p:txBody>
      </p:sp>
      <p:sp>
        <p:nvSpPr>
          <p:cNvPr id="3" name="Content Placeholder 2">
            <a:extLst>
              <a:ext uri="{FF2B5EF4-FFF2-40B4-BE49-F238E27FC236}">
                <a16:creationId xmlns:a16="http://schemas.microsoft.com/office/drawing/2014/main" id="{336699F1-A651-4DCA-AA2C-ECC1E825A1A6}"/>
              </a:ext>
            </a:extLst>
          </p:cNvPr>
          <p:cNvSpPr>
            <a:spLocks noGrp="1"/>
          </p:cNvSpPr>
          <p:nvPr>
            <p:ph idx="1"/>
          </p:nvPr>
        </p:nvSpPr>
        <p:spPr>
          <a:xfrm>
            <a:off x="5287995" y="661106"/>
            <a:ext cx="6257362" cy="5503101"/>
          </a:xfrm>
        </p:spPr>
        <p:txBody>
          <a:bodyPr anchor="ctr">
            <a:normAutofit/>
          </a:bodyPr>
          <a:lstStyle/>
          <a:p>
            <a:r>
              <a:rPr lang="en-US" sz="1700">
                <a:solidFill>
                  <a:srgbClr val="FFFFFF"/>
                </a:solidFill>
              </a:rPr>
              <a:t>The dataset was acquired from </a:t>
            </a:r>
            <a:r>
              <a:rPr lang="en-US" sz="1700" u="sng">
                <a:solidFill>
                  <a:srgbClr val="FFFFFF"/>
                </a:solidFill>
                <a:hlinkClick r:id="rId4"/>
              </a:rPr>
              <a:t>Kaggle</a:t>
            </a:r>
            <a:r>
              <a:rPr lang="en-US" sz="1700">
                <a:solidFill>
                  <a:srgbClr val="FFFFFF"/>
                </a:solidFill>
              </a:rPr>
              <a:t> and is part of a competition in order to detect which disease the Cassava leaves have.</a:t>
            </a:r>
          </a:p>
          <a:p>
            <a:endParaRPr lang="en-US" sz="1700">
              <a:solidFill>
                <a:srgbClr val="FFFFFF"/>
              </a:solidFill>
            </a:endParaRPr>
          </a:p>
          <a:p>
            <a:r>
              <a:rPr lang="en-US" sz="1700">
                <a:solidFill>
                  <a:srgbClr val="FFFFFF"/>
                </a:solidFill>
              </a:rPr>
              <a:t>The dataset contains a total of 21,397 images with specific labels for each image. There are 5 different classes in the dataset that are available for this classification problem:</a:t>
            </a:r>
          </a:p>
          <a:p>
            <a:pPr lvl="0"/>
            <a:r>
              <a:rPr lang="en-US" sz="1700">
                <a:solidFill>
                  <a:srgbClr val="FFFFFF"/>
                </a:solidFill>
              </a:rPr>
              <a:t>Class 0 represents the "Cassava Bacterial Blight" and has 1087 related images</a:t>
            </a:r>
          </a:p>
          <a:p>
            <a:pPr lvl="0"/>
            <a:r>
              <a:rPr lang="en-US" sz="1700">
                <a:solidFill>
                  <a:srgbClr val="FFFFFF"/>
                </a:solidFill>
              </a:rPr>
              <a:t>Class 1 represents the "Cassava Brown Streak Disease" and has 2189 related images</a:t>
            </a:r>
          </a:p>
          <a:p>
            <a:pPr lvl="0"/>
            <a:r>
              <a:rPr lang="en-US" sz="1700">
                <a:solidFill>
                  <a:srgbClr val="FFFFFF"/>
                </a:solidFill>
              </a:rPr>
              <a:t>Class 2 represents the "Cassava Green Mottle" and has 2386 related images</a:t>
            </a:r>
          </a:p>
          <a:p>
            <a:pPr lvl="0"/>
            <a:r>
              <a:rPr lang="en-US" sz="1700">
                <a:solidFill>
                  <a:srgbClr val="FFFFFF"/>
                </a:solidFill>
              </a:rPr>
              <a:t>Class 3 represents the "Cassava Mosaic Disease" and has 13158 related images</a:t>
            </a:r>
          </a:p>
          <a:p>
            <a:r>
              <a:rPr lang="en-US" sz="1700">
                <a:solidFill>
                  <a:srgbClr val="FFFFFF"/>
                </a:solidFill>
              </a:rPr>
              <a:t>Class 4 represents the "Healthy" and has 2577 related images</a:t>
            </a:r>
          </a:p>
        </p:txBody>
      </p:sp>
    </p:spTree>
    <p:extLst>
      <p:ext uri="{BB962C8B-B14F-4D97-AF65-F5344CB8AC3E}">
        <p14:creationId xmlns:p14="http://schemas.microsoft.com/office/powerpoint/2010/main" val="309173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0A05B0B-A1F8-4ABC-9717-C155761FF2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5" name="Picture 14">
            <a:extLst>
              <a:ext uri="{FF2B5EF4-FFF2-40B4-BE49-F238E27FC236}">
                <a16:creationId xmlns:a16="http://schemas.microsoft.com/office/drawing/2014/main" id="{48FDEB09-6B0C-49C9-927F-ECF8837819B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a:extLst>
              <a:ext uri="{FF2B5EF4-FFF2-40B4-BE49-F238E27FC236}">
                <a16:creationId xmlns:a16="http://schemas.microsoft.com/office/drawing/2014/main" id="{6015B1C5-64E4-4E09-813B-B359344B5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18">
            <a:extLst>
              <a:ext uri="{FF2B5EF4-FFF2-40B4-BE49-F238E27FC236}">
                <a16:creationId xmlns:a16="http://schemas.microsoft.com/office/drawing/2014/main" id="{7F90A3D7-2150-40EC-90CB-FD9CDABB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6621B2A-7ED6-4407-9579-B117AEFDEA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52538"/>
            <a:ext cx="5538554" cy="5925402"/>
          </a:xfrm>
          <a:prstGeom prst="rect">
            <a:avLst/>
          </a:prstGeom>
          <a:noFill/>
          <a:ln w="22225">
            <a:solidFill>
              <a:srgbClr val="B1B7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surface chart&#10;&#10;Description automatically generated">
            <a:extLst>
              <a:ext uri="{FF2B5EF4-FFF2-40B4-BE49-F238E27FC236}">
                <a16:creationId xmlns:a16="http://schemas.microsoft.com/office/drawing/2014/main" id="{72888AA6-F475-4709-A9C6-2B6CC5190096}"/>
              </a:ext>
            </a:extLst>
          </p:cNvPr>
          <p:cNvPicPr/>
          <p:nvPr/>
        </p:nvPicPr>
        <p:blipFill rotWithShape="1">
          <a:blip r:embed="rId4"/>
          <a:srcRect l="12360" r="10240" b="2"/>
          <a:stretch/>
        </p:blipFill>
        <p:spPr>
          <a:xfrm>
            <a:off x="643467" y="609599"/>
            <a:ext cx="5211232" cy="5604934"/>
          </a:xfrm>
          <a:prstGeom prst="rect">
            <a:avLst/>
          </a:prstGeom>
        </p:spPr>
      </p:pic>
      <p:sp>
        <p:nvSpPr>
          <p:cNvPr id="23" name="Rectangle 22">
            <a:extLst>
              <a:ext uri="{FF2B5EF4-FFF2-40B4-BE49-F238E27FC236}">
                <a16:creationId xmlns:a16="http://schemas.microsoft.com/office/drawing/2014/main" id="{AF44AE07-6B0A-445B-B590-66D2EC133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2021" y="453280"/>
            <a:ext cx="5538554" cy="5925402"/>
          </a:xfrm>
          <a:prstGeom prst="rect">
            <a:avLst/>
          </a:prstGeom>
          <a:noFill/>
          <a:ln w="22225">
            <a:solidFill>
              <a:srgbClr val="B1B7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able&#10;&#10;Description automatically generated">
            <a:extLst>
              <a:ext uri="{FF2B5EF4-FFF2-40B4-BE49-F238E27FC236}">
                <a16:creationId xmlns:a16="http://schemas.microsoft.com/office/drawing/2014/main" id="{D3952D81-00DF-41A5-A11D-6D2631735BCB}"/>
              </a:ext>
            </a:extLst>
          </p:cNvPr>
          <p:cNvPicPr/>
          <p:nvPr/>
        </p:nvPicPr>
        <p:blipFill rotWithShape="1">
          <a:blip r:embed="rId5"/>
          <a:srcRect t="6196"/>
          <a:stretch/>
        </p:blipFill>
        <p:spPr>
          <a:xfrm>
            <a:off x="6348476" y="610341"/>
            <a:ext cx="5211232" cy="5604934"/>
          </a:xfrm>
          <a:prstGeom prst="rect">
            <a:avLst/>
          </a:prstGeom>
        </p:spPr>
      </p:pic>
      <p:sp>
        <p:nvSpPr>
          <p:cNvPr id="7" name="TextBox 6">
            <a:extLst>
              <a:ext uri="{FF2B5EF4-FFF2-40B4-BE49-F238E27FC236}">
                <a16:creationId xmlns:a16="http://schemas.microsoft.com/office/drawing/2014/main" id="{8A4BEA00-97FD-4321-92A7-D8F4A9AC6A72}"/>
              </a:ext>
            </a:extLst>
          </p:cNvPr>
          <p:cNvSpPr txBox="1"/>
          <p:nvPr/>
        </p:nvSpPr>
        <p:spPr>
          <a:xfrm>
            <a:off x="6348476" y="5654782"/>
            <a:ext cx="5211232" cy="560493"/>
          </a:xfrm>
          <a:prstGeom prst="rect">
            <a:avLst/>
          </a:prstGeom>
          <a:solidFill>
            <a:srgbClr val="000000">
              <a:alpha val="50000"/>
            </a:srgbClr>
          </a:solidFill>
          <a:ln>
            <a:noFill/>
          </a:ln>
        </p:spPr>
        <p:txBody>
          <a:bodyPr wrap="square" rtlCol="0">
            <a:noAutofit/>
          </a:bodyPr>
          <a:lstStyle/>
          <a:p>
            <a:pPr algn="ctr">
              <a:spcAft>
                <a:spcPts val="600"/>
              </a:spcAft>
            </a:pPr>
            <a:r>
              <a:rPr lang="en-US" sz="1300">
                <a:solidFill>
                  <a:srgbClr val="FFFFFF"/>
                </a:solidFill>
              </a:rPr>
              <a:t>The csv file structure</a:t>
            </a:r>
          </a:p>
        </p:txBody>
      </p:sp>
      <p:sp>
        <p:nvSpPr>
          <p:cNvPr id="8" name="TextBox 7">
            <a:extLst>
              <a:ext uri="{FF2B5EF4-FFF2-40B4-BE49-F238E27FC236}">
                <a16:creationId xmlns:a16="http://schemas.microsoft.com/office/drawing/2014/main" id="{D2E34AFA-C514-4F58-9F51-879363D3AB8F}"/>
              </a:ext>
            </a:extLst>
          </p:cNvPr>
          <p:cNvSpPr txBox="1"/>
          <p:nvPr/>
        </p:nvSpPr>
        <p:spPr>
          <a:xfrm>
            <a:off x="643467" y="5654040"/>
            <a:ext cx="5211232" cy="560493"/>
          </a:xfrm>
          <a:prstGeom prst="rect">
            <a:avLst/>
          </a:prstGeom>
          <a:solidFill>
            <a:srgbClr val="000000">
              <a:alpha val="50000"/>
            </a:srgbClr>
          </a:solidFill>
          <a:ln>
            <a:noFill/>
          </a:ln>
        </p:spPr>
        <p:txBody>
          <a:bodyPr wrap="square" rtlCol="0">
            <a:noAutofit/>
          </a:bodyPr>
          <a:lstStyle/>
          <a:p>
            <a:pPr algn="ctr">
              <a:spcAft>
                <a:spcPts val="600"/>
              </a:spcAft>
            </a:pPr>
            <a:r>
              <a:rPr lang="en-US" sz="1300">
                <a:solidFill>
                  <a:srgbClr val="FFFFFF"/>
                </a:solidFill>
              </a:rPr>
              <a:t>Sample photo</a:t>
            </a:r>
          </a:p>
        </p:txBody>
      </p:sp>
    </p:spTree>
    <p:extLst>
      <p:ext uri="{BB962C8B-B14F-4D97-AF65-F5344CB8AC3E}">
        <p14:creationId xmlns:p14="http://schemas.microsoft.com/office/powerpoint/2010/main" val="2577471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85FFDC-0CAD-450C-A1F1-75E392CC8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F9672BDB-4ABD-40E5-A8B8-F7340E3BD8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B1FA2BC7-3F19-4E1C-B3D1-19995D9F6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2FF40B5-1E36-4442-8D28-D1AA571AD2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7" name="Rectangle 16">
            <a:extLst>
              <a:ext uri="{FF2B5EF4-FFF2-40B4-BE49-F238E27FC236}">
                <a16:creationId xmlns:a16="http://schemas.microsoft.com/office/drawing/2014/main" id="{73C09592-2DB2-47C0-A5CB-BD39288D1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098598D-B218-4F97-86E4-BE5CE535281B}"/>
              </a:ext>
            </a:extLst>
          </p:cNvPr>
          <p:cNvSpPr>
            <a:spLocks noGrp="1"/>
          </p:cNvSpPr>
          <p:nvPr>
            <p:ph type="title"/>
          </p:nvPr>
        </p:nvSpPr>
        <p:spPr>
          <a:xfrm>
            <a:off x="680321" y="2063262"/>
            <a:ext cx="3739279" cy="2661052"/>
          </a:xfrm>
        </p:spPr>
        <p:txBody>
          <a:bodyPr>
            <a:normAutofit/>
          </a:bodyPr>
          <a:lstStyle/>
          <a:p>
            <a:pPr algn="r"/>
            <a:r>
              <a:rPr lang="en-US" sz="4100"/>
              <a:t>Data augmentations</a:t>
            </a:r>
          </a:p>
        </p:txBody>
      </p:sp>
      <p:graphicFrame>
        <p:nvGraphicFramePr>
          <p:cNvPr id="5" name="Content Placeholder 2">
            <a:extLst>
              <a:ext uri="{FF2B5EF4-FFF2-40B4-BE49-F238E27FC236}">
                <a16:creationId xmlns:a16="http://schemas.microsoft.com/office/drawing/2014/main" id="{E441B6A6-9A1B-454C-A8EB-FCB40620875E}"/>
              </a:ext>
            </a:extLst>
          </p:cNvPr>
          <p:cNvGraphicFramePr>
            <a:graphicFrameLocks noGrp="1"/>
          </p:cNvGraphicFramePr>
          <p:nvPr>
            <p:ph idx="1"/>
            <p:extLst>
              <p:ext uri="{D42A27DB-BD31-4B8C-83A1-F6EECF244321}">
                <p14:modId xmlns:p14="http://schemas.microsoft.com/office/powerpoint/2010/main" val="2731994257"/>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78092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B9C2B48-3899-4B1D-B526-C35DFD16BC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1A89A43D-53DA-411B-94AD-DEEF9B654A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4" name="Picture 13">
            <a:extLst>
              <a:ext uri="{FF2B5EF4-FFF2-40B4-BE49-F238E27FC236}">
                <a16:creationId xmlns:a16="http://schemas.microsoft.com/office/drawing/2014/main" id="{5D844A84-2EA4-4FF5-83FD-E14C9E8D722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6" name="Rectangle 15">
            <a:extLst>
              <a:ext uri="{FF2B5EF4-FFF2-40B4-BE49-F238E27FC236}">
                <a16:creationId xmlns:a16="http://schemas.microsoft.com/office/drawing/2014/main" id="{6A23D1B2-B408-4913-9A1D-051C9DB38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0189E329-C38B-4230-A181-B6B8BB9E1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id="{C267B0E0-0B85-4B6D-AFCD-0083F94E1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741DAC6C-9C47-44AD-89C8-BABF948434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24" name="Rectangle 23">
            <a:extLst>
              <a:ext uri="{FF2B5EF4-FFF2-40B4-BE49-F238E27FC236}">
                <a16:creationId xmlns:a16="http://schemas.microsoft.com/office/drawing/2014/main" id="{1879D0B7-5E33-4D25-B4AC-FAC80502F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2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34A3F9D9-DEBA-4F2F-B136-85B1AEF091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688333"/>
            <a:ext cx="6400800" cy="185701"/>
          </a:xfrm>
          <a:prstGeom prst="rect">
            <a:avLst/>
          </a:prstGeom>
        </p:spPr>
      </p:pic>
      <p:sp>
        <p:nvSpPr>
          <p:cNvPr id="28" name="Rectangle 27">
            <a:extLst>
              <a:ext uri="{FF2B5EF4-FFF2-40B4-BE49-F238E27FC236}">
                <a16:creationId xmlns:a16="http://schemas.microsoft.com/office/drawing/2014/main" id="{E75F9095-798C-4EF6-ABD0-3498021F8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162908"/>
            <a:ext cx="6411743" cy="253218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3875E7F7-FB72-4473-9443-8C5B03D283CD}"/>
              </a:ext>
            </a:extLst>
          </p:cNvPr>
          <p:cNvSpPr txBox="1"/>
          <p:nvPr/>
        </p:nvSpPr>
        <p:spPr>
          <a:xfrm>
            <a:off x="273486" y="2704508"/>
            <a:ext cx="5549028" cy="1413643"/>
          </a:xfrm>
          <a:prstGeom prst="rect">
            <a:avLst/>
          </a:prstGeom>
        </p:spPr>
        <p:txBody>
          <a:bodyPr vert="horz" lIns="91440" tIns="45720" rIns="91440" bIns="45720" rtlCol="0" anchor="b">
            <a:normAutofit/>
          </a:bodyPr>
          <a:lstStyle/>
          <a:p>
            <a:pPr algn="r" defTabSz="914400">
              <a:lnSpc>
                <a:spcPct val="90000"/>
              </a:lnSpc>
              <a:spcBef>
                <a:spcPct val="0"/>
              </a:spcBef>
              <a:spcAft>
                <a:spcPts val="600"/>
              </a:spcAft>
            </a:pPr>
            <a:r>
              <a:rPr lang="en-US" sz="4600">
                <a:latin typeface="+mj-lt"/>
                <a:ea typeface="+mj-ea"/>
                <a:cs typeface="+mj-cs"/>
              </a:rPr>
              <a:t>Transformed image using augmentation</a:t>
            </a:r>
          </a:p>
        </p:txBody>
      </p:sp>
      <p:pic>
        <p:nvPicPr>
          <p:cNvPr id="5" name="Picture 4">
            <a:extLst>
              <a:ext uri="{FF2B5EF4-FFF2-40B4-BE49-F238E27FC236}">
                <a16:creationId xmlns:a16="http://schemas.microsoft.com/office/drawing/2014/main" id="{81E79A6A-C62A-4411-9E85-221D5CDE6B10}"/>
              </a:ext>
            </a:extLst>
          </p:cNvPr>
          <p:cNvPicPr/>
          <p:nvPr/>
        </p:nvPicPr>
        <p:blipFill>
          <a:blip r:embed="rId5"/>
          <a:stretch>
            <a:fillRect/>
          </a:stretch>
        </p:blipFill>
        <p:spPr>
          <a:xfrm>
            <a:off x="6736079" y="800863"/>
            <a:ext cx="4809490" cy="5256273"/>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964971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698906-F123-49CB-B633-247AC4870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2AFB628-1D2A-4F5A-8E9E-2C8E917B59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3" name="Rectangle 12">
            <a:extLst>
              <a:ext uri="{FF2B5EF4-FFF2-40B4-BE49-F238E27FC236}">
                <a16:creationId xmlns:a16="http://schemas.microsoft.com/office/drawing/2014/main" id="{5D86D9DA-31E3-48ED-9F77-2D8B649BD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4C6B320-AA89-4C19-89F7-71D46B26BA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48C75BD-DBF0-48D6-9B64-7A1BBAD5BD65}"/>
              </a:ext>
            </a:extLst>
          </p:cNvPr>
          <p:cNvSpPr>
            <a:spLocks noGrp="1"/>
          </p:cNvSpPr>
          <p:nvPr>
            <p:ph type="title"/>
          </p:nvPr>
        </p:nvSpPr>
        <p:spPr>
          <a:xfrm>
            <a:off x="680321" y="753228"/>
            <a:ext cx="5584677" cy="1080938"/>
          </a:xfrm>
        </p:spPr>
        <p:txBody>
          <a:bodyPr>
            <a:normAutofit/>
          </a:bodyPr>
          <a:lstStyle/>
          <a:p>
            <a:r>
              <a:rPr lang="en-US" dirty="0"/>
              <a:t>Data processing</a:t>
            </a:r>
          </a:p>
        </p:txBody>
      </p:sp>
      <p:pic>
        <p:nvPicPr>
          <p:cNvPr id="17" name="Picture 16">
            <a:extLst>
              <a:ext uri="{FF2B5EF4-FFF2-40B4-BE49-F238E27FC236}">
                <a16:creationId xmlns:a16="http://schemas.microsoft.com/office/drawing/2014/main" id="{4AC1383A-2DFB-422E-8FB2-1CABD96DDF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3" name="Content Placeholder 2">
            <a:extLst>
              <a:ext uri="{FF2B5EF4-FFF2-40B4-BE49-F238E27FC236}">
                <a16:creationId xmlns:a16="http://schemas.microsoft.com/office/drawing/2014/main" id="{A89FADA2-509B-424B-B763-943599A82841}"/>
              </a:ext>
            </a:extLst>
          </p:cNvPr>
          <p:cNvSpPr>
            <a:spLocks noGrp="1"/>
          </p:cNvSpPr>
          <p:nvPr>
            <p:ph idx="1"/>
          </p:nvPr>
        </p:nvSpPr>
        <p:spPr>
          <a:xfrm>
            <a:off x="680321" y="2336873"/>
            <a:ext cx="5104843" cy="3599316"/>
          </a:xfrm>
        </p:spPr>
        <p:txBody>
          <a:bodyPr>
            <a:normAutofit/>
          </a:bodyPr>
          <a:lstStyle/>
          <a:p>
            <a:r>
              <a:rPr lang="en-US" sz="2000"/>
              <a:t>The data processing will be done using pytorch datasets, not directly, but by using the tez library which provides a helpful class of ImageDataset, specific for these type of problems which is quite helpful.</a:t>
            </a:r>
          </a:p>
          <a:p>
            <a:endParaRPr lang="en-US" sz="2000"/>
          </a:p>
        </p:txBody>
      </p:sp>
      <p:sp>
        <p:nvSpPr>
          <p:cNvPr id="19" name="Rectangle 18">
            <a:extLst>
              <a:ext uri="{FF2B5EF4-FFF2-40B4-BE49-F238E27FC236}">
                <a16:creationId xmlns:a16="http://schemas.microsoft.com/office/drawing/2014/main" id="{645EE119-0AC6-45BA-AE5E-A86AFE1C7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ext&#10;&#10;Description automatically generated">
            <a:extLst>
              <a:ext uri="{FF2B5EF4-FFF2-40B4-BE49-F238E27FC236}">
                <a16:creationId xmlns:a16="http://schemas.microsoft.com/office/drawing/2014/main" id="{A30EFD72-7D10-4FF3-9AD8-589DC7F1A0E0}"/>
              </a:ext>
            </a:extLst>
          </p:cNvPr>
          <p:cNvPicPr/>
          <p:nvPr/>
        </p:nvPicPr>
        <p:blipFill rotWithShape="1">
          <a:blip r:embed="rId4"/>
          <a:srcRect b="1598"/>
          <a:stretch/>
        </p:blipFill>
        <p:spPr bwMode="auto">
          <a:xfrm>
            <a:off x="7043933" y="2195916"/>
            <a:ext cx="4178419" cy="2459374"/>
          </a:xfrm>
          <a:prstGeom prst="rect">
            <a:avLst/>
          </a:prstGeom>
          <a:ln>
            <a:noFill/>
          </a:ln>
          <a:effectLst>
            <a:softEdge rad="0"/>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287605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764E3F6-59F1-44FF-9EF2-8EF0BCA30B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DF1CE84-BC06-4E42-A5D4-7B92E327FD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3" name="Rectangle 12">
            <a:extLst>
              <a:ext uri="{FF2B5EF4-FFF2-40B4-BE49-F238E27FC236}">
                <a16:creationId xmlns:a16="http://schemas.microsoft.com/office/drawing/2014/main" id="{0743C7B8-BD05-4C16-9FC9-6B5C5BA3A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B9B529-EAD6-442A-92A1-6A496B932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7533ACD-2F32-4F0E-97F9-51AD73C801E9}"/>
              </a:ext>
            </a:extLst>
          </p:cNvPr>
          <p:cNvSpPr>
            <a:spLocks noGrp="1"/>
          </p:cNvSpPr>
          <p:nvPr>
            <p:ph type="title"/>
          </p:nvPr>
        </p:nvSpPr>
        <p:spPr>
          <a:xfrm>
            <a:off x="680321" y="753228"/>
            <a:ext cx="7087552" cy="1080938"/>
          </a:xfrm>
        </p:spPr>
        <p:txBody>
          <a:bodyPr>
            <a:normAutofit/>
          </a:bodyPr>
          <a:lstStyle/>
          <a:p>
            <a:r>
              <a:rPr lang="en-US" dirty="0"/>
              <a:t>The model</a:t>
            </a:r>
          </a:p>
        </p:txBody>
      </p:sp>
      <p:pic>
        <p:nvPicPr>
          <p:cNvPr id="17" name="Picture 16">
            <a:extLst>
              <a:ext uri="{FF2B5EF4-FFF2-40B4-BE49-F238E27FC236}">
                <a16:creationId xmlns:a16="http://schemas.microsoft.com/office/drawing/2014/main" id="{C0419FA5-A1B5-487F-92D4-03983819F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Content Placeholder 2">
            <a:extLst>
              <a:ext uri="{FF2B5EF4-FFF2-40B4-BE49-F238E27FC236}">
                <a16:creationId xmlns:a16="http://schemas.microsoft.com/office/drawing/2014/main" id="{6337B597-6D9E-40EE-8DCA-3484FC5FFC37}"/>
              </a:ext>
            </a:extLst>
          </p:cNvPr>
          <p:cNvSpPr>
            <a:spLocks noGrp="1"/>
          </p:cNvSpPr>
          <p:nvPr>
            <p:ph idx="1"/>
          </p:nvPr>
        </p:nvSpPr>
        <p:spPr>
          <a:xfrm>
            <a:off x="680321" y="2336873"/>
            <a:ext cx="6423211" cy="3599316"/>
          </a:xfrm>
        </p:spPr>
        <p:txBody>
          <a:bodyPr>
            <a:normAutofit/>
          </a:bodyPr>
          <a:lstStyle/>
          <a:p>
            <a:r>
              <a:rPr lang="en-US" sz="2000"/>
              <a:t>The model is based on ResNet18 and a part of the structure can be observed in the picture below. The resnet18 was taken from torchvision.models.resnet18 and is a pretrained model, the fully connected layer of the network is replaced by a linear layer which has as output 5 possible values.</a:t>
            </a:r>
          </a:p>
          <a:p>
            <a:endParaRPr lang="en-US" sz="2000"/>
          </a:p>
        </p:txBody>
      </p:sp>
      <p:pic>
        <p:nvPicPr>
          <p:cNvPr id="4" name="Picture 3">
            <a:extLst>
              <a:ext uri="{FF2B5EF4-FFF2-40B4-BE49-F238E27FC236}">
                <a16:creationId xmlns:a16="http://schemas.microsoft.com/office/drawing/2014/main" id="{BFB8B544-376F-45AA-BF01-2A718788AF07}"/>
              </a:ext>
            </a:extLst>
          </p:cNvPr>
          <p:cNvPicPr/>
          <p:nvPr/>
        </p:nvPicPr>
        <p:blipFill>
          <a:blip r:embed="rId4"/>
          <a:stretch>
            <a:fillRect/>
          </a:stretch>
        </p:blipFill>
        <p:spPr>
          <a:xfrm>
            <a:off x="7783853" y="2113872"/>
            <a:ext cx="4278303" cy="352682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401254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3" name="Rectangle 12">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1C896E2-069F-49E3-96E9-05A0C4560112}"/>
              </a:ext>
            </a:extLst>
          </p:cNvPr>
          <p:cNvSpPr>
            <a:spLocks noGrp="1"/>
          </p:cNvSpPr>
          <p:nvPr>
            <p:ph type="title"/>
          </p:nvPr>
        </p:nvSpPr>
        <p:spPr>
          <a:xfrm>
            <a:off x="680321" y="753228"/>
            <a:ext cx="4136123" cy="1080938"/>
          </a:xfrm>
        </p:spPr>
        <p:txBody>
          <a:bodyPr>
            <a:normAutofit/>
          </a:bodyPr>
          <a:lstStyle/>
          <a:p>
            <a:r>
              <a:rPr lang="en-US" sz="2400"/>
              <a:t>LeafModel implementation</a:t>
            </a:r>
          </a:p>
        </p:txBody>
      </p:sp>
      <p:pic>
        <p:nvPicPr>
          <p:cNvPr id="17" name="Picture 16">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2366F8FB-F73E-4670-BBAE-845ED45261C2}"/>
              </a:ext>
            </a:extLst>
          </p:cNvPr>
          <p:cNvSpPr>
            <a:spLocks noGrp="1"/>
          </p:cNvSpPr>
          <p:nvPr>
            <p:ph idx="1"/>
          </p:nvPr>
        </p:nvSpPr>
        <p:spPr>
          <a:xfrm>
            <a:off x="680321" y="2336873"/>
            <a:ext cx="3656289" cy="3599316"/>
          </a:xfrm>
        </p:spPr>
        <p:txBody>
          <a:bodyPr>
            <a:normAutofit/>
          </a:bodyPr>
          <a:lstStyle/>
          <a:p>
            <a:r>
              <a:rPr lang="en-US" sz="1400"/>
              <a:t>The implementation of the LeafModel which uses the resnet18 network is created in such way to accommodate the inputs for this problem, in this case the images and targets or classes for the images, given as parameters.</a:t>
            </a:r>
          </a:p>
        </p:txBody>
      </p:sp>
      <p:pic>
        <p:nvPicPr>
          <p:cNvPr id="4" name="Picture 3" descr="Graphical user interface, text, application&#10;&#10;Description automatically generated">
            <a:extLst>
              <a:ext uri="{FF2B5EF4-FFF2-40B4-BE49-F238E27FC236}">
                <a16:creationId xmlns:a16="http://schemas.microsoft.com/office/drawing/2014/main" id="{F7FFA148-1D5C-4423-97F8-4E6936502B8B}"/>
              </a:ext>
            </a:extLst>
          </p:cNvPr>
          <p:cNvPicPr/>
          <p:nvPr/>
        </p:nvPicPr>
        <p:blipFill>
          <a:blip r:embed="rId4"/>
          <a:stretch>
            <a:fillRect/>
          </a:stretch>
        </p:blipFill>
        <p:spPr>
          <a:xfrm>
            <a:off x="5572234" y="640080"/>
            <a:ext cx="5677191" cy="557784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18744144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otalTime>1</TotalTime>
  <Words>536</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Trebuchet MS</vt:lpstr>
      <vt:lpstr>Berlin</vt:lpstr>
      <vt:lpstr>Cassava Leaf Disease Classification</vt:lpstr>
      <vt:lpstr>Introduction</vt:lpstr>
      <vt:lpstr>The dataset</vt:lpstr>
      <vt:lpstr>PowerPoint Presentation</vt:lpstr>
      <vt:lpstr>Data augmentations</vt:lpstr>
      <vt:lpstr>PowerPoint Presentation</vt:lpstr>
      <vt:lpstr>Data processing</vt:lpstr>
      <vt:lpstr>The model</vt:lpstr>
      <vt:lpstr>LeafModel implementation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Cassava Leaf Disease Classification</dc:title>
  <dc:creator>Daniel Pech</dc:creator>
  <cp:lastModifiedBy>Daniel Pech</cp:lastModifiedBy>
  <cp:revision>1</cp:revision>
  <dcterms:created xsi:type="dcterms:W3CDTF">2021-02-15T22:01:03Z</dcterms:created>
  <dcterms:modified xsi:type="dcterms:W3CDTF">2021-02-15T22:02:29Z</dcterms:modified>
</cp:coreProperties>
</file>