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7" r:id="rId2"/>
    <p:sldId id="278" r:id="rId3"/>
    <p:sldId id="279" r:id="rId4"/>
    <p:sldId id="280" r:id="rId5"/>
    <p:sldId id="281" r:id="rId6"/>
    <p:sldId id="276" r:id="rId7"/>
    <p:sldId id="273" r:id="rId8"/>
    <p:sldId id="269" r:id="rId9"/>
    <p:sldId id="268" r:id="rId10"/>
    <p:sldId id="271" r:id="rId11"/>
    <p:sldId id="27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4B64B-25F0-2A93-CBD3-A940BDE692BE}" v="438" dt="2022-04-07T21:56:01.104"/>
    <p1510:client id="{BA54DE75-3846-A246-C852-9D9B581E4F99}" v="1" dt="2022-04-06T14:26:12.999"/>
    <p1510:client id="{E0FECE90-AC60-43B8-31C9-06910823809F}" v="248" dt="2022-04-07T12:55:09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91" autoAdjust="0"/>
  </p:normalViewPr>
  <p:slideViewPr>
    <p:cSldViewPr snapToGrid="0">
      <p:cViewPr varScale="1">
        <p:scale>
          <a:sx n="92" d="100"/>
          <a:sy n="92" d="100"/>
        </p:scale>
        <p:origin x="118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397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6b93b027_1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6b93b027_1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936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82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38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2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6b93b027_1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6b93b027_1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23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lv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374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6b93b027_1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6b93b027_1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07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6b93b027_1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6b93b027_1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351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6b93b027_1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6b93b027_1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82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18" Type="http://schemas.openxmlformats.org/officeDocument/2006/relationships/image" Target="../media/image32.jpeg"/><Relationship Id="rId3" Type="http://schemas.openxmlformats.org/officeDocument/2006/relationships/image" Target="../media/image17.png"/><Relationship Id="rId21" Type="http://schemas.openxmlformats.org/officeDocument/2006/relationships/image" Target="../media/image35.jpe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17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jpeg"/><Relationship Id="rId20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24" Type="http://schemas.openxmlformats.org/officeDocument/2006/relationships/image" Target="../media/image38.jpeg"/><Relationship Id="rId5" Type="http://schemas.openxmlformats.org/officeDocument/2006/relationships/image" Target="../media/image19.jpeg"/><Relationship Id="rId15" Type="http://schemas.openxmlformats.org/officeDocument/2006/relationships/image" Target="../media/image29.jpeg"/><Relationship Id="rId23" Type="http://schemas.openxmlformats.org/officeDocument/2006/relationships/image" Target="../media/image37.jpeg"/><Relationship Id="rId10" Type="http://schemas.openxmlformats.org/officeDocument/2006/relationships/image" Target="../media/image24.jpeg"/><Relationship Id="rId19" Type="http://schemas.openxmlformats.org/officeDocument/2006/relationships/image" Target="../media/image33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Relationship Id="rId14" Type="http://schemas.openxmlformats.org/officeDocument/2006/relationships/image" Target="../media/image28.jpeg"/><Relationship Id="rId22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áfico 24">
            <a:extLst>
              <a:ext uri="{FF2B5EF4-FFF2-40B4-BE49-F238E27FC236}">
                <a16:creationId xmlns:a16="http://schemas.microsoft.com/office/drawing/2014/main" id="{A377C4F4-F3C7-4EEE-8872-748E7188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7193" y="1897071"/>
            <a:ext cx="726650" cy="72665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3BD877D8-79C3-4732-8A80-FB81ABC1C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1310" y="539318"/>
            <a:ext cx="1658670" cy="2488005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28D076D8-107E-4390-A6C9-1EE900901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1975" y="956704"/>
            <a:ext cx="1658670" cy="248800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887EEF89-D975-4937-A871-FE7C668C3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4949" y="1272784"/>
            <a:ext cx="1731389" cy="2597084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0DC88ABB-1240-4031-98BB-2AB3F6816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695" y="3138736"/>
            <a:ext cx="914400" cy="74295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21E40C9-0E49-4B13-927B-CBCA4E73F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6243" y="3354058"/>
            <a:ext cx="914400" cy="74295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C02101A-6E6F-440F-9935-FDA04D66B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4714" y="3528872"/>
            <a:ext cx="1124274" cy="562137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2C66107-861E-4B3D-AB24-B93D8CD5B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99852" y="3247804"/>
            <a:ext cx="1124274" cy="56213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1DA0440-6473-4160-86A3-C185ACB4D1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55331" y="2966735"/>
            <a:ext cx="1124274" cy="562137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2DEBA64B-6ECC-40EE-9703-5B23021C35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2733" y="2437891"/>
            <a:ext cx="1124274" cy="56213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8A09F84-39B0-4143-BEBB-28226B4B50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17468" y="2692325"/>
            <a:ext cx="1124274" cy="562137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5C20F1A3-F6DA-40BB-8176-2084F94F3D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2235" y="3808612"/>
            <a:ext cx="1124274" cy="562137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D1EF2795-F84A-49EB-AA08-83CD542510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47327" y="3777743"/>
            <a:ext cx="114300" cy="3429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0C205F38-D9DC-4CC3-9157-9827EB0608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51689" y="762460"/>
            <a:ext cx="517982" cy="388487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4CEB9591-37F2-4FC2-A91C-02C7D7731E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4416784" y="2217410"/>
            <a:ext cx="883607" cy="757378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2A728256-F793-4B78-AD17-7A781C7882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2494" y="907892"/>
            <a:ext cx="377177" cy="282882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49FE574D-5C18-4A01-AE14-3D91938254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1418" y="842117"/>
            <a:ext cx="305566" cy="229174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BC262EB-72DE-4C86-948B-1CDB414B4E70}"/>
              </a:ext>
            </a:extLst>
          </p:cNvPr>
          <p:cNvSpPr txBox="1"/>
          <p:nvPr/>
        </p:nvSpPr>
        <p:spPr>
          <a:xfrm>
            <a:off x="6060748" y="1183321"/>
            <a:ext cx="24772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700" dirty="0">
                <a:solidFill>
                  <a:schemeClr val="bg1"/>
                </a:solidFill>
              </a:rPr>
              <a:t>Plataforma de </a:t>
            </a:r>
            <a:r>
              <a:rPr lang="pt-PT" sz="2700" dirty="0" err="1">
                <a:solidFill>
                  <a:schemeClr val="bg1"/>
                </a:solidFill>
              </a:rPr>
              <a:t>Drones</a:t>
            </a:r>
            <a:r>
              <a:rPr lang="pt-PT" sz="2700" dirty="0">
                <a:solidFill>
                  <a:schemeClr val="bg1"/>
                </a:solidFill>
              </a:rPr>
              <a:t> Aéreos </a:t>
            </a:r>
            <a:r>
              <a:rPr lang="pt-PT" sz="2700" dirty="0" err="1">
                <a:solidFill>
                  <a:schemeClr val="bg1"/>
                </a:solidFill>
              </a:rPr>
              <a:t>multi-tecnologia</a:t>
            </a:r>
            <a:r>
              <a:rPr lang="pt-PT" sz="2700" dirty="0">
                <a:solidFill>
                  <a:schemeClr val="bg1"/>
                </a:solidFill>
              </a:rPr>
              <a:t> para suporte a comunicações críticas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CF321B-4865-4CD1-A4B0-2D709822DB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27" y="4322433"/>
            <a:ext cx="4505281" cy="7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21523 0.202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01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7361 L -0.29779 0.2932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1833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0.14909 0.1594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79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02266 0.0884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442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Future </a:t>
            </a:r>
            <a:r>
              <a:rPr lang="pt-PT" err="1"/>
              <a:t>work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 err="1"/>
              <a:t>Comunication</a:t>
            </a:r>
            <a:r>
              <a:rPr lang="pt-PT" dirty="0"/>
              <a:t>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dirty="0"/>
              <a:t>	</a:t>
            </a:r>
            <a:r>
              <a:rPr lang="pt-PT" dirty="0" err="1"/>
              <a:t>LoRa</a:t>
            </a:r>
            <a:r>
              <a:rPr lang="pt-PT" dirty="0"/>
              <a:t>: </a:t>
            </a:r>
            <a:r>
              <a:rPr lang="pt-PT" dirty="0" err="1"/>
              <a:t>Implementation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LoRa</a:t>
            </a:r>
            <a:r>
              <a:rPr lang="pt-PT" dirty="0"/>
              <a:t> in node </a:t>
            </a:r>
            <a:r>
              <a:rPr lang="pt-PT" dirty="0" err="1"/>
              <a:t>mode</a:t>
            </a:r>
            <a:endParaRPr lang="pt-PT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dirty="0"/>
              <a:t>	</a:t>
            </a:r>
            <a:r>
              <a:rPr lang="pt-PT" dirty="0" err="1"/>
              <a:t>LoRa</a:t>
            </a:r>
            <a:r>
              <a:rPr lang="pt-PT" dirty="0"/>
              <a:t>: </a:t>
            </a:r>
            <a:r>
              <a:rPr lang="pt-PT" dirty="0" err="1"/>
              <a:t>Creation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mechanism</a:t>
            </a:r>
            <a:r>
              <a:rPr lang="pt-PT" dirty="0"/>
              <a:t> to “</a:t>
            </a:r>
            <a:r>
              <a:rPr lang="pt-PT" dirty="0" err="1"/>
              <a:t>swap</a:t>
            </a:r>
            <a:r>
              <a:rPr lang="pt-PT" dirty="0"/>
              <a:t>”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gateway</a:t>
            </a:r>
            <a:r>
              <a:rPr lang="pt-PT" dirty="0"/>
              <a:t> &amp; node</a:t>
            </a:r>
            <a:br>
              <a:rPr lang="pt-PT" dirty="0"/>
            </a:br>
            <a:r>
              <a:rPr lang="pt-PT" dirty="0"/>
              <a:t>	</a:t>
            </a:r>
            <a:r>
              <a:rPr lang="pt-PT" dirty="0" err="1"/>
              <a:t>Automation</a:t>
            </a:r>
            <a:r>
              <a:rPr lang="pt-PT" dirty="0"/>
              <a:t>: </a:t>
            </a:r>
            <a:r>
              <a:rPr lang="pt-PT" dirty="0" err="1"/>
              <a:t>Creation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mechanism</a:t>
            </a:r>
            <a:r>
              <a:rPr lang="pt-PT" dirty="0"/>
              <a:t> to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missions</a:t>
            </a:r>
            <a:r>
              <a:rPr lang="pt-PT" dirty="0"/>
              <a:t> live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dirty="0"/>
              <a:t>	</a:t>
            </a:r>
            <a:r>
              <a:rPr lang="pt-PT" dirty="0" err="1"/>
              <a:t>Automation</a:t>
            </a:r>
            <a:r>
              <a:rPr lang="pt-PT" dirty="0"/>
              <a:t>: </a:t>
            </a:r>
            <a:r>
              <a:rPr lang="pt-PT" dirty="0" err="1"/>
              <a:t>Creation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mechanism</a:t>
            </a:r>
            <a:r>
              <a:rPr lang="pt-PT" dirty="0"/>
              <a:t> to </a:t>
            </a:r>
            <a:r>
              <a:rPr lang="pt-PT" dirty="0" err="1"/>
              <a:t>adapt</a:t>
            </a:r>
            <a:r>
              <a:rPr lang="pt-PT" dirty="0"/>
              <a:t> data </a:t>
            </a:r>
            <a:r>
              <a:rPr lang="pt-PT" dirty="0" err="1"/>
              <a:t>transfer</a:t>
            </a:r>
            <a:r>
              <a:rPr lang="pt-PT" dirty="0"/>
              <a:t> rate 			      dependente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signal</a:t>
            </a:r>
            <a:r>
              <a:rPr lang="pt-PT" dirty="0"/>
              <a:t> </a:t>
            </a:r>
            <a:r>
              <a:rPr lang="pt-PT" dirty="0" err="1"/>
              <a:t>quality</a:t>
            </a:r>
            <a:endParaRPr lang="pt-PT" dirty="0"/>
          </a:p>
          <a:p>
            <a:pPr marL="114300" indent="0">
              <a:buNone/>
            </a:pPr>
            <a:r>
              <a:rPr lang="pt-PT" dirty="0"/>
              <a:t>	</a:t>
            </a:r>
            <a:endParaRPr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99" y="4317927"/>
            <a:ext cx="4571999" cy="7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09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Demos</a:t>
            </a:r>
            <a:endParaRPr dirty="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99" y="4317927"/>
            <a:ext cx="4571999" cy="7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F9DE37-27AD-4531-A1EA-65FD3C7C2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PT" dirty="0" err="1"/>
              <a:t>Communication</a:t>
            </a:r>
            <a:endParaRPr lang="pt-PT" dirty="0"/>
          </a:p>
          <a:p>
            <a:pPr>
              <a:buFont typeface="+mj-lt"/>
              <a:buAutoNum type="arabicPeriod"/>
            </a:pPr>
            <a:r>
              <a:rPr lang="pt-PT" dirty="0"/>
              <a:t>Data </a:t>
            </a:r>
            <a:r>
              <a:rPr lang="pt-PT" dirty="0" err="1"/>
              <a:t>persistence</a:t>
            </a:r>
            <a:endParaRPr lang="pt-PT" dirty="0"/>
          </a:p>
          <a:p>
            <a:pPr>
              <a:buFont typeface="+mj-lt"/>
              <a:buAutoNum type="arabicPeriod"/>
            </a:pPr>
            <a:r>
              <a:rPr lang="pt-PT" dirty="0" err="1"/>
              <a:t>Dashboard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957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F26B-4853-4915-8EDB-9C2E3C49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Quick</a:t>
            </a:r>
            <a:r>
              <a:rPr lang="pt-PT" dirty="0"/>
              <a:t> </a:t>
            </a:r>
            <a:r>
              <a:rPr lang="pt-PT" dirty="0" err="1"/>
              <a:t>Start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ED84A-0C2F-4C11-B4D6-A978C9599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BCECE6B-36E9-48DB-B5AD-0588B42A1F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This project has the objective of exploring the full potential of UAV’s in the context of supporting critical communications.</a:t>
            </a:r>
          </a:p>
          <a:p>
            <a:pPr marL="114300" indent="0">
              <a:buNone/>
            </a:pPr>
            <a:endParaRPr lang="pt-PT" dirty="0"/>
          </a:p>
        </p:txBody>
      </p:sp>
      <p:pic>
        <p:nvPicPr>
          <p:cNvPr id="5" name="Google Shape;106;p20">
            <a:extLst>
              <a:ext uri="{FF2B5EF4-FFF2-40B4-BE49-F238E27FC236}">
                <a16:creationId xmlns:a16="http://schemas.microsoft.com/office/drawing/2014/main" id="{FBEBFEEF-986C-4E88-93D7-0D4A7B0300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99" y="4317927"/>
            <a:ext cx="4571999" cy="7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258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F26B-4853-4915-8EDB-9C2E3C49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Quick</a:t>
            </a:r>
            <a:r>
              <a:rPr lang="pt-PT" dirty="0"/>
              <a:t> </a:t>
            </a:r>
            <a:r>
              <a:rPr lang="pt-PT" dirty="0" err="1"/>
              <a:t>Start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ED84A-0C2F-4C11-B4D6-A978C9599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BCECE6B-36E9-48DB-B5AD-0588B42A1F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Implementation of WAVE (802.11p) vehicular orientated protocol.</a:t>
            </a:r>
          </a:p>
          <a:p>
            <a:r>
              <a:rPr lang="en-US" dirty="0"/>
              <a:t>Implementation of LoRa </a:t>
            </a:r>
            <a:br>
              <a:rPr lang="en-US" dirty="0"/>
            </a:br>
            <a:r>
              <a:rPr lang="en-US" dirty="0"/>
              <a:t>(Long Range) </a:t>
            </a:r>
          </a:p>
          <a:p>
            <a:r>
              <a:rPr lang="pt-PT" dirty="0" err="1"/>
              <a:t>Mechanism</a:t>
            </a:r>
            <a:r>
              <a:rPr lang="pt-PT" dirty="0"/>
              <a:t> to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missions</a:t>
            </a:r>
            <a:r>
              <a:rPr lang="pt-PT" dirty="0"/>
              <a:t> live</a:t>
            </a:r>
          </a:p>
          <a:p>
            <a:r>
              <a:rPr lang="pt-PT" dirty="0" err="1"/>
              <a:t>Mechanism</a:t>
            </a:r>
            <a:r>
              <a:rPr lang="pt-PT" dirty="0"/>
              <a:t> to </a:t>
            </a:r>
            <a:r>
              <a:rPr lang="pt-PT" dirty="0" err="1"/>
              <a:t>adapt</a:t>
            </a:r>
            <a:r>
              <a:rPr lang="pt-PT" dirty="0"/>
              <a:t> data </a:t>
            </a:r>
            <a:r>
              <a:rPr lang="pt-PT" dirty="0" err="1"/>
              <a:t>transfer</a:t>
            </a:r>
            <a:r>
              <a:rPr lang="pt-PT" dirty="0"/>
              <a:t> rate dependente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signal</a:t>
            </a:r>
            <a:r>
              <a:rPr lang="pt-PT" dirty="0"/>
              <a:t> </a:t>
            </a:r>
            <a:r>
              <a:rPr lang="pt-PT" dirty="0" err="1"/>
              <a:t>quality</a:t>
            </a:r>
            <a:endParaRPr lang="en-US" dirty="0"/>
          </a:p>
        </p:txBody>
      </p:sp>
      <p:pic>
        <p:nvPicPr>
          <p:cNvPr id="5" name="Google Shape;106;p20">
            <a:extLst>
              <a:ext uri="{FF2B5EF4-FFF2-40B4-BE49-F238E27FC236}">
                <a16:creationId xmlns:a16="http://schemas.microsoft.com/office/drawing/2014/main" id="{FBEBFEEF-986C-4E88-93D7-0D4A7B0300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99" y="4317927"/>
            <a:ext cx="4571999" cy="7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54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F26B-4853-4915-8EDB-9C2E3C49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Quick</a:t>
            </a:r>
            <a:r>
              <a:rPr lang="pt-PT" dirty="0"/>
              <a:t> </a:t>
            </a:r>
            <a:r>
              <a:rPr lang="pt-PT" dirty="0" err="1"/>
              <a:t>Start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ED84A-0C2F-4C11-B4D6-A978C9599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BCECE6B-36E9-48DB-B5AD-0588B42A1F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PT" dirty="0" err="1"/>
              <a:t>Enhanced</a:t>
            </a:r>
            <a:r>
              <a:rPr lang="pt-PT" dirty="0"/>
              <a:t> </a:t>
            </a:r>
            <a:r>
              <a:rPr lang="pt-PT" dirty="0" err="1"/>
              <a:t>dashboard</a:t>
            </a:r>
            <a:endParaRPr lang="pt-PT" dirty="0"/>
          </a:p>
          <a:p>
            <a:r>
              <a:rPr lang="pt-PT" dirty="0"/>
              <a:t>Display </a:t>
            </a:r>
            <a:r>
              <a:rPr lang="pt-PT" dirty="0" err="1"/>
              <a:t>metrics</a:t>
            </a:r>
            <a:r>
              <a:rPr lang="pt-PT" dirty="0"/>
              <a:t> &amp; </a:t>
            </a:r>
            <a:r>
              <a:rPr lang="pt-PT" dirty="0" err="1"/>
              <a:t>statistics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API</a:t>
            </a:r>
          </a:p>
          <a:p>
            <a:r>
              <a:rPr lang="pt-PT" dirty="0" err="1"/>
              <a:t>Develop</a:t>
            </a:r>
            <a:r>
              <a:rPr lang="pt-PT" dirty="0"/>
              <a:t> </a:t>
            </a:r>
            <a:r>
              <a:rPr lang="pt-PT" dirty="0" err="1"/>
              <a:t>user-friendly</a:t>
            </a:r>
            <a:r>
              <a:rPr lang="pt-PT" dirty="0"/>
              <a:t> </a:t>
            </a:r>
            <a:r>
              <a:rPr lang="pt-PT" dirty="0" err="1"/>
              <a:t>mission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</a:p>
        </p:txBody>
      </p:sp>
      <p:pic>
        <p:nvPicPr>
          <p:cNvPr id="5" name="Google Shape;106;p20">
            <a:extLst>
              <a:ext uri="{FF2B5EF4-FFF2-40B4-BE49-F238E27FC236}">
                <a16:creationId xmlns:a16="http://schemas.microsoft.com/office/drawing/2014/main" id="{FBEBFEEF-986C-4E88-93D7-0D4A7B0300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99" y="4317927"/>
            <a:ext cx="4571999" cy="7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14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F26B-4853-4915-8EDB-9C2E3C49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Quick</a:t>
            </a:r>
            <a:r>
              <a:rPr lang="pt-PT" dirty="0"/>
              <a:t> </a:t>
            </a:r>
            <a:r>
              <a:rPr lang="pt-PT" dirty="0" err="1"/>
              <a:t>Start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ED84A-0C2F-4C11-B4D6-A978C9599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BCECE6B-36E9-48DB-B5AD-0588B42A1F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PT" dirty="0" err="1"/>
              <a:t>Implementation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influx</a:t>
            </a:r>
            <a:r>
              <a:rPr lang="pt-PT" dirty="0"/>
              <a:t> DB</a:t>
            </a:r>
          </a:p>
          <a:p>
            <a:r>
              <a:rPr lang="pt-PT" dirty="0" err="1"/>
              <a:t>Implementation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Django</a:t>
            </a:r>
            <a:r>
              <a:rPr lang="pt-PT" dirty="0"/>
              <a:t> API</a:t>
            </a:r>
          </a:p>
        </p:txBody>
      </p:sp>
      <p:pic>
        <p:nvPicPr>
          <p:cNvPr id="5" name="Google Shape;106;p20">
            <a:extLst>
              <a:ext uri="{FF2B5EF4-FFF2-40B4-BE49-F238E27FC236}">
                <a16:creationId xmlns:a16="http://schemas.microsoft.com/office/drawing/2014/main" id="{FBEBFEEF-986C-4E88-93D7-0D4A7B0300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99" y="4317927"/>
            <a:ext cx="4571999" cy="7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0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1396" y="-29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Architecture</a:t>
            </a: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99" y="4317927"/>
            <a:ext cx="4571999" cy="7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Shape, square&#10;&#10;Description automatically generated">
            <a:extLst>
              <a:ext uri="{FF2B5EF4-FFF2-40B4-BE49-F238E27FC236}">
                <a16:creationId xmlns:a16="http://schemas.microsoft.com/office/drawing/2014/main" id="{D9D88927-3C67-CA81-0938-80E7F04AD8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7" t="2967" r="604" b="593"/>
          <a:stretch/>
        </p:blipFill>
        <p:spPr>
          <a:xfrm>
            <a:off x="175568" y="476120"/>
            <a:ext cx="1850019" cy="1866729"/>
          </a:xfrm>
          <a:prstGeom prst="rect">
            <a:avLst/>
          </a:prstGeom>
        </p:spPr>
      </p:pic>
      <p:pic>
        <p:nvPicPr>
          <p:cNvPr id="7" name="Picture 2" descr="Shape, square&#10;&#10;Description automatically generated">
            <a:extLst>
              <a:ext uri="{FF2B5EF4-FFF2-40B4-BE49-F238E27FC236}">
                <a16:creationId xmlns:a16="http://schemas.microsoft.com/office/drawing/2014/main" id="{A806C386-2062-7A50-936F-BE9D7EE988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7" t="2967" r="604" b="593"/>
          <a:stretch/>
        </p:blipFill>
        <p:spPr>
          <a:xfrm>
            <a:off x="5672970" y="537905"/>
            <a:ext cx="1873188" cy="1897621"/>
          </a:xfrm>
          <a:prstGeom prst="rect">
            <a:avLst/>
          </a:prstGeom>
        </p:spPr>
      </p:pic>
      <p:pic>
        <p:nvPicPr>
          <p:cNvPr id="8" name="Picture 2" descr="Shape, square&#10;&#10;Description automatically generated">
            <a:extLst>
              <a:ext uri="{FF2B5EF4-FFF2-40B4-BE49-F238E27FC236}">
                <a16:creationId xmlns:a16="http://schemas.microsoft.com/office/drawing/2014/main" id="{B7F2B363-3B5F-72D0-0214-0AA1270B87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7" t="2967" r="604" b="593"/>
          <a:stretch/>
        </p:blipFill>
        <p:spPr>
          <a:xfrm>
            <a:off x="136953" y="2746674"/>
            <a:ext cx="1927249" cy="1928514"/>
          </a:xfrm>
          <a:prstGeom prst="rect">
            <a:avLst/>
          </a:prstGeom>
        </p:spPr>
      </p:pic>
      <p:pic>
        <p:nvPicPr>
          <p:cNvPr id="9" name="Picture 2" descr="Shape, square&#10;&#10;Description automatically generated">
            <a:extLst>
              <a:ext uri="{FF2B5EF4-FFF2-40B4-BE49-F238E27FC236}">
                <a16:creationId xmlns:a16="http://schemas.microsoft.com/office/drawing/2014/main" id="{F4D6A858-35D4-5A2B-8F97-3D58040C8F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7" t="2967" r="604" b="593"/>
          <a:stretch/>
        </p:blipFill>
        <p:spPr>
          <a:xfrm>
            <a:off x="2785933" y="2715782"/>
            <a:ext cx="1904080" cy="1928513"/>
          </a:xfrm>
          <a:prstGeom prst="rect">
            <a:avLst/>
          </a:prstGeom>
        </p:spPr>
      </p:pic>
      <p:pic>
        <p:nvPicPr>
          <p:cNvPr id="5" name="Picture 5" descr="Qr code&#10;&#10;Description automatically generated">
            <a:extLst>
              <a:ext uri="{FF2B5EF4-FFF2-40B4-BE49-F238E27FC236}">
                <a16:creationId xmlns:a16="http://schemas.microsoft.com/office/drawing/2014/main" id="{C75D008D-5633-5E64-6B9C-EA97E8909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79" y="631353"/>
            <a:ext cx="496844" cy="5599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92BDA562-C5A4-5811-75C7-E9BCA9594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840" y="1842571"/>
            <a:ext cx="305318" cy="500706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CC5A5357-3977-D046-BB87-8DDEF2D62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835" y="3472119"/>
            <a:ext cx="421675" cy="423477"/>
          </a:xfrm>
          <a:prstGeom prst="rect">
            <a:avLst/>
          </a:prstGeom>
        </p:spPr>
      </p:pic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B40336C-BEAE-A686-C089-AA92EA959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0331" y="3361037"/>
            <a:ext cx="600333" cy="676533"/>
          </a:xfrm>
          <a:prstGeom prst="rect">
            <a:avLst/>
          </a:prstGeom>
        </p:spPr>
      </p:pic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2081F495-6C87-CD68-033A-380563BEC6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7467" y="1770362"/>
            <a:ext cx="591580" cy="40571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0F93CFD-BB8D-082C-74E4-0A40FDC213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6609" y="628907"/>
            <a:ext cx="401080" cy="510746"/>
          </a:xfrm>
          <a:prstGeom prst="rect">
            <a:avLst/>
          </a:prstGeom>
        </p:spPr>
      </p:pic>
      <p:pic>
        <p:nvPicPr>
          <p:cNvPr id="15" name="Picture 15" descr="Text, icon&#10;&#10;Description automatically generated">
            <a:extLst>
              <a:ext uri="{FF2B5EF4-FFF2-40B4-BE49-F238E27FC236}">
                <a16:creationId xmlns:a16="http://schemas.microsoft.com/office/drawing/2014/main" id="{6299464D-EBFD-F466-979A-980C75C574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3404" y="1201694"/>
            <a:ext cx="546272" cy="539064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A63BB44C-A2C9-81FB-0D3D-6F015B1CC43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191" r="1266" b="-2041"/>
          <a:stretch/>
        </p:blipFill>
        <p:spPr>
          <a:xfrm>
            <a:off x="799584" y="3497247"/>
            <a:ext cx="509209" cy="291974"/>
          </a:xfrm>
          <a:prstGeom prst="rect">
            <a:avLst/>
          </a:prstGeom>
        </p:spPr>
      </p:pic>
      <p:pic>
        <p:nvPicPr>
          <p:cNvPr id="24" name="Picture 20">
            <a:extLst>
              <a:ext uri="{FF2B5EF4-FFF2-40B4-BE49-F238E27FC236}">
                <a16:creationId xmlns:a16="http://schemas.microsoft.com/office/drawing/2014/main" id="{3A656A1F-188A-127C-6BFB-B6443E7AD6E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191" r="1266" b="-2041"/>
          <a:stretch/>
        </p:blipFill>
        <p:spPr>
          <a:xfrm>
            <a:off x="822753" y="1311646"/>
            <a:ext cx="486040" cy="276528"/>
          </a:xfrm>
          <a:prstGeom prst="rect">
            <a:avLst/>
          </a:prstGeom>
        </p:spPr>
      </p:pic>
      <p:pic>
        <p:nvPicPr>
          <p:cNvPr id="21" name="Picture 21" descr="Icon&#10;&#10;Description automatically generated">
            <a:extLst>
              <a:ext uri="{FF2B5EF4-FFF2-40B4-BE49-F238E27FC236}">
                <a16:creationId xmlns:a16="http://schemas.microsoft.com/office/drawing/2014/main" id="{C85D5A3C-A2F1-C75D-42E2-5A3045C62B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06236" y="1169515"/>
            <a:ext cx="567639" cy="618868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7BDF402B-0B76-BC28-32AF-2AE424719D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4933" y="569055"/>
            <a:ext cx="368643" cy="522329"/>
          </a:xfrm>
          <a:prstGeom prst="rect">
            <a:avLst/>
          </a:prstGeom>
        </p:spPr>
      </p:pic>
      <p:pic>
        <p:nvPicPr>
          <p:cNvPr id="23" name="Picture 24">
            <a:extLst>
              <a:ext uri="{FF2B5EF4-FFF2-40B4-BE49-F238E27FC236}">
                <a16:creationId xmlns:a16="http://schemas.microsoft.com/office/drawing/2014/main" id="{85151531-E593-54F6-4549-F88BC4E1CC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7986" y="1845275"/>
            <a:ext cx="452567" cy="441240"/>
          </a:xfrm>
          <a:prstGeom prst="rect">
            <a:avLst/>
          </a:prstGeom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7D33EA2D-9A75-A471-74F1-15C4D86DBD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8101" y="2777825"/>
            <a:ext cx="368643" cy="522329"/>
          </a:xfrm>
          <a:prstGeom prst="rect">
            <a:avLst/>
          </a:prstGeom>
        </p:spPr>
      </p:pic>
      <p:pic>
        <p:nvPicPr>
          <p:cNvPr id="29" name="Picture 5" descr="Qr code&#10;&#10;Description automatically generated">
            <a:extLst>
              <a:ext uri="{FF2B5EF4-FFF2-40B4-BE49-F238E27FC236}">
                <a16:creationId xmlns:a16="http://schemas.microsoft.com/office/drawing/2014/main" id="{93468F09-F60D-505A-0B61-40E9DB86F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48" y="2832400"/>
            <a:ext cx="496844" cy="559915"/>
          </a:xfrm>
          <a:prstGeom prst="rect">
            <a:avLst/>
          </a:prstGeom>
        </p:spPr>
      </p:pic>
      <p:pic>
        <p:nvPicPr>
          <p:cNvPr id="31" name="Picture 24">
            <a:extLst>
              <a:ext uri="{FF2B5EF4-FFF2-40B4-BE49-F238E27FC236}">
                <a16:creationId xmlns:a16="http://schemas.microsoft.com/office/drawing/2014/main" id="{63779461-3A47-ED0E-1E02-55A69569FE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4817" y="4023153"/>
            <a:ext cx="452567" cy="441240"/>
          </a:xfrm>
          <a:prstGeom prst="rect">
            <a:avLst/>
          </a:prstGeom>
        </p:spPr>
      </p:pic>
      <p:pic>
        <p:nvPicPr>
          <p:cNvPr id="32" name="Picture 9">
            <a:extLst>
              <a:ext uri="{FF2B5EF4-FFF2-40B4-BE49-F238E27FC236}">
                <a16:creationId xmlns:a16="http://schemas.microsoft.com/office/drawing/2014/main" id="{9DA4C66D-99C2-857A-82D9-827A228C6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69" y="3950943"/>
            <a:ext cx="305318" cy="500706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E54014A1-9DBD-2F43-B6DC-612EE647A1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1271" y="1144029"/>
            <a:ext cx="376366" cy="623501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0D60636F-AE1C-BAFC-EB75-1A2A3A4D63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88500" y="3298738"/>
            <a:ext cx="376366" cy="623501"/>
          </a:xfrm>
          <a:prstGeom prst="rect">
            <a:avLst/>
          </a:prstGeom>
        </p:spPr>
      </p:pic>
      <p:pic>
        <p:nvPicPr>
          <p:cNvPr id="35" name="Picture 22">
            <a:extLst>
              <a:ext uri="{FF2B5EF4-FFF2-40B4-BE49-F238E27FC236}">
                <a16:creationId xmlns:a16="http://schemas.microsoft.com/office/drawing/2014/main" id="{8E84DF30-B748-30C3-F295-7122EC668E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83019" y="2777824"/>
            <a:ext cx="368643" cy="522329"/>
          </a:xfrm>
          <a:prstGeom prst="rect">
            <a:avLst/>
          </a:prstGeom>
        </p:spPr>
      </p:pic>
      <p:pic>
        <p:nvPicPr>
          <p:cNvPr id="37" name="Picture 9">
            <a:extLst>
              <a:ext uri="{FF2B5EF4-FFF2-40B4-BE49-F238E27FC236}">
                <a16:creationId xmlns:a16="http://schemas.microsoft.com/office/drawing/2014/main" id="{03D44419-7429-7B33-41E8-74B2CEF23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879" y="4020450"/>
            <a:ext cx="305318" cy="500706"/>
          </a:xfrm>
          <a:prstGeom prst="rect">
            <a:avLst/>
          </a:prstGeom>
        </p:spPr>
      </p:pic>
      <p:pic>
        <p:nvPicPr>
          <p:cNvPr id="39" name="Picture 25">
            <a:extLst>
              <a:ext uri="{FF2B5EF4-FFF2-40B4-BE49-F238E27FC236}">
                <a16:creationId xmlns:a16="http://schemas.microsoft.com/office/drawing/2014/main" id="{7E52F3BE-7FC9-2B0E-663E-A0D4CDB863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01405" y="3947467"/>
            <a:ext cx="376366" cy="623501"/>
          </a:xfrm>
          <a:prstGeom prst="rect">
            <a:avLst/>
          </a:prstGeom>
        </p:spPr>
      </p:pic>
      <p:pic>
        <p:nvPicPr>
          <p:cNvPr id="40" name="Picture 5" descr="Qr code&#10;&#10;Description automatically generated">
            <a:extLst>
              <a:ext uri="{FF2B5EF4-FFF2-40B4-BE49-F238E27FC236}">
                <a16:creationId xmlns:a16="http://schemas.microsoft.com/office/drawing/2014/main" id="{0871C34B-ACA7-567C-C88A-D4924C24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381" y="2809231"/>
            <a:ext cx="496844" cy="559915"/>
          </a:xfrm>
          <a:prstGeom prst="rect">
            <a:avLst/>
          </a:prstGeom>
        </p:spPr>
      </p:pic>
      <p:pic>
        <p:nvPicPr>
          <p:cNvPr id="26" name="Picture 26" descr="Icon&#10;&#10;Description automatically generated">
            <a:extLst>
              <a:ext uri="{FF2B5EF4-FFF2-40B4-BE49-F238E27FC236}">
                <a16:creationId xmlns:a16="http://schemas.microsoft.com/office/drawing/2014/main" id="{0E2406A6-32F9-5F19-2F72-99EDB599F8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08019" y="1512388"/>
            <a:ext cx="489895" cy="6162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D9E61E-C1E6-804B-FEDF-2552FBBDF4FD}"/>
              </a:ext>
            </a:extLst>
          </p:cNvPr>
          <p:cNvSpPr txBox="1"/>
          <p:nvPr/>
        </p:nvSpPr>
        <p:spPr>
          <a:xfrm>
            <a:off x="2737022" y="2713851"/>
            <a:ext cx="132989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" dirty="0" err="1"/>
              <a:t>Grounstation</a:t>
            </a:r>
            <a:endParaRPr lang="en-US" sz="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34046C-63CA-150E-9AA4-67FBB7FF9EB0}"/>
              </a:ext>
            </a:extLst>
          </p:cNvPr>
          <p:cNvSpPr txBox="1"/>
          <p:nvPr/>
        </p:nvSpPr>
        <p:spPr>
          <a:xfrm>
            <a:off x="111211" y="528251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" dirty="0"/>
              <a:t>Drone 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FDE2F8-AED0-0022-8ED1-11C58885D078}"/>
              </a:ext>
            </a:extLst>
          </p:cNvPr>
          <p:cNvSpPr txBox="1"/>
          <p:nvPr/>
        </p:nvSpPr>
        <p:spPr>
          <a:xfrm>
            <a:off x="138241" y="2717714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" dirty="0"/>
              <a:t>Drone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B516E8-74A2-F304-73B4-A21D50709EE2}"/>
              </a:ext>
            </a:extLst>
          </p:cNvPr>
          <p:cNvSpPr txBox="1"/>
          <p:nvPr/>
        </p:nvSpPr>
        <p:spPr>
          <a:xfrm>
            <a:off x="5670397" y="566866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/>
              <a:t>Web server application</a:t>
            </a:r>
            <a:endParaRPr lang="en-US" dirty="0"/>
          </a:p>
        </p:txBody>
      </p:sp>
      <p:pic>
        <p:nvPicPr>
          <p:cNvPr id="46" name="Picture 46">
            <a:extLst>
              <a:ext uri="{FF2B5EF4-FFF2-40B4-BE49-F238E27FC236}">
                <a16:creationId xmlns:a16="http://schemas.microsoft.com/office/drawing/2014/main" id="{B5760112-A97F-E87B-F698-DBF8B630016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3343147" y="2345724"/>
            <a:ext cx="712314" cy="235806"/>
          </a:xfrm>
          <a:prstGeom prst="rect">
            <a:avLst/>
          </a:prstGeom>
        </p:spPr>
      </p:pic>
      <p:pic>
        <p:nvPicPr>
          <p:cNvPr id="47" name="Picture 47" descr="Shape, arrow&#10;&#10;Description automatically generated">
            <a:extLst>
              <a:ext uri="{FF2B5EF4-FFF2-40B4-BE49-F238E27FC236}">
                <a16:creationId xmlns:a16="http://schemas.microsoft.com/office/drawing/2014/main" id="{C85D0399-7CDE-7229-AE7B-D24A5E3D419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7481" y="2967938"/>
            <a:ext cx="391813" cy="358347"/>
          </a:xfrm>
          <a:prstGeom prst="rect">
            <a:avLst/>
          </a:prstGeom>
        </p:spPr>
      </p:pic>
      <p:pic>
        <p:nvPicPr>
          <p:cNvPr id="48" name="Picture 48" descr="Shape&#10;&#10;Description automatically generated">
            <a:extLst>
              <a:ext uri="{FF2B5EF4-FFF2-40B4-BE49-F238E27FC236}">
                <a16:creationId xmlns:a16="http://schemas.microsoft.com/office/drawing/2014/main" id="{43CC4CE6-B277-32F0-5DA7-F8FE9A394C7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62571" y="1447156"/>
            <a:ext cx="466726" cy="372505"/>
          </a:xfrm>
          <a:prstGeom prst="rect">
            <a:avLst/>
          </a:prstGeom>
        </p:spPr>
      </p:pic>
      <p:pic>
        <p:nvPicPr>
          <p:cNvPr id="49" name="Picture 49" descr="Diagram, shape, arrow&#10;&#10;Description automatically generated">
            <a:extLst>
              <a:ext uri="{FF2B5EF4-FFF2-40B4-BE49-F238E27FC236}">
                <a16:creationId xmlns:a16="http://schemas.microsoft.com/office/drawing/2014/main" id="{5A1B0997-860F-DD75-533E-D9C7FB4EA0F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3326" y="1659668"/>
            <a:ext cx="383317" cy="464922"/>
          </a:xfrm>
          <a:prstGeom prst="rect">
            <a:avLst/>
          </a:prstGeom>
        </p:spPr>
      </p:pic>
      <p:pic>
        <p:nvPicPr>
          <p:cNvPr id="50" name="Picture 50" descr="Shape, arrow&#10;&#10;Description automatically generated">
            <a:extLst>
              <a:ext uri="{FF2B5EF4-FFF2-40B4-BE49-F238E27FC236}">
                <a16:creationId xmlns:a16="http://schemas.microsoft.com/office/drawing/2014/main" id="{7763C481-772D-B113-F76C-7DF1CE6E16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34469" y="775772"/>
            <a:ext cx="412665" cy="363753"/>
          </a:xfrm>
          <a:prstGeom prst="rect">
            <a:avLst/>
          </a:prstGeom>
        </p:spPr>
      </p:pic>
      <p:pic>
        <p:nvPicPr>
          <p:cNvPr id="52" name="Picture 52" descr="Diagram, shape, arrow&#10;&#10;Description automatically generated">
            <a:extLst>
              <a:ext uri="{FF2B5EF4-FFF2-40B4-BE49-F238E27FC236}">
                <a16:creationId xmlns:a16="http://schemas.microsoft.com/office/drawing/2014/main" id="{F5EE431A-0D96-FB8F-EC92-512A9647229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3797" r="1885" b="1266"/>
          <a:stretch/>
        </p:blipFill>
        <p:spPr>
          <a:xfrm>
            <a:off x="6953440" y="1448317"/>
            <a:ext cx="381889" cy="431978"/>
          </a:xfrm>
          <a:prstGeom prst="rect">
            <a:avLst/>
          </a:prstGeom>
        </p:spPr>
      </p:pic>
      <p:pic>
        <p:nvPicPr>
          <p:cNvPr id="56" name="Picture 46">
            <a:extLst>
              <a:ext uri="{FF2B5EF4-FFF2-40B4-BE49-F238E27FC236}">
                <a16:creationId xmlns:a16="http://schemas.microsoft.com/office/drawing/2014/main" id="{A9197A87-E64C-F240-3E33-B279AF72BBD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43089" y="1364906"/>
            <a:ext cx="712314" cy="235806"/>
          </a:xfrm>
          <a:prstGeom prst="rect">
            <a:avLst/>
          </a:prstGeom>
        </p:spPr>
      </p:pic>
      <p:pic>
        <p:nvPicPr>
          <p:cNvPr id="57" name="Picture 46">
            <a:extLst>
              <a:ext uri="{FF2B5EF4-FFF2-40B4-BE49-F238E27FC236}">
                <a16:creationId xmlns:a16="http://schemas.microsoft.com/office/drawing/2014/main" id="{09CFDC19-B6D7-D36F-55A8-D5F30C2CF59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11605" y="1349458"/>
            <a:ext cx="426565" cy="135408"/>
          </a:xfrm>
          <a:prstGeom prst="rect">
            <a:avLst/>
          </a:prstGeom>
        </p:spPr>
      </p:pic>
      <p:pic>
        <p:nvPicPr>
          <p:cNvPr id="58" name="Picture 46">
            <a:extLst>
              <a:ext uri="{FF2B5EF4-FFF2-40B4-BE49-F238E27FC236}">
                <a16:creationId xmlns:a16="http://schemas.microsoft.com/office/drawing/2014/main" id="{8A7F2539-84A0-3151-C17B-F50EBBE0DFC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77864" y="3612291"/>
            <a:ext cx="1492334" cy="336204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25238766-A4E2-FA66-D078-9C8732E4543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73" y="3535060"/>
            <a:ext cx="418843" cy="158575"/>
          </a:xfrm>
          <a:prstGeom prst="rect">
            <a:avLst/>
          </a:prstGeom>
        </p:spPr>
      </p:pic>
      <p:pic>
        <p:nvPicPr>
          <p:cNvPr id="60" name="Picture 50" descr="Shape, arrow&#10;&#10;Description automatically generated">
            <a:extLst>
              <a:ext uri="{FF2B5EF4-FFF2-40B4-BE49-F238E27FC236}">
                <a16:creationId xmlns:a16="http://schemas.microsoft.com/office/drawing/2014/main" id="{D1AF5CB4-A3B1-216B-A5D7-AF44798274F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8850" y="798940"/>
            <a:ext cx="412665" cy="363753"/>
          </a:xfrm>
          <a:prstGeom prst="rect">
            <a:avLst/>
          </a:prstGeom>
        </p:spPr>
      </p:pic>
      <p:pic>
        <p:nvPicPr>
          <p:cNvPr id="61" name="Picture 48" descr="Shape&#10;&#10;Description automatically generated">
            <a:extLst>
              <a:ext uri="{FF2B5EF4-FFF2-40B4-BE49-F238E27FC236}">
                <a16:creationId xmlns:a16="http://schemas.microsoft.com/office/drawing/2014/main" id="{3795F122-64DC-04F8-7AF4-56B1C699EDF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9722" y="1362203"/>
            <a:ext cx="466726" cy="372505"/>
          </a:xfrm>
          <a:prstGeom prst="rect">
            <a:avLst/>
          </a:prstGeom>
        </p:spPr>
      </p:pic>
      <p:pic>
        <p:nvPicPr>
          <p:cNvPr id="62" name="Picture 50" descr="Shape, arrow&#10;&#10;Description automatically generated">
            <a:extLst>
              <a:ext uri="{FF2B5EF4-FFF2-40B4-BE49-F238E27FC236}">
                <a16:creationId xmlns:a16="http://schemas.microsoft.com/office/drawing/2014/main" id="{4D81AF78-4363-1E72-E29F-97B4EB39996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45187" y="2930480"/>
            <a:ext cx="412665" cy="363753"/>
          </a:xfrm>
          <a:prstGeom prst="rect">
            <a:avLst/>
          </a:prstGeom>
        </p:spPr>
      </p:pic>
      <p:pic>
        <p:nvPicPr>
          <p:cNvPr id="63" name="Picture 49" descr="Diagram, shape, arrow&#10;&#10;Description automatically generated">
            <a:extLst>
              <a:ext uri="{FF2B5EF4-FFF2-40B4-BE49-F238E27FC236}">
                <a16:creationId xmlns:a16="http://schemas.microsoft.com/office/drawing/2014/main" id="{05B90594-1A70-F40A-9DAE-1FD484A1624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63724" y="3791208"/>
            <a:ext cx="383317" cy="464922"/>
          </a:xfrm>
          <a:prstGeom prst="rect">
            <a:avLst/>
          </a:prstGeom>
        </p:spPr>
      </p:pic>
      <p:pic>
        <p:nvPicPr>
          <p:cNvPr id="64" name="Picture 48" descr="Shape&#10;&#10;Description automatically generated">
            <a:extLst>
              <a:ext uri="{FF2B5EF4-FFF2-40B4-BE49-F238E27FC236}">
                <a16:creationId xmlns:a16="http://schemas.microsoft.com/office/drawing/2014/main" id="{7B892B4A-7952-7EF6-0226-941331C2C5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8336" y="3601865"/>
            <a:ext cx="466726" cy="372505"/>
          </a:xfrm>
          <a:prstGeom prst="rect">
            <a:avLst/>
          </a:prstGeom>
        </p:spPr>
      </p:pic>
      <p:pic>
        <p:nvPicPr>
          <p:cNvPr id="65" name="Picture 47" descr="Shape, arrow&#10;&#10;Description automatically generated">
            <a:extLst>
              <a:ext uri="{FF2B5EF4-FFF2-40B4-BE49-F238E27FC236}">
                <a16:creationId xmlns:a16="http://schemas.microsoft.com/office/drawing/2014/main" id="{C1B99389-C89A-6BED-B8B9-B6C9DEC2BFA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7480" y="836397"/>
            <a:ext cx="391813" cy="358347"/>
          </a:xfrm>
          <a:prstGeom prst="rect">
            <a:avLst/>
          </a:prstGeom>
        </p:spPr>
      </p:pic>
      <p:pic>
        <p:nvPicPr>
          <p:cNvPr id="66" name="Picture 47" descr="Shape, arrow&#10;&#10;Description automatically generated">
            <a:extLst>
              <a:ext uri="{FF2B5EF4-FFF2-40B4-BE49-F238E27FC236}">
                <a16:creationId xmlns:a16="http://schemas.microsoft.com/office/drawing/2014/main" id="{DC2A0D83-80D6-5667-410F-4876D82A90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06459" y="3037444"/>
            <a:ext cx="391813" cy="358347"/>
          </a:xfrm>
          <a:prstGeom prst="rect">
            <a:avLst/>
          </a:prstGeom>
        </p:spPr>
      </p:pic>
      <p:pic>
        <p:nvPicPr>
          <p:cNvPr id="67" name="Picture 50" descr="Shape, arrow&#10;&#10;Description automatically generated">
            <a:extLst>
              <a:ext uri="{FF2B5EF4-FFF2-40B4-BE49-F238E27FC236}">
                <a16:creationId xmlns:a16="http://schemas.microsoft.com/office/drawing/2014/main" id="{26C86331-30CD-1F94-7F05-99C9AC0A56B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32383" y="2992264"/>
            <a:ext cx="412665" cy="363753"/>
          </a:xfrm>
          <a:prstGeom prst="rect">
            <a:avLst/>
          </a:prstGeom>
        </p:spPr>
      </p:pic>
      <p:pic>
        <p:nvPicPr>
          <p:cNvPr id="68" name="Picture 49" descr="Diagram, shape, arrow&#10;&#10;Description automatically generated">
            <a:extLst>
              <a:ext uri="{FF2B5EF4-FFF2-40B4-BE49-F238E27FC236}">
                <a16:creationId xmlns:a16="http://schemas.microsoft.com/office/drawing/2014/main" id="{49B5E06A-4FBD-9F41-8F8A-F070892C2C3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74089" y="3922499"/>
            <a:ext cx="383317" cy="464922"/>
          </a:xfrm>
          <a:prstGeom prst="rect">
            <a:avLst/>
          </a:prstGeom>
        </p:spPr>
      </p:pic>
      <p:pic>
        <p:nvPicPr>
          <p:cNvPr id="69" name="Picture 50" descr="Shape, arrow&#10;&#10;Description automatically generated">
            <a:extLst>
              <a:ext uri="{FF2B5EF4-FFF2-40B4-BE49-F238E27FC236}">
                <a16:creationId xmlns:a16="http://schemas.microsoft.com/office/drawing/2014/main" id="{B4B7D3B5-E915-D666-0B40-615D2CBC99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83653" y="3610101"/>
            <a:ext cx="412665" cy="363753"/>
          </a:xfrm>
          <a:prstGeom prst="rect">
            <a:avLst/>
          </a:prstGeom>
        </p:spPr>
      </p:pic>
      <p:pic>
        <p:nvPicPr>
          <p:cNvPr id="70" name="Picture 46">
            <a:extLst>
              <a:ext uri="{FF2B5EF4-FFF2-40B4-BE49-F238E27FC236}">
                <a16:creationId xmlns:a16="http://schemas.microsoft.com/office/drawing/2014/main" id="{DB07AC66-A6D8-86EA-0ED2-2D166A81F85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709613" y="2415230"/>
            <a:ext cx="712314" cy="235806"/>
          </a:xfrm>
          <a:prstGeom prst="rect">
            <a:avLst/>
          </a:prstGeom>
        </p:spPr>
      </p:pic>
      <p:pic>
        <p:nvPicPr>
          <p:cNvPr id="71" name="Picture 46">
            <a:extLst>
              <a:ext uri="{FF2B5EF4-FFF2-40B4-BE49-F238E27FC236}">
                <a16:creationId xmlns:a16="http://schemas.microsoft.com/office/drawing/2014/main" id="{97BE7423-E67D-2AF5-EB51-4ACEFB6011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61133" y="3535061"/>
            <a:ext cx="797265" cy="266697"/>
          </a:xfrm>
          <a:prstGeom prst="rect">
            <a:avLst/>
          </a:prstGeom>
        </p:spPr>
      </p:pic>
      <p:pic>
        <p:nvPicPr>
          <p:cNvPr id="72" name="Picture 46">
            <a:extLst>
              <a:ext uri="{FF2B5EF4-FFF2-40B4-BE49-F238E27FC236}">
                <a16:creationId xmlns:a16="http://schemas.microsoft.com/office/drawing/2014/main" id="{397C4F48-BB74-B32A-AD00-15553CABCE6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5956019" y="2681673"/>
            <a:ext cx="1028955" cy="343927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25CC3D35-2C2D-12E0-F0F9-F008CF622D0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502365" y="2860268"/>
            <a:ext cx="401853" cy="4335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79A00B9-1E5B-4745-8A49-11DFFF793503}"/>
              </a:ext>
            </a:extLst>
          </p:cNvPr>
          <p:cNvSpPr txBox="1"/>
          <p:nvPr/>
        </p:nvSpPr>
        <p:spPr>
          <a:xfrm>
            <a:off x="1867158" y="50478"/>
            <a:ext cx="1204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 err="1"/>
              <a:t>Past</a:t>
            </a:r>
            <a:endParaRPr lang="pt-PT" sz="25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1A66C1D9-9A17-4D70-9BDF-5271F8B37DCA}"/>
              </a:ext>
            </a:extLst>
          </p:cNvPr>
          <p:cNvSpPr txBox="1"/>
          <p:nvPr/>
        </p:nvSpPr>
        <p:spPr>
          <a:xfrm>
            <a:off x="1860361" y="47919"/>
            <a:ext cx="1297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 err="1"/>
              <a:t>Present</a:t>
            </a:r>
            <a:endParaRPr lang="pt-PT" sz="2500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2168AC6-60BC-4314-9F44-77F30A4E0221}"/>
              </a:ext>
            </a:extLst>
          </p:cNvPr>
          <p:cNvSpPr txBox="1"/>
          <p:nvPr/>
        </p:nvSpPr>
        <p:spPr>
          <a:xfrm>
            <a:off x="1869884" y="57439"/>
            <a:ext cx="1297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7797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39844 -0.1851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13" y="-9259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1" grpId="0"/>
      <p:bldP spid="42" grpId="0"/>
      <p:bldP spid="43" grpId="0"/>
      <p:bldP spid="3" grpId="0"/>
      <p:bldP spid="73" grpId="0"/>
      <p:bldP spid="73" grpId="1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8">
            <a:extLst>
              <a:ext uri="{FF2B5EF4-FFF2-40B4-BE49-F238E27FC236}">
                <a16:creationId xmlns:a16="http://schemas.microsoft.com/office/drawing/2014/main" id="{BE835C49-6E80-B907-6463-513C4F282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8860" y="929985"/>
            <a:ext cx="921894" cy="2484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E2194-0715-7B19-ECAC-2E0FE17E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Mission: LoRa backup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37A172B9-6882-6D2A-4A9D-070F3CB93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422" y="1607993"/>
            <a:ext cx="2743200" cy="162877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46074E48-DC08-95A4-451C-DE9C8F86E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1879" y="2289895"/>
            <a:ext cx="2743200" cy="1628775"/>
          </a:xfrm>
          <a:prstGeom prst="rect">
            <a:avLst/>
          </a:prstGeom>
        </p:spPr>
      </p:pic>
      <p:pic>
        <p:nvPicPr>
          <p:cNvPr id="7" name="Graphic 4">
            <a:extLst>
              <a:ext uri="{FF2B5EF4-FFF2-40B4-BE49-F238E27FC236}">
                <a16:creationId xmlns:a16="http://schemas.microsoft.com/office/drawing/2014/main" id="{A082DB49-F845-D24C-245F-4076CEFFF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5218" y="2289895"/>
            <a:ext cx="2743200" cy="1628775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171F142B-C4F8-40D4-9054-3198B1A35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7038" y="2339251"/>
            <a:ext cx="330912" cy="105597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275E856-53A9-A8B0-8EE2-CD1D9C263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422" y="2971799"/>
            <a:ext cx="2743200" cy="1628775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3AC51BB6-289D-FFE0-C964-214D3934D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03323" y="2418052"/>
            <a:ext cx="1882053" cy="1580284"/>
          </a:xfrm>
          <a:prstGeom prst="rect">
            <a:avLst/>
          </a:prstGeom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564BEAB1-FFE4-0358-8E09-20EBDC1FB6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593898" y="3312102"/>
            <a:ext cx="281421" cy="844262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7EC4C2F6-6073-4E81-B4BD-7EE7AA788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800" y="1401310"/>
            <a:ext cx="241621" cy="771038"/>
          </a:xfrm>
          <a:prstGeom prst="rect">
            <a:avLst/>
          </a:prstGeom>
        </p:spPr>
      </p:pic>
      <p:pic>
        <p:nvPicPr>
          <p:cNvPr id="14" name="Graphic 9">
            <a:extLst>
              <a:ext uri="{FF2B5EF4-FFF2-40B4-BE49-F238E27FC236}">
                <a16:creationId xmlns:a16="http://schemas.microsoft.com/office/drawing/2014/main" id="{C1C71B5E-A743-4376-8F87-22D8A3F6D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102" y="1733497"/>
            <a:ext cx="744674" cy="625273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00F8C4C-18D8-4311-ACD3-B5EF512E14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34076" y="2686050"/>
            <a:ext cx="762000" cy="5715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051DC3EC-694A-4C1D-A6CF-48E23DEEC4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6418" y="2342218"/>
            <a:ext cx="577317" cy="865976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4D3C8B1C-E11D-4A26-927C-ED4431BE3E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67782" y="1802204"/>
            <a:ext cx="762000" cy="571500"/>
          </a:xfrm>
          <a:prstGeom prst="rect">
            <a:avLst/>
          </a:prstGeom>
        </p:spPr>
      </p:pic>
      <p:pic>
        <p:nvPicPr>
          <p:cNvPr id="17" name="Google Shape;106;p20">
            <a:extLst>
              <a:ext uri="{FF2B5EF4-FFF2-40B4-BE49-F238E27FC236}">
                <a16:creationId xmlns:a16="http://schemas.microsoft.com/office/drawing/2014/main" id="{C6B7E637-5272-4C64-A1E2-0C70E6761327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495799" y="4317927"/>
            <a:ext cx="4571999" cy="7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819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185 L -0.80208 0.0941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4" y="478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Future </a:t>
            </a:r>
            <a:r>
              <a:rPr lang="pt-PT" err="1"/>
              <a:t>work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API: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/>
              <a:t>	</a:t>
            </a:r>
            <a:r>
              <a:rPr lang="pt-PT" err="1"/>
              <a:t>Integration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a </a:t>
            </a:r>
            <a:r>
              <a:rPr lang="pt-PT" err="1"/>
              <a:t>built</a:t>
            </a:r>
            <a:r>
              <a:rPr lang="pt-PT"/>
              <a:t>-in API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an</a:t>
            </a:r>
            <a:r>
              <a:rPr lang="pt-PT"/>
              <a:t> </a:t>
            </a:r>
            <a:r>
              <a:rPr lang="pt-PT" err="1"/>
              <a:t>already</a:t>
            </a:r>
            <a:r>
              <a:rPr lang="pt-PT"/>
              <a:t> </a:t>
            </a:r>
            <a:r>
              <a:rPr lang="pt-PT" err="1"/>
              <a:t>existing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99" y="4317927"/>
            <a:ext cx="4571999" cy="7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91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Future </a:t>
            </a:r>
            <a:r>
              <a:rPr lang="pt-PT" err="1"/>
              <a:t>work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 err="1"/>
              <a:t>Dashboard</a:t>
            </a:r>
            <a:r>
              <a:rPr lang="pt-PT" dirty="0"/>
              <a:t>:</a:t>
            </a:r>
          </a:p>
          <a:p>
            <a:pPr marL="114300" indent="0">
              <a:buNone/>
            </a:pPr>
            <a:r>
              <a:rPr lang="pt-PT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Whitney"/>
              </a:rPr>
              <a:t>	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Whitney"/>
              </a:rPr>
              <a:t>Design the 2 or 3 missions initially requested by the supervisors.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Whitney"/>
              </a:rPr>
              <a:t>	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Whitney"/>
              </a:rPr>
              <a:t>Interconnect the Grafana platform with the built API.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Whitney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Whitney"/>
              </a:rPr>
              <a:t>	Implement even more advanced logic in mission generation, such as cycles, 	conditional statements, variables, etc. (if possible)</a:t>
            </a:r>
            <a:r>
              <a:rPr lang="pt-PT" dirty="0">
                <a:solidFill>
                  <a:schemeClr val="tx1"/>
                </a:solidFill>
              </a:rPr>
              <a:t>	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99" y="4317927"/>
            <a:ext cx="4571999" cy="7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28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244</Words>
  <Application>Microsoft Office PowerPoint</Application>
  <PresentationFormat>Apresentação no Ecrã (16:9)</PresentationFormat>
  <Paragraphs>42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Whitney</vt:lpstr>
      <vt:lpstr>Simple Light</vt:lpstr>
      <vt:lpstr>Apresentação do PowerPoint</vt:lpstr>
      <vt:lpstr>Quick Start</vt:lpstr>
      <vt:lpstr>Quick Start</vt:lpstr>
      <vt:lpstr>Quick Start</vt:lpstr>
      <vt:lpstr>Quick Start</vt:lpstr>
      <vt:lpstr>Architecture</vt:lpstr>
      <vt:lpstr>Mission: LoRa backup</vt:lpstr>
      <vt:lpstr>Future work</vt:lpstr>
      <vt:lpstr>Future work</vt:lpstr>
      <vt:lpstr>Future work</vt:lpstr>
      <vt:lpstr>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Lara Rodrigues</dc:creator>
  <cp:lastModifiedBy>João Simões</cp:lastModifiedBy>
  <cp:revision>310</cp:revision>
  <dcterms:modified xsi:type="dcterms:W3CDTF">2022-05-19T09:24:24Z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