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558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BE1EC-D98D-4021-8D8A-3682E6BCC228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C12E7-E2D4-4EDE-BAEA-8A3204524F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93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Introduzindo o sujeito, o </a:t>
            </a:r>
            <a:r>
              <a:rPr lang="pt-PT" dirty="0" err="1"/>
              <a:t>drone</a:t>
            </a:r>
            <a:r>
              <a:rPr lang="pt-PT" dirty="0"/>
              <a:t>, vem já equipa com uma </a:t>
            </a:r>
            <a:r>
              <a:rPr lang="pt-PT" dirty="0" err="1"/>
              <a:t>jetson</a:t>
            </a:r>
            <a:r>
              <a:rPr lang="pt-PT" dirty="0"/>
              <a:t> da </a:t>
            </a:r>
            <a:r>
              <a:rPr lang="pt-PT" dirty="0" err="1"/>
              <a:t>nvidia</a:t>
            </a:r>
            <a:r>
              <a:rPr lang="pt-PT" dirty="0"/>
              <a:t> (</a:t>
            </a:r>
            <a:r>
              <a:rPr lang="pt-PT" dirty="0" err="1"/>
              <a:t>rasp</a:t>
            </a:r>
            <a:r>
              <a:rPr lang="pt-PT" dirty="0"/>
              <a:t> em esteroide) que corre uma imagem Docker quem contem ROS2, ROS2 é uma abstração para simplificar a programação do </a:t>
            </a:r>
            <a:r>
              <a:rPr lang="pt-PT" dirty="0" err="1"/>
              <a:t>drone</a:t>
            </a:r>
            <a:r>
              <a:rPr lang="pt-PT" dirty="0"/>
              <a:t>, ainda em termos de hardware o </a:t>
            </a:r>
            <a:r>
              <a:rPr lang="pt-PT" dirty="0" err="1"/>
              <a:t>drone</a:t>
            </a:r>
            <a:r>
              <a:rPr lang="pt-PT" dirty="0"/>
              <a:t> vem equipado com uma antena </a:t>
            </a:r>
            <a:r>
              <a:rPr lang="pt-PT" dirty="0" err="1"/>
              <a:t>wifi</a:t>
            </a:r>
            <a:r>
              <a:rPr lang="pt-PT" dirty="0"/>
              <a:t>, uma camara cupulada e um sensor de temperatura, o </a:t>
            </a:r>
            <a:r>
              <a:rPr lang="pt-PT" dirty="0" err="1"/>
              <a:t>drone</a:t>
            </a:r>
            <a:r>
              <a:rPr lang="pt-PT" dirty="0"/>
              <a:t> não é completamente </a:t>
            </a:r>
            <a:r>
              <a:rPr lang="pt-PT" b="1" dirty="0">
                <a:effectLst/>
              </a:rPr>
              <a:t>acéfalo </a:t>
            </a:r>
            <a:r>
              <a:rPr lang="pt-PT" b="0" dirty="0">
                <a:effectLst/>
              </a:rPr>
              <a:t>contem alguns mecanismos de deliberação para não enviar tanto “lixo”</a:t>
            </a:r>
            <a:br>
              <a:rPr lang="pt-PT" dirty="0">
                <a:effectLst/>
              </a:rPr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C12E7-E2D4-4EDE-BAEA-8A3204524F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5197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comunicação com o </a:t>
            </a:r>
            <a:r>
              <a:rPr lang="pt-PT" dirty="0" err="1"/>
              <a:t>drone</a:t>
            </a:r>
            <a:r>
              <a:rPr lang="pt-PT" dirty="0"/>
              <a:t> é bidirecional, feita por pedidos HTTP, pedidos esses que transmitem ordens ou ate </a:t>
            </a:r>
            <a:r>
              <a:rPr lang="pt-PT" dirty="0" err="1"/>
              <a:t>missoes</a:t>
            </a:r>
            <a:r>
              <a:rPr lang="pt-PT" dirty="0"/>
              <a:t> completas, em resposta o </a:t>
            </a:r>
            <a:r>
              <a:rPr lang="pt-PT" dirty="0" err="1"/>
              <a:t>drone</a:t>
            </a:r>
            <a:r>
              <a:rPr lang="pt-PT" dirty="0"/>
              <a:t> envia a </a:t>
            </a:r>
            <a:r>
              <a:rPr lang="pt-PT" dirty="0" err="1"/>
              <a:t>METAdata</a:t>
            </a:r>
            <a:r>
              <a:rPr lang="pt-PT" dirty="0"/>
              <a:t>, que inclui diferentes parâmetros bem como leituras ou estados de erro.</a:t>
            </a:r>
            <a:br>
              <a:rPr lang="pt-PT" dirty="0"/>
            </a:br>
            <a:r>
              <a:rPr lang="pt-PT" dirty="0"/>
              <a:t>De momento existem 3 maneiras de interagir com o </a:t>
            </a:r>
            <a:r>
              <a:rPr lang="pt-PT" dirty="0" err="1"/>
              <a:t>drone</a:t>
            </a:r>
            <a:r>
              <a:rPr lang="pt-PT" dirty="0"/>
              <a:t>, pela </a:t>
            </a:r>
            <a:r>
              <a:rPr lang="pt-PT" dirty="0" err="1"/>
              <a:t>dashboard</a:t>
            </a:r>
            <a:r>
              <a:rPr lang="pt-PT" dirty="0"/>
              <a:t>, através do </a:t>
            </a:r>
            <a:r>
              <a:rPr lang="pt-PT" dirty="0" err="1"/>
              <a:t>postman</a:t>
            </a:r>
            <a:r>
              <a:rPr lang="pt-PT" dirty="0"/>
              <a:t> (que é usado apenas para testes por questões de eficiência de tempo) ou se tudo correr mal e o </a:t>
            </a:r>
            <a:r>
              <a:rPr lang="pt-PT" dirty="0" err="1"/>
              <a:t>drone</a:t>
            </a:r>
            <a:r>
              <a:rPr lang="pt-PT" dirty="0"/>
              <a:t> ir “Rogue” através do comando que cancela qualquer ordem previa e passa para controlo manual ate ao “desarme” do </a:t>
            </a:r>
            <a:r>
              <a:rPr lang="pt-PT" dirty="0" err="1"/>
              <a:t>drone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C12E7-E2D4-4EDE-BAEA-8A3204524F7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549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Falando em ordens, existe um mecanismo chamado de missões, missões essas que não passam de um conjunto de ordens encadeadas, as missões estão escritas em </a:t>
            </a:r>
            <a:r>
              <a:rPr lang="pt-PT" dirty="0" err="1"/>
              <a:t>groovy</a:t>
            </a:r>
            <a:r>
              <a:rPr lang="pt-PT" dirty="0"/>
              <a:t> onde cada ação é um plugin dela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C12E7-E2D4-4EDE-BAEA-8A3204524F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7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Num cenário real o objetivo é através da </a:t>
            </a:r>
            <a:r>
              <a:rPr lang="pt-PT" dirty="0" err="1"/>
              <a:t>dashboard</a:t>
            </a:r>
            <a:r>
              <a:rPr lang="pt-PT" dirty="0"/>
              <a:t> dar </a:t>
            </a:r>
            <a:r>
              <a:rPr lang="pt-PT" dirty="0" err="1"/>
              <a:t>deploy</a:t>
            </a:r>
            <a:r>
              <a:rPr lang="pt-PT" dirty="0"/>
              <a:t> a vários </a:t>
            </a:r>
            <a:r>
              <a:rPr lang="pt-PT" dirty="0" err="1"/>
              <a:t>drones</a:t>
            </a:r>
            <a:r>
              <a:rPr lang="pt-PT" dirty="0"/>
              <a:t> com </a:t>
            </a:r>
            <a:r>
              <a:rPr lang="pt-PT" dirty="0" err="1"/>
              <a:t>missoes</a:t>
            </a:r>
            <a:r>
              <a:rPr lang="pt-PT" dirty="0"/>
              <a:t> paralelas em simultâneo, onde tudo seria visível em </a:t>
            </a:r>
            <a:r>
              <a:rPr lang="pt-PT" dirty="0" err="1"/>
              <a:t>aveiro</a:t>
            </a:r>
            <a:r>
              <a:rPr lang="pt-PT" dirty="0"/>
              <a:t> open </a:t>
            </a:r>
            <a:r>
              <a:rPr lang="pt-PT" dirty="0" err="1"/>
              <a:t>lab</a:t>
            </a:r>
            <a:r>
              <a:rPr lang="pt-PT" dirty="0"/>
              <a:t>, desde a missão que estaria a acontecer a alguma telemetria menos sensível.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C12E7-E2D4-4EDE-BAEA-8A3204524F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751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0FE99-C2E3-4E83-A081-23291469B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AB7820-3EBF-4837-A865-1D778468F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8BC9FE-BD0F-496C-935F-D3A1B83C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470F24-6836-4AA9-8629-AA8C4543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0CA52B-B17F-4FDB-8063-C1A6AD64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661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564F6-BAAC-418F-A1A8-126837DC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BD07C93-0C60-467B-A942-9B2A5136E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EDFF89-C47B-4677-A728-BA93AF10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C34229-C71C-404C-89C1-3E57C6DD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C859AD-94B1-4E25-A250-C1552CB5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130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F68E76-6FB4-4341-BF98-9B20B0F1A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0BA79F7-20C1-41A9-A691-969ACDF9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B1E588-0AD6-476E-89C2-C550B46A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D7E07B-D4C8-40B6-9BFE-C31A95C7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B89716-F74A-4D26-9A76-CEA6B3A7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37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5123F-7CE4-48EE-AFE4-9C342BEF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DB88BF-CEF1-4EC7-AA49-189535A8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BDD58A-5541-4830-84BA-73B0CCA2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901ED5-887C-4550-84CB-37EE4BEB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B4F71D-59BE-4D50-946B-971F7E2B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6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E2FF7-2043-4E3D-8130-889332F9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EFD5FA9-D6C7-4B64-ADF5-5BF0E117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49B8B1-287F-4F8E-91C6-5B0FB112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93414E-D91B-4D19-B028-4AFF1DAC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91B66A6-5AC7-457C-A525-E1DFA9F8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162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04218-E80C-4300-BAB9-77E5C096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C7034A-E06F-4244-A6D1-DD30CD8BF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CEEFC4F-866B-498E-B260-51288800B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7D4B19F-A8FA-4720-9D2C-6F03CAF6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162188-4CE7-4291-B5D9-8FB0B496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C27D7BE-5624-42D7-AD3B-BCCF197A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84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D726C-6461-40F2-BD77-395C5A7C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4C6A8C-A91E-4C60-993F-803FA592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A55235-9409-46AC-B0BA-949A152ED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F0977C2-E605-49EC-9A4D-C5726DEB5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A230E00-5AE3-478E-AF38-04F56777E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FCF5B56-5D2B-45E1-A249-9602815F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C25A3B4-AB6E-4F50-B9B1-6CE82E87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75E50D5-92AD-41A8-887C-99A7738E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397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31FCB-8CBA-410F-95F4-E5DEB682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9DFB616-67EF-4B9E-A0F5-0CF85A42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9452E9F-7CA7-43BC-B259-BB267742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B3DCEF-1718-4E4F-B6B8-045A8587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31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4F9DE9D-138A-4D95-B437-353F1CF5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20EE143-FA32-4BD6-8B39-A3043D4D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60DD7F0-5007-4357-A8A8-2CEF7F2C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1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90805-9764-41B9-860A-DCF7B0A3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8C8EEA-FA07-4DA9-A6ED-606E6A2C8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1BC9AE3-F72A-47F2-BC2D-7870876A6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FD37137-EA60-453C-B9FA-04EC5B7C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1F43CC5-FCF1-45D4-97A6-FD7003CD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0268E2D-2835-4932-BF75-3B09FE0F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70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79EDA-C0E0-4DCB-A5C2-3EF7035A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75A1CD4-DC91-4E5C-99C0-03B8FA7F8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62AB1B8-9460-45FB-A5AB-503D76E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0DBA6B3-CF3F-4B10-84AE-50D57156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75DF53-3010-4FFC-A544-05509F29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D55CEBF-BD8C-4644-9FC8-9B8823D4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03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379FD1D-F71E-4F29-961D-1F508545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FEB65E-BD2B-45D7-9EFD-0987653A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21D66C-4BA0-4983-BC67-31E19B305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6B491-F5B1-48F3-90C7-09CFADEAECE0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B62FBF-317E-4EA0-99FF-9D3571C31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53A3D6-4C7D-48C5-9B58-9F79B40C0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85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4.sv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14.sv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8.png"/><Relationship Id="rId7" Type="http://schemas.openxmlformats.org/officeDocument/2006/relationships/image" Target="../media/image3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8.sv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29.sv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47.png"/><Relationship Id="rId18" Type="http://schemas.openxmlformats.org/officeDocument/2006/relationships/image" Target="../media/image52.svg"/><Relationship Id="rId26" Type="http://schemas.openxmlformats.org/officeDocument/2006/relationships/image" Target="../media/image58.svg"/><Relationship Id="rId3" Type="http://schemas.openxmlformats.org/officeDocument/2006/relationships/image" Target="../media/image39.png"/><Relationship Id="rId21" Type="http://schemas.openxmlformats.org/officeDocument/2006/relationships/image" Target="../media/image55.png"/><Relationship Id="rId7" Type="http://schemas.openxmlformats.org/officeDocument/2006/relationships/image" Target="../media/image3.png"/><Relationship Id="rId12" Type="http://schemas.openxmlformats.org/officeDocument/2006/relationships/image" Target="../media/image46.svg"/><Relationship Id="rId17" Type="http://schemas.openxmlformats.org/officeDocument/2006/relationships/image" Target="../media/image51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0.svg"/><Relationship Id="rId20" Type="http://schemas.openxmlformats.org/officeDocument/2006/relationships/image" Target="../media/image54.sv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svg"/><Relationship Id="rId11" Type="http://schemas.openxmlformats.org/officeDocument/2006/relationships/image" Target="../media/image45.png"/><Relationship Id="rId24" Type="http://schemas.openxmlformats.org/officeDocument/2006/relationships/image" Target="../media/image31.svg"/><Relationship Id="rId5" Type="http://schemas.openxmlformats.org/officeDocument/2006/relationships/image" Target="../media/image41.png"/><Relationship Id="rId15" Type="http://schemas.openxmlformats.org/officeDocument/2006/relationships/image" Target="../media/image49.png"/><Relationship Id="rId23" Type="http://schemas.openxmlformats.org/officeDocument/2006/relationships/image" Target="../media/image30.png"/><Relationship Id="rId28" Type="http://schemas.openxmlformats.org/officeDocument/2006/relationships/image" Target="../media/image14.svg"/><Relationship Id="rId10" Type="http://schemas.openxmlformats.org/officeDocument/2006/relationships/image" Target="../media/image44.svg"/><Relationship Id="rId19" Type="http://schemas.openxmlformats.org/officeDocument/2006/relationships/image" Target="../media/image53.png"/><Relationship Id="rId4" Type="http://schemas.openxmlformats.org/officeDocument/2006/relationships/image" Target="../media/image40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Relationship Id="rId22" Type="http://schemas.openxmlformats.org/officeDocument/2006/relationships/image" Target="../media/image56.svg"/><Relationship Id="rId27" Type="http://schemas.openxmlformats.org/officeDocument/2006/relationships/image" Target="../media/image13.png"/><Relationship Id="rId30" Type="http://schemas.openxmlformats.org/officeDocument/2006/relationships/image" Target="../media/image6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áfico 24">
            <a:extLst>
              <a:ext uri="{FF2B5EF4-FFF2-40B4-BE49-F238E27FC236}">
                <a16:creationId xmlns:a16="http://schemas.microsoft.com/office/drawing/2014/main" id="{A377C4F4-F3C7-4EEE-8872-748E7188E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9591" y="2529428"/>
            <a:ext cx="968866" cy="968866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3BD877D8-79C3-4732-8A80-FB81ABC1C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5080" y="719090"/>
            <a:ext cx="2211560" cy="331734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28D076D8-107E-4390-A6C9-1EE900901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9300" y="1275605"/>
            <a:ext cx="2211560" cy="331734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887EEF89-D975-4937-A871-FE7C668C30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3265" y="1697046"/>
            <a:ext cx="2308518" cy="3462778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0DC88ABB-1240-4031-98BB-2AB3F68168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593" y="4184981"/>
            <a:ext cx="1219200" cy="990600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21E40C9-0E49-4B13-927B-CBCA4E73F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88324" y="4472077"/>
            <a:ext cx="1219200" cy="9906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C02101A-6E6F-440F-9935-FDA04D66BC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9618" y="4705163"/>
            <a:ext cx="1499032" cy="7495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92C66107-861E-4B3D-AB24-B93D8CD5B0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9803" y="4330405"/>
            <a:ext cx="1499032" cy="74951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A1DA0440-6473-4160-86A3-C185ACB4D1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0441" y="3955647"/>
            <a:ext cx="1499032" cy="749516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2DEBA64B-6ECC-40EE-9703-5B23021C35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63644" y="3250521"/>
            <a:ext cx="1499032" cy="749516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8A09F84-39B0-4143-BEBB-28226B4B50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89957" y="3589767"/>
            <a:ext cx="1499032" cy="749516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5C20F1A3-F6DA-40BB-8176-2084F94F3D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9646" y="5078149"/>
            <a:ext cx="1499032" cy="749516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D1EF2795-F84A-49EB-AA08-83CD542510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96436" y="5036990"/>
            <a:ext cx="152400" cy="4572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0C205F38-D9DC-4CC3-9157-9827EB0608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68918" y="1016613"/>
            <a:ext cx="690643" cy="51798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4CEB9591-37F2-4FC2-A91C-02C7D7731E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5889045" y="2956546"/>
            <a:ext cx="1178143" cy="1009837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2A728256-F793-4B78-AD17-7A781C7882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56659" y="1210523"/>
            <a:ext cx="502902" cy="377176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49FE574D-5C18-4A01-AE14-3D91938254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35223" y="1122822"/>
            <a:ext cx="407421" cy="305565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FBC262EB-72DE-4C86-948B-1CDB414B4E70}"/>
              </a:ext>
            </a:extLst>
          </p:cNvPr>
          <p:cNvSpPr txBox="1"/>
          <p:nvPr/>
        </p:nvSpPr>
        <p:spPr>
          <a:xfrm>
            <a:off x="8080997" y="1577760"/>
            <a:ext cx="3303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solidFill>
                  <a:schemeClr val="bg1"/>
                </a:solidFill>
              </a:rPr>
              <a:t>Plataforma de </a:t>
            </a:r>
            <a:r>
              <a:rPr lang="pt-PT" sz="3600" dirty="0" err="1">
                <a:solidFill>
                  <a:schemeClr val="bg1"/>
                </a:solidFill>
              </a:rPr>
              <a:t>Drones</a:t>
            </a:r>
            <a:r>
              <a:rPr lang="pt-PT" sz="3600" dirty="0">
                <a:solidFill>
                  <a:schemeClr val="bg1"/>
                </a:solidFill>
              </a:rPr>
              <a:t> Aéreos </a:t>
            </a:r>
            <a:r>
              <a:rPr lang="pt-PT" sz="3600" dirty="0" err="1">
                <a:solidFill>
                  <a:schemeClr val="bg1"/>
                </a:solidFill>
              </a:rPr>
              <a:t>multi-tecnologia</a:t>
            </a:r>
            <a:r>
              <a:rPr lang="pt-PT" sz="3600" dirty="0">
                <a:solidFill>
                  <a:schemeClr val="bg1"/>
                </a:solidFill>
              </a:rPr>
              <a:t> para suporte a comunicações críticas</a:t>
            </a:r>
          </a:p>
        </p:txBody>
      </p:sp>
    </p:spTree>
    <p:extLst>
      <p:ext uri="{BB962C8B-B14F-4D97-AF65-F5344CB8AC3E}">
        <p14:creationId xmlns:p14="http://schemas.microsoft.com/office/powerpoint/2010/main" val="10213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-0.21523 0.2027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1013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7361 L -0.29779 0.2932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1833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-0.14909 0.1594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796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-0.02266 0.0884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0FFD675D-2EE8-4C2B-9392-8FEE156E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863" y="1676400"/>
            <a:ext cx="4911888" cy="3683907"/>
          </a:xfrm>
          <a:prstGeom prst="rect">
            <a:avLst/>
          </a:prstGeom>
        </p:spPr>
      </p:pic>
      <p:pic>
        <p:nvPicPr>
          <p:cNvPr id="3" name="Imagem 2" descr="Uma imagem com eletrónica&#10;&#10;Descrição gerada automaticamente">
            <a:extLst>
              <a:ext uri="{FF2B5EF4-FFF2-40B4-BE49-F238E27FC236}">
                <a16:creationId xmlns:a16="http://schemas.microsoft.com/office/drawing/2014/main" id="{399DF761-C992-42AF-A1D3-6A03E580B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16" y="2331243"/>
            <a:ext cx="3242781" cy="19240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3CA265-F9A7-4D1A-B1A2-43CCEB784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48" y="635608"/>
            <a:ext cx="2079704" cy="17764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83B2A3C-B14B-40D9-8D20-0CC9121CA5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99" y="2412022"/>
            <a:ext cx="1371601" cy="137160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18E5FE2-D9B4-4C87-A7B0-70BC0E607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75372" y="4183575"/>
            <a:ext cx="1125932" cy="1125932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D1A633B-BF50-413A-9560-31CEB54C4C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5372" y="5360307"/>
            <a:ext cx="1125932" cy="1125932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C9D4B92E-4213-4116-BAA2-D50CA86A35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01304" y="5309507"/>
            <a:ext cx="1125932" cy="1125932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6DCA1A1D-77C7-4D5F-B68F-B0DC57D845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7100" y="4227144"/>
            <a:ext cx="1050136" cy="105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21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0.33425 -0.2805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6" y="-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BFD0B6E0-1F73-479A-A5C2-E105FDBF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349" y="279823"/>
            <a:ext cx="3349302" cy="2511977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C824E0D1-640F-4A17-B45C-8F182F73D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0017" y="4876801"/>
            <a:ext cx="1408043" cy="1408043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BC56484-1285-42AA-92F2-34172A8702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39348" y="2667000"/>
            <a:ext cx="762000" cy="1524000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F54CD166-AD90-442D-81FE-34F44AA25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1978" y="4876800"/>
            <a:ext cx="1408043" cy="1408043"/>
          </a:xfrm>
          <a:prstGeom prst="rect">
            <a:avLst/>
          </a:prstGeom>
        </p:spPr>
      </p:pic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10589608-9D28-4BFD-AD25-CE48087594AE}"/>
              </a:ext>
            </a:extLst>
          </p:cNvPr>
          <p:cNvCxnSpPr/>
          <p:nvPr/>
        </p:nvCxnSpPr>
        <p:spPr>
          <a:xfrm flipV="1">
            <a:off x="2120348" y="4292082"/>
            <a:ext cx="0" cy="58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2ABA3B8-5612-4B9F-AEDA-F51B9F95B2A0}"/>
              </a:ext>
            </a:extLst>
          </p:cNvPr>
          <p:cNvCxnSpPr>
            <a:cxnSpLocks/>
          </p:cNvCxnSpPr>
          <p:nvPr/>
        </p:nvCxnSpPr>
        <p:spPr>
          <a:xfrm flipV="1">
            <a:off x="2752531" y="3219062"/>
            <a:ext cx="24259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9567BFD6-5126-492E-B3B3-5B9A3E8613A0}"/>
              </a:ext>
            </a:extLst>
          </p:cNvPr>
          <p:cNvCxnSpPr>
            <a:cxnSpLocks/>
          </p:cNvCxnSpPr>
          <p:nvPr/>
        </p:nvCxnSpPr>
        <p:spPr>
          <a:xfrm flipV="1">
            <a:off x="6095999" y="3620278"/>
            <a:ext cx="0" cy="104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766002E-F745-4F6B-B7B1-F5640FE6CDFF}"/>
              </a:ext>
            </a:extLst>
          </p:cNvPr>
          <p:cNvSpPr txBox="1"/>
          <p:nvPr/>
        </p:nvSpPr>
        <p:spPr>
          <a:xfrm>
            <a:off x="2120348" y="4480640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Dashboard</a:t>
            </a:r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5B253A9-1814-4B12-843B-C62FC9B26DE2}"/>
              </a:ext>
            </a:extLst>
          </p:cNvPr>
          <p:cNvSpPr txBox="1"/>
          <p:nvPr/>
        </p:nvSpPr>
        <p:spPr>
          <a:xfrm>
            <a:off x="6095999" y="4196448"/>
            <a:ext cx="100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Postman</a:t>
            </a:r>
            <a:endParaRPr lang="pt-PT" dirty="0"/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939F047B-9433-43C6-9BCB-5B669A11CB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53939" y="5148697"/>
            <a:ext cx="1152331" cy="864248"/>
          </a:xfrm>
          <a:prstGeom prst="rect">
            <a:avLst/>
          </a:prstGeom>
        </p:spPr>
      </p:pic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71086B92-12D9-456F-9DFB-EA0A12D7FAA8}"/>
              </a:ext>
            </a:extLst>
          </p:cNvPr>
          <p:cNvCxnSpPr>
            <a:cxnSpLocks/>
          </p:cNvCxnSpPr>
          <p:nvPr/>
        </p:nvCxnSpPr>
        <p:spPr>
          <a:xfrm flipH="1" flipV="1">
            <a:off x="7457243" y="2560471"/>
            <a:ext cx="2115966" cy="274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CCB0249-A52F-46EC-BF97-9AF4D600F9F1}"/>
              </a:ext>
            </a:extLst>
          </p:cNvPr>
          <p:cNvSpPr txBox="1"/>
          <p:nvPr/>
        </p:nvSpPr>
        <p:spPr>
          <a:xfrm>
            <a:off x="8957735" y="417741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Comando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6D90412-940C-4555-B2E3-C69A3D7D9B9B}"/>
              </a:ext>
            </a:extLst>
          </p:cNvPr>
          <p:cNvSpPr txBox="1"/>
          <p:nvPr/>
        </p:nvSpPr>
        <p:spPr>
          <a:xfrm>
            <a:off x="5763940" y="3108235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HTTP</a:t>
            </a:r>
          </a:p>
        </p:txBody>
      </p: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4DCBEFD9-978F-43F9-BAAB-7A30AC45FEA7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2608217"/>
            <a:ext cx="1" cy="42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719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áfico 25">
            <a:extLst>
              <a:ext uri="{FF2B5EF4-FFF2-40B4-BE49-F238E27FC236}">
                <a16:creationId xmlns:a16="http://schemas.microsoft.com/office/drawing/2014/main" id="{21DA8351-2DA6-4DC4-A150-415EC9E9B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5765" y="2445868"/>
            <a:ext cx="2024162" cy="2024162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8D312119-8F4A-4F2C-B2A3-29B161C74348}"/>
              </a:ext>
            </a:extLst>
          </p:cNvPr>
          <p:cNvSpPr/>
          <p:nvPr/>
        </p:nvSpPr>
        <p:spPr>
          <a:xfrm>
            <a:off x="763571" y="1395167"/>
            <a:ext cx="2658358" cy="38084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21E483C-AAE1-40BE-8B87-E8AD01DD9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7" y="1638317"/>
            <a:ext cx="2430226" cy="121308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A91578-3A00-4C7C-AF4D-78AA738A6B37}"/>
              </a:ext>
            </a:extLst>
          </p:cNvPr>
          <p:cNvSpPr txBox="1"/>
          <p:nvPr/>
        </p:nvSpPr>
        <p:spPr>
          <a:xfrm>
            <a:off x="1008668" y="3088617"/>
            <a:ext cx="8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Arm</a:t>
            </a:r>
            <a:endParaRPr lang="pt-PT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F2DC6D-B0C2-4765-918E-E6D8EF7BA9C6}"/>
              </a:ext>
            </a:extLst>
          </p:cNvPr>
          <p:cNvSpPr txBox="1"/>
          <p:nvPr/>
        </p:nvSpPr>
        <p:spPr>
          <a:xfrm>
            <a:off x="1008668" y="3457949"/>
            <a:ext cx="165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Lift</a:t>
            </a:r>
            <a:r>
              <a:rPr lang="pt-PT" dirty="0"/>
              <a:t> </a:t>
            </a:r>
            <a:r>
              <a:rPr lang="pt-PT" sz="2800" dirty="0"/>
              <a:t>5m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33AC01C-6ECF-4E7B-BD67-0D9DC33CF64B}"/>
              </a:ext>
            </a:extLst>
          </p:cNvPr>
          <p:cNvSpPr txBox="1"/>
          <p:nvPr/>
        </p:nvSpPr>
        <p:spPr>
          <a:xfrm>
            <a:off x="1008667" y="3827281"/>
            <a:ext cx="252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GO 20m West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EF0AB11-2245-4B94-A86D-01DCEDE22C3A}"/>
              </a:ext>
            </a:extLst>
          </p:cNvPr>
          <p:cNvSpPr txBox="1"/>
          <p:nvPr/>
        </p:nvSpPr>
        <p:spPr>
          <a:xfrm>
            <a:off x="1008668" y="4196613"/>
            <a:ext cx="165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Home</a:t>
            </a:r>
            <a:endParaRPr lang="pt-PT" sz="2800" dirty="0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AD7F1CC5-AACD-4878-A27E-46088E527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4286" y="2566829"/>
            <a:ext cx="1885787" cy="1414340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11150FE3-AEFD-452F-B0B8-AA361E760A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4286" y="2566829"/>
            <a:ext cx="1885787" cy="141434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603B84C6-2A0E-4486-957D-E9D5DC4A34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86624">
            <a:off x="4241089" y="2873283"/>
            <a:ext cx="551468" cy="5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70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00065 -0.273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27384 L -0.73698 -0.269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8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698 -0.2699 L -0.36927 -0.2699 C -0.2043 -0.2699 -0.00104 -0.19699 -0.00104 -0.13773 L -0.00104 -0.00439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97" y="1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áfico 29">
            <a:extLst>
              <a:ext uri="{FF2B5EF4-FFF2-40B4-BE49-F238E27FC236}">
                <a16:creationId xmlns:a16="http://schemas.microsoft.com/office/drawing/2014/main" id="{09B8B87D-772A-403C-BF63-D432D44AF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0962" y="1973099"/>
            <a:ext cx="766592" cy="2491423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F4F026FF-9602-4116-8049-09F3E0A05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1002" y="3276600"/>
            <a:ext cx="2438400" cy="18288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2C24CA29-7B3C-444A-B4A3-11411EF87C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3593" y="-179868"/>
            <a:ext cx="3238500" cy="485775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20CEFB8D-FC47-45CB-A7E0-7BDC3DE963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7015" y="200026"/>
            <a:ext cx="2797970" cy="223837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2D037FF-7013-4097-848E-9F4673DB6D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84395" y="634047"/>
            <a:ext cx="3238500" cy="485775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5BA9B0DE-FF6E-4217-8B2E-E9476622D7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98256" y="-786565"/>
            <a:ext cx="3250290" cy="3047147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AA18560B-AE4E-47D8-8807-091E8EC7DD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414178" y="4922538"/>
            <a:ext cx="2160607" cy="1080304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EA0BEA2F-3A62-4989-A2F2-420934B980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4855" y="3842235"/>
            <a:ext cx="4321214" cy="2160607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198A9CBE-06E1-410A-8020-AB1287E815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339353" y="5456578"/>
            <a:ext cx="2160607" cy="1080304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2B2F163E-CC7E-489F-889B-75C258B661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3056383" y="3195177"/>
            <a:ext cx="1999686" cy="1749725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093B590E-FF0A-470D-B8FC-139C0F75289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86437" y="276770"/>
            <a:ext cx="695966" cy="927955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BF37AD42-2891-4E8E-AAD1-D198299C0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5858" y="3276600"/>
            <a:ext cx="2438400" cy="1828800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A047EAE8-82ED-470A-9BA1-5BEB7AE91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4898" y="3881120"/>
            <a:ext cx="2438400" cy="1828800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8618A38C-6506-47DC-882B-012ECC7477B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363330" y="619759"/>
            <a:ext cx="676670" cy="1353339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1000A4D1-F38F-4E19-A393-4B3E9E559F5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769730" y="822959"/>
            <a:ext cx="676670" cy="1353339"/>
          </a:xfrm>
          <a:prstGeom prst="rect">
            <a:avLst/>
          </a:prstGeom>
        </p:spPr>
      </p:pic>
      <p:pic>
        <p:nvPicPr>
          <p:cNvPr id="42" name="Gráfico 41">
            <a:extLst>
              <a:ext uri="{FF2B5EF4-FFF2-40B4-BE49-F238E27FC236}">
                <a16:creationId xmlns:a16="http://schemas.microsoft.com/office/drawing/2014/main" id="{63BC6C78-FADD-42A4-B64A-40323672F50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176130" y="1005839"/>
            <a:ext cx="676670" cy="135333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CED4F54F-1FC5-45E9-8B38-7F6F7EF3C8A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697015" y="200026"/>
            <a:ext cx="2797970" cy="2238376"/>
          </a:xfrm>
          <a:prstGeom prst="rect">
            <a:avLst/>
          </a:prstGeom>
        </p:spPr>
      </p:pic>
      <p:pic>
        <p:nvPicPr>
          <p:cNvPr id="44" name="Gráfico 43">
            <a:extLst>
              <a:ext uri="{FF2B5EF4-FFF2-40B4-BE49-F238E27FC236}">
                <a16:creationId xmlns:a16="http://schemas.microsoft.com/office/drawing/2014/main" id="{FEEFFB2D-8590-4740-8065-52CB082F9D6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014093" y="2034393"/>
            <a:ext cx="762000" cy="571500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BF2FF539-F036-4293-9D41-D7D83CEBD76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flipH="1">
            <a:off x="7116048" y="2113462"/>
            <a:ext cx="733012" cy="549759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15C75E5C-9A92-4872-AD28-BA655741A2D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19306515">
            <a:off x="3267166" y="1000159"/>
            <a:ext cx="694965" cy="1737412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194E602D-294D-4E74-BF50-DAE0F204EB2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16816886">
            <a:off x="3591386" y="148114"/>
            <a:ext cx="595835" cy="1489587"/>
          </a:xfrm>
          <a:prstGeom prst="rect">
            <a:avLst/>
          </a:prstGeom>
        </p:spPr>
      </p:pic>
      <p:pic>
        <p:nvPicPr>
          <p:cNvPr id="52" name="Gráfico 51">
            <a:extLst>
              <a:ext uri="{FF2B5EF4-FFF2-40B4-BE49-F238E27FC236}">
                <a16:creationId xmlns:a16="http://schemas.microsoft.com/office/drawing/2014/main" id="{BB9C70E6-029C-4127-8EF7-47F0EAD4662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15805191">
            <a:off x="8631175" y="2292875"/>
            <a:ext cx="310768" cy="776921"/>
          </a:xfrm>
          <a:prstGeom prst="rect">
            <a:avLst/>
          </a:prstGeom>
        </p:spPr>
      </p:pic>
      <p:pic>
        <p:nvPicPr>
          <p:cNvPr id="53" name="Gráfico 52">
            <a:extLst>
              <a:ext uri="{FF2B5EF4-FFF2-40B4-BE49-F238E27FC236}">
                <a16:creationId xmlns:a16="http://schemas.microsoft.com/office/drawing/2014/main" id="{B384BF7D-3A7A-4A10-92B4-62D0534D609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17404656">
            <a:off x="8056232" y="1239531"/>
            <a:ext cx="618639" cy="15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65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0.1125 0.0965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481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-0.0875 0.0650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324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0.05742 0.0553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275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2630D-EBA8-4E01-A95C-6182AF6D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As equipas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D0C9571-CBAD-42B4-9FF1-591B2A357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8229"/>
              </p:ext>
            </p:extLst>
          </p:nvPr>
        </p:nvGraphicFramePr>
        <p:xfrm>
          <a:off x="1452528" y="2281988"/>
          <a:ext cx="9286944" cy="393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648">
                  <a:extLst>
                    <a:ext uri="{9D8B030D-6E8A-4147-A177-3AD203B41FA5}">
                      <a16:colId xmlns:a16="http://schemas.microsoft.com/office/drawing/2014/main" val="1937099820"/>
                    </a:ext>
                  </a:extLst>
                </a:gridCol>
                <a:gridCol w="3095648">
                  <a:extLst>
                    <a:ext uri="{9D8B030D-6E8A-4147-A177-3AD203B41FA5}">
                      <a16:colId xmlns:a16="http://schemas.microsoft.com/office/drawing/2014/main" val="1555040631"/>
                    </a:ext>
                  </a:extLst>
                </a:gridCol>
                <a:gridCol w="3095648">
                  <a:extLst>
                    <a:ext uri="{9D8B030D-6E8A-4147-A177-3AD203B41FA5}">
                      <a16:colId xmlns:a16="http://schemas.microsoft.com/office/drawing/2014/main" val="3704640282"/>
                    </a:ext>
                  </a:extLst>
                </a:gridCol>
              </a:tblGrid>
              <a:tr h="346715">
                <a:tc>
                  <a:txBody>
                    <a:bodyPr/>
                    <a:lstStyle/>
                    <a:p>
                      <a:r>
                        <a:rPr lang="pt-PT" sz="2100" dirty="0" err="1"/>
                        <a:t>Communication</a:t>
                      </a:r>
                      <a:endParaRPr lang="pt-PT" sz="2100" dirty="0"/>
                    </a:p>
                  </a:txBody>
                  <a:tcPr marL="104478" marR="104478" marT="52239" marB="52239"/>
                </a:tc>
                <a:tc>
                  <a:txBody>
                    <a:bodyPr/>
                    <a:lstStyle/>
                    <a:p>
                      <a:r>
                        <a:rPr lang="pt-PT" sz="2100" dirty="0" err="1"/>
                        <a:t>Dashboard</a:t>
                      </a:r>
                      <a:endParaRPr lang="pt-PT" sz="2100" dirty="0"/>
                    </a:p>
                  </a:txBody>
                  <a:tcPr marL="104478" marR="104478" marT="52239" marB="52239"/>
                </a:tc>
                <a:tc>
                  <a:txBody>
                    <a:bodyPr/>
                    <a:lstStyle/>
                    <a:p>
                      <a:r>
                        <a:rPr lang="pt-PT" sz="2100" dirty="0" err="1"/>
                        <a:t>Logs</a:t>
                      </a:r>
                      <a:endParaRPr lang="pt-PT" sz="2100" dirty="0"/>
                    </a:p>
                  </a:txBody>
                  <a:tcPr marL="104478" marR="104478" marT="52239" marB="52239"/>
                </a:tc>
                <a:extLst>
                  <a:ext uri="{0D108BD9-81ED-4DB2-BD59-A6C34878D82A}">
                    <a16:rowId xmlns:a16="http://schemas.microsoft.com/office/drawing/2014/main" val="541236118"/>
                  </a:ext>
                </a:extLst>
              </a:tr>
              <a:tr h="1358216">
                <a:tc>
                  <a:txBody>
                    <a:bodyPr/>
                    <a:lstStyle/>
                    <a:p>
                      <a:r>
                        <a:rPr lang="pt-PT" sz="2100" dirty="0"/>
                        <a:t>V2x para o envio de informação critica</a:t>
                      </a:r>
                    </a:p>
                    <a:p>
                      <a:r>
                        <a:rPr lang="pt-PT" sz="2100" dirty="0"/>
                        <a:t>(drone2drone, drone2rsu)</a:t>
                      </a:r>
                    </a:p>
                  </a:txBody>
                  <a:tcPr marL="104478" marR="104478" marT="52239" marB="52239"/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Extensão da </a:t>
                      </a:r>
                      <a:r>
                        <a:rPr lang="pt-PT" sz="2100" dirty="0" err="1"/>
                        <a:t>dashboard</a:t>
                      </a:r>
                      <a:r>
                        <a:rPr lang="pt-PT" sz="2100" dirty="0"/>
                        <a:t> para acomodar as novas missões</a:t>
                      </a:r>
                    </a:p>
                  </a:txBody>
                  <a:tcPr marL="104478" marR="104478" marT="52239" marB="52239"/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Criação de uma base de dados de maneira a adicionar persistência à telemetria</a:t>
                      </a:r>
                    </a:p>
                  </a:txBody>
                  <a:tcPr marL="104478" marR="104478" marT="52239" marB="52239"/>
                </a:tc>
                <a:extLst>
                  <a:ext uri="{0D108BD9-81ED-4DB2-BD59-A6C34878D82A}">
                    <a16:rowId xmlns:a16="http://schemas.microsoft.com/office/drawing/2014/main" val="41790319"/>
                  </a:ext>
                </a:extLst>
              </a:tr>
              <a:tr h="1358216">
                <a:tc>
                  <a:txBody>
                    <a:bodyPr/>
                    <a:lstStyle/>
                    <a:p>
                      <a:r>
                        <a:rPr lang="pt-PT" sz="2100" dirty="0" err="1"/>
                        <a:t>LoRa</a:t>
                      </a:r>
                      <a:r>
                        <a:rPr lang="pt-PT" sz="2100" dirty="0"/>
                        <a:t> para o envio de informação proveniente de sensores</a:t>
                      </a:r>
                    </a:p>
                  </a:txBody>
                  <a:tcPr marL="104478" marR="104478" marT="52239" marB="52239"/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Extensão da </a:t>
                      </a:r>
                      <a:r>
                        <a:rPr lang="pt-PT" sz="2100" dirty="0" err="1"/>
                        <a:t>dashboard</a:t>
                      </a:r>
                      <a:r>
                        <a:rPr lang="pt-PT" sz="2100" dirty="0"/>
                        <a:t> que permita criar missões sem a necessidade de programação </a:t>
                      </a:r>
                    </a:p>
                  </a:txBody>
                  <a:tcPr marL="104478" marR="104478" marT="52239" marB="52239"/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Extensão da </a:t>
                      </a:r>
                      <a:r>
                        <a:rPr lang="pt-PT" sz="2100" dirty="0" err="1"/>
                        <a:t>dashboard</a:t>
                      </a:r>
                      <a:r>
                        <a:rPr lang="pt-PT" sz="2100" dirty="0"/>
                        <a:t> de maneira a demonstrar a telemetria de uma forma de analise simples</a:t>
                      </a:r>
                    </a:p>
                  </a:txBody>
                  <a:tcPr marL="104478" marR="104478" marT="52239" marB="52239"/>
                </a:tc>
                <a:extLst>
                  <a:ext uri="{0D108BD9-81ED-4DB2-BD59-A6C34878D82A}">
                    <a16:rowId xmlns:a16="http://schemas.microsoft.com/office/drawing/2014/main" val="2169942502"/>
                  </a:ext>
                </a:extLst>
              </a:tr>
              <a:tr h="731347">
                <a:tc>
                  <a:txBody>
                    <a:bodyPr/>
                    <a:lstStyle/>
                    <a:p>
                      <a:r>
                        <a:rPr lang="pt-PT" sz="2100" dirty="0"/>
                        <a:t>Formar cenários de uso para cada tecnologia</a:t>
                      </a:r>
                    </a:p>
                  </a:txBody>
                  <a:tcPr marL="104478" marR="104478" marT="52239" marB="52239"/>
                </a:tc>
                <a:tc>
                  <a:txBody>
                    <a:bodyPr/>
                    <a:lstStyle/>
                    <a:p>
                      <a:endParaRPr lang="pt-PT" sz="2100"/>
                    </a:p>
                  </a:txBody>
                  <a:tcPr marL="104478" marR="104478" marT="52239" marB="52239"/>
                </a:tc>
                <a:tc>
                  <a:txBody>
                    <a:bodyPr/>
                    <a:lstStyle/>
                    <a:p>
                      <a:endParaRPr lang="pt-PT" sz="2100" dirty="0"/>
                    </a:p>
                  </a:txBody>
                  <a:tcPr marL="104478" marR="104478" marT="52239" marB="52239"/>
                </a:tc>
                <a:extLst>
                  <a:ext uri="{0D108BD9-81ED-4DB2-BD59-A6C34878D82A}">
                    <a16:rowId xmlns:a16="http://schemas.microsoft.com/office/drawing/2014/main" val="67164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07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374</Words>
  <Application>Microsoft Office PowerPoint</Application>
  <PresentationFormat>Ecrã Panorâmico</PresentationFormat>
  <Paragraphs>29</Paragraphs>
  <Slides>6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As equipas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Martinho</dc:creator>
  <cp:lastModifiedBy>João Simões</cp:lastModifiedBy>
  <cp:revision>14</cp:revision>
  <dcterms:created xsi:type="dcterms:W3CDTF">2021-10-28T15:03:47Z</dcterms:created>
  <dcterms:modified xsi:type="dcterms:W3CDTF">2022-01-06T16:57:19Z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