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67" r:id="rId2"/>
    <p:sldId id="256" r:id="rId3"/>
    <p:sldId id="257" r:id="rId4"/>
    <p:sldId id="258" r:id="rId5"/>
    <p:sldId id="259" r:id="rId6"/>
    <p:sldId id="260" r:id="rId7"/>
    <p:sldId id="261" r:id="rId8"/>
    <p:sldId id="262" r:id="rId9"/>
    <p:sldId id="263" r:id="rId10"/>
    <p:sldId id="264" r:id="rId11"/>
    <p:sldId id="265" r:id="rId12"/>
    <p:sldId id="266"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802" y="62"/>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66b93b027_1_6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66b93b027_1_6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066b93b027_1_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066b93b027_1_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066b93b027_1_7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066b93b027_1_7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066b93b027_1_7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066b93b027_1_7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06a175723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06a17572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1066b93b027_1_6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1066b93b027_1_6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1066b93b027_1_7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1066b93b027_1_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066b93b6f9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066b93b6f9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066b93b027_1_7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066b93b027_1_7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066b93b027_1_7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066b93b027_1_7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066b93b027_1_7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066b93b027_1_7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pt-PT"/>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7.jp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sv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20.png"/><Relationship Id="rId11" Type="http://schemas.openxmlformats.org/officeDocument/2006/relationships/image" Target="../media/image25.svg"/><Relationship Id="rId5" Type="http://schemas.openxmlformats.org/officeDocument/2006/relationships/image" Target="../media/image19.sv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sv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Gráfico 24">
            <a:extLst>
              <a:ext uri="{FF2B5EF4-FFF2-40B4-BE49-F238E27FC236}">
                <a16:creationId xmlns:a16="http://schemas.microsoft.com/office/drawing/2014/main" id="{A377C4F4-F3C7-4EEE-8872-748E7188E59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47193" y="1897071"/>
            <a:ext cx="726650" cy="726650"/>
          </a:xfrm>
          <a:prstGeom prst="rect">
            <a:avLst/>
          </a:prstGeom>
        </p:spPr>
      </p:pic>
      <p:pic>
        <p:nvPicPr>
          <p:cNvPr id="18" name="Gráfico 17">
            <a:extLst>
              <a:ext uri="{FF2B5EF4-FFF2-40B4-BE49-F238E27FC236}">
                <a16:creationId xmlns:a16="http://schemas.microsoft.com/office/drawing/2014/main" id="{3BD877D8-79C3-4732-8A80-FB81ABC1C5E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91310" y="539318"/>
            <a:ext cx="1658670" cy="2488005"/>
          </a:xfrm>
          <a:prstGeom prst="rect">
            <a:avLst/>
          </a:prstGeom>
        </p:spPr>
      </p:pic>
      <p:pic>
        <p:nvPicPr>
          <p:cNvPr id="15" name="Gráfico 14">
            <a:extLst>
              <a:ext uri="{FF2B5EF4-FFF2-40B4-BE49-F238E27FC236}">
                <a16:creationId xmlns:a16="http://schemas.microsoft.com/office/drawing/2014/main" id="{28D076D8-107E-4390-A6C9-1EE9009015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61975" y="956704"/>
            <a:ext cx="1658670" cy="2488005"/>
          </a:xfrm>
          <a:prstGeom prst="rect">
            <a:avLst/>
          </a:prstGeom>
        </p:spPr>
      </p:pic>
      <p:pic>
        <p:nvPicPr>
          <p:cNvPr id="13" name="Gráfico 12">
            <a:extLst>
              <a:ext uri="{FF2B5EF4-FFF2-40B4-BE49-F238E27FC236}">
                <a16:creationId xmlns:a16="http://schemas.microsoft.com/office/drawing/2014/main" id="{887EEF89-D975-4937-A871-FE7C668C30F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64949" y="1272784"/>
            <a:ext cx="1731389" cy="2597084"/>
          </a:xfrm>
          <a:prstGeom prst="rect">
            <a:avLst/>
          </a:prstGeom>
        </p:spPr>
      </p:pic>
      <p:pic>
        <p:nvPicPr>
          <p:cNvPr id="30" name="Gráfico 29">
            <a:extLst>
              <a:ext uri="{FF2B5EF4-FFF2-40B4-BE49-F238E27FC236}">
                <a16:creationId xmlns:a16="http://schemas.microsoft.com/office/drawing/2014/main" id="{0DC88ABB-1240-4031-98BB-2AB3F681683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89695" y="3138736"/>
            <a:ext cx="914400" cy="742950"/>
          </a:xfrm>
          <a:prstGeom prst="rect">
            <a:avLst/>
          </a:prstGeom>
        </p:spPr>
      </p:pic>
      <p:pic>
        <p:nvPicPr>
          <p:cNvPr id="23" name="Gráfico 22">
            <a:extLst>
              <a:ext uri="{FF2B5EF4-FFF2-40B4-BE49-F238E27FC236}">
                <a16:creationId xmlns:a16="http://schemas.microsoft.com/office/drawing/2014/main" id="{821E40C9-0E49-4B13-927B-CBCA4E73F88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16243" y="3354058"/>
            <a:ext cx="914400" cy="742950"/>
          </a:xfrm>
          <a:prstGeom prst="rect">
            <a:avLst/>
          </a:prstGeom>
        </p:spPr>
      </p:pic>
      <p:pic>
        <p:nvPicPr>
          <p:cNvPr id="7" name="Gráfico 6">
            <a:extLst>
              <a:ext uri="{FF2B5EF4-FFF2-40B4-BE49-F238E27FC236}">
                <a16:creationId xmlns:a16="http://schemas.microsoft.com/office/drawing/2014/main" id="{4C02101A-6E6F-440F-9935-FDA04D66BC5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144714" y="3528872"/>
            <a:ext cx="1124274" cy="562137"/>
          </a:xfrm>
          <a:prstGeom prst="rect">
            <a:avLst/>
          </a:prstGeom>
        </p:spPr>
      </p:pic>
      <p:pic>
        <p:nvPicPr>
          <p:cNvPr id="8" name="Gráfico 7">
            <a:extLst>
              <a:ext uri="{FF2B5EF4-FFF2-40B4-BE49-F238E27FC236}">
                <a16:creationId xmlns:a16="http://schemas.microsoft.com/office/drawing/2014/main" id="{92C66107-861E-4B3D-AB24-B93D8CD5B0D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699852" y="3247804"/>
            <a:ext cx="1124274" cy="562137"/>
          </a:xfrm>
          <a:prstGeom prst="rect">
            <a:avLst/>
          </a:prstGeom>
        </p:spPr>
      </p:pic>
      <p:pic>
        <p:nvPicPr>
          <p:cNvPr id="9" name="Gráfico 8">
            <a:extLst>
              <a:ext uri="{FF2B5EF4-FFF2-40B4-BE49-F238E27FC236}">
                <a16:creationId xmlns:a16="http://schemas.microsoft.com/office/drawing/2014/main" id="{A1DA0440-6473-4160-86A3-C185ACB4D1B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255331" y="2966735"/>
            <a:ext cx="1124274" cy="562137"/>
          </a:xfrm>
          <a:prstGeom prst="rect">
            <a:avLst/>
          </a:prstGeom>
        </p:spPr>
      </p:pic>
      <p:pic>
        <p:nvPicPr>
          <p:cNvPr id="10" name="Gráfico 9">
            <a:extLst>
              <a:ext uri="{FF2B5EF4-FFF2-40B4-BE49-F238E27FC236}">
                <a16:creationId xmlns:a16="http://schemas.microsoft.com/office/drawing/2014/main" id="{2DEBA64B-6ECC-40EE-9703-5B23021C358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322733" y="2437891"/>
            <a:ext cx="1124274" cy="562137"/>
          </a:xfrm>
          <a:prstGeom prst="rect">
            <a:avLst/>
          </a:prstGeom>
        </p:spPr>
      </p:pic>
      <p:pic>
        <p:nvPicPr>
          <p:cNvPr id="11" name="Gráfico 10">
            <a:extLst>
              <a:ext uri="{FF2B5EF4-FFF2-40B4-BE49-F238E27FC236}">
                <a16:creationId xmlns:a16="http://schemas.microsoft.com/office/drawing/2014/main" id="{F8A09F84-39B0-4143-BEBB-28226B4B50F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817468" y="2692325"/>
            <a:ext cx="1124274" cy="562137"/>
          </a:xfrm>
          <a:prstGeom prst="rect">
            <a:avLst/>
          </a:prstGeom>
        </p:spPr>
      </p:pic>
      <p:pic>
        <p:nvPicPr>
          <p:cNvPr id="19" name="Gráfico 18">
            <a:extLst>
              <a:ext uri="{FF2B5EF4-FFF2-40B4-BE49-F238E27FC236}">
                <a16:creationId xmlns:a16="http://schemas.microsoft.com/office/drawing/2014/main" id="{5C20F1A3-F6DA-40BB-8176-2084F94F3D7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582235" y="3808612"/>
            <a:ext cx="1124274" cy="562137"/>
          </a:xfrm>
          <a:prstGeom prst="rect">
            <a:avLst/>
          </a:prstGeom>
        </p:spPr>
      </p:pic>
      <p:pic>
        <p:nvPicPr>
          <p:cNvPr id="21" name="Gráfico 20">
            <a:extLst>
              <a:ext uri="{FF2B5EF4-FFF2-40B4-BE49-F238E27FC236}">
                <a16:creationId xmlns:a16="http://schemas.microsoft.com/office/drawing/2014/main" id="{D1EF2795-F84A-49EB-AA08-83CD5425102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647327" y="3777743"/>
            <a:ext cx="114300" cy="342900"/>
          </a:xfrm>
          <a:prstGeom prst="rect">
            <a:avLst/>
          </a:prstGeom>
        </p:spPr>
      </p:pic>
      <p:pic>
        <p:nvPicPr>
          <p:cNvPr id="5" name="Gráfico 4">
            <a:extLst>
              <a:ext uri="{FF2B5EF4-FFF2-40B4-BE49-F238E27FC236}">
                <a16:creationId xmlns:a16="http://schemas.microsoft.com/office/drawing/2014/main" id="{0C205F38-D9DC-4CC3-9157-9827EB06083D}"/>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451689" y="762460"/>
            <a:ext cx="517982" cy="388487"/>
          </a:xfrm>
          <a:prstGeom prst="rect">
            <a:avLst/>
          </a:prstGeom>
        </p:spPr>
      </p:pic>
      <p:pic>
        <p:nvPicPr>
          <p:cNvPr id="27" name="Gráfico 26">
            <a:extLst>
              <a:ext uri="{FF2B5EF4-FFF2-40B4-BE49-F238E27FC236}">
                <a16:creationId xmlns:a16="http://schemas.microsoft.com/office/drawing/2014/main" id="{4CEB9591-37F2-4FC2-A91C-02C7D7731E69}"/>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flipH="1">
            <a:off x="4416784" y="2217410"/>
            <a:ext cx="883607" cy="757378"/>
          </a:xfrm>
          <a:prstGeom prst="rect">
            <a:avLst/>
          </a:prstGeom>
        </p:spPr>
      </p:pic>
      <p:pic>
        <p:nvPicPr>
          <p:cNvPr id="28" name="Gráfico 27">
            <a:extLst>
              <a:ext uri="{FF2B5EF4-FFF2-40B4-BE49-F238E27FC236}">
                <a16:creationId xmlns:a16="http://schemas.microsoft.com/office/drawing/2014/main" id="{2A728256-F793-4B78-AD17-7A781C7882B0}"/>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592494" y="907892"/>
            <a:ext cx="377177" cy="282882"/>
          </a:xfrm>
          <a:prstGeom prst="rect">
            <a:avLst/>
          </a:prstGeom>
        </p:spPr>
      </p:pic>
      <p:pic>
        <p:nvPicPr>
          <p:cNvPr id="29" name="Gráfico 28">
            <a:extLst>
              <a:ext uri="{FF2B5EF4-FFF2-40B4-BE49-F238E27FC236}">
                <a16:creationId xmlns:a16="http://schemas.microsoft.com/office/drawing/2014/main" id="{49FE574D-5C18-4A01-AE14-3D91938254B0}"/>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501418" y="842117"/>
            <a:ext cx="305566" cy="229174"/>
          </a:xfrm>
          <a:prstGeom prst="rect">
            <a:avLst/>
          </a:prstGeom>
        </p:spPr>
      </p:pic>
      <p:sp>
        <p:nvSpPr>
          <p:cNvPr id="31" name="CaixaDeTexto 30">
            <a:extLst>
              <a:ext uri="{FF2B5EF4-FFF2-40B4-BE49-F238E27FC236}">
                <a16:creationId xmlns:a16="http://schemas.microsoft.com/office/drawing/2014/main" id="{FBC262EB-72DE-4C86-948B-1CDB414B4E70}"/>
              </a:ext>
            </a:extLst>
          </p:cNvPr>
          <p:cNvSpPr txBox="1"/>
          <p:nvPr/>
        </p:nvSpPr>
        <p:spPr>
          <a:xfrm>
            <a:off x="6060748" y="1183321"/>
            <a:ext cx="2477264" cy="3000821"/>
          </a:xfrm>
          <a:prstGeom prst="rect">
            <a:avLst/>
          </a:prstGeom>
          <a:noFill/>
        </p:spPr>
        <p:txBody>
          <a:bodyPr wrap="square" rtlCol="0">
            <a:spAutoFit/>
          </a:bodyPr>
          <a:lstStyle/>
          <a:p>
            <a:r>
              <a:rPr lang="pt-PT" sz="2700" dirty="0">
                <a:solidFill>
                  <a:schemeClr val="bg1"/>
                </a:solidFill>
              </a:rPr>
              <a:t>Plataforma de </a:t>
            </a:r>
            <a:r>
              <a:rPr lang="pt-PT" sz="2700" dirty="0" err="1">
                <a:solidFill>
                  <a:schemeClr val="bg1"/>
                </a:solidFill>
              </a:rPr>
              <a:t>Drones</a:t>
            </a:r>
            <a:r>
              <a:rPr lang="pt-PT" sz="2700" dirty="0">
                <a:solidFill>
                  <a:schemeClr val="bg1"/>
                </a:solidFill>
              </a:rPr>
              <a:t> Aéreos </a:t>
            </a:r>
            <a:r>
              <a:rPr lang="pt-PT" sz="2700" dirty="0" err="1">
                <a:solidFill>
                  <a:schemeClr val="bg1"/>
                </a:solidFill>
              </a:rPr>
              <a:t>multi-tecnologia</a:t>
            </a:r>
            <a:r>
              <a:rPr lang="pt-PT" sz="2700" dirty="0">
                <a:solidFill>
                  <a:schemeClr val="bg1"/>
                </a:solidFill>
              </a:rPr>
              <a:t> para suporte a comunicações críticas</a:t>
            </a:r>
          </a:p>
        </p:txBody>
      </p:sp>
      <p:pic>
        <p:nvPicPr>
          <p:cNvPr id="22" name="Google Shape;56;p13">
            <a:extLst>
              <a:ext uri="{FF2B5EF4-FFF2-40B4-BE49-F238E27FC236}">
                <a16:creationId xmlns:a16="http://schemas.microsoft.com/office/drawing/2014/main" id="{2F3C92E7-ECB0-4CF2-817E-D8B4E89D7F0E}"/>
              </a:ext>
            </a:extLst>
          </p:cNvPr>
          <p:cNvPicPr preferRelativeResize="0"/>
          <p:nvPr/>
        </p:nvPicPr>
        <p:blipFill>
          <a:blip r:embed="rId18">
            <a:alphaModFix/>
          </a:blip>
          <a:stretch>
            <a:fillRect/>
          </a:stretch>
        </p:blipFill>
        <p:spPr>
          <a:xfrm>
            <a:off x="4495799" y="4317927"/>
            <a:ext cx="4571999" cy="777900"/>
          </a:xfrm>
          <a:prstGeom prst="rect">
            <a:avLst/>
          </a:prstGeom>
          <a:noFill/>
          <a:ln>
            <a:noFill/>
          </a:ln>
        </p:spPr>
      </p:pic>
    </p:spTree>
    <p:extLst>
      <p:ext uri="{BB962C8B-B14F-4D97-AF65-F5344CB8AC3E}">
        <p14:creationId xmlns:p14="http://schemas.microsoft.com/office/powerpoint/2010/main" val="1021399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par>
                                <p:cTn id="23" presetID="10"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nodeType="with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500"/>
                                        <p:tgtEl>
                                          <p:spTgt spid="30"/>
                                        </p:tgtEl>
                                      </p:cBhvr>
                                    </p:animEffect>
                                  </p:childTnLst>
                                </p:cTn>
                              </p:par>
                              <p:par>
                                <p:cTn id="33" presetID="10"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par>
                                <p:cTn id="36" presetID="10" presetClass="entr" presetSubtype="0" fill="hold"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par>
                                <p:cTn id="39" presetID="10" presetClass="entr" presetSubtype="0" fill="hold"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par>
                                <p:cTn id="42" presetID="10" presetClass="entr" presetSubtype="0" fill="hold" nodeType="with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fade">
                                      <p:cBhvr>
                                        <p:cTn id="44" dur="500"/>
                                        <p:tgtEl>
                                          <p:spTgt spid="25"/>
                                        </p:tgtEl>
                                      </p:cBhvr>
                                    </p:animEffect>
                                  </p:childTnLst>
                                </p:cTn>
                              </p:par>
                            </p:childTnLst>
                          </p:cTn>
                        </p:par>
                        <p:par>
                          <p:cTn id="45" fill="hold">
                            <p:stCondLst>
                              <p:cond delay="1000"/>
                            </p:stCondLst>
                            <p:childTnLst>
                              <p:par>
                                <p:cTn id="46" presetID="16" presetClass="emph" presetSubtype="0" fill="hold" grpId="0" nodeType="afterEffect">
                                  <p:stCondLst>
                                    <p:cond delay="0"/>
                                  </p:stCondLst>
                                  <p:iterate type="lt">
                                    <p:tmPct val="4000"/>
                                  </p:iterate>
                                  <p:childTnLst>
                                    <p:set>
                                      <p:cBhvr override="childStyle">
                                        <p:cTn id="47" dur="500" fill="hold"/>
                                        <p:tgtEl>
                                          <p:spTgt spid="31"/>
                                        </p:tgtEl>
                                        <p:attrNameLst>
                                          <p:attrName>style.color</p:attrName>
                                        </p:attrNameLst>
                                      </p:cBhvr>
                                      <p:to>
                                        <p:clrVal>
                                          <a:schemeClr val="tx1"/>
                                        </p:clrVal>
                                      </p:to>
                                    </p:set>
                                    <p:set>
                                      <p:cBhvr>
                                        <p:cTn id="48" dur="500" fill="hold"/>
                                        <p:tgtEl>
                                          <p:spTgt spid="31"/>
                                        </p:tgtEl>
                                        <p:attrNameLst>
                                          <p:attrName>fillcolor</p:attrName>
                                        </p:attrNameLst>
                                      </p:cBhvr>
                                      <p:to>
                                        <p:clrVal>
                                          <a:schemeClr val="tx1"/>
                                        </p:clrVal>
                                      </p:to>
                                    </p:set>
                                    <p:set>
                                      <p:cBhvr>
                                        <p:cTn id="49" dur="500" fill="hold"/>
                                        <p:tgtEl>
                                          <p:spTgt spid="31"/>
                                        </p:tgtEl>
                                        <p:attrNameLst>
                                          <p:attrName>fill.type</p:attrName>
                                        </p:attrNameLst>
                                      </p:cBhvr>
                                      <p:to>
                                        <p:strVal val="solid"/>
                                      </p:to>
                                    </p:set>
                                  </p:childTnLst>
                                </p:cTn>
                              </p:par>
                              <p:par>
                                <p:cTn id="50" presetID="10" presetClass="entr" presetSubtype="0" fill="hold" nodeType="with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500"/>
                                        <p:tgtEl>
                                          <p:spTgt spid="27"/>
                                        </p:tgtEl>
                                      </p:cBhvr>
                                    </p:animEffect>
                                  </p:childTnLst>
                                </p:cTn>
                              </p:par>
                              <p:par>
                                <p:cTn id="53" presetID="42" presetClass="path" presetSubtype="0" accel="50000" decel="50000" fill="hold" nodeType="withEffect">
                                  <p:stCondLst>
                                    <p:cond delay="0"/>
                                  </p:stCondLst>
                                  <p:childTnLst>
                                    <p:animMotion origin="layout" path="M -2.08333E-7 3.7037E-7 L -0.21523 0.20278 " pathEditMode="relative" rAng="0" ptsTypes="AA">
                                      <p:cBhvr>
                                        <p:cTn id="54" dur="2000" fill="hold"/>
                                        <p:tgtEl>
                                          <p:spTgt spid="27"/>
                                        </p:tgtEl>
                                        <p:attrNameLst>
                                          <p:attrName>ppt_x</p:attrName>
                                          <p:attrName>ppt_y</p:attrName>
                                        </p:attrNameLst>
                                      </p:cBhvr>
                                      <p:rCtr x="-10768" y="10139"/>
                                    </p:animMotion>
                                  </p:childTnLst>
                                </p:cTn>
                              </p:par>
                              <p:par>
                                <p:cTn id="55" presetID="10" presetClass="entr" presetSubtype="0" fill="hold" nodeType="with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fade">
                                      <p:cBhvr>
                                        <p:cTn id="57" dur="500"/>
                                        <p:tgtEl>
                                          <p:spTgt spid="5"/>
                                        </p:tgtEl>
                                      </p:cBhvr>
                                    </p:animEffect>
                                  </p:childTnLst>
                                </p:cTn>
                              </p:par>
                              <p:par>
                                <p:cTn id="58" presetID="42" presetClass="path" presetSubtype="0" accel="50000" decel="50000" fill="hold" nodeType="withEffect">
                                  <p:stCondLst>
                                    <p:cond delay="0"/>
                                  </p:stCondLst>
                                  <p:childTnLst>
                                    <p:animMotion origin="layout" path="M -0.04479 -0.07361 L -0.29779 0.29329 " pathEditMode="relative" rAng="0" ptsTypes="AA">
                                      <p:cBhvr>
                                        <p:cTn id="59" dur="2000" fill="hold"/>
                                        <p:tgtEl>
                                          <p:spTgt spid="5"/>
                                        </p:tgtEl>
                                        <p:attrNameLst>
                                          <p:attrName>ppt_x</p:attrName>
                                          <p:attrName>ppt_y</p:attrName>
                                        </p:attrNameLst>
                                      </p:cBhvr>
                                      <p:rCtr x="-12656" y="18333"/>
                                    </p:animMotion>
                                  </p:childTnLst>
                                </p:cTn>
                              </p:par>
                              <p:par>
                                <p:cTn id="60" presetID="10" presetClass="entr" presetSubtype="0" fill="hold" nodeType="with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fade">
                                      <p:cBhvr>
                                        <p:cTn id="62" dur="500"/>
                                        <p:tgtEl>
                                          <p:spTgt spid="28"/>
                                        </p:tgtEl>
                                      </p:cBhvr>
                                    </p:animEffect>
                                  </p:childTnLst>
                                </p:cTn>
                              </p:par>
                              <p:par>
                                <p:cTn id="63" presetID="42" presetClass="path" presetSubtype="0" accel="50000" decel="50000" fill="hold" nodeType="withEffect">
                                  <p:stCondLst>
                                    <p:cond delay="0"/>
                                  </p:stCondLst>
                                  <p:childTnLst>
                                    <p:animMotion origin="layout" path="M -1.45833E-6 4.81481E-6 L -0.14909 0.15949 " pathEditMode="relative" rAng="0" ptsTypes="AA">
                                      <p:cBhvr>
                                        <p:cTn id="64" dur="2000" fill="hold"/>
                                        <p:tgtEl>
                                          <p:spTgt spid="28"/>
                                        </p:tgtEl>
                                        <p:attrNameLst>
                                          <p:attrName>ppt_x</p:attrName>
                                          <p:attrName>ppt_y</p:attrName>
                                        </p:attrNameLst>
                                      </p:cBhvr>
                                      <p:rCtr x="-7461" y="7963"/>
                                    </p:animMotion>
                                  </p:childTnLst>
                                </p:cTn>
                              </p:par>
                              <p:par>
                                <p:cTn id="65" presetID="10" presetClass="entr" presetSubtype="0" fill="hold" nodeType="withEffect">
                                  <p:stCondLst>
                                    <p:cond delay="0"/>
                                  </p:stCondLst>
                                  <p:childTnLst>
                                    <p:set>
                                      <p:cBhvr>
                                        <p:cTn id="66" dur="1" fill="hold">
                                          <p:stCondLst>
                                            <p:cond delay="0"/>
                                          </p:stCondLst>
                                        </p:cTn>
                                        <p:tgtEl>
                                          <p:spTgt spid="29"/>
                                        </p:tgtEl>
                                        <p:attrNameLst>
                                          <p:attrName>style.visibility</p:attrName>
                                        </p:attrNameLst>
                                      </p:cBhvr>
                                      <p:to>
                                        <p:strVal val="visible"/>
                                      </p:to>
                                    </p:set>
                                    <p:animEffect transition="in" filter="fade">
                                      <p:cBhvr>
                                        <p:cTn id="67" dur="500"/>
                                        <p:tgtEl>
                                          <p:spTgt spid="29"/>
                                        </p:tgtEl>
                                      </p:cBhvr>
                                    </p:animEffect>
                                  </p:childTnLst>
                                </p:cTn>
                              </p:par>
                              <p:par>
                                <p:cTn id="68" presetID="42" presetClass="path" presetSubtype="0" accel="50000" decel="50000" fill="hold" nodeType="withEffect">
                                  <p:stCondLst>
                                    <p:cond delay="0"/>
                                  </p:stCondLst>
                                  <p:childTnLst>
                                    <p:animMotion origin="layout" path="M 6.25E-7 3.7037E-7 L -0.02266 0.08843 " pathEditMode="relative" rAng="0" ptsTypes="AA">
                                      <p:cBhvr>
                                        <p:cTn id="69" dur="2000" fill="hold"/>
                                        <p:tgtEl>
                                          <p:spTgt spid="29"/>
                                        </p:tgtEl>
                                        <p:attrNameLst>
                                          <p:attrName>ppt_x</p:attrName>
                                          <p:attrName>ppt_y</p:attrName>
                                        </p:attrNameLst>
                                      </p:cBhvr>
                                      <p:rCtr x="-1133" y="44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PT"/>
              <a:t>Deployment diagram</a:t>
            </a:r>
            <a:endParaRPr/>
          </a:p>
        </p:txBody>
      </p:sp>
      <p:pic>
        <p:nvPicPr>
          <p:cNvPr id="112" name="Google Shape;112;p21"/>
          <p:cNvPicPr preferRelativeResize="0"/>
          <p:nvPr/>
        </p:nvPicPr>
        <p:blipFill>
          <a:blip r:embed="rId3">
            <a:alphaModFix/>
          </a:blip>
          <a:stretch>
            <a:fillRect/>
          </a:stretch>
        </p:blipFill>
        <p:spPr>
          <a:xfrm>
            <a:off x="4495799" y="4317927"/>
            <a:ext cx="4571999" cy="777900"/>
          </a:xfrm>
          <a:prstGeom prst="rect">
            <a:avLst/>
          </a:prstGeom>
          <a:noFill/>
          <a:ln>
            <a:noFill/>
          </a:ln>
        </p:spPr>
      </p:pic>
      <p:pic>
        <p:nvPicPr>
          <p:cNvPr id="3" name="Imagem 2">
            <a:extLst>
              <a:ext uri="{FF2B5EF4-FFF2-40B4-BE49-F238E27FC236}">
                <a16:creationId xmlns:a16="http://schemas.microsoft.com/office/drawing/2014/main" id="{9BA87A90-812C-4ECA-9C82-FF7CF4705955}"/>
              </a:ext>
            </a:extLst>
          </p:cNvPr>
          <p:cNvPicPr>
            <a:picLocks noChangeAspect="1"/>
          </p:cNvPicPr>
          <p:nvPr/>
        </p:nvPicPr>
        <p:blipFill>
          <a:blip r:embed="rId4"/>
          <a:stretch>
            <a:fillRect/>
          </a:stretch>
        </p:blipFill>
        <p:spPr>
          <a:xfrm>
            <a:off x="1743075" y="1015036"/>
            <a:ext cx="5505449" cy="3301946"/>
          </a:xfrm>
          <a:prstGeom prst="rect">
            <a:avLst/>
          </a:prstGeom>
        </p:spPr>
      </p:pic>
      <p:sp>
        <p:nvSpPr>
          <p:cNvPr id="2" name="Retângulo 1">
            <a:extLst>
              <a:ext uri="{FF2B5EF4-FFF2-40B4-BE49-F238E27FC236}">
                <a16:creationId xmlns:a16="http://schemas.microsoft.com/office/drawing/2014/main" id="{5C81F46B-73DE-4918-91F9-00DEAF765980}"/>
              </a:ext>
            </a:extLst>
          </p:cNvPr>
          <p:cNvSpPr/>
          <p:nvPr/>
        </p:nvSpPr>
        <p:spPr>
          <a:xfrm>
            <a:off x="3800475" y="3514725"/>
            <a:ext cx="571500" cy="678656"/>
          </a:xfrm>
          <a:prstGeom prst="rect">
            <a:avLst/>
          </a:prstGeom>
          <a:solidFill>
            <a:srgbClr val="F5F5F5"/>
          </a:solidFill>
          <a:ln>
            <a:solidFill>
              <a:srgbClr val="F5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2"/>
          <p:cNvSpPr txBox="1">
            <a:spLocks noGrp="1"/>
          </p:cNvSpPr>
          <p:nvPr>
            <p:ph type="title"/>
          </p:nvPr>
        </p:nvSpPr>
        <p:spPr>
          <a:xfrm>
            <a:off x="4891314" y="477966"/>
            <a:ext cx="3454400" cy="572700"/>
          </a:xfrm>
          <a:prstGeom prst="rect">
            <a:avLst/>
          </a:prstGeom>
        </p:spPr>
        <p:txBody>
          <a:bodyPr spcFirstLastPara="1" wrap="square" lIns="91425" tIns="91425" rIns="91425" bIns="91425" anchor="t" anchorCtr="0">
            <a:normAutofit fontScale="90000"/>
          </a:bodyPr>
          <a:lstStyle/>
          <a:p>
            <a:pPr marL="0" lvl="0" indent="0" algn="r" rtl="0">
              <a:spcBef>
                <a:spcPts val="0"/>
              </a:spcBef>
              <a:spcAft>
                <a:spcPts val="0"/>
              </a:spcAft>
              <a:buNone/>
            </a:pPr>
            <a:r>
              <a:rPr lang="pt-PT" dirty="0" err="1"/>
              <a:t>Domain</a:t>
            </a:r>
            <a:r>
              <a:rPr lang="pt-PT" dirty="0"/>
              <a:t> </a:t>
            </a:r>
            <a:r>
              <a:rPr lang="pt-PT" dirty="0" err="1"/>
              <a:t>model</a:t>
            </a:r>
            <a:r>
              <a:rPr lang="pt-PT" dirty="0"/>
              <a:t>				</a:t>
            </a:r>
            <a:endParaRPr dirty="0"/>
          </a:p>
        </p:txBody>
      </p:sp>
      <p:pic>
        <p:nvPicPr>
          <p:cNvPr id="119" name="Google Shape;119;p22"/>
          <p:cNvPicPr preferRelativeResize="0"/>
          <p:nvPr/>
        </p:nvPicPr>
        <p:blipFill>
          <a:blip r:embed="rId3">
            <a:alphaModFix/>
          </a:blip>
          <a:stretch>
            <a:fillRect/>
          </a:stretch>
        </p:blipFill>
        <p:spPr>
          <a:xfrm>
            <a:off x="4495799" y="4317927"/>
            <a:ext cx="4571999" cy="777900"/>
          </a:xfrm>
          <a:prstGeom prst="rect">
            <a:avLst/>
          </a:prstGeom>
          <a:noFill/>
          <a:ln>
            <a:noFill/>
          </a:ln>
        </p:spPr>
      </p:pic>
      <p:pic>
        <p:nvPicPr>
          <p:cNvPr id="120" name="Google Shape;120;p22"/>
          <p:cNvPicPr preferRelativeResize="0"/>
          <p:nvPr/>
        </p:nvPicPr>
        <p:blipFill>
          <a:blip r:embed="rId4">
            <a:alphaModFix/>
          </a:blip>
          <a:stretch>
            <a:fillRect/>
          </a:stretch>
        </p:blipFill>
        <p:spPr>
          <a:xfrm>
            <a:off x="455800" y="189163"/>
            <a:ext cx="3696000" cy="4765175"/>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pt-PT"/>
              <a:t>Showcase</a:t>
            </a:r>
            <a:endParaRPr/>
          </a:p>
        </p:txBody>
      </p:sp>
      <p:pic>
        <p:nvPicPr>
          <p:cNvPr id="126" name="Google Shape;126;p23"/>
          <p:cNvPicPr preferRelativeResize="0"/>
          <p:nvPr/>
        </p:nvPicPr>
        <p:blipFill>
          <a:blip r:embed="rId3">
            <a:alphaModFix/>
          </a:blip>
          <a:stretch>
            <a:fillRect/>
          </a:stretch>
        </p:blipFill>
        <p:spPr>
          <a:xfrm>
            <a:off x="4495799" y="4317927"/>
            <a:ext cx="4571999" cy="777900"/>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PT"/>
              <a:t>State of art</a:t>
            </a:r>
            <a:endParaRPr/>
          </a:p>
        </p:txBody>
      </p:sp>
      <p:sp>
        <p:nvSpPr>
          <p:cNvPr id="55" name="Google Shape;55;p1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pt-PT"/>
              <a:t>In current market UAVs (Unmanned Aerial Vehicles) haven’t been used for complex tasks, being used mainly for deliveries. However much academic research on using them in complex scenarios has already been established</a:t>
            </a:r>
            <a:endParaRPr/>
          </a:p>
          <a:p>
            <a:pPr marL="914400" lvl="1" indent="-317500" algn="l" rtl="0">
              <a:spcBef>
                <a:spcPts val="0"/>
              </a:spcBef>
              <a:spcAft>
                <a:spcPts val="0"/>
              </a:spcAft>
              <a:buSzPts val="1400"/>
              <a:buChar char="○"/>
            </a:pPr>
            <a:r>
              <a:rPr lang="pt-PT"/>
              <a:t>Margarida Silva thesis</a:t>
            </a:r>
            <a:endParaRPr/>
          </a:p>
          <a:p>
            <a:pPr marL="1371600" lvl="2" indent="-317500" algn="l" rtl="0">
              <a:spcBef>
                <a:spcPts val="0"/>
              </a:spcBef>
              <a:spcAft>
                <a:spcPts val="0"/>
              </a:spcAft>
              <a:buSzPts val="1400"/>
              <a:buChar char="■"/>
            </a:pPr>
            <a:r>
              <a:rPr lang="pt-PT"/>
              <a:t>Creating missions in groovy framework</a:t>
            </a:r>
            <a:endParaRPr/>
          </a:p>
          <a:p>
            <a:pPr marL="1371600" lvl="2" indent="-317500" algn="l" rtl="0">
              <a:spcBef>
                <a:spcPts val="0"/>
              </a:spcBef>
              <a:spcAft>
                <a:spcPts val="0"/>
              </a:spcAft>
              <a:buSzPts val="1400"/>
              <a:buChar char="■"/>
            </a:pPr>
            <a:r>
              <a:rPr lang="pt-PT"/>
              <a:t>Creating an import system for extra sensors</a:t>
            </a:r>
            <a:endParaRPr/>
          </a:p>
          <a:p>
            <a:pPr marL="1371600" lvl="2" indent="-317500" algn="l" rtl="0">
              <a:spcBef>
                <a:spcPts val="0"/>
              </a:spcBef>
              <a:spcAft>
                <a:spcPts val="0"/>
              </a:spcAft>
              <a:buSzPts val="1400"/>
              <a:buChar char="■"/>
            </a:pPr>
            <a:r>
              <a:rPr lang="pt-PT"/>
              <a:t>Creating a system for a relay of UAV’s</a:t>
            </a:r>
            <a:endParaRPr/>
          </a:p>
        </p:txBody>
      </p:sp>
      <p:pic>
        <p:nvPicPr>
          <p:cNvPr id="56" name="Google Shape;56;p13"/>
          <p:cNvPicPr preferRelativeResize="0"/>
          <p:nvPr/>
        </p:nvPicPr>
        <p:blipFill>
          <a:blip r:embed="rId3">
            <a:alphaModFix/>
          </a:blip>
          <a:stretch>
            <a:fillRect/>
          </a:stretch>
        </p:blipFill>
        <p:spPr>
          <a:xfrm>
            <a:off x="4495799" y="4317927"/>
            <a:ext cx="4571999" cy="777900"/>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pt-PT"/>
              <a:t>Unlike UAVs, WAVE(802.11p) has already seen commercial use, being the best example the project headed by Susana Sargento </a:t>
            </a:r>
            <a:r>
              <a:rPr lang="pt-PT" i="1"/>
              <a:t>FUTURE-CITIES</a:t>
            </a:r>
            <a:r>
              <a:rPr lang="pt-PT"/>
              <a:t>, nonetheless our work will be heavily influenced by academic works </a:t>
            </a:r>
            <a:endParaRPr/>
          </a:p>
          <a:p>
            <a:pPr marL="914400" lvl="1" indent="-317500" algn="l" rtl="0">
              <a:spcBef>
                <a:spcPts val="0"/>
              </a:spcBef>
              <a:spcAft>
                <a:spcPts val="0"/>
              </a:spcAft>
              <a:buSzPts val="1400"/>
              <a:buChar char="○"/>
            </a:pPr>
            <a:r>
              <a:rPr lang="pt-PT"/>
              <a:t>Andreia Figueiredo thesis</a:t>
            </a:r>
            <a:endParaRPr/>
          </a:p>
          <a:p>
            <a:pPr marL="1371600" lvl="2" indent="-317500" algn="l" rtl="0">
              <a:spcBef>
                <a:spcPts val="0"/>
              </a:spcBef>
              <a:spcAft>
                <a:spcPts val="0"/>
              </a:spcAft>
              <a:buSzPts val="1400"/>
              <a:buChar char="■"/>
            </a:pPr>
            <a:r>
              <a:rPr lang="pt-PT"/>
              <a:t>Collecting data from several devices</a:t>
            </a:r>
            <a:endParaRPr/>
          </a:p>
          <a:p>
            <a:pPr marL="1371600" lvl="2" indent="-317500" algn="l" rtl="0">
              <a:spcBef>
                <a:spcPts val="0"/>
              </a:spcBef>
              <a:spcAft>
                <a:spcPts val="0"/>
              </a:spcAft>
              <a:buSzPts val="1400"/>
              <a:buChar char="■"/>
            </a:pPr>
            <a:r>
              <a:rPr lang="pt-PT"/>
              <a:t>Fusion and processing from said data</a:t>
            </a:r>
            <a:endParaRPr/>
          </a:p>
          <a:p>
            <a:pPr marL="1371600" lvl="2" indent="-317500" algn="l" rtl="0">
              <a:spcBef>
                <a:spcPts val="0"/>
              </a:spcBef>
              <a:spcAft>
                <a:spcPts val="0"/>
              </a:spcAft>
              <a:buSzPts val="1400"/>
              <a:buChar char="■"/>
            </a:pPr>
            <a:r>
              <a:rPr lang="pt-PT"/>
              <a:t>Dissemination of useful information for users and authorities</a:t>
            </a:r>
            <a:endParaRPr/>
          </a:p>
        </p:txBody>
      </p:sp>
      <p:sp>
        <p:nvSpPr>
          <p:cNvPr id="62" name="Google Shape;62;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PT"/>
              <a:t>State of art</a:t>
            </a:r>
            <a:endParaRPr/>
          </a:p>
        </p:txBody>
      </p:sp>
      <p:pic>
        <p:nvPicPr>
          <p:cNvPr id="63" name="Google Shape;63;p14"/>
          <p:cNvPicPr preferRelativeResize="0"/>
          <p:nvPr/>
        </p:nvPicPr>
        <p:blipFill>
          <a:blip r:embed="rId3">
            <a:alphaModFix/>
          </a:blip>
          <a:stretch>
            <a:fillRect/>
          </a:stretch>
        </p:blipFill>
        <p:spPr>
          <a:xfrm>
            <a:off x="4495799" y="4317927"/>
            <a:ext cx="4571999" cy="777900"/>
          </a:xfrm>
          <a:prstGeom prst="rect">
            <a:avLst/>
          </a:prstGeom>
          <a:noFill/>
          <a:ln>
            <a:noFill/>
          </a:ln>
        </p:spPr>
      </p:pic>
      <p:sp>
        <p:nvSpPr>
          <p:cNvPr id="64" name="Google Shape;64;p14"/>
          <p:cNvSpPr txBox="1"/>
          <p:nvPr/>
        </p:nvSpPr>
        <p:spPr>
          <a:xfrm>
            <a:off x="311700" y="3162075"/>
            <a:ext cx="8084100" cy="1462200"/>
          </a:xfrm>
          <a:prstGeom prst="rect">
            <a:avLst/>
          </a:prstGeom>
          <a:noFill/>
          <a:ln>
            <a:noFill/>
          </a:ln>
        </p:spPr>
        <p:txBody>
          <a:bodyPr spcFirstLastPara="1" wrap="square" lIns="91425" tIns="91425" rIns="91425" bIns="91425" anchor="t" anchorCtr="0">
            <a:spAutoFit/>
          </a:bodyPr>
          <a:lstStyle/>
          <a:p>
            <a:pPr marL="457200" lvl="0" indent="-342900" algn="l" rtl="0">
              <a:lnSpc>
                <a:spcPct val="115000"/>
              </a:lnSpc>
              <a:spcBef>
                <a:spcPts val="0"/>
              </a:spcBef>
              <a:spcAft>
                <a:spcPts val="0"/>
              </a:spcAft>
              <a:buClr>
                <a:schemeClr val="dk2"/>
              </a:buClr>
              <a:buSzPts val="1800"/>
              <a:buChar char="●"/>
            </a:pPr>
            <a:r>
              <a:rPr lang="pt-PT" sz="1800">
                <a:solidFill>
                  <a:schemeClr val="dk2"/>
                </a:solidFill>
              </a:rPr>
              <a:t>The introduction of Ad-hoc Networks and overview of Andreia’s thesis</a:t>
            </a:r>
            <a:endParaRPr sz="1800">
              <a:solidFill>
                <a:schemeClr val="dk2"/>
              </a:solidFill>
            </a:endParaRPr>
          </a:p>
          <a:p>
            <a:pPr marL="914400" lvl="1" indent="-292100" algn="l" rtl="0">
              <a:lnSpc>
                <a:spcPct val="115000"/>
              </a:lnSpc>
              <a:spcBef>
                <a:spcPts val="0"/>
              </a:spcBef>
              <a:spcAft>
                <a:spcPts val="0"/>
              </a:spcAft>
              <a:buClr>
                <a:schemeClr val="dk2"/>
              </a:buClr>
              <a:buSzPts val="1000"/>
              <a:buChar char="○"/>
            </a:pPr>
            <a:r>
              <a:rPr lang="pt-PT">
                <a:solidFill>
                  <a:schemeClr val="dk2"/>
                </a:solidFill>
              </a:rPr>
              <a:t>Andreia’s thesis</a:t>
            </a:r>
            <a:endParaRPr>
              <a:solidFill>
                <a:schemeClr val="dk2"/>
              </a:solidFill>
            </a:endParaRPr>
          </a:p>
          <a:p>
            <a:pPr marL="1371600" lvl="2" indent="-317500" algn="l" rtl="0">
              <a:lnSpc>
                <a:spcPct val="115000"/>
              </a:lnSpc>
              <a:spcBef>
                <a:spcPts val="0"/>
              </a:spcBef>
              <a:spcAft>
                <a:spcPts val="0"/>
              </a:spcAft>
              <a:buClr>
                <a:schemeClr val="dk2"/>
              </a:buClr>
              <a:buSzPts val="1400"/>
              <a:buChar char="■"/>
            </a:pPr>
            <a:r>
              <a:rPr lang="pt-PT">
                <a:solidFill>
                  <a:schemeClr val="dk2"/>
                </a:solidFill>
              </a:rPr>
              <a:t>Entities</a:t>
            </a:r>
            <a:endParaRPr>
              <a:solidFill>
                <a:schemeClr val="dk2"/>
              </a:solidFill>
            </a:endParaRPr>
          </a:p>
          <a:p>
            <a:pPr marL="1371600" lvl="2" indent="-317500" algn="l" rtl="0">
              <a:lnSpc>
                <a:spcPct val="115000"/>
              </a:lnSpc>
              <a:spcBef>
                <a:spcPts val="0"/>
              </a:spcBef>
              <a:spcAft>
                <a:spcPts val="0"/>
              </a:spcAft>
              <a:buClr>
                <a:schemeClr val="dk2"/>
              </a:buClr>
              <a:buSzPts val="1400"/>
              <a:buChar char="■"/>
            </a:pPr>
            <a:r>
              <a:rPr lang="pt-PT">
                <a:solidFill>
                  <a:schemeClr val="dk2"/>
                </a:solidFill>
              </a:rPr>
              <a:t>Domain</a:t>
            </a:r>
            <a:endParaRPr>
              <a:solidFill>
                <a:schemeClr val="dk2"/>
              </a:solidFill>
            </a:endParaRPr>
          </a:p>
          <a:p>
            <a:pPr marL="1371600" lvl="2" indent="-317500" algn="l" rtl="0">
              <a:lnSpc>
                <a:spcPct val="115000"/>
              </a:lnSpc>
              <a:spcBef>
                <a:spcPts val="0"/>
              </a:spcBef>
              <a:spcAft>
                <a:spcPts val="0"/>
              </a:spcAft>
              <a:buClr>
                <a:schemeClr val="dk2"/>
              </a:buClr>
              <a:buSzPts val="1400"/>
              <a:buChar char="■"/>
            </a:pPr>
            <a:r>
              <a:rPr lang="pt-PT">
                <a:solidFill>
                  <a:schemeClr val="dk2"/>
                </a:solidFill>
              </a:rPr>
              <a:t>Characteristics</a:t>
            </a:r>
            <a:endParaRPr>
              <a:solidFill>
                <a:schemeClr val="dk2"/>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311700" y="32236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PT" dirty="0" err="1"/>
              <a:t>Actors</a:t>
            </a:r>
            <a:r>
              <a:rPr lang="pt-PT" dirty="0"/>
              <a:t> &amp; Use cases</a:t>
            </a:r>
            <a:endParaRPr dirty="0"/>
          </a:p>
        </p:txBody>
      </p:sp>
      <p:pic>
        <p:nvPicPr>
          <p:cNvPr id="71" name="Google Shape;71;p15"/>
          <p:cNvPicPr preferRelativeResize="0"/>
          <p:nvPr/>
        </p:nvPicPr>
        <p:blipFill>
          <a:blip r:embed="rId3">
            <a:alphaModFix/>
          </a:blip>
          <a:stretch>
            <a:fillRect/>
          </a:stretch>
        </p:blipFill>
        <p:spPr>
          <a:xfrm>
            <a:off x="4495799" y="4317927"/>
            <a:ext cx="4571999" cy="777900"/>
          </a:xfrm>
          <a:prstGeom prst="rect">
            <a:avLst/>
          </a:prstGeom>
          <a:noFill/>
          <a:ln>
            <a:noFill/>
          </a:ln>
        </p:spPr>
      </p:pic>
      <p:pic>
        <p:nvPicPr>
          <p:cNvPr id="5" name="Gráfico 4">
            <a:extLst>
              <a:ext uri="{FF2B5EF4-FFF2-40B4-BE49-F238E27FC236}">
                <a16:creationId xmlns:a16="http://schemas.microsoft.com/office/drawing/2014/main" id="{9A622BB6-DF25-4F79-A110-90297A2E132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71882" y="955578"/>
            <a:ext cx="1524000" cy="2286000"/>
          </a:xfrm>
          <a:prstGeom prst="rect">
            <a:avLst/>
          </a:prstGeom>
        </p:spPr>
      </p:pic>
      <p:pic>
        <p:nvPicPr>
          <p:cNvPr id="7" name="Gráfico 6">
            <a:extLst>
              <a:ext uri="{FF2B5EF4-FFF2-40B4-BE49-F238E27FC236}">
                <a16:creationId xmlns:a16="http://schemas.microsoft.com/office/drawing/2014/main" id="{DD2E74F5-D1F6-4F90-B330-1BF3D72B79C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61480" y="1325372"/>
            <a:ext cx="1524000" cy="2286000"/>
          </a:xfrm>
          <a:prstGeom prst="rect">
            <a:avLst/>
          </a:prstGeom>
        </p:spPr>
      </p:pic>
      <p:pic>
        <p:nvPicPr>
          <p:cNvPr id="9" name="Gráfico 8">
            <a:extLst>
              <a:ext uri="{FF2B5EF4-FFF2-40B4-BE49-F238E27FC236}">
                <a16:creationId xmlns:a16="http://schemas.microsoft.com/office/drawing/2014/main" id="{A2CE5AA8-3B55-44D5-A6F3-4C4E920CF53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501653" y="1140475"/>
            <a:ext cx="1524000" cy="2286000"/>
          </a:xfrm>
          <a:prstGeom prst="rect">
            <a:avLst/>
          </a:prstGeom>
        </p:spPr>
      </p:pic>
      <p:pic>
        <p:nvPicPr>
          <p:cNvPr id="11" name="Gráfico 10">
            <a:extLst>
              <a:ext uri="{FF2B5EF4-FFF2-40B4-BE49-F238E27FC236}">
                <a16:creationId xmlns:a16="http://schemas.microsoft.com/office/drawing/2014/main" id="{8A50DC17-ACFB-4943-BE9D-DD26B8FE2CA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flipH="1">
            <a:off x="1677520" y="1059796"/>
            <a:ext cx="762000" cy="2286000"/>
          </a:xfrm>
          <a:prstGeom prst="rect">
            <a:avLst/>
          </a:prstGeom>
        </p:spPr>
      </p:pic>
      <p:sp>
        <p:nvSpPr>
          <p:cNvPr id="12" name="CaixaDeTexto 11">
            <a:extLst>
              <a:ext uri="{FF2B5EF4-FFF2-40B4-BE49-F238E27FC236}">
                <a16:creationId xmlns:a16="http://schemas.microsoft.com/office/drawing/2014/main" id="{6910DE31-578C-47EB-AE1F-577A8EFE5CD4}"/>
              </a:ext>
            </a:extLst>
          </p:cNvPr>
          <p:cNvSpPr txBox="1"/>
          <p:nvPr/>
        </p:nvSpPr>
        <p:spPr>
          <a:xfrm>
            <a:off x="1726265" y="3347301"/>
            <a:ext cx="1183341" cy="307777"/>
          </a:xfrm>
          <a:prstGeom prst="rect">
            <a:avLst/>
          </a:prstGeom>
          <a:noFill/>
        </p:spPr>
        <p:txBody>
          <a:bodyPr wrap="square" rtlCol="0">
            <a:spAutoFit/>
          </a:bodyPr>
          <a:lstStyle/>
          <a:p>
            <a:r>
              <a:rPr lang="pt-PT" dirty="0" err="1"/>
              <a:t>Admin</a:t>
            </a:r>
            <a:endParaRPr lang="pt-PT" dirty="0"/>
          </a:p>
        </p:txBody>
      </p:sp>
      <p:sp>
        <p:nvSpPr>
          <p:cNvPr id="13" name="CaixaDeTexto 12">
            <a:extLst>
              <a:ext uri="{FF2B5EF4-FFF2-40B4-BE49-F238E27FC236}">
                <a16:creationId xmlns:a16="http://schemas.microsoft.com/office/drawing/2014/main" id="{C44611D8-8154-4A15-8934-58FFF498C86D}"/>
              </a:ext>
            </a:extLst>
          </p:cNvPr>
          <p:cNvSpPr txBox="1"/>
          <p:nvPr/>
        </p:nvSpPr>
        <p:spPr>
          <a:xfrm>
            <a:off x="6395287" y="3683471"/>
            <a:ext cx="1000595" cy="307777"/>
          </a:xfrm>
          <a:prstGeom prst="rect">
            <a:avLst/>
          </a:prstGeom>
          <a:noFill/>
        </p:spPr>
        <p:txBody>
          <a:bodyPr wrap="none" rtlCol="0">
            <a:spAutoFit/>
          </a:bodyPr>
          <a:lstStyle/>
          <a:p>
            <a:r>
              <a:rPr lang="pt-PT" dirty="0" err="1"/>
              <a:t>User</a:t>
            </a:r>
            <a:r>
              <a:rPr lang="pt-PT" dirty="0"/>
              <a:t> base</a:t>
            </a:r>
          </a:p>
        </p:txBody>
      </p:sp>
      <p:sp>
        <p:nvSpPr>
          <p:cNvPr id="14" name="Retângulo 13">
            <a:extLst>
              <a:ext uri="{FF2B5EF4-FFF2-40B4-BE49-F238E27FC236}">
                <a16:creationId xmlns:a16="http://schemas.microsoft.com/office/drawing/2014/main" id="{1A713F1E-9B85-4675-B6EE-76A6EAEC1AE9}"/>
              </a:ext>
            </a:extLst>
          </p:cNvPr>
          <p:cNvSpPr/>
          <p:nvPr/>
        </p:nvSpPr>
        <p:spPr>
          <a:xfrm>
            <a:off x="3436840" y="1041862"/>
            <a:ext cx="1650627" cy="5727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pt-PT" dirty="0" err="1"/>
              <a:t>Create</a:t>
            </a:r>
            <a:r>
              <a:rPr lang="pt-PT" dirty="0"/>
              <a:t> </a:t>
            </a:r>
            <a:r>
              <a:rPr lang="pt-PT" dirty="0" err="1"/>
              <a:t>missions</a:t>
            </a:r>
            <a:endParaRPr lang="pt-PT" dirty="0"/>
          </a:p>
        </p:txBody>
      </p:sp>
      <p:sp>
        <p:nvSpPr>
          <p:cNvPr id="18" name="Retângulo 17">
            <a:extLst>
              <a:ext uri="{FF2B5EF4-FFF2-40B4-BE49-F238E27FC236}">
                <a16:creationId xmlns:a16="http://schemas.microsoft.com/office/drawing/2014/main" id="{5B81ECB6-E1F9-4E5F-8E10-5C2656ABC5FC}"/>
              </a:ext>
            </a:extLst>
          </p:cNvPr>
          <p:cNvSpPr/>
          <p:nvPr/>
        </p:nvSpPr>
        <p:spPr>
          <a:xfrm>
            <a:off x="3436839" y="1679860"/>
            <a:ext cx="1650627" cy="5727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pt-PT" dirty="0"/>
              <a:t>Access </a:t>
            </a:r>
            <a:r>
              <a:rPr lang="pt-PT" dirty="0" err="1"/>
              <a:t>historic</a:t>
            </a:r>
            <a:endParaRPr lang="pt-PT" dirty="0"/>
          </a:p>
        </p:txBody>
      </p:sp>
      <p:sp>
        <p:nvSpPr>
          <p:cNvPr id="19" name="Retângulo 18">
            <a:extLst>
              <a:ext uri="{FF2B5EF4-FFF2-40B4-BE49-F238E27FC236}">
                <a16:creationId xmlns:a16="http://schemas.microsoft.com/office/drawing/2014/main" id="{5DD15B5A-F71F-4536-9A32-7E409F680C10}"/>
              </a:ext>
            </a:extLst>
          </p:cNvPr>
          <p:cNvSpPr/>
          <p:nvPr/>
        </p:nvSpPr>
        <p:spPr>
          <a:xfrm>
            <a:off x="3436838" y="2317544"/>
            <a:ext cx="1650627" cy="5727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pt-PT" dirty="0"/>
              <a:t>Access </a:t>
            </a:r>
            <a:r>
              <a:rPr lang="pt-PT" dirty="0" err="1"/>
              <a:t>internal</a:t>
            </a:r>
            <a:r>
              <a:rPr lang="pt-PT" dirty="0"/>
              <a:t> </a:t>
            </a:r>
            <a:r>
              <a:rPr lang="pt-PT" dirty="0" err="1"/>
              <a:t>logs</a:t>
            </a:r>
            <a:endParaRPr lang="pt-PT" dirty="0"/>
          </a:p>
        </p:txBody>
      </p:sp>
      <p:sp>
        <p:nvSpPr>
          <p:cNvPr id="22" name="Retângulo 21">
            <a:extLst>
              <a:ext uri="{FF2B5EF4-FFF2-40B4-BE49-F238E27FC236}">
                <a16:creationId xmlns:a16="http://schemas.microsoft.com/office/drawing/2014/main" id="{21A25300-B2D5-4BED-A682-BD58BF3A6C87}"/>
              </a:ext>
            </a:extLst>
          </p:cNvPr>
          <p:cNvSpPr/>
          <p:nvPr/>
        </p:nvSpPr>
        <p:spPr>
          <a:xfrm>
            <a:off x="3431793" y="2955228"/>
            <a:ext cx="1650627" cy="5727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pt-PT" dirty="0"/>
              <a:t>Access SOS </a:t>
            </a:r>
            <a:r>
              <a:rPr lang="pt-PT" dirty="0" err="1"/>
              <a:t>logs</a:t>
            </a:r>
            <a:endParaRPr lang="pt-PT" dirty="0"/>
          </a:p>
        </p:txBody>
      </p:sp>
      <p:cxnSp>
        <p:nvCxnSpPr>
          <p:cNvPr id="20" name="Conexão reta 19">
            <a:extLst>
              <a:ext uri="{FF2B5EF4-FFF2-40B4-BE49-F238E27FC236}">
                <a16:creationId xmlns:a16="http://schemas.microsoft.com/office/drawing/2014/main" id="{12D8790C-8AD7-4985-83B7-0B8108B585E2}"/>
              </a:ext>
            </a:extLst>
          </p:cNvPr>
          <p:cNvCxnSpPr>
            <a:cxnSpLocks/>
          </p:cNvCxnSpPr>
          <p:nvPr/>
        </p:nvCxnSpPr>
        <p:spPr>
          <a:xfrm>
            <a:off x="3069291" y="1325372"/>
            <a:ext cx="0" cy="25769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Conexão reta 22">
            <a:extLst>
              <a:ext uri="{FF2B5EF4-FFF2-40B4-BE49-F238E27FC236}">
                <a16:creationId xmlns:a16="http://schemas.microsoft.com/office/drawing/2014/main" id="{6346054B-663A-4E9D-BAA5-134F33025FF9}"/>
              </a:ext>
            </a:extLst>
          </p:cNvPr>
          <p:cNvCxnSpPr/>
          <p:nvPr/>
        </p:nvCxnSpPr>
        <p:spPr>
          <a:xfrm flipH="1">
            <a:off x="2608729" y="2252560"/>
            <a:ext cx="45047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exão reta unidirecional 24">
            <a:extLst>
              <a:ext uri="{FF2B5EF4-FFF2-40B4-BE49-F238E27FC236}">
                <a16:creationId xmlns:a16="http://schemas.microsoft.com/office/drawing/2014/main" id="{71968F55-04BE-4E5D-8219-33B994A204FA}"/>
              </a:ext>
            </a:extLst>
          </p:cNvPr>
          <p:cNvCxnSpPr/>
          <p:nvPr/>
        </p:nvCxnSpPr>
        <p:spPr>
          <a:xfrm>
            <a:off x="3069291" y="1325372"/>
            <a:ext cx="2924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exão reta unidirecional 26">
            <a:extLst>
              <a:ext uri="{FF2B5EF4-FFF2-40B4-BE49-F238E27FC236}">
                <a16:creationId xmlns:a16="http://schemas.microsoft.com/office/drawing/2014/main" id="{F4F4E96B-68D7-4CE0-A5D8-84D1B2C1E96D}"/>
              </a:ext>
            </a:extLst>
          </p:cNvPr>
          <p:cNvCxnSpPr/>
          <p:nvPr/>
        </p:nvCxnSpPr>
        <p:spPr>
          <a:xfrm>
            <a:off x="3069291" y="1923769"/>
            <a:ext cx="2991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exão reta unidirecional 28">
            <a:extLst>
              <a:ext uri="{FF2B5EF4-FFF2-40B4-BE49-F238E27FC236}">
                <a16:creationId xmlns:a16="http://schemas.microsoft.com/office/drawing/2014/main" id="{1016ACDB-0DB2-4938-AC14-EDC22A74D234}"/>
              </a:ext>
            </a:extLst>
          </p:cNvPr>
          <p:cNvCxnSpPr/>
          <p:nvPr/>
        </p:nvCxnSpPr>
        <p:spPr>
          <a:xfrm>
            <a:off x="3069291" y="2602846"/>
            <a:ext cx="2924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exão reta unidirecional 30">
            <a:extLst>
              <a:ext uri="{FF2B5EF4-FFF2-40B4-BE49-F238E27FC236}">
                <a16:creationId xmlns:a16="http://schemas.microsoft.com/office/drawing/2014/main" id="{8A4DBAE7-BA69-40CC-93B7-545C18F48522}"/>
              </a:ext>
            </a:extLst>
          </p:cNvPr>
          <p:cNvCxnSpPr/>
          <p:nvPr/>
        </p:nvCxnSpPr>
        <p:spPr>
          <a:xfrm>
            <a:off x="3069291" y="3241578"/>
            <a:ext cx="2924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exão reta 32">
            <a:extLst>
              <a:ext uri="{FF2B5EF4-FFF2-40B4-BE49-F238E27FC236}">
                <a16:creationId xmlns:a16="http://schemas.microsoft.com/office/drawing/2014/main" id="{1398FD15-FC0C-4E08-B8F1-2164100A693A}"/>
              </a:ext>
            </a:extLst>
          </p:cNvPr>
          <p:cNvCxnSpPr>
            <a:cxnSpLocks/>
          </p:cNvCxnSpPr>
          <p:nvPr/>
        </p:nvCxnSpPr>
        <p:spPr>
          <a:xfrm>
            <a:off x="5561480" y="1325372"/>
            <a:ext cx="0" cy="2576969"/>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Conexão reta 34">
            <a:extLst>
              <a:ext uri="{FF2B5EF4-FFF2-40B4-BE49-F238E27FC236}">
                <a16:creationId xmlns:a16="http://schemas.microsoft.com/office/drawing/2014/main" id="{09B74D0A-6443-4DA5-B03B-C618365A320C}"/>
              </a:ext>
            </a:extLst>
          </p:cNvPr>
          <p:cNvCxnSpPr/>
          <p:nvPr/>
        </p:nvCxnSpPr>
        <p:spPr>
          <a:xfrm>
            <a:off x="5561480" y="1816193"/>
            <a:ext cx="36867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Conexão reta unidirecional 36">
            <a:extLst>
              <a:ext uri="{FF2B5EF4-FFF2-40B4-BE49-F238E27FC236}">
                <a16:creationId xmlns:a16="http://schemas.microsoft.com/office/drawing/2014/main" id="{59D5D98D-29C2-4393-AC5D-3B09F09BDE00}"/>
              </a:ext>
            </a:extLst>
          </p:cNvPr>
          <p:cNvCxnSpPr/>
          <p:nvPr/>
        </p:nvCxnSpPr>
        <p:spPr>
          <a:xfrm flipH="1">
            <a:off x="5244353" y="1325372"/>
            <a:ext cx="3171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exão reta unidirecional 38">
            <a:extLst>
              <a:ext uri="{FF2B5EF4-FFF2-40B4-BE49-F238E27FC236}">
                <a16:creationId xmlns:a16="http://schemas.microsoft.com/office/drawing/2014/main" id="{068EC5BF-3D99-46E9-941D-CF6062DA39FC}"/>
              </a:ext>
            </a:extLst>
          </p:cNvPr>
          <p:cNvCxnSpPr/>
          <p:nvPr/>
        </p:nvCxnSpPr>
        <p:spPr>
          <a:xfrm flipH="1">
            <a:off x="5244353" y="2085134"/>
            <a:ext cx="3171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tângulo 23">
            <a:extLst>
              <a:ext uri="{FF2B5EF4-FFF2-40B4-BE49-F238E27FC236}">
                <a16:creationId xmlns:a16="http://schemas.microsoft.com/office/drawing/2014/main" id="{15340604-ABA3-4B78-850D-585FDF9D46ED}"/>
              </a:ext>
            </a:extLst>
          </p:cNvPr>
          <p:cNvSpPr/>
          <p:nvPr/>
        </p:nvSpPr>
        <p:spPr>
          <a:xfrm>
            <a:off x="3431793" y="3615991"/>
            <a:ext cx="1650627" cy="5727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pt-PT" dirty="0" err="1"/>
              <a:t>View</a:t>
            </a:r>
            <a:r>
              <a:rPr lang="pt-PT" dirty="0"/>
              <a:t> live </a:t>
            </a:r>
            <a:r>
              <a:rPr lang="pt-PT" dirty="0" err="1"/>
              <a:t>mission</a:t>
            </a:r>
            <a:endParaRPr lang="pt-PT" dirty="0"/>
          </a:p>
        </p:txBody>
      </p:sp>
      <p:cxnSp>
        <p:nvCxnSpPr>
          <p:cNvPr id="28" name="Conexão reta unidirecional 27">
            <a:extLst>
              <a:ext uri="{FF2B5EF4-FFF2-40B4-BE49-F238E27FC236}">
                <a16:creationId xmlns:a16="http://schemas.microsoft.com/office/drawing/2014/main" id="{7936122D-83F4-4E4C-A2E6-11813617F907}"/>
              </a:ext>
            </a:extLst>
          </p:cNvPr>
          <p:cNvCxnSpPr/>
          <p:nvPr/>
        </p:nvCxnSpPr>
        <p:spPr>
          <a:xfrm>
            <a:off x="3069291" y="3902341"/>
            <a:ext cx="2924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exão reta unidirecional 29">
            <a:extLst>
              <a:ext uri="{FF2B5EF4-FFF2-40B4-BE49-F238E27FC236}">
                <a16:creationId xmlns:a16="http://schemas.microsoft.com/office/drawing/2014/main" id="{64645854-0104-4011-A810-215706B0A8DE}"/>
              </a:ext>
            </a:extLst>
          </p:cNvPr>
          <p:cNvCxnSpPr/>
          <p:nvPr/>
        </p:nvCxnSpPr>
        <p:spPr>
          <a:xfrm flipH="1">
            <a:off x="5245333" y="3902341"/>
            <a:ext cx="3171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anim calcmode="lin" valueType="num">
                                      <p:cBhvr>
                                        <p:cTn id="13" dur="500" fill="hold"/>
                                        <p:tgtEl>
                                          <p:spTgt spid="7"/>
                                        </p:tgtEl>
                                        <p:attrNameLst>
                                          <p:attrName>ppt_x</p:attrName>
                                        </p:attrNameLst>
                                      </p:cBhvr>
                                      <p:tavLst>
                                        <p:tav tm="0">
                                          <p:val>
                                            <p:strVal val="#ppt_x"/>
                                          </p:val>
                                        </p:tav>
                                        <p:tav tm="100000">
                                          <p:val>
                                            <p:strVal val="#ppt_x"/>
                                          </p:val>
                                        </p:tav>
                                      </p:tavLst>
                                    </p:anim>
                                    <p:anim calcmode="lin" valueType="num">
                                      <p:cBhvr>
                                        <p:cTn id="14" dur="5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anim calcmode="lin" valueType="num">
                                      <p:cBhvr>
                                        <p:cTn id="18" dur="500" fill="hold"/>
                                        <p:tgtEl>
                                          <p:spTgt spid="9"/>
                                        </p:tgtEl>
                                        <p:attrNameLst>
                                          <p:attrName>ppt_x</p:attrName>
                                        </p:attrNameLst>
                                      </p:cBhvr>
                                      <p:tavLst>
                                        <p:tav tm="0">
                                          <p:val>
                                            <p:strVal val="#ppt_x"/>
                                          </p:val>
                                        </p:tav>
                                        <p:tav tm="100000">
                                          <p:val>
                                            <p:strVal val="#ppt_x"/>
                                          </p:val>
                                        </p:tav>
                                      </p:tavLst>
                                    </p:anim>
                                    <p:anim calcmode="lin" valueType="num">
                                      <p:cBhvr>
                                        <p:cTn id="19" dur="5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anim calcmode="lin" valueType="num">
                                      <p:cBhvr>
                                        <p:cTn id="23" dur="500" fill="hold"/>
                                        <p:tgtEl>
                                          <p:spTgt spid="5"/>
                                        </p:tgtEl>
                                        <p:attrNameLst>
                                          <p:attrName>ppt_x</p:attrName>
                                        </p:attrNameLst>
                                      </p:cBhvr>
                                      <p:tavLst>
                                        <p:tav tm="0">
                                          <p:val>
                                            <p:strVal val="#ppt_x"/>
                                          </p:val>
                                        </p:tav>
                                        <p:tav tm="100000">
                                          <p:val>
                                            <p:strVal val="#ppt_x"/>
                                          </p:val>
                                        </p:tav>
                                      </p:tavLst>
                                    </p:anim>
                                    <p:anim calcmode="lin" valueType="num">
                                      <p:cBhvr>
                                        <p:cTn id="24" dur="500" fill="hold"/>
                                        <p:tgtEl>
                                          <p:spTgt spid="5"/>
                                        </p:tgtEl>
                                        <p:attrNameLst>
                                          <p:attrName>ppt_y</p:attrName>
                                        </p:attrNameLst>
                                      </p:cBhvr>
                                      <p:tavLst>
                                        <p:tav tm="0">
                                          <p:val>
                                            <p:strVal val="#ppt_y+.1"/>
                                          </p:val>
                                        </p:tav>
                                        <p:tav tm="100000">
                                          <p:val>
                                            <p:strVal val="#ppt_y"/>
                                          </p:val>
                                        </p:tav>
                                      </p:tavLst>
                                    </p:anim>
                                  </p:childTnLst>
                                </p:cTn>
                              </p:par>
                            </p:childTnLst>
                          </p:cTn>
                        </p:par>
                        <p:par>
                          <p:cTn id="25" fill="hold">
                            <p:stCondLst>
                              <p:cond delay="500"/>
                            </p:stCondLst>
                            <p:childTnLst>
                              <p:par>
                                <p:cTn id="26" presetID="42" presetClass="entr" presetSubtype="0" fill="hold" grpId="0" nodeType="after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anim calcmode="lin" valueType="num">
                                      <p:cBhvr>
                                        <p:cTn id="34" dur="500" fill="hold"/>
                                        <p:tgtEl>
                                          <p:spTgt spid="12"/>
                                        </p:tgtEl>
                                        <p:attrNameLst>
                                          <p:attrName>ppt_x</p:attrName>
                                        </p:attrNameLst>
                                      </p:cBhvr>
                                      <p:tavLst>
                                        <p:tav tm="0">
                                          <p:val>
                                            <p:strVal val="#ppt_x"/>
                                          </p:val>
                                        </p:tav>
                                        <p:tav tm="100000">
                                          <p:val>
                                            <p:strVal val="#ppt_x"/>
                                          </p:val>
                                        </p:tav>
                                      </p:tavLst>
                                    </p:anim>
                                    <p:anim calcmode="lin" valueType="num">
                                      <p:cBhvr>
                                        <p:cTn id="35" dur="500" fill="hold"/>
                                        <p:tgtEl>
                                          <p:spTgt spid="12"/>
                                        </p:tgtEl>
                                        <p:attrNameLst>
                                          <p:attrName>ppt_y</p:attrName>
                                        </p:attrNameLst>
                                      </p:cBhvr>
                                      <p:tavLst>
                                        <p:tav tm="0">
                                          <p:val>
                                            <p:strVal val="#ppt_y+.1"/>
                                          </p:val>
                                        </p:tav>
                                        <p:tav tm="100000">
                                          <p:val>
                                            <p:strVal val="#ppt_y"/>
                                          </p:val>
                                        </p:tav>
                                      </p:tavLst>
                                    </p:anim>
                                  </p:childTnLst>
                                </p:cTn>
                              </p:par>
                            </p:childTnLst>
                          </p:cTn>
                        </p:par>
                        <p:par>
                          <p:cTn id="36" fill="hold">
                            <p:stCondLst>
                              <p:cond delay="1000"/>
                            </p:stCondLst>
                            <p:childTnLst>
                              <p:par>
                                <p:cTn id="37" presetID="47" presetClass="entr" presetSubtype="0"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anim calcmode="lin" valueType="num">
                                      <p:cBhvr>
                                        <p:cTn id="40" dur="500" fill="hold"/>
                                        <p:tgtEl>
                                          <p:spTgt spid="14"/>
                                        </p:tgtEl>
                                        <p:attrNameLst>
                                          <p:attrName>ppt_x</p:attrName>
                                        </p:attrNameLst>
                                      </p:cBhvr>
                                      <p:tavLst>
                                        <p:tav tm="0">
                                          <p:val>
                                            <p:strVal val="#ppt_x"/>
                                          </p:val>
                                        </p:tav>
                                        <p:tav tm="100000">
                                          <p:val>
                                            <p:strVal val="#ppt_x"/>
                                          </p:val>
                                        </p:tav>
                                      </p:tavLst>
                                    </p:anim>
                                    <p:anim calcmode="lin" valueType="num">
                                      <p:cBhvr>
                                        <p:cTn id="41" dur="500" fill="hold"/>
                                        <p:tgtEl>
                                          <p:spTgt spid="14"/>
                                        </p:tgtEl>
                                        <p:attrNameLst>
                                          <p:attrName>ppt_y</p:attrName>
                                        </p:attrNameLst>
                                      </p:cBhvr>
                                      <p:tavLst>
                                        <p:tav tm="0">
                                          <p:val>
                                            <p:strVal val="#ppt_y-.1"/>
                                          </p:val>
                                        </p:tav>
                                        <p:tav tm="100000">
                                          <p:val>
                                            <p:strVal val="#ppt_y"/>
                                          </p:val>
                                        </p:tav>
                                      </p:tavLst>
                                    </p:anim>
                                  </p:childTnLst>
                                </p:cTn>
                              </p:par>
                            </p:childTnLst>
                          </p:cTn>
                        </p:par>
                        <p:par>
                          <p:cTn id="42" fill="hold">
                            <p:stCondLst>
                              <p:cond delay="1500"/>
                            </p:stCondLst>
                            <p:childTnLst>
                              <p:par>
                                <p:cTn id="43" presetID="47" presetClass="entr" presetSubtype="0" fill="hold" grpId="0" nodeType="after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anim calcmode="lin" valueType="num">
                                      <p:cBhvr>
                                        <p:cTn id="46" dur="500" fill="hold"/>
                                        <p:tgtEl>
                                          <p:spTgt spid="18"/>
                                        </p:tgtEl>
                                        <p:attrNameLst>
                                          <p:attrName>ppt_x</p:attrName>
                                        </p:attrNameLst>
                                      </p:cBhvr>
                                      <p:tavLst>
                                        <p:tav tm="0">
                                          <p:val>
                                            <p:strVal val="#ppt_x"/>
                                          </p:val>
                                        </p:tav>
                                        <p:tav tm="100000">
                                          <p:val>
                                            <p:strVal val="#ppt_x"/>
                                          </p:val>
                                        </p:tav>
                                      </p:tavLst>
                                    </p:anim>
                                    <p:anim calcmode="lin" valueType="num">
                                      <p:cBhvr>
                                        <p:cTn id="47" dur="500" fill="hold"/>
                                        <p:tgtEl>
                                          <p:spTgt spid="18"/>
                                        </p:tgtEl>
                                        <p:attrNameLst>
                                          <p:attrName>ppt_y</p:attrName>
                                        </p:attrNameLst>
                                      </p:cBhvr>
                                      <p:tavLst>
                                        <p:tav tm="0">
                                          <p:val>
                                            <p:strVal val="#ppt_y-.1"/>
                                          </p:val>
                                        </p:tav>
                                        <p:tav tm="100000">
                                          <p:val>
                                            <p:strVal val="#ppt_y"/>
                                          </p:val>
                                        </p:tav>
                                      </p:tavLst>
                                    </p:anim>
                                  </p:childTnLst>
                                </p:cTn>
                              </p:par>
                            </p:childTnLst>
                          </p:cTn>
                        </p:par>
                        <p:par>
                          <p:cTn id="48" fill="hold">
                            <p:stCondLst>
                              <p:cond delay="2000"/>
                            </p:stCondLst>
                            <p:childTnLst>
                              <p:par>
                                <p:cTn id="49" presetID="47" presetClass="entr" presetSubtype="0" fill="hold" grpId="0" nodeType="after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fade">
                                      <p:cBhvr>
                                        <p:cTn id="51" dur="500"/>
                                        <p:tgtEl>
                                          <p:spTgt spid="19"/>
                                        </p:tgtEl>
                                      </p:cBhvr>
                                    </p:animEffect>
                                    <p:anim calcmode="lin" valueType="num">
                                      <p:cBhvr>
                                        <p:cTn id="52" dur="500" fill="hold"/>
                                        <p:tgtEl>
                                          <p:spTgt spid="19"/>
                                        </p:tgtEl>
                                        <p:attrNameLst>
                                          <p:attrName>ppt_x</p:attrName>
                                        </p:attrNameLst>
                                      </p:cBhvr>
                                      <p:tavLst>
                                        <p:tav tm="0">
                                          <p:val>
                                            <p:strVal val="#ppt_x"/>
                                          </p:val>
                                        </p:tav>
                                        <p:tav tm="100000">
                                          <p:val>
                                            <p:strVal val="#ppt_x"/>
                                          </p:val>
                                        </p:tav>
                                      </p:tavLst>
                                    </p:anim>
                                    <p:anim calcmode="lin" valueType="num">
                                      <p:cBhvr>
                                        <p:cTn id="53" dur="500" fill="hold"/>
                                        <p:tgtEl>
                                          <p:spTgt spid="19"/>
                                        </p:tgtEl>
                                        <p:attrNameLst>
                                          <p:attrName>ppt_y</p:attrName>
                                        </p:attrNameLst>
                                      </p:cBhvr>
                                      <p:tavLst>
                                        <p:tav tm="0">
                                          <p:val>
                                            <p:strVal val="#ppt_y-.1"/>
                                          </p:val>
                                        </p:tav>
                                        <p:tav tm="100000">
                                          <p:val>
                                            <p:strVal val="#ppt_y"/>
                                          </p:val>
                                        </p:tav>
                                      </p:tavLst>
                                    </p:anim>
                                  </p:childTnLst>
                                </p:cTn>
                              </p:par>
                            </p:childTnLst>
                          </p:cTn>
                        </p:par>
                        <p:par>
                          <p:cTn id="54" fill="hold">
                            <p:stCondLst>
                              <p:cond delay="2500"/>
                            </p:stCondLst>
                            <p:childTnLst>
                              <p:par>
                                <p:cTn id="55" presetID="47" presetClass="entr" presetSubtype="0" fill="hold" grpId="0" nodeType="after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fade">
                                      <p:cBhvr>
                                        <p:cTn id="57" dur="500"/>
                                        <p:tgtEl>
                                          <p:spTgt spid="22"/>
                                        </p:tgtEl>
                                      </p:cBhvr>
                                    </p:animEffect>
                                    <p:anim calcmode="lin" valueType="num">
                                      <p:cBhvr>
                                        <p:cTn id="58" dur="500" fill="hold"/>
                                        <p:tgtEl>
                                          <p:spTgt spid="22"/>
                                        </p:tgtEl>
                                        <p:attrNameLst>
                                          <p:attrName>ppt_x</p:attrName>
                                        </p:attrNameLst>
                                      </p:cBhvr>
                                      <p:tavLst>
                                        <p:tav tm="0">
                                          <p:val>
                                            <p:strVal val="#ppt_x"/>
                                          </p:val>
                                        </p:tav>
                                        <p:tav tm="100000">
                                          <p:val>
                                            <p:strVal val="#ppt_x"/>
                                          </p:val>
                                        </p:tav>
                                      </p:tavLst>
                                    </p:anim>
                                    <p:anim calcmode="lin" valueType="num">
                                      <p:cBhvr>
                                        <p:cTn id="59" dur="500" fill="hold"/>
                                        <p:tgtEl>
                                          <p:spTgt spid="22"/>
                                        </p:tgtEl>
                                        <p:attrNameLst>
                                          <p:attrName>ppt_y</p:attrName>
                                        </p:attrNameLst>
                                      </p:cBhvr>
                                      <p:tavLst>
                                        <p:tav tm="0">
                                          <p:val>
                                            <p:strVal val="#ppt_y-.1"/>
                                          </p:val>
                                        </p:tav>
                                        <p:tav tm="100000">
                                          <p:val>
                                            <p:strVal val="#ppt_y"/>
                                          </p:val>
                                        </p:tav>
                                      </p:tavLst>
                                    </p:anim>
                                  </p:childTnLst>
                                </p:cTn>
                              </p:par>
                            </p:childTnLst>
                          </p:cTn>
                        </p:par>
                        <p:par>
                          <p:cTn id="60" fill="hold">
                            <p:stCondLst>
                              <p:cond delay="3000"/>
                            </p:stCondLst>
                            <p:childTnLst>
                              <p:par>
                                <p:cTn id="61" presetID="47" presetClass="entr" presetSubtype="0" fill="hold" grpId="0" nodeType="after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anim calcmode="lin" valueType="num">
                                      <p:cBhvr>
                                        <p:cTn id="64" dur="500" fill="hold"/>
                                        <p:tgtEl>
                                          <p:spTgt spid="24"/>
                                        </p:tgtEl>
                                        <p:attrNameLst>
                                          <p:attrName>ppt_x</p:attrName>
                                        </p:attrNameLst>
                                      </p:cBhvr>
                                      <p:tavLst>
                                        <p:tav tm="0">
                                          <p:val>
                                            <p:strVal val="#ppt_x"/>
                                          </p:val>
                                        </p:tav>
                                        <p:tav tm="100000">
                                          <p:val>
                                            <p:strVal val="#ppt_x"/>
                                          </p:val>
                                        </p:tav>
                                      </p:tavLst>
                                    </p:anim>
                                    <p:anim calcmode="lin" valueType="num">
                                      <p:cBhvr>
                                        <p:cTn id="65" dur="500" fill="hold"/>
                                        <p:tgtEl>
                                          <p:spTgt spid="24"/>
                                        </p:tgtEl>
                                        <p:attrNameLst>
                                          <p:attrName>ppt_y</p:attrName>
                                        </p:attrNameLst>
                                      </p:cBhvr>
                                      <p:tavLst>
                                        <p:tav tm="0">
                                          <p:val>
                                            <p:strVal val="#ppt_y-.1"/>
                                          </p:val>
                                        </p:tav>
                                        <p:tav tm="100000">
                                          <p:val>
                                            <p:strVal val="#ppt_y"/>
                                          </p:val>
                                        </p:tav>
                                      </p:tavLst>
                                    </p:anim>
                                  </p:childTnLst>
                                </p:cTn>
                              </p:par>
                            </p:childTnLst>
                          </p:cTn>
                        </p:par>
                        <p:par>
                          <p:cTn id="66" fill="hold">
                            <p:stCondLst>
                              <p:cond delay="3500"/>
                            </p:stCondLst>
                            <p:childTnLst>
                              <p:par>
                                <p:cTn id="67" presetID="10" presetClass="entr" presetSubtype="0" fill="hold" nodeType="after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500"/>
                                        <p:tgtEl>
                                          <p:spTgt spid="23"/>
                                        </p:tgtEl>
                                      </p:cBhvr>
                                    </p:animEffect>
                                  </p:childTnLst>
                                </p:cTn>
                              </p:par>
                              <p:par>
                                <p:cTn id="70" presetID="10" presetClass="entr" presetSubtype="0" fill="hold" nodeType="withEffect">
                                  <p:stCondLst>
                                    <p:cond delay="0"/>
                                  </p:stCondLst>
                                  <p:childTnLst>
                                    <p:set>
                                      <p:cBhvr>
                                        <p:cTn id="71" dur="1" fill="hold">
                                          <p:stCondLst>
                                            <p:cond delay="0"/>
                                          </p:stCondLst>
                                        </p:cTn>
                                        <p:tgtEl>
                                          <p:spTgt spid="35"/>
                                        </p:tgtEl>
                                        <p:attrNameLst>
                                          <p:attrName>style.visibility</p:attrName>
                                        </p:attrNameLst>
                                      </p:cBhvr>
                                      <p:to>
                                        <p:strVal val="visible"/>
                                      </p:to>
                                    </p:set>
                                    <p:animEffect transition="in" filter="fade">
                                      <p:cBhvr>
                                        <p:cTn id="72" dur="500"/>
                                        <p:tgtEl>
                                          <p:spTgt spid="35"/>
                                        </p:tgtEl>
                                      </p:cBhvr>
                                    </p:animEffect>
                                  </p:childTnLst>
                                </p:cTn>
                              </p:par>
                            </p:childTnLst>
                          </p:cTn>
                        </p:par>
                        <p:par>
                          <p:cTn id="73" fill="hold">
                            <p:stCondLst>
                              <p:cond delay="4000"/>
                            </p:stCondLst>
                            <p:childTnLst>
                              <p:par>
                                <p:cTn id="74" presetID="10" presetClass="entr" presetSubtype="0" fill="hold" nodeType="afterEffect">
                                  <p:stCondLst>
                                    <p:cond delay="0"/>
                                  </p:stCondLst>
                                  <p:childTnLst>
                                    <p:set>
                                      <p:cBhvr>
                                        <p:cTn id="75" dur="1" fill="hold">
                                          <p:stCondLst>
                                            <p:cond delay="0"/>
                                          </p:stCondLst>
                                        </p:cTn>
                                        <p:tgtEl>
                                          <p:spTgt spid="33"/>
                                        </p:tgtEl>
                                        <p:attrNameLst>
                                          <p:attrName>style.visibility</p:attrName>
                                        </p:attrNameLst>
                                      </p:cBhvr>
                                      <p:to>
                                        <p:strVal val="visible"/>
                                      </p:to>
                                    </p:set>
                                    <p:animEffect transition="in" filter="fade">
                                      <p:cBhvr>
                                        <p:cTn id="76" dur="500"/>
                                        <p:tgtEl>
                                          <p:spTgt spid="33"/>
                                        </p:tgtEl>
                                      </p:cBhvr>
                                    </p:animEffect>
                                  </p:childTnLst>
                                </p:cTn>
                              </p:par>
                              <p:par>
                                <p:cTn id="77" presetID="10" presetClass="entr" presetSubtype="0" fill="hold"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500"/>
                                        <p:tgtEl>
                                          <p:spTgt spid="20"/>
                                        </p:tgtEl>
                                      </p:cBhvr>
                                    </p:animEffect>
                                  </p:childTnLst>
                                </p:cTn>
                              </p:par>
                            </p:childTnLst>
                          </p:cTn>
                        </p:par>
                        <p:par>
                          <p:cTn id="80" fill="hold">
                            <p:stCondLst>
                              <p:cond delay="4500"/>
                            </p:stCondLst>
                            <p:childTnLst>
                              <p:par>
                                <p:cTn id="81" presetID="10" presetClass="entr" presetSubtype="0" fill="hold" nodeType="afterEffect">
                                  <p:stCondLst>
                                    <p:cond delay="0"/>
                                  </p:stCondLst>
                                  <p:childTnLst>
                                    <p:set>
                                      <p:cBhvr>
                                        <p:cTn id="82" dur="1" fill="hold">
                                          <p:stCondLst>
                                            <p:cond delay="0"/>
                                          </p:stCondLst>
                                        </p:cTn>
                                        <p:tgtEl>
                                          <p:spTgt spid="39"/>
                                        </p:tgtEl>
                                        <p:attrNameLst>
                                          <p:attrName>style.visibility</p:attrName>
                                        </p:attrNameLst>
                                      </p:cBhvr>
                                      <p:to>
                                        <p:strVal val="visible"/>
                                      </p:to>
                                    </p:set>
                                    <p:animEffect transition="in" filter="fade">
                                      <p:cBhvr>
                                        <p:cTn id="83" dur="500"/>
                                        <p:tgtEl>
                                          <p:spTgt spid="39"/>
                                        </p:tgtEl>
                                      </p:cBhvr>
                                    </p:animEffect>
                                  </p:childTnLst>
                                </p:cTn>
                              </p:par>
                              <p:par>
                                <p:cTn id="84" presetID="10" presetClass="entr" presetSubtype="0" fill="hold" nodeType="withEffect">
                                  <p:stCondLst>
                                    <p:cond delay="0"/>
                                  </p:stCondLst>
                                  <p:childTnLst>
                                    <p:set>
                                      <p:cBhvr>
                                        <p:cTn id="85" dur="1" fill="hold">
                                          <p:stCondLst>
                                            <p:cond delay="0"/>
                                          </p:stCondLst>
                                        </p:cTn>
                                        <p:tgtEl>
                                          <p:spTgt spid="37"/>
                                        </p:tgtEl>
                                        <p:attrNameLst>
                                          <p:attrName>style.visibility</p:attrName>
                                        </p:attrNameLst>
                                      </p:cBhvr>
                                      <p:to>
                                        <p:strVal val="visible"/>
                                      </p:to>
                                    </p:set>
                                    <p:animEffect transition="in" filter="fade">
                                      <p:cBhvr>
                                        <p:cTn id="86" dur="500"/>
                                        <p:tgtEl>
                                          <p:spTgt spid="37"/>
                                        </p:tgtEl>
                                      </p:cBhvr>
                                    </p:animEffect>
                                  </p:childTnLst>
                                </p:cTn>
                              </p:par>
                              <p:par>
                                <p:cTn id="87" presetID="10" presetClass="entr" presetSubtype="0" fill="hold" nodeType="withEffect">
                                  <p:stCondLst>
                                    <p:cond delay="0"/>
                                  </p:stCondLst>
                                  <p:childTnLst>
                                    <p:set>
                                      <p:cBhvr>
                                        <p:cTn id="88" dur="1" fill="hold">
                                          <p:stCondLst>
                                            <p:cond delay="0"/>
                                          </p:stCondLst>
                                        </p:cTn>
                                        <p:tgtEl>
                                          <p:spTgt spid="25"/>
                                        </p:tgtEl>
                                        <p:attrNameLst>
                                          <p:attrName>style.visibility</p:attrName>
                                        </p:attrNameLst>
                                      </p:cBhvr>
                                      <p:to>
                                        <p:strVal val="visible"/>
                                      </p:to>
                                    </p:set>
                                    <p:animEffect transition="in" filter="fade">
                                      <p:cBhvr>
                                        <p:cTn id="89" dur="500"/>
                                        <p:tgtEl>
                                          <p:spTgt spid="25"/>
                                        </p:tgtEl>
                                      </p:cBhvr>
                                    </p:animEffect>
                                  </p:childTnLst>
                                </p:cTn>
                              </p:par>
                              <p:par>
                                <p:cTn id="90" presetID="10" presetClass="entr" presetSubtype="0" fill="hold" nodeType="withEffect">
                                  <p:stCondLst>
                                    <p:cond delay="0"/>
                                  </p:stCondLst>
                                  <p:childTnLst>
                                    <p:set>
                                      <p:cBhvr>
                                        <p:cTn id="91" dur="1" fill="hold">
                                          <p:stCondLst>
                                            <p:cond delay="0"/>
                                          </p:stCondLst>
                                        </p:cTn>
                                        <p:tgtEl>
                                          <p:spTgt spid="27"/>
                                        </p:tgtEl>
                                        <p:attrNameLst>
                                          <p:attrName>style.visibility</p:attrName>
                                        </p:attrNameLst>
                                      </p:cBhvr>
                                      <p:to>
                                        <p:strVal val="visible"/>
                                      </p:to>
                                    </p:set>
                                    <p:animEffect transition="in" filter="fade">
                                      <p:cBhvr>
                                        <p:cTn id="92" dur="500"/>
                                        <p:tgtEl>
                                          <p:spTgt spid="27"/>
                                        </p:tgtEl>
                                      </p:cBhvr>
                                    </p:animEffect>
                                  </p:childTnLst>
                                </p:cTn>
                              </p:par>
                              <p:par>
                                <p:cTn id="93" presetID="10" presetClass="entr" presetSubtype="0" fill="hold" nodeType="withEffect">
                                  <p:stCondLst>
                                    <p:cond delay="0"/>
                                  </p:stCondLst>
                                  <p:childTnLst>
                                    <p:set>
                                      <p:cBhvr>
                                        <p:cTn id="94" dur="1" fill="hold">
                                          <p:stCondLst>
                                            <p:cond delay="0"/>
                                          </p:stCondLst>
                                        </p:cTn>
                                        <p:tgtEl>
                                          <p:spTgt spid="29"/>
                                        </p:tgtEl>
                                        <p:attrNameLst>
                                          <p:attrName>style.visibility</p:attrName>
                                        </p:attrNameLst>
                                      </p:cBhvr>
                                      <p:to>
                                        <p:strVal val="visible"/>
                                      </p:to>
                                    </p:set>
                                    <p:animEffect transition="in" filter="fade">
                                      <p:cBhvr>
                                        <p:cTn id="95" dur="500"/>
                                        <p:tgtEl>
                                          <p:spTgt spid="29"/>
                                        </p:tgtEl>
                                      </p:cBhvr>
                                    </p:animEffect>
                                  </p:childTnLst>
                                </p:cTn>
                              </p:par>
                              <p:par>
                                <p:cTn id="96" presetID="10" presetClass="entr" presetSubtype="0" fill="hold" nodeType="withEffect">
                                  <p:stCondLst>
                                    <p:cond delay="0"/>
                                  </p:stCondLst>
                                  <p:childTnLst>
                                    <p:set>
                                      <p:cBhvr>
                                        <p:cTn id="97" dur="1" fill="hold">
                                          <p:stCondLst>
                                            <p:cond delay="0"/>
                                          </p:stCondLst>
                                        </p:cTn>
                                        <p:tgtEl>
                                          <p:spTgt spid="31"/>
                                        </p:tgtEl>
                                        <p:attrNameLst>
                                          <p:attrName>style.visibility</p:attrName>
                                        </p:attrNameLst>
                                      </p:cBhvr>
                                      <p:to>
                                        <p:strVal val="visible"/>
                                      </p:to>
                                    </p:set>
                                    <p:animEffect transition="in" filter="fade">
                                      <p:cBhvr>
                                        <p:cTn id="98" dur="500"/>
                                        <p:tgtEl>
                                          <p:spTgt spid="31"/>
                                        </p:tgtEl>
                                      </p:cBhvr>
                                    </p:animEffect>
                                  </p:childTnLst>
                                </p:cTn>
                              </p:par>
                              <p:par>
                                <p:cTn id="99" presetID="10" presetClass="entr" presetSubtype="0" fill="hold" nodeType="withEffect">
                                  <p:stCondLst>
                                    <p:cond delay="0"/>
                                  </p:stCondLst>
                                  <p:childTnLst>
                                    <p:set>
                                      <p:cBhvr>
                                        <p:cTn id="100" dur="1" fill="hold">
                                          <p:stCondLst>
                                            <p:cond delay="0"/>
                                          </p:stCondLst>
                                        </p:cTn>
                                        <p:tgtEl>
                                          <p:spTgt spid="28"/>
                                        </p:tgtEl>
                                        <p:attrNameLst>
                                          <p:attrName>style.visibility</p:attrName>
                                        </p:attrNameLst>
                                      </p:cBhvr>
                                      <p:to>
                                        <p:strVal val="visible"/>
                                      </p:to>
                                    </p:set>
                                    <p:animEffect transition="in" filter="fade">
                                      <p:cBhvr>
                                        <p:cTn id="101" dur="500"/>
                                        <p:tgtEl>
                                          <p:spTgt spid="28"/>
                                        </p:tgtEl>
                                      </p:cBhvr>
                                    </p:animEffect>
                                  </p:childTnLst>
                                </p:cTn>
                              </p:par>
                              <p:par>
                                <p:cTn id="102" presetID="10" presetClass="entr" presetSubtype="0" fill="hold" nodeType="withEffect">
                                  <p:stCondLst>
                                    <p:cond delay="0"/>
                                  </p:stCondLst>
                                  <p:childTnLst>
                                    <p:set>
                                      <p:cBhvr>
                                        <p:cTn id="103" dur="1" fill="hold">
                                          <p:stCondLst>
                                            <p:cond delay="0"/>
                                          </p:stCondLst>
                                        </p:cTn>
                                        <p:tgtEl>
                                          <p:spTgt spid="30"/>
                                        </p:tgtEl>
                                        <p:attrNameLst>
                                          <p:attrName>style.visibility</p:attrName>
                                        </p:attrNameLst>
                                      </p:cBhvr>
                                      <p:to>
                                        <p:strVal val="visible"/>
                                      </p:to>
                                    </p:set>
                                    <p:animEffect transition="in" filter="fade">
                                      <p:cBhvr>
                                        <p:cTn id="10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animBg="1"/>
      <p:bldP spid="18" grpId="0" animBg="1"/>
      <p:bldP spid="19" grpId="0" animBg="1"/>
      <p:bldP spid="22" grpId="0" animBg="1"/>
      <p:bldP spid="2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PT"/>
              <a:t>Requirements gathering</a:t>
            </a:r>
            <a:endParaRPr/>
          </a:p>
        </p:txBody>
      </p:sp>
      <p:sp>
        <p:nvSpPr>
          <p:cNvPr id="77" name="Google Shape;77;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pt-PT"/>
              <a:t>The team identified the documented and undocumented problems</a:t>
            </a:r>
            <a:endParaRPr/>
          </a:p>
          <a:p>
            <a:pPr marL="457200" lvl="0" indent="-342900" algn="l" rtl="0">
              <a:spcBef>
                <a:spcPts val="0"/>
              </a:spcBef>
              <a:spcAft>
                <a:spcPts val="0"/>
              </a:spcAft>
              <a:buSzPts val="1800"/>
              <a:buAutoNum type="arabicPeriod"/>
            </a:pPr>
            <a:r>
              <a:rPr lang="pt-PT"/>
              <a:t>A brainstorm was performed to gather as many solutions as possible</a:t>
            </a:r>
            <a:endParaRPr/>
          </a:p>
          <a:p>
            <a:pPr marL="457200" lvl="0" indent="-342900" algn="l" rtl="0">
              <a:spcBef>
                <a:spcPts val="0"/>
              </a:spcBef>
              <a:spcAft>
                <a:spcPts val="0"/>
              </a:spcAft>
              <a:buSzPts val="1800"/>
              <a:buAutoNum type="arabicPeriod"/>
            </a:pPr>
            <a:r>
              <a:rPr lang="pt-PT"/>
              <a:t>The following solutions were filtered:</a:t>
            </a:r>
            <a:endParaRPr/>
          </a:p>
          <a:p>
            <a:pPr marL="457200" lvl="0" indent="0" algn="l" rtl="0">
              <a:spcBef>
                <a:spcPts val="1200"/>
              </a:spcBef>
              <a:spcAft>
                <a:spcPts val="0"/>
              </a:spcAft>
              <a:buNone/>
            </a:pPr>
            <a:endParaRPr/>
          </a:p>
          <a:p>
            <a:pPr marL="914400" lvl="0" indent="-342900" algn="l" rtl="0">
              <a:spcBef>
                <a:spcPts val="1200"/>
              </a:spcBef>
              <a:spcAft>
                <a:spcPts val="0"/>
              </a:spcAft>
              <a:buSzPts val="1800"/>
              <a:buChar char="●"/>
            </a:pPr>
            <a:r>
              <a:rPr lang="pt-PT"/>
              <a:t>Create an interface to create missions like </a:t>
            </a:r>
            <a:r>
              <a:rPr lang="pt-PT" i="1"/>
              <a:t>Scratch</a:t>
            </a:r>
            <a:endParaRPr i="1"/>
          </a:p>
          <a:p>
            <a:pPr marL="914400" lvl="0" indent="-342900" algn="l" rtl="0">
              <a:spcBef>
                <a:spcPts val="0"/>
              </a:spcBef>
              <a:spcAft>
                <a:spcPts val="0"/>
              </a:spcAft>
              <a:buSzPts val="1800"/>
              <a:buChar char="●"/>
            </a:pPr>
            <a:r>
              <a:rPr lang="pt-PT"/>
              <a:t>Integrate LoRa as a mean of tracking the device like a “black box”</a:t>
            </a:r>
            <a:endParaRPr/>
          </a:p>
          <a:p>
            <a:pPr marL="914400" lvl="0" indent="-342900" algn="l" rtl="0">
              <a:spcBef>
                <a:spcPts val="0"/>
              </a:spcBef>
              <a:spcAft>
                <a:spcPts val="0"/>
              </a:spcAft>
              <a:buSzPts val="1800"/>
              <a:buChar char="●"/>
            </a:pPr>
            <a:r>
              <a:rPr lang="pt-PT"/>
              <a:t>Integrate LoRa as a gateway to collect data from other devices</a:t>
            </a:r>
            <a:endParaRPr/>
          </a:p>
          <a:p>
            <a:pPr marL="914400" lvl="0" indent="-342900" algn="l" rtl="0">
              <a:spcBef>
                <a:spcPts val="0"/>
              </a:spcBef>
              <a:spcAft>
                <a:spcPts val="0"/>
              </a:spcAft>
              <a:buSzPts val="1800"/>
              <a:buChar char="●"/>
            </a:pPr>
            <a:r>
              <a:rPr lang="pt-PT"/>
              <a:t>Create a database to allow persistence of information </a:t>
            </a:r>
            <a:endParaRPr/>
          </a:p>
        </p:txBody>
      </p:sp>
      <p:pic>
        <p:nvPicPr>
          <p:cNvPr id="78" name="Google Shape;78;p16"/>
          <p:cNvPicPr preferRelativeResize="0"/>
          <p:nvPr/>
        </p:nvPicPr>
        <p:blipFill>
          <a:blip r:embed="rId3">
            <a:alphaModFix/>
          </a:blip>
          <a:stretch>
            <a:fillRect/>
          </a:stretch>
        </p:blipFill>
        <p:spPr>
          <a:xfrm>
            <a:off x="4495799" y="4317927"/>
            <a:ext cx="4571999" cy="777900"/>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PT"/>
              <a:t>Functional requirements</a:t>
            </a:r>
            <a:endParaRPr/>
          </a:p>
        </p:txBody>
      </p:sp>
      <p:sp>
        <p:nvSpPr>
          <p:cNvPr id="84" name="Google Shape;84;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pt-PT" dirty="0"/>
              <a:t>Server </a:t>
            </a:r>
            <a:r>
              <a:rPr lang="pt-PT" dirty="0" err="1"/>
              <a:t>running</a:t>
            </a:r>
            <a:r>
              <a:rPr lang="pt-PT" dirty="0"/>
              <a:t> </a:t>
            </a:r>
            <a:r>
              <a:rPr lang="pt-PT" dirty="0" err="1"/>
              <a:t>InfluxDB</a:t>
            </a:r>
            <a:r>
              <a:rPr lang="pt-PT" dirty="0"/>
              <a:t> </a:t>
            </a:r>
            <a:r>
              <a:rPr lang="pt-PT" dirty="0" err="1"/>
              <a:t>and</a:t>
            </a:r>
            <a:r>
              <a:rPr lang="pt-PT" dirty="0"/>
              <a:t> </a:t>
            </a:r>
            <a:r>
              <a:rPr lang="pt-PT" dirty="0" err="1"/>
              <a:t>Django</a:t>
            </a:r>
            <a:r>
              <a:rPr lang="pt-PT" dirty="0"/>
              <a:t> API</a:t>
            </a:r>
            <a:endParaRPr dirty="0"/>
          </a:p>
          <a:p>
            <a:pPr marL="457200" lvl="0" indent="-342900" algn="l" rtl="0">
              <a:spcBef>
                <a:spcPts val="0"/>
              </a:spcBef>
              <a:spcAft>
                <a:spcPts val="0"/>
              </a:spcAft>
              <a:buSzPts val="1800"/>
              <a:buChar char="●"/>
            </a:pPr>
            <a:r>
              <a:rPr lang="pt-PT" dirty="0"/>
              <a:t>APU </a:t>
            </a:r>
            <a:r>
              <a:rPr lang="pt-PT" dirty="0" err="1"/>
              <a:t>running</a:t>
            </a:r>
            <a:r>
              <a:rPr lang="pt-PT" dirty="0"/>
              <a:t> </a:t>
            </a:r>
            <a:r>
              <a:rPr lang="pt-PT" dirty="0" err="1"/>
              <a:t>an</a:t>
            </a:r>
            <a:r>
              <a:rPr lang="pt-PT" dirty="0"/>
              <a:t> </a:t>
            </a:r>
            <a:r>
              <a:rPr lang="pt-PT" i="1" dirty="0" err="1"/>
              <a:t>voyage</a:t>
            </a:r>
            <a:r>
              <a:rPr lang="pt-PT" dirty="0"/>
              <a:t> </a:t>
            </a:r>
            <a:r>
              <a:rPr lang="pt-PT" dirty="0" err="1"/>
              <a:t>with</a:t>
            </a:r>
            <a:r>
              <a:rPr lang="pt-PT" dirty="0"/>
              <a:t> </a:t>
            </a:r>
            <a:r>
              <a:rPr lang="pt-PT" dirty="0" err="1"/>
              <a:t>an</a:t>
            </a:r>
            <a:r>
              <a:rPr lang="pt-PT" dirty="0"/>
              <a:t> </a:t>
            </a:r>
            <a:r>
              <a:rPr lang="pt-PT" dirty="0" err="1"/>
              <a:t>image</a:t>
            </a:r>
            <a:r>
              <a:rPr lang="pt-PT" dirty="0"/>
              <a:t> </a:t>
            </a:r>
            <a:r>
              <a:rPr lang="pt-PT" dirty="0" err="1"/>
              <a:t>docker</a:t>
            </a:r>
            <a:r>
              <a:rPr lang="pt-PT" dirty="0"/>
              <a:t> </a:t>
            </a:r>
            <a:r>
              <a:rPr lang="pt-PT" dirty="0" err="1"/>
              <a:t>equipped</a:t>
            </a:r>
            <a:r>
              <a:rPr lang="pt-PT" dirty="0"/>
              <a:t> </a:t>
            </a:r>
            <a:r>
              <a:rPr lang="pt-PT" dirty="0" err="1"/>
              <a:t>with</a:t>
            </a:r>
            <a:r>
              <a:rPr lang="pt-PT" dirty="0"/>
              <a:t>:</a:t>
            </a:r>
            <a:endParaRPr dirty="0"/>
          </a:p>
          <a:p>
            <a:pPr marL="914400" lvl="1" indent="-317500" algn="l" rtl="0">
              <a:spcBef>
                <a:spcPts val="0"/>
              </a:spcBef>
              <a:spcAft>
                <a:spcPts val="0"/>
              </a:spcAft>
              <a:buSzPts val="1400"/>
              <a:buChar char="○"/>
            </a:pPr>
            <a:r>
              <a:rPr lang="pt-PT" dirty="0"/>
              <a:t>WAVE </a:t>
            </a:r>
            <a:r>
              <a:rPr lang="pt-PT" dirty="0" err="1"/>
              <a:t>capable</a:t>
            </a:r>
            <a:r>
              <a:rPr lang="pt-PT" dirty="0"/>
              <a:t> Wi-Fi </a:t>
            </a:r>
            <a:r>
              <a:rPr lang="pt-PT" dirty="0" err="1"/>
              <a:t>board</a:t>
            </a:r>
            <a:endParaRPr dirty="0"/>
          </a:p>
          <a:p>
            <a:pPr marL="914400" lvl="1" indent="-317500" algn="l" rtl="0">
              <a:spcBef>
                <a:spcPts val="0"/>
              </a:spcBef>
              <a:spcAft>
                <a:spcPts val="0"/>
              </a:spcAft>
              <a:buSzPts val="1400"/>
              <a:buChar char="○"/>
            </a:pPr>
            <a:r>
              <a:rPr lang="pt-PT" dirty="0" err="1"/>
              <a:t>LoRa</a:t>
            </a:r>
            <a:r>
              <a:rPr lang="pt-PT" dirty="0"/>
              <a:t> WAN </a:t>
            </a:r>
            <a:r>
              <a:rPr lang="pt-PT" dirty="0" err="1"/>
              <a:t>board</a:t>
            </a:r>
            <a:endParaRPr dirty="0"/>
          </a:p>
          <a:p>
            <a:pPr marL="457200" lvl="0" indent="-342900" algn="l" rtl="0">
              <a:spcBef>
                <a:spcPts val="0"/>
              </a:spcBef>
              <a:spcAft>
                <a:spcPts val="0"/>
              </a:spcAft>
              <a:buSzPts val="1800"/>
              <a:buChar char="●"/>
            </a:pPr>
            <a:r>
              <a:rPr lang="pt-PT" dirty="0"/>
              <a:t>A </a:t>
            </a:r>
            <a:r>
              <a:rPr lang="pt-PT" dirty="0" err="1"/>
              <a:t>ground</a:t>
            </a:r>
            <a:r>
              <a:rPr lang="pt-PT" dirty="0"/>
              <a:t> station </a:t>
            </a:r>
            <a:r>
              <a:rPr lang="pt-PT" dirty="0" err="1"/>
              <a:t>equipped</a:t>
            </a:r>
            <a:r>
              <a:rPr lang="pt-PT" dirty="0"/>
              <a:t> </a:t>
            </a:r>
            <a:r>
              <a:rPr lang="pt-PT" dirty="0" err="1"/>
              <a:t>with</a:t>
            </a:r>
            <a:r>
              <a:rPr lang="pt-PT" dirty="0"/>
              <a:t> a WAVE </a:t>
            </a:r>
            <a:r>
              <a:rPr lang="pt-PT" dirty="0" err="1"/>
              <a:t>capable</a:t>
            </a:r>
            <a:r>
              <a:rPr lang="pt-PT" dirty="0"/>
              <a:t> Wi-Fi </a:t>
            </a:r>
            <a:r>
              <a:rPr lang="pt-PT" dirty="0" err="1"/>
              <a:t>board</a:t>
            </a:r>
            <a:r>
              <a:rPr lang="pt-PT" dirty="0"/>
              <a:t> </a:t>
            </a:r>
            <a:r>
              <a:rPr lang="pt-PT" dirty="0" err="1"/>
              <a:t>and</a:t>
            </a:r>
            <a:r>
              <a:rPr lang="pt-PT" dirty="0"/>
              <a:t> </a:t>
            </a:r>
            <a:r>
              <a:rPr lang="pt-PT" dirty="0" err="1"/>
              <a:t>connected</a:t>
            </a:r>
            <a:r>
              <a:rPr lang="pt-PT" dirty="0"/>
              <a:t> to </a:t>
            </a:r>
            <a:r>
              <a:rPr lang="pt-PT" dirty="0" err="1"/>
              <a:t>the</a:t>
            </a:r>
            <a:r>
              <a:rPr lang="pt-PT" dirty="0"/>
              <a:t> internet</a:t>
            </a:r>
            <a:endParaRPr dirty="0"/>
          </a:p>
        </p:txBody>
      </p:sp>
      <p:pic>
        <p:nvPicPr>
          <p:cNvPr id="85" name="Google Shape;85;p17"/>
          <p:cNvPicPr preferRelativeResize="0"/>
          <p:nvPr/>
        </p:nvPicPr>
        <p:blipFill>
          <a:blip r:embed="rId3">
            <a:alphaModFix/>
          </a:blip>
          <a:stretch>
            <a:fillRect/>
          </a:stretch>
        </p:blipFill>
        <p:spPr>
          <a:xfrm>
            <a:off x="4495799" y="4317927"/>
            <a:ext cx="4571999" cy="777900"/>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PT" dirty="0"/>
              <a:t>Non-</a:t>
            </a:r>
            <a:r>
              <a:rPr lang="pt-PT" dirty="0" err="1"/>
              <a:t>functional</a:t>
            </a:r>
            <a:r>
              <a:rPr lang="pt-PT" dirty="0"/>
              <a:t> </a:t>
            </a:r>
            <a:r>
              <a:rPr lang="pt-PT" dirty="0" err="1"/>
              <a:t>requirements</a:t>
            </a:r>
            <a:endParaRPr dirty="0"/>
          </a:p>
        </p:txBody>
      </p:sp>
      <p:sp>
        <p:nvSpPr>
          <p:cNvPr id="91" name="Google Shape;91;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pt-PT" b="1" dirty="0" err="1"/>
              <a:t>Usability</a:t>
            </a:r>
            <a:r>
              <a:rPr lang="pt-PT" b="1" dirty="0"/>
              <a:t>: </a:t>
            </a:r>
            <a:r>
              <a:rPr lang="pt-PT" dirty="0" err="1"/>
              <a:t>Creating</a:t>
            </a:r>
            <a:r>
              <a:rPr lang="pt-PT" dirty="0"/>
              <a:t> </a:t>
            </a:r>
            <a:r>
              <a:rPr lang="pt-PT" dirty="0" err="1"/>
              <a:t>and</a:t>
            </a:r>
            <a:r>
              <a:rPr lang="pt-PT" dirty="0"/>
              <a:t> </a:t>
            </a:r>
            <a:r>
              <a:rPr lang="pt-PT" dirty="0" err="1"/>
              <a:t>executing</a:t>
            </a:r>
            <a:r>
              <a:rPr lang="pt-PT" dirty="0"/>
              <a:t> a </a:t>
            </a:r>
            <a:r>
              <a:rPr lang="pt-PT" dirty="0" err="1"/>
              <a:t>mission</a:t>
            </a:r>
            <a:r>
              <a:rPr lang="pt-PT" dirty="0"/>
              <a:t> must </a:t>
            </a:r>
            <a:r>
              <a:rPr lang="pt-PT" dirty="0" err="1"/>
              <a:t>be</a:t>
            </a:r>
            <a:r>
              <a:rPr lang="pt-PT" dirty="0"/>
              <a:t> </a:t>
            </a:r>
            <a:r>
              <a:rPr lang="pt-PT" dirty="0" err="1"/>
              <a:t>intuitive</a:t>
            </a:r>
            <a:r>
              <a:rPr lang="pt-PT" dirty="0"/>
              <a:t> as </a:t>
            </a:r>
            <a:r>
              <a:rPr lang="pt-PT" dirty="0" err="1"/>
              <a:t>well</a:t>
            </a:r>
            <a:r>
              <a:rPr lang="pt-PT" dirty="0"/>
              <a:t> as </a:t>
            </a:r>
            <a:r>
              <a:rPr lang="pt-PT" dirty="0" err="1"/>
              <a:t>analysing</a:t>
            </a:r>
            <a:r>
              <a:rPr lang="pt-PT" dirty="0"/>
              <a:t> </a:t>
            </a:r>
            <a:r>
              <a:rPr lang="pt-PT" dirty="0" err="1"/>
              <a:t>the</a:t>
            </a:r>
            <a:r>
              <a:rPr lang="pt-PT" dirty="0"/>
              <a:t> data </a:t>
            </a:r>
            <a:endParaRPr dirty="0"/>
          </a:p>
          <a:p>
            <a:pPr marL="457200" lvl="0" indent="-342900" algn="l" rtl="0">
              <a:lnSpc>
                <a:spcPct val="115000"/>
              </a:lnSpc>
              <a:spcBef>
                <a:spcPts val="0"/>
              </a:spcBef>
              <a:spcAft>
                <a:spcPts val="0"/>
              </a:spcAft>
              <a:buSzPts val="1800"/>
              <a:buChar char="●"/>
            </a:pPr>
            <a:r>
              <a:rPr lang="pt-PT" b="1" dirty="0" err="1"/>
              <a:t>Efficiency</a:t>
            </a:r>
            <a:r>
              <a:rPr lang="pt-PT" b="1" dirty="0"/>
              <a:t>: </a:t>
            </a:r>
            <a:r>
              <a:rPr lang="pt-PT" dirty="0" err="1"/>
              <a:t>The</a:t>
            </a:r>
            <a:r>
              <a:rPr lang="pt-PT" dirty="0"/>
              <a:t> </a:t>
            </a:r>
            <a:r>
              <a:rPr lang="pt-PT" dirty="0" err="1"/>
              <a:t>system</a:t>
            </a:r>
            <a:r>
              <a:rPr lang="pt-PT" dirty="0"/>
              <a:t> must </a:t>
            </a:r>
            <a:r>
              <a:rPr lang="pt-PT" dirty="0" err="1"/>
              <a:t>be</a:t>
            </a:r>
            <a:r>
              <a:rPr lang="pt-PT" dirty="0"/>
              <a:t> </a:t>
            </a:r>
            <a:r>
              <a:rPr lang="pt-PT" dirty="0" err="1"/>
              <a:t>capable</a:t>
            </a:r>
            <a:r>
              <a:rPr lang="pt-PT" dirty="0"/>
              <a:t> </a:t>
            </a:r>
            <a:r>
              <a:rPr lang="pt-PT" dirty="0" err="1"/>
              <a:t>of</a:t>
            </a:r>
            <a:r>
              <a:rPr lang="pt-PT" dirty="0"/>
              <a:t> </a:t>
            </a:r>
            <a:r>
              <a:rPr lang="pt-PT" dirty="0" err="1"/>
              <a:t>showing</a:t>
            </a:r>
            <a:r>
              <a:rPr lang="pt-PT" dirty="0"/>
              <a:t> live data </a:t>
            </a:r>
            <a:r>
              <a:rPr lang="pt-PT" dirty="0" err="1"/>
              <a:t>with</a:t>
            </a:r>
            <a:r>
              <a:rPr lang="pt-PT" dirty="0"/>
              <a:t> </a:t>
            </a:r>
            <a:r>
              <a:rPr lang="pt-PT" dirty="0" err="1"/>
              <a:t>low</a:t>
            </a:r>
            <a:r>
              <a:rPr lang="pt-PT" dirty="0"/>
              <a:t> </a:t>
            </a:r>
            <a:r>
              <a:rPr lang="pt-PT" dirty="0" err="1"/>
              <a:t>latency</a:t>
            </a:r>
            <a:r>
              <a:rPr lang="pt-PT" dirty="0"/>
              <a:t> as </a:t>
            </a:r>
            <a:r>
              <a:rPr lang="pt-PT" dirty="0" err="1"/>
              <a:t>well</a:t>
            </a:r>
            <a:r>
              <a:rPr lang="pt-PT" dirty="0"/>
              <a:t> as </a:t>
            </a:r>
            <a:r>
              <a:rPr lang="pt-PT" dirty="0" err="1"/>
              <a:t>update</a:t>
            </a:r>
            <a:r>
              <a:rPr lang="pt-PT" dirty="0"/>
              <a:t> </a:t>
            </a:r>
            <a:r>
              <a:rPr lang="pt-PT" dirty="0" err="1"/>
              <a:t>persistence</a:t>
            </a:r>
            <a:r>
              <a:rPr lang="pt-PT" dirty="0"/>
              <a:t> date in </a:t>
            </a:r>
            <a:r>
              <a:rPr lang="pt-PT" dirty="0" err="1"/>
              <a:t>windows</a:t>
            </a:r>
            <a:r>
              <a:rPr lang="pt-PT" dirty="0"/>
              <a:t> inferior to 10 </a:t>
            </a:r>
            <a:r>
              <a:rPr lang="pt-PT" dirty="0" err="1"/>
              <a:t>seconds</a:t>
            </a:r>
            <a:endParaRPr dirty="0"/>
          </a:p>
          <a:p>
            <a:pPr marL="457200" lvl="0" indent="-342900" algn="l" rtl="0">
              <a:lnSpc>
                <a:spcPct val="115000"/>
              </a:lnSpc>
              <a:spcBef>
                <a:spcPts val="0"/>
              </a:spcBef>
              <a:spcAft>
                <a:spcPts val="0"/>
              </a:spcAft>
              <a:buSzPts val="1800"/>
              <a:buChar char="●"/>
            </a:pPr>
            <a:r>
              <a:rPr lang="pt-PT" b="1" dirty="0" err="1"/>
              <a:t>Capacity</a:t>
            </a:r>
            <a:r>
              <a:rPr lang="pt-PT" b="1" dirty="0"/>
              <a:t>: </a:t>
            </a:r>
            <a:r>
              <a:rPr lang="pt-PT" dirty="0" err="1"/>
              <a:t>The</a:t>
            </a:r>
            <a:r>
              <a:rPr lang="pt-PT" dirty="0"/>
              <a:t> </a:t>
            </a:r>
            <a:r>
              <a:rPr lang="pt-PT" dirty="0" err="1"/>
              <a:t>system</a:t>
            </a:r>
            <a:r>
              <a:rPr lang="pt-PT" dirty="0"/>
              <a:t> must </a:t>
            </a:r>
            <a:r>
              <a:rPr lang="pt-PT" dirty="0" err="1"/>
              <a:t>capable</a:t>
            </a:r>
            <a:r>
              <a:rPr lang="pt-PT" dirty="0"/>
              <a:t> </a:t>
            </a:r>
            <a:r>
              <a:rPr lang="pt-PT" dirty="0" err="1"/>
              <a:t>of</a:t>
            </a:r>
            <a:r>
              <a:rPr lang="pt-PT" dirty="0"/>
              <a:t> </a:t>
            </a:r>
            <a:r>
              <a:rPr lang="pt-PT" dirty="0" err="1"/>
              <a:t>recording</a:t>
            </a:r>
            <a:r>
              <a:rPr lang="pt-PT" dirty="0"/>
              <a:t> </a:t>
            </a:r>
            <a:r>
              <a:rPr lang="pt-PT" dirty="0" err="1"/>
              <a:t>relevant</a:t>
            </a:r>
            <a:r>
              <a:rPr lang="pt-PT" dirty="0"/>
              <a:t> </a:t>
            </a:r>
            <a:r>
              <a:rPr lang="pt-PT" dirty="0" err="1"/>
              <a:t>historic</a:t>
            </a:r>
            <a:r>
              <a:rPr lang="pt-PT" dirty="0"/>
              <a:t> </a:t>
            </a:r>
            <a:r>
              <a:rPr lang="pt-PT" dirty="0" err="1"/>
              <a:t>of</a:t>
            </a:r>
            <a:r>
              <a:rPr lang="pt-PT" dirty="0"/>
              <a:t> </a:t>
            </a:r>
            <a:r>
              <a:rPr lang="pt-PT" dirty="0" err="1"/>
              <a:t>all</a:t>
            </a:r>
            <a:r>
              <a:rPr lang="pt-PT" dirty="0"/>
              <a:t> </a:t>
            </a:r>
            <a:r>
              <a:rPr lang="pt-PT" dirty="0" err="1"/>
              <a:t>deployed</a:t>
            </a:r>
            <a:r>
              <a:rPr lang="pt-PT" dirty="0"/>
              <a:t> </a:t>
            </a:r>
            <a:r>
              <a:rPr lang="pt-PT" dirty="0" err="1"/>
              <a:t>missions</a:t>
            </a:r>
            <a:endParaRPr dirty="0"/>
          </a:p>
          <a:p>
            <a:pPr marL="457200" lvl="0" indent="0" algn="l" rtl="0">
              <a:spcBef>
                <a:spcPts val="1200"/>
              </a:spcBef>
              <a:spcAft>
                <a:spcPts val="1200"/>
              </a:spcAft>
              <a:buNone/>
            </a:pPr>
            <a:endParaRPr dirty="0"/>
          </a:p>
        </p:txBody>
      </p:sp>
      <p:pic>
        <p:nvPicPr>
          <p:cNvPr id="92" name="Google Shape;92;p18"/>
          <p:cNvPicPr preferRelativeResize="0"/>
          <p:nvPr/>
        </p:nvPicPr>
        <p:blipFill>
          <a:blip r:embed="rId3">
            <a:alphaModFix/>
          </a:blip>
          <a:stretch>
            <a:fillRect/>
          </a:stretch>
        </p:blipFill>
        <p:spPr>
          <a:xfrm>
            <a:off x="4495799" y="4317927"/>
            <a:ext cx="4571999" cy="777900"/>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PT" dirty="0"/>
              <a:t>Non-</a:t>
            </a:r>
            <a:r>
              <a:rPr lang="pt-PT" dirty="0" err="1"/>
              <a:t>functional</a:t>
            </a:r>
            <a:r>
              <a:rPr lang="pt-PT" dirty="0"/>
              <a:t> </a:t>
            </a:r>
            <a:r>
              <a:rPr lang="pt-PT" dirty="0" err="1"/>
              <a:t>requirements</a:t>
            </a:r>
            <a:endParaRPr dirty="0"/>
          </a:p>
        </p:txBody>
      </p:sp>
      <p:sp>
        <p:nvSpPr>
          <p:cNvPr id="98" name="Google Shape;98;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pt-PT" b="1"/>
              <a:t>Availability: </a:t>
            </a:r>
            <a:r>
              <a:rPr lang="pt-PT"/>
              <a:t>Since the system is used in a critical context its up time must be as close as possible to 100%</a:t>
            </a:r>
            <a:endParaRPr/>
          </a:p>
          <a:p>
            <a:pPr marL="457200" lvl="0" indent="-342900" algn="l" rtl="0">
              <a:spcBef>
                <a:spcPts val="0"/>
              </a:spcBef>
              <a:spcAft>
                <a:spcPts val="0"/>
              </a:spcAft>
              <a:buSzPts val="1800"/>
              <a:buChar char="●"/>
            </a:pPr>
            <a:r>
              <a:rPr lang="pt-PT" b="1"/>
              <a:t>Security: </a:t>
            </a:r>
            <a:r>
              <a:rPr lang="pt-PT"/>
              <a:t>The dashboard as well as the OBU’s must be secure and robust against attackers </a:t>
            </a:r>
            <a:endParaRPr/>
          </a:p>
          <a:p>
            <a:pPr marL="457200" lvl="0" indent="-342900" algn="l" rtl="0">
              <a:spcBef>
                <a:spcPts val="0"/>
              </a:spcBef>
              <a:spcAft>
                <a:spcPts val="0"/>
              </a:spcAft>
              <a:buSzPts val="1800"/>
              <a:buChar char="●"/>
            </a:pPr>
            <a:r>
              <a:rPr lang="pt-PT" b="1"/>
              <a:t>Recoverability: </a:t>
            </a:r>
            <a:r>
              <a:rPr lang="pt-PT"/>
              <a:t>In the event of crashing (software or hardware) the UAVs must be easily recoverable and deployable </a:t>
            </a:r>
            <a:endParaRPr/>
          </a:p>
          <a:p>
            <a:pPr marL="457200" lvl="0" indent="-342900" algn="l" rtl="0">
              <a:spcBef>
                <a:spcPts val="0"/>
              </a:spcBef>
              <a:spcAft>
                <a:spcPts val="0"/>
              </a:spcAft>
              <a:buSzPts val="1800"/>
              <a:buChar char="●"/>
            </a:pPr>
            <a:r>
              <a:rPr lang="pt-PT" b="1"/>
              <a:t>Maintainability: </a:t>
            </a:r>
            <a:r>
              <a:rPr lang="pt-PT"/>
              <a:t>The system must be constructed with future proofing in mind</a:t>
            </a:r>
            <a:endParaRPr/>
          </a:p>
        </p:txBody>
      </p:sp>
      <p:pic>
        <p:nvPicPr>
          <p:cNvPr id="99" name="Google Shape;99;p19"/>
          <p:cNvPicPr preferRelativeResize="0"/>
          <p:nvPr/>
        </p:nvPicPr>
        <p:blipFill>
          <a:blip r:embed="rId3">
            <a:alphaModFix/>
          </a:blip>
          <a:stretch>
            <a:fillRect/>
          </a:stretch>
        </p:blipFill>
        <p:spPr>
          <a:xfrm>
            <a:off x="4495799" y="4317927"/>
            <a:ext cx="4571999" cy="777900"/>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PT"/>
              <a:t>Dependencies &amp; Assumptions</a:t>
            </a:r>
            <a:endParaRPr/>
          </a:p>
        </p:txBody>
      </p:sp>
      <p:sp>
        <p:nvSpPr>
          <p:cNvPr id="105" name="Google Shape;105;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pt-PT"/>
              <a:t>The ground station has a constant connection to the internet</a:t>
            </a:r>
            <a:endParaRPr/>
          </a:p>
          <a:p>
            <a:pPr marL="457200" lvl="0" indent="-342900" algn="l" rtl="0">
              <a:spcBef>
                <a:spcPts val="0"/>
              </a:spcBef>
              <a:spcAft>
                <a:spcPts val="0"/>
              </a:spcAft>
              <a:buSzPts val="1800"/>
              <a:buChar char="●"/>
            </a:pPr>
            <a:r>
              <a:rPr lang="pt-PT"/>
              <a:t>The UAVs when crashed will be stable enough to launch the SOS beacon</a:t>
            </a:r>
            <a:endParaRPr/>
          </a:p>
          <a:p>
            <a:pPr marL="457200" lvl="0" indent="-342900" algn="l" rtl="0">
              <a:spcBef>
                <a:spcPts val="0"/>
              </a:spcBef>
              <a:spcAft>
                <a:spcPts val="0"/>
              </a:spcAft>
              <a:buSzPts val="1800"/>
              <a:buChar char="●"/>
            </a:pPr>
            <a:r>
              <a:rPr lang="pt-PT"/>
              <a:t>A server capable of processing data from missions</a:t>
            </a:r>
            <a:endParaRPr/>
          </a:p>
        </p:txBody>
      </p:sp>
      <p:pic>
        <p:nvPicPr>
          <p:cNvPr id="106" name="Google Shape;106;p20"/>
          <p:cNvPicPr preferRelativeResize="0"/>
          <p:nvPr/>
        </p:nvPicPr>
        <p:blipFill>
          <a:blip r:embed="rId3">
            <a:alphaModFix/>
          </a:blip>
          <a:stretch>
            <a:fillRect/>
          </a:stretch>
        </p:blipFill>
        <p:spPr>
          <a:xfrm>
            <a:off x="4495799" y="4317927"/>
            <a:ext cx="4571999" cy="777900"/>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TotalTime>
  <Words>451</Words>
  <Application>Microsoft Office PowerPoint</Application>
  <PresentationFormat>Apresentação no Ecrã (16:9)</PresentationFormat>
  <Paragraphs>57</Paragraphs>
  <Slides>12</Slides>
  <Notes>11</Notes>
  <HiddenSlides>0</HiddenSlides>
  <MMClips>0</MMClips>
  <ScaleCrop>false</ScaleCrop>
  <HeadingPairs>
    <vt:vector size="6" baseType="variant">
      <vt:variant>
        <vt:lpstr>Tipos de letra usados</vt:lpstr>
      </vt:variant>
      <vt:variant>
        <vt:i4>1</vt:i4>
      </vt:variant>
      <vt:variant>
        <vt:lpstr>Tema</vt:lpstr>
      </vt:variant>
      <vt:variant>
        <vt:i4>1</vt:i4>
      </vt:variant>
      <vt:variant>
        <vt:lpstr>Títulos dos diapositivos</vt:lpstr>
      </vt:variant>
      <vt:variant>
        <vt:i4>12</vt:i4>
      </vt:variant>
    </vt:vector>
  </HeadingPairs>
  <TitlesOfParts>
    <vt:vector size="14" baseType="lpstr">
      <vt:lpstr>Arial</vt:lpstr>
      <vt:lpstr>Simple Light</vt:lpstr>
      <vt:lpstr>Apresentação do PowerPoint</vt:lpstr>
      <vt:lpstr>State of art</vt:lpstr>
      <vt:lpstr>State of art</vt:lpstr>
      <vt:lpstr>Actors &amp; Use cases</vt:lpstr>
      <vt:lpstr>Requirements gathering</vt:lpstr>
      <vt:lpstr>Functional requirements</vt:lpstr>
      <vt:lpstr>Non-functional requirements</vt:lpstr>
      <vt:lpstr>Non-functional requirements</vt:lpstr>
      <vt:lpstr>Dependencies &amp; Assumptions</vt:lpstr>
      <vt:lpstr>Deployment diagram</vt:lpstr>
      <vt:lpstr>Domain model    </vt:lpstr>
      <vt:lpstr>Showcase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cp:lastModifiedBy>João Simões</cp:lastModifiedBy>
  <cp:revision>6</cp:revision>
  <dcterms:modified xsi:type="dcterms:W3CDTF">2022-01-06T16:56:04Z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