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71" r:id="rId8"/>
    <p:sldId id="261" r:id="rId9"/>
    <p:sldId id="277" r:id="rId10"/>
    <p:sldId id="276" r:id="rId11"/>
    <p:sldId id="263" r:id="rId12"/>
    <p:sldId id="265" r:id="rId13"/>
    <p:sldId id="264" r:id="rId14"/>
    <p:sldId id="266" r:id="rId15"/>
    <p:sldId id="267" r:id="rId16"/>
    <p:sldId id="272" r:id="rId17"/>
    <p:sldId id="262" r:id="rId18"/>
    <p:sldId id="268" r:id="rId19"/>
    <p:sldId id="269" r:id="rId20"/>
    <p:sldId id="273" r:id="rId21"/>
    <p:sldId id="275" r:id="rId22"/>
    <p:sldId id="270" r:id="rId23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87B43-0E29-473A-A6BF-3A4773A45DB9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85234213-1998-4568-921F-43CCE7F49440}">
      <dgm:prSet phldrT="[Text]"/>
      <dgm:spPr/>
      <dgm:t>
        <a:bodyPr/>
        <a:lstStyle/>
        <a:p>
          <a:r>
            <a:rPr lang="en-IE" dirty="0" smtClean="0"/>
            <a:t>Understand the problem</a:t>
          </a:r>
          <a:endParaRPr lang="en-IE" dirty="0"/>
        </a:p>
      </dgm:t>
    </dgm:pt>
    <dgm:pt modelId="{BABDA0B4-045A-4534-98CA-4C3888F468E4}" type="parTrans" cxnId="{694716ED-A0ED-4905-B4B7-3E76C8A28F11}">
      <dgm:prSet/>
      <dgm:spPr/>
      <dgm:t>
        <a:bodyPr/>
        <a:lstStyle/>
        <a:p>
          <a:endParaRPr lang="en-IE"/>
        </a:p>
      </dgm:t>
    </dgm:pt>
    <dgm:pt modelId="{EE806CEB-BD36-4A2F-A033-DE5B0BF4B043}" type="sibTrans" cxnId="{694716ED-A0ED-4905-B4B7-3E76C8A28F11}">
      <dgm:prSet/>
      <dgm:spPr/>
      <dgm:t>
        <a:bodyPr/>
        <a:lstStyle/>
        <a:p>
          <a:endParaRPr lang="en-IE"/>
        </a:p>
      </dgm:t>
    </dgm:pt>
    <dgm:pt modelId="{B96E1E5C-F06B-4345-A9F5-0CB937D4ECDC}">
      <dgm:prSet phldrT="[Text]"/>
      <dgm:spPr/>
      <dgm:t>
        <a:bodyPr/>
        <a:lstStyle/>
        <a:p>
          <a:r>
            <a:rPr lang="en-IE" dirty="0" smtClean="0"/>
            <a:t>Quickly solve the problem</a:t>
          </a:r>
          <a:endParaRPr lang="en-IE" dirty="0"/>
        </a:p>
      </dgm:t>
    </dgm:pt>
    <dgm:pt modelId="{39E1C0A1-2302-4CF9-95DF-9D1DCDEFE12E}" type="parTrans" cxnId="{8D6E6592-4970-4FCD-B9D1-486D89B826C2}">
      <dgm:prSet/>
      <dgm:spPr/>
      <dgm:t>
        <a:bodyPr/>
        <a:lstStyle/>
        <a:p>
          <a:endParaRPr lang="en-IE"/>
        </a:p>
      </dgm:t>
    </dgm:pt>
    <dgm:pt modelId="{AB598D15-BD88-4BD6-BE9C-18EB1323BFD4}" type="sibTrans" cxnId="{8D6E6592-4970-4FCD-B9D1-486D89B826C2}">
      <dgm:prSet/>
      <dgm:spPr/>
      <dgm:t>
        <a:bodyPr/>
        <a:lstStyle/>
        <a:p>
          <a:endParaRPr lang="en-IE"/>
        </a:p>
      </dgm:t>
    </dgm:pt>
    <dgm:pt modelId="{E503BF38-053B-4E9A-B0A8-B2CD78D0951F}">
      <dgm:prSet phldrT="[Text]"/>
      <dgm:spPr/>
      <dgm:t>
        <a:bodyPr/>
        <a:lstStyle/>
        <a:p>
          <a:r>
            <a:rPr lang="en-IE" dirty="0" smtClean="0"/>
            <a:t>Deliver the solution and be the hero</a:t>
          </a:r>
          <a:endParaRPr lang="en-IE" dirty="0"/>
        </a:p>
      </dgm:t>
    </dgm:pt>
    <dgm:pt modelId="{7247E208-042D-40D5-B8D0-AEC576E57900}" type="parTrans" cxnId="{AFF33D82-9A26-48C8-8CE1-265B6701622A}">
      <dgm:prSet/>
      <dgm:spPr/>
      <dgm:t>
        <a:bodyPr/>
        <a:lstStyle/>
        <a:p>
          <a:endParaRPr lang="en-IE"/>
        </a:p>
      </dgm:t>
    </dgm:pt>
    <dgm:pt modelId="{D365E3C8-61DD-4C90-B980-2B103BCA2682}" type="sibTrans" cxnId="{AFF33D82-9A26-48C8-8CE1-265B6701622A}">
      <dgm:prSet/>
      <dgm:spPr/>
      <dgm:t>
        <a:bodyPr/>
        <a:lstStyle/>
        <a:p>
          <a:endParaRPr lang="en-IE"/>
        </a:p>
      </dgm:t>
    </dgm:pt>
    <dgm:pt modelId="{6B858298-4043-485E-BFA2-03C60AF20BE4}">
      <dgm:prSet phldrT="[Text]"/>
      <dgm:spPr/>
      <dgm:t>
        <a:bodyPr/>
        <a:lstStyle/>
        <a:p>
          <a:r>
            <a:rPr lang="en-IE" dirty="0" smtClean="0"/>
            <a:t>Know what you are doing</a:t>
          </a:r>
          <a:endParaRPr lang="en-IE" dirty="0"/>
        </a:p>
      </dgm:t>
    </dgm:pt>
    <dgm:pt modelId="{5D34DB59-35D3-4253-80E5-71EFD07BEC0C}" type="parTrans" cxnId="{523A7ADE-0EA7-4A54-BD10-31995E7AC3D7}">
      <dgm:prSet/>
      <dgm:spPr/>
      <dgm:t>
        <a:bodyPr/>
        <a:lstStyle/>
        <a:p>
          <a:endParaRPr lang="en-IE"/>
        </a:p>
      </dgm:t>
    </dgm:pt>
    <dgm:pt modelId="{BD30BE27-41F6-49CB-88A9-860B71AFD481}" type="sibTrans" cxnId="{523A7ADE-0EA7-4A54-BD10-31995E7AC3D7}">
      <dgm:prSet/>
      <dgm:spPr/>
      <dgm:t>
        <a:bodyPr/>
        <a:lstStyle/>
        <a:p>
          <a:endParaRPr lang="en-IE"/>
        </a:p>
      </dgm:t>
    </dgm:pt>
    <dgm:pt modelId="{AE5A3716-F713-4F64-BA42-F43864BDCD77}" type="pres">
      <dgm:prSet presAssocID="{88487B43-0E29-473A-A6BF-3A4773A45DB9}" presName="CompostProcess" presStyleCnt="0">
        <dgm:presLayoutVars>
          <dgm:dir/>
          <dgm:resizeHandles val="exact"/>
        </dgm:presLayoutVars>
      </dgm:prSet>
      <dgm:spPr/>
    </dgm:pt>
    <dgm:pt modelId="{95C248B5-6072-4C52-948A-CC8C9A0C0D04}" type="pres">
      <dgm:prSet presAssocID="{88487B43-0E29-473A-A6BF-3A4773A45DB9}" presName="arrow" presStyleLbl="bgShp" presStyleIdx="0" presStyleCnt="1" custLinFactNeighborY="625"/>
      <dgm:spPr/>
    </dgm:pt>
    <dgm:pt modelId="{56CD201E-21A9-4FDE-B455-AFD6B37E99E7}" type="pres">
      <dgm:prSet presAssocID="{88487B43-0E29-473A-A6BF-3A4773A45DB9}" presName="linearProcess" presStyleCnt="0"/>
      <dgm:spPr/>
    </dgm:pt>
    <dgm:pt modelId="{3DE7E2EF-1663-444D-9121-A896AD6802BE}" type="pres">
      <dgm:prSet presAssocID="{85234213-1998-4568-921F-43CCE7F4944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18A103C3-AF31-43D0-AE08-D03F2CC631F8}" type="pres">
      <dgm:prSet presAssocID="{EE806CEB-BD36-4A2F-A033-DE5B0BF4B043}" presName="sibTrans" presStyleCnt="0"/>
      <dgm:spPr/>
    </dgm:pt>
    <dgm:pt modelId="{FE48CAED-FEA7-41BF-ACF8-21996CF8D14C}" type="pres">
      <dgm:prSet presAssocID="{6B858298-4043-485E-BFA2-03C60AF20BE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ED91BF38-9527-47D0-9F47-EE8A2DA9549D}" type="pres">
      <dgm:prSet presAssocID="{BD30BE27-41F6-49CB-88A9-860B71AFD481}" presName="sibTrans" presStyleCnt="0"/>
      <dgm:spPr/>
    </dgm:pt>
    <dgm:pt modelId="{46ABA4C6-F22E-4547-9D4A-F7B98A5BE916}" type="pres">
      <dgm:prSet presAssocID="{B96E1E5C-F06B-4345-A9F5-0CB937D4ECDC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F5EBD175-633D-4A02-8161-3973BDAAC3BC}" type="pres">
      <dgm:prSet presAssocID="{AB598D15-BD88-4BD6-BE9C-18EB1323BFD4}" presName="sibTrans" presStyleCnt="0"/>
      <dgm:spPr/>
    </dgm:pt>
    <dgm:pt modelId="{5BC88FA7-25DF-4469-ABF1-E50F92F0C8C3}" type="pres">
      <dgm:prSet presAssocID="{E503BF38-053B-4E9A-B0A8-B2CD78D0951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8D6E6592-4970-4FCD-B9D1-486D89B826C2}" srcId="{88487B43-0E29-473A-A6BF-3A4773A45DB9}" destId="{B96E1E5C-F06B-4345-A9F5-0CB937D4ECDC}" srcOrd="2" destOrd="0" parTransId="{39E1C0A1-2302-4CF9-95DF-9D1DCDEFE12E}" sibTransId="{AB598D15-BD88-4BD6-BE9C-18EB1323BFD4}"/>
    <dgm:cxn modelId="{85F06E6C-03C6-4FDB-B2FF-8D3325375C49}" type="presOf" srcId="{85234213-1998-4568-921F-43CCE7F49440}" destId="{3DE7E2EF-1663-444D-9121-A896AD6802BE}" srcOrd="0" destOrd="0" presId="urn:microsoft.com/office/officeart/2005/8/layout/hProcess9"/>
    <dgm:cxn modelId="{AFF33D82-9A26-48C8-8CE1-265B6701622A}" srcId="{88487B43-0E29-473A-A6BF-3A4773A45DB9}" destId="{E503BF38-053B-4E9A-B0A8-B2CD78D0951F}" srcOrd="3" destOrd="0" parTransId="{7247E208-042D-40D5-B8D0-AEC576E57900}" sibTransId="{D365E3C8-61DD-4C90-B980-2B103BCA2682}"/>
    <dgm:cxn modelId="{637B7877-DD8C-4795-AB45-E8CB7F04B47C}" type="presOf" srcId="{6B858298-4043-485E-BFA2-03C60AF20BE4}" destId="{FE48CAED-FEA7-41BF-ACF8-21996CF8D14C}" srcOrd="0" destOrd="0" presId="urn:microsoft.com/office/officeart/2005/8/layout/hProcess9"/>
    <dgm:cxn modelId="{694716ED-A0ED-4905-B4B7-3E76C8A28F11}" srcId="{88487B43-0E29-473A-A6BF-3A4773A45DB9}" destId="{85234213-1998-4568-921F-43CCE7F49440}" srcOrd="0" destOrd="0" parTransId="{BABDA0B4-045A-4534-98CA-4C3888F468E4}" sibTransId="{EE806CEB-BD36-4A2F-A033-DE5B0BF4B043}"/>
    <dgm:cxn modelId="{5B6ADBC0-41CE-4CE7-8F45-B255CD622A93}" type="presOf" srcId="{B96E1E5C-F06B-4345-A9F5-0CB937D4ECDC}" destId="{46ABA4C6-F22E-4547-9D4A-F7B98A5BE916}" srcOrd="0" destOrd="0" presId="urn:microsoft.com/office/officeart/2005/8/layout/hProcess9"/>
    <dgm:cxn modelId="{523A7ADE-0EA7-4A54-BD10-31995E7AC3D7}" srcId="{88487B43-0E29-473A-A6BF-3A4773A45DB9}" destId="{6B858298-4043-485E-BFA2-03C60AF20BE4}" srcOrd="1" destOrd="0" parTransId="{5D34DB59-35D3-4253-80E5-71EFD07BEC0C}" sibTransId="{BD30BE27-41F6-49CB-88A9-860B71AFD481}"/>
    <dgm:cxn modelId="{FDB5D5FE-69E8-4AD6-8F83-478106989FF4}" type="presOf" srcId="{E503BF38-053B-4E9A-B0A8-B2CD78D0951F}" destId="{5BC88FA7-25DF-4469-ABF1-E50F92F0C8C3}" srcOrd="0" destOrd="0" presId="urn:microsoft.com/office/officeart/2005/8/layout/hProcess9"/>
    <dgm:cxn modelId="{41E9B81B-48D1-4228-95B7-0F24121273A4}" type="presOf" srcId="{88487B43-0E29-473A-A6BF-3A4773A45DB9}" destId="{AE5A3716-F713-4F64-BA42-F43864BDCD77}" srcOrd="0" destOrd="0" presId="urn:microsoft.com/office/officeart/2005/8/layout/hProcess9"/>
    <dgm:cxn modelId="{B051BD2E-CC3A-4174-ADA4-5B381812DC48}" type="presParOf" srcId="{AE5A3716-F713-4F64-BA42-F43864BDCD77}" destId="{95C248B5-6072-4C52-948A-CC8C9A0C0D04}" srcOrd="0" destOrd="0" presId="urn:microsoft.com/office/officeart/2005/8/layout/hProcess9"/>
    <dgm:cxn modelId="{31826ABC-1AC9-458D-AF67-A09F7CB7D6CF}" type="presParOf" srcId="{AE5A3716-F713-4F64-BA42-F43864BDCD77}" destId="{56CD201E-21A9-4FDE-B455-AFD6B37E99E7}" srcOrd="1" destOrd="0" presId="urn:microsoft.com/office/officeart/2005/8/layout/hProcess9"/>
    <dgm:cxn modelId="{142A11A9-BD98-4320-B99C-281072CFE6FB}" type="presParOf" srcId="{56CD201E-21A9-4FDE-B455-AFD6B37E99E7}" destId="{3DE7E2EF-1663-444D-9121-A896AD6802BE}" srcOrd="0" destOrd="0" presId="urn:microsoft.com/office/officeart/2005/8/layout/hProcess9"/>
    <dgm:cxn modelId="{66E1B8C7-F706-44D7-AB02-E47EB3E6CF36}" type="presParOf" srcId="{56CD201E-21A9-4FDE-B455-AFD6B37E99E7}" destId="{18A103C3-AF31-43D0-AE08-D03F2CC631F8}" srcOrd="1" destOrd="0" presId="urn:microsoft.com/office/officeart/2005/8/layout/hProcess9"/>
    <dgm:cxn modelId="{0D018F8A-9748-4E33-AEF1-9C8A5FEBD881}" type="presParOf" srcId="{56CD201E-21A9-4FDE-B455-AFD6B37E99E7}" destId="{FE48CAED-FEA7-41BF-ACF8-21996CF8D14C}" srcOrd="2" destOrd="0" presId="urn:microsoft.com/office/officeart/2005/8/layout/hProcess9"/>
    <dgm:cxn modelId="{37F2D1EE-8EE9-46D3-8EA5-389812D6C7C8}" type="presParOf" srcId="{56CD201E-21A9-4FDE-B455-AFD6B37E99E7}" destId="{ED91BF38-9527-47D0-9F47-EE8A2DA9549D}" srcOrd="3" destOrd="0" presId="urn:microsoft.com/office/officeart/2005/8/layout/hProcess9"/>
    <dgm:cxn modelId="{84BB1E66-C86D-4883-A181-83322B6B3B28}" type="presParOf" srcId="{56CD201E-21A9-4FDE-B455-AFD6B37E99E7}" destId="{46ABA4C6-F22E-4547-9D4A-F7B98A5BE916}" srcOrd="4" destOrd="0" presId="urn:microsoft.com/office/officeart/2005/8/layout/hProcess9"/>
    <dgm:cxn modelId="{FCD7A9B8-078C-43B7-9205-CA844D4C9070}" type="presParOf" srcId="{56CD201E-21A9-4FDE-B455-AFD6B37E99E7}" destId="{F5EBD175-633D-4A02-8161-3973BDAAC3BC}" srcOrd="5" destOrd="0" presId="urn:microsoft.com/office/officeart/2005/8/layout/hProcess9"/>
    <dgm:cxn modelId="{70F63195-F3AD-4AE7-840B-ADCBBC9F7FA9}" type="presParOf" srcId="{56CD201E-21A9-4FDE-B455-AFD6B37E99E7}" destId="{5BC88FA7-25DF-4469-ABF1-E50F92F0C8C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C248B5-6072-4C52-948A-CC8C9A0C0D04}">
      <dsp:nvSpPr>
        <dsp:cNvPr id="0" name=""/>
        <dsp:cNvSpPr/>
      </dsp:nvSpPr>
      <dsp:spPr>
        <a:xfrm>
          <a:off x="571499" y="0"/>
          <a:ext cx="6477000" cy="436880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7E2EF-1663-444D-9121-A896AD6802BE}">
      <dsp:nvSpPr>
        <dsp:cNvPr id="0" name=""/>
        <dsp:cNvSpPr/>
      </dsp:nvSpPr>
      <dsp:spPr>
        <a:xfrm>
          <a:off x="3813" y="1310640"/>
          <a:ext cx="1834306" cy="174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/>
            <a:t>Understand the problem</a:t>
          </a:r>
          <a:endParaRPr lang="en-IE" sz="2400" kern="1200" dirty="0"/>
        </a:p>
      </dsp:txBody>
      <dsp:txXfrm>
        <a:off x="3813" y="1310640"/>
        <a:ext cx="1834306" cy="1747520"/>
      </dsp:txXfrm>
    </dsp:sp>
    <dsp:sp modelId="{FE48CAED-FEA7-41BF-ACF8-21996CF8D14C}">
      <dsp:nvSpPr>
        <dsp:cNvPr id="0" name=""/>
        <dsp:cNvSpPr/>
      </dsp:nvSpPr>
      <dsp:spPr>
        <a:xfrm>
          <a:off x="1929835" y="1310640"/>
          <a:ext cx="1834306" cy="174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/>
            <a:t>Know what you are doing</a:t>
          </a:r>
          <a:endParaRPr lang="en-IE" sz="2400" kern="1200" dirty="0"/>
        </a:p>
      </dsp:txBody>
      <dsp:txXfrm>
        <a:off x="1929835" y="1310640"/>
        <a:ext cx="1834306" cy="1747520"/>
      </dsp:txXfrm>
    </dsp:sp>
    <dsp:sp modelId="{46ABA4C6-F22E-4547-9D4A-F7B98A5BE916}">
      <dsp:nvSpPr>
        <dsp:cNvPr id="0" name=""/>
        <dsp:cNvSpPr/>
      </dsp:nvSpPr>
      <dsp:spPr>
        <a:xfrm>
          <a:off x="3855857" y="1310640"/>
          <a:ext cx="1834306" cy="174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/>
            <a:t>Quickly solve the problem</a:t>
          </a:r>
          <a:endParaRPr lang="en-IE" sz="2400" kern="1200" dirty="0"/>
        </a:p>
      </dsp:txBody>
      <dsp:txXfrm>
        <a:off x="3855857" y="1310640"/>
        <a:ext cx="1834306" cy="1747520"/>
      </dsp:txXfrm>
    </dsp:sp>
    <dsp:sp modelId="{5BC88FA7-25DF-4469-ABF1-E50F92F0C8C3}">
      <dsp:nvSpPr>
        <dsp:cNvPr id="0" name=""/>
        <dsp:cNvSpPr/>
      </dsp:nvSpPr>
      <dsp:spPr>
        <a:xfrm>
          <a:off x="5781879" y="1310640"/>
          <a:ext cx="1834306" cy="174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/>
            <a:t>Deliver the solution and be the hero</a:t>
          </a:r>
          <a:endParaRPr lang="en-IE" sz="2400" kern="1200" dirty="0"/>
        </a:p>
      </dsp:txBody>
      <dsp:txXfrm>
        <a:off x="5781879" y="1310640"/>
        <a:ext cx="1834306" cy="174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driven.i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sz="3800" dirty="0" smtClean="0"/>
              <a:t>What Could Possibly Go Wrong?</a:t>
            </a:r>
            <a:br>
              <a:rPr lang="en-IE" sz="3800" dirty="0" smtClean="0"/>
            </a:br>
            <a:endParaRPr lang="en-IE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1752600"/>
          </a:xfrm>
        </p:spPr>
        <p:txBody>
          <a:bodyPr>
            <a:normAutofit fontScale="92500"/>
          </a:bodyPr>
          <a:lstStyle/>
          <a:p>
            <a:r>
              <a:rPr lang="en-IE" dirty="0" smtClean="0"/>
              <a:t>A (mostly) autobiographic account of things that could go wrong in the life of a data scientist fighting for survival in the corporate world.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475396" y="6504801"/>
            <a:ext cx="4311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 smtClean="0">
                <a:solidFill>
                  <a:schemeClr val="bg1">
                    <a:lumMod val="50000"/>
                  </a:schemeClr>
                </a:solidFill>
              </a:rPr>
              <a:t>Pedro </a:t>
            </a:r>
            <a:r>
              <a:rPr lang="en-IE" sz="1200" dirty="0" err="1" smtClean="0">
                <a:solidFill>
                  <a:schemeClr val="bg1">
                    <a:lumMod val="50000"/>
                  </a:schemeClr>
                </a:solidFill>
              </a:rPr>
              <a:t>Ecija</a:t>
            </a:r>
            <a:r>
              <a:rPr lang="en-IE" sz="1200" dirty="0" smtClean="0">
                <a:solidFill>
                  <a:schemeClr val="bg1">
                    <a:lumMod val="50000"/>
                  </a:schemeClr>
                </a:solidFill>
              </a:rPr>
              <a:t> Serrano ¦ </a:t>
            </a:r>
            <a:r>
              <a:rPr lang="en-IE" sz="12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www.datadriven.ie</a:t>
            </a:r>
            <a:r>
              <a:rPr lang="en-IE" sz="1200" dirty="0" smtClean="0">
                <a:solidFill>
                  <a:schemeClr val="bg1">
                    <a:lumMod val="50000"/>
                  </a:schemeClr>
                </a:solidFill>
              </a:rPr>
              <a:t> ¦ pedroecija@gmail.com</a:t>
            </a:r>
            <a:endParaRPr lang="en-I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Solving the Problem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848600" cy="2743200"/>
          </a:xfrm>
        </p:spPr>
        <p:txBody>
          <a:bodyPr wrap="square" lIns="0" rIns="0">
            <a:normAutofit/>
          </a:bodyPr>
          <a:lstStyle/>
          <a:p>
            <a:pPr marL="0" indent="0">
              <a:buNone/>
            </a:pPr>
            <a:r>
              <a:rPr lang="en-IE" dirty="0" smtClean="0"/>
              <a:t>How do you allow for impossible events?</a:t>
            </a:r>
          </a:p>
          <a:p>
            <a:pPr marL="0" indent="0">
              <a:buNone/>
            </a:pPr>
            <a:r>
              <a:rPr lang="en-IE" dirty="0" smtClean="0"/>
              <a:t>And what is, actually, impossible?</a:t>
            </a:r>
          </a:p>
          <a:p>
            <a:pPr marL="400050" lvl="1" indent="0"/>
            <a:r>
              <a:rPr lang="en-IE" dirty="0" smtClean="0"/>
              <a:t>‘</a:t>
            </a:r>
            <a:r>
              <a:rPr lang="en-IE" i="1" dirty="0" smtClean="0"/>
              <a:t>that never really happens</a:t>
            </a:r>
            <a:r>
              <a:rPr lang="en-IE" dirty="0" smtClean="0"/>
              <a:t>’</a:t>
            </a:r>
          </a:p>
          <a:p>
            <a:pPr marL="400050" lvl="1" indent="0"/>
            <a:r>
              <a:rPr lang="en-IE" dirty="0" smtClean="0"/>
              <a:t>‘</a:t>
            </a:r>
            <a:r>
              <a:rPr lang="en-IE" i="1" dirty="0" smtClean="0"/>
              <a:t>It makes no sense, it cannot happen</a:t>
            </a:r>
            <a:r>
              <a:rPr lang="en-IE" dirty="0" smtClean="0"/>
              <a:t>’</a:t>
            </a:r>
          </a:p>
          <a:p>
            <a:pPr marL="400050" lvl="1" indent="0"/>
            <a:r>
              <a:rPr lang="en-IE" dirty="0" smtClean="0"/>
              <a:t>‘</a:t>
            </a:r>
            <a:r>
              <a:rPr lang="en-IE" i="1" dirty="0" smtClean="0"/>
              <a:t>That is just mathematically impossible</a:t>
            </a:r>
            <a:r>
              <a:rPr lang="en-IE" dirty="0" smtClean="0"/>
              <a:t>’</a:t>
            </a:r>
          </a:p>
          <a:p>
            <a:pPr marL="400050" lvl="1" indent="0">
              <a:buNone/>
            </a:pPr>
            <a:endParaRPr lang="en-IE" dirty="0" smtClean="0"/>
          </a:p>
          <a:p>
            <a:pPr marL="400050" lvl="1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5486400"/>
            <a:ext cx="7848600" cy="1371600"/>
          </a:xfrm>
          <a:prstGeom prst="rect">
            <a:avLst/>
          </a:prstGeom>
        </p:spPr>
        <p:txBody>
          <a:bodyPr vert="horz" wrap="square" lIns="0" tIns="45720" rIns="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0" y="5638800"/>
            <a:ext cx="3505200" cy="838200"/>
          </a:xfrm>
          <a:prstGeom prst="rect">
            <a:avLst/>
          </a:prstGeom>
        </p:spPr>
        <p:txBody>
          <a:bodyPr vert="horz" wrap="square" lIns="0" tIns="45720" rIns="0" bIns="45720" rtlCol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will not</a:t>
            </a:r>
            <a:r>
              <a:rPr kumimoji="0" lang="en-I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mess with the mathematically impossible…</a:t>
            </a:r>
            <a:endParaRPr kumimoji="0" lang="en-I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‘</a:t>
            </a:r>
            <a:r>
              <a:rPr lang="en-IE" i="1" dirty="0" smtClean="0"/>
              <a:t>That never really happens</a:t>
            </a:r>
            <a:r>
              <a:rPr lang="en-IE" dirty="0" smtClean="0"/>
              <a:t>’</a:t>
            </a:r>
            <a:endParaRPr lang="en-IE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" y="1447800"/>
            <a:ext cx="8534400" cy="4912630"/>
            <a:chOff x="304800" y="1447800"/>
            <a:chExt cx="8534400" cy="4912630"/>
          </a:xfrm>
        </p:grpSpPr>
        <p:pic>
          <p:nvPicPr>
            <p:cNvPr id="1026" name="Picture 2" descr="C:\Users\New User\Desktop\Work\Presentation\Epi Blas 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9800" y="2819400"/>
              <a:ext cx="4618037" cy="3541030"/>
            </a:xfrm>
            <a:prstGeom prst="rect">
              <a:avLst/>
            </a:prstGeom>
            <a:noFill/>
          </p:spPr>
        </p:pic>
        <p:sp>
          <p:nvSpPr>
            <p:cNvPr id="5" name="Oval Callout 4"/>
            <p:cNvSpPr/>
            <p:nvPr/>
          </p:nvSpPr>
          <p:spPr>
            <a:xfrm>
              <a:off x="304800" y="2362200"/>
              <a:ext cx="2514600" cy="1466850"/>
            </a:xfrm>
            <a:prstGeom prst="wedgeEllipseCallout">
              <a:avLst>
                <a:gd name="adj1" fmla="val 63962"/>
                <a:gd name="adj2" fmla="val 8592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i="1" dirty="0" smtClean="0">
                  <a:latin typeface="Comic Sans MS" pitchFamily="66" charset="0"/>
                </a:rPr>
                <a:t>No, equities always grow at positive rates </a:t>
              </a:r>
              <a:r>
                <a:rPr lang="en-IE" sz="1600" i="1" dirty="0" smtClean="0">
                  <a:solidFill>
                    <a:schemeClr val="tx1"/>
                  </a:solidFill>
                  <a:latin typeface="Comic Sans MS" pitchFamily="66" charset="0"/>
                </a:rPr>
                <a:t>in the long term.</a:t>
              </a:r>
              <a:endParaRPr lang="en-IE" sz="1600" i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6" name="Oval Callout 5"/>
            <p:cNvSpPr/>
            <p:nvPr/>
          </p:nvSpPr>
          <p:spPr>
            <a:xfrm>
              <a:off x="5486400" y="1447800"/>
              <a:ext cx="3352800" cy="1695450"/>
            </a:xfrm>
            <a:prstGeom prst="wedgeEllipseCallout">
              <a:avLst>
                <a:gd name="adj1" fmla="val -47640"/>
                <a:gd name="adj2" fmla="val 88366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i="1" dirty="0" smtClean="0">
                  <a:latin typeface="Comic Sans MS" pitchFamily="66" charset="0"/>
                </a:rPr>
                <a:t>Our profit testing assumes equity growth is always positive, should we also test when it is not?</a:t>
              </a:r>
              <a:endParaRPr lang="en-IE" sz="1600" i="1" dirty="0">
                <a:latin typeface="Comic Sans MS" pitchFamily="66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5800" y="1371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Once upon a time in 2007… </a:t>
            </a:r>
            <a:endParaRPr lang="en-I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‘</a:t>
            </a:r>
            <a:r>
              <a:rPr lang="en-IE" i="1" dirty="0" smtClean="0"/>
              <a:t>That never really happens</a:t>
            </a:r>
            <a:r>
              <a:rPr lang="en-IE" dirty="0" smtClean="0"/>
              <a:t>’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371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Later, the following year… </a:t>
            </a:r>
            <a:endParaRPr lang="en-IE" sz="2400" dirty="0"/>
          </a:p>
        </p:txBody>
      </p:sp>
      <p:pic>
        <p:nvPicPr>
          <p:cNvPr id="2050" name="Picture 2" descr="C:\Users\New User\Desktop\Work\Presentation\FTSE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4610101" cy="4295775"/>
          </a:xfrm>
          <a:prstGeom prst="rect">
            <a:avLst/>
          </a:prstGeom>
          <a:noFill/>
        </p:spPr>
      </p:pic>
      <p:pic>
        <p:nvPicPr>
          <p:cNvPr id="2052" name="Picture 4" descr="C:\Users\New User\Desktop\Work\Presentation\Shocked Be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133600"/>
            <a:ext cx="2667000" cy="41689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85800" y="6096000"/>
            <a:ext cx="449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 smtClean="0"/>
              <a:t>BBC: http://news.bbc.co.uk/2/hi/business/7805008.stm</a:t>
            </a:r>
            <a:endParaRPr lang="en-IE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‘</a:t>
            </a:r>
            <a:r>
              <a:rPr lang="en-IE" i="1" dirty="0" smtClean="0"/>
              <a:t>It makes no sense, it cannot happen</a:t>
            </a:r>
            <a:r>
              <a:rPr lang="en-IE" dirty="0" smtClean="0"/>
              <a:t>’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n-IE" dirty="0" smtClean="0"/>
              <a:t>Once upon a time in 2010…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1524000"/>
            <a:ext cx="8534400" cy="4541837"/>
            <a:chOff x="228600" y="1524000"/>
            <a:chExt cx="8534400" cy="4541837"/>
          </a:xfrm>
        </p:grpSpPr>
        <p:pic>
          <p:nvPicPr>
            <p:cNvPr id="3074" name="Picture 2" descr="C:\Users\New User\Desktop\Work\Presentation\Beaker 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05000" y="2438400"/>
              <a:ext cx="5486401" cy="3627437"/>
            </a:xfrm>
            <a:prstGeom prst="rect">
              <a:avLst/>
            </a:prstGeom>
            <a:noFill/>
          </p:spPr>
        </p:pic>
        <p:sp>
          <p:nvSpPr>
            <p:cNvPr id="5" name="Oval Callout 4"/>
            <p:cNvSpPr/>
            <p:nvPr/>
          </p:nvSpPr>
          <p:spPr>
            <a:xfrm>
              <a:off x="228600" y="2133600"/>
              <a:ext cx="2971800" cy="1524000"/>
            </a:xfrm>
            <a:prstGeom prst="wedgeEllipseCallout">
              <a:avLst>
                <a:gd name="adj1" fmla="val 60252"/>
                <a:gd name="adj2" fmla="val 61415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400" i="1" dirty="0" smtClean="0">
                  <a:latin typeface="Comic Sans MS" pitchFamily="66" charset="0"/>
                </a:rPr>
                <a:t>This 20 year simulation considers only positive interest rates, should we think of negative too?</a:t>
              </a:r>
              <a:endParaRPr lang="en-IE" sz="1400" i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6" name="Oval Callout 5"/>
            <p:cNvSpPr/>
            <p:nvPr/>
          </p:nvSpPr>
          <p:spPr>
            <a:xfrm>
              <a:off x="5867400" y="1524000"/>
              <a:ext cx="2895600" cy="1524000"/>
            </a:xfrm>
            <a:prstGeom prst="wedgeEllipseCallout">
              <a:avLst>
                <a:gd name="adj1" fmla="val -37171"/>
                <a:gd name="adj2" fmla="val 8162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i="1" dirty="0" smtClean="0">
                  <a:latin typeface="Comic Sans MS" pitchFamily="66" charset="0"/>
                </a:rPr>
                <a:t>Negative interest rates? That is just stupid. They are already at their lowest ever.</a:t>
              </a:r>
              <a:endParaRPr lang="en-IE" sz="1600" i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‘</a:t>
            </a:r>
            <a:r>
              <a:rPr lang="en-IE" i="1" dirty="0" smtClean="0"/>
              <a:t>It makes no sense, it cannot happen</a:t>
            </a:r>
            <a:r>
              <a:rPr lang="en-IE" dirty="0" smtClean="0"/>
              <a:t>’</a:t>
            </a:r>
            <a:endParaRPr lang="en-IE" dirty="0"/>
          </a:p>
        </p:txBody>
      </p:sp>
      <p:pic>
        <p:nvPicPr>
          <p:cNvPr id="4098" name="Picture 2" descr="C:\Users\New User\Desktop\Work\Presentation\EUR199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1447800"/>
            <a:ext cx="2324100" cy="1552575"/>
          </a:xfrm>
          <a:prstGeom prst="rect">
            <a:avLst/>
          </a:prstGeom>
          <a:noFill/>
        </p:spPr>
      </p:pic>
      <p:pic>
        <p:nvPicPr>
          <p:cNvPr id="4099" name="Picture 3" descr="C:\Users\New User\Desktop\Work\Presentation\EUR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75" y="3429000"/>
            <a:ext cx="2295525" cy="1571625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3505200" y="1447800"/>
            <a:ext cx="4876800" cy="4686300"/>
            <a:chOff x="3505200" y="1447800"/>
            <a:chExt cx="4876800" cy="4686300"/>
          </a:xfrm>
        </p:grpSpPr>
        <p:pic>
          <p:nvPicPr>
            <p:cNvPr id="4100" name="Picture 4" descr="C:\Users\New User\Desktop\Work\Presentation\Dr._Bunsen_Honeydew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0" y="3505200"/>
              <a:ext cx="2886075" cy="2628900"/>
            </a:xfrm>
            <a:prstGeom prst="rect">
              <a:avLst/>
            </a:prstGeom>
            <a:noFill/>
          </p:spPr>
        </p:pic>
        <p:sp>
          <p:nvSpPr>
            <p:cNvPr id="8" name="Oval Callout 7"/>
            <p:cNvSpPr/>
            <p:nvPr/>
          </p:nvSpPr>
          <p:spPr>
            <a:xfrm>
              <a:off x="3505200" y="1447800"/>
              <a:ext cx="4876800" cy="1524000"/>
            </a:xfrm>
            <a:prstGeom prst="wedgeEllipseCallout">
              <a:avLst>
                <a:gd name="adj1" fmla="val -10768"/>
                <a:gd name="adj2" fmla="val 8529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i="1" dirty="0" smtClean="0">
                  <a:latin typeface="Comic Sans MS" pitchFamily="66" charset="0"/>
                </a:rPr>
                <a:t>You see?  Over 2.6% in 1999 and at least 1.2% now in 2010. It cannot get lower than that. Negative rates make no economic sense.</a:t>
              </a:r>
              <a:endParaRPr lang="en-IE" sz="1600" i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‘</a:t>
            </a:r>
            <a:r>
              <a:rPr lang="en-IE" i="1" dirty="0" smtClean="0"/>
              <a:t>It makes no sense, it cannot happen</a:t>
            </a:r>
            <a:r>
              <a:rPr lang="en-IE" dirty="0" smtClean="0"/>
              <a:t>’</a:t>
            </a:r>
            <a:endParaRPr lang="en-IE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n-IE" dirty="0" smtClean="0"/>
              <a:t>But in 2016…</a:t>
            </a:r>
          </a:p>
        </p:txBody>
      </p:sp>
      <p:pic>
        <p:nvPicPr>
          <p:cNvPr id="5122" name="Picture 2" descr="C:\Users\New User\Desktop\Work\Presentation\EUR20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371600"/>
            <a:ext cx="2314575" cy="1571625"/>
          </a:xfrm>
          <a:prstGeom prst="rect">
            <a:avLst/>
          </a:prstGeom>
          <a:noFill/>
        </p:spPr>
      </p:pic>
      <p:pic>
        <p:nvPicPr>
          <p:cNvPr id="5124" name="Picture 4" descr="C:\Users\New User\Desktop\Work\Presentation\Negative interest rat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057400"/>
            <a:ext cx="3886200" cy="4378414"/>
          </a:xfrm>
          <a:prstGeom prst="rect">
            <a:avLst/>
          </a:prstGeom>
          <a:noFill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2000" y="6400800"/>
            <a:ext cx="8229600" cy="22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I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World Economic</a:t>
            </a:r>
            <a:r>
              <a:rPr lang="en-IE" sz="900" dirty="0" smtClean="0"/>
              <a:t> Forum: https://www.weforum.org/agenda/2016/11/negative-interest-rates-absolutely-everything-you-need-to-know/</a:t>
            </a:r>
            <a:endParaRPr kumimoji="0" lang="en-IE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7" name="Picture 7" descr="C:\Users\New User\Desktop\Work\Presentation\Shoc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062442"/>
            <a:ext cx="2438400" cy="3371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Solving the Problem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4343400" cy="2209799"/>
          </a:xfrm>
        </p:spPr>
        <p:txBody>
          <a:bodyPr>
            <a:normAutofit/>
          </a:bodyPr>
          <a:lstStyle/>
          <a:p>
            <a:pPr marL="0" indent="0"/>
            <a:r>
              <a:rPr lang="en-IE" sz="1600" dirty="0" smtClean="0"/>
              <a:t>Be sceptical and even question your own wisdom.</a:t>
            </a:r>
          </a:p>
          <a:p>
            <a:pPr marL="0" indent="0"/>
            <a:r>
              <a:rPr lang="en-IE" sz="1600" dirty="0" smtClean="0"/>
              <a:t>Consider scenarios beyond what seems possible.  What is not possible under current circumstances could easily change.</a:t>
            </a:r>
          </a:p>
          <a:p>
            <a:pPr marL="0" indent="0"/>
            <a:r>
              <a:rPr lang="en-IE" sz="1600" dirty="0" smtClean="0"/>
              <a:t>Prepare to be laughed at.  </a:t>
            </a:r>
            <a:r>
              <a:rPr lang="en-IE" sz="1600" smtClean="0"/>
              <a:t>They will </a:t>
            </a:r>
            <a:r>
              <a:rPr lang="en-IE" sz="1600" dirty="0" smtClean="0"/>
              <a:t>think that you are a Muppet!</a:t>
            </a:r>
          </a:p>
          <a:p>
            <a:pPr marL="0" indent="0">
              <a:buNone/>
            </a:pPr>
            <a:endParaRPr lang="en-IE" sz="1600" dirty="0" smtClean="0"/>
          </a:p>
          <a:p>
            <a:pPr marL="0" indent="0">
              <a:buNone/>
            </a:pPr>
            <a:endParaRPr lang="en-IE" sz="16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295400"/>
            <a:ext cx="2895600" cy="217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 descr="C:\Users\New User\Desktop\Work\Presentation\vlamingh-willem-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810000"/>
            <a:ext cx="2286000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52800" y="3881497"/>
            <a:ext cx="480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 smtClean="0"/>
              <a:t>1696 – Willem de </a:t>
            </a:r>
            <a:r>
              <a:rPr lang="en-IE" sz="1600" dirty="0" err="1" smtClean="0"/>
              <a:t>Vlamingh</a:t>
            </a:r>
            <a:r>
              <a:rPr lang="en-IE" sz="1600" dirty="0" smtClean="0"/>
              <a:t> is utterly convinced that all swans are white.  Everybody knows it as there have not been any reports of non-white swans in 4,000 years.</a:t>
            </a:r>
          </a:p>
          <a:p>
            <a:endParaRPr lang="en-IE" sz="1600" dirty="0" smtClean="0"/>
          </a:p>
          <a:p>
            <a:r>
              <a:rPr lang="en-IE" sz="1600" dirty="0" smtClean="0"/>
              <a:t>1697 – Willem de </a:t>
            </a:r>
            <a:r>
              <a:rPr lang="en-IE" sz="1600" dirty="0" err="1" smtClean="0"/>
              <a:t>Vlamingh</a:t>
            </a:r>
            <a:r>
              <a:rPr lang="en-IE" sz="1600" dirty="0" smtClean="0"/>
              <a:t> tells the world that swans can actually be black.  He has seen them in Australia.</a:t>
            </a:r>
          </a:p>
          <a:p>
            <a:endParaRPr lang="en-IE" sz="1600" dirty="0" smtClean="0"/>
          </a:p>
          <a:p>
            <a:r>
              <a:rPr lang="en-IE" sz="1600" dirty="0" smtClean="0"/>
              <a:t>2017 – Would your model consider the possibility that a swan may be pink</a:t>
            </a:r>
            <a:r>
              <a:rPr lang="en-IE" sz="1600" dirty="0" smtClean="0"/>
              <a:t>? What if I told you I have seen one?</a:t>
            </a:r>
            <a:endParaRPr lang="en-I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Deliver the Solution</a:t>
            </a:r>
            <a:endParaRPr lang="en-IE" dirty="0"/>
          </a:p>
        </p:txBody>
      </p:sp>
      <p:pic>
        <p:nvPicPr>
          <p:cNvPr id="4" name="Picture 6" descr="C:\Users\New User\Desktop\Work\Presentation\Epi Bl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981200"/>
            <a:ext cx="3886200" cy="3868928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228600" y="2133600"/>
            <a:ext cx="2971800" cy="1524000"/>
          </a:xfrm>
          <a:prstGeom prst="wedgeEllipseCallout">
            <a:avLst>
              <a:gd name="adj1" fmla="val 60252"/>
              <a:gd name="adj2" fmla="val 614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i="1" dirty="0" smtClean="0">
                <a:latin typeface="Comic Sans MS" pitchFamily="66" charset="0"/>
              </a:rPr>
              <a:t>Look at this, we are losing customers. Do you think we could price our book more competitively?</a:t>
            </a:r>
            <a:endParaRPr lang="en-IE" sz="14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400800" y="2057400"/>
            <a:ext cx="2438400" cy="990600"/>
          </a:xfrm>
          <a:prstGeom prst="wedgeEllipseCallout">
            <a:avLst>
              <a:gd name="adj1" fmla="val -51836"/>
              <a:gd name="adj2" fmla="val 589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i="1" dirty="0" smtClean="0">
                <a:latin typeface="Comic Sans MS" pitchFamily="66" charset="0"/>
              </a:rPr>
              <a:t>I will see what I can do before I go on holidays.</a:t>
            </a:r>
            <a:endParaRPr lang="en-IE" sz="14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Deliver the Solution</a:t>
            </a:r>
            <a:endParaRPr lang="en-IE" dirty="0"/>
          </a:p>
        </p:txBody>
      </p:sp>
      <p:pic>
        <p:nvPicPr>
          <p:cNvPr id="6146" name="Picture 2" descr="C:\Users\New User\Desktop\Work\Presentation\Ernie and Be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590800"/>
            <a:ext cx="3714750" cy="2695575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191000"/>
            <a:ext cx="3886200" cy="180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447800"/>
            <a:ext cx="45974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Callout 4"/>
          <p:cNvSpPr/>
          <p:nvPr/>
        </p:nvSpPr>
        <p:spPr>
          <a:xfrm>
            <a:off x="5105400" y="1295400"/>
            <a:ext cx="2667000" cy="990600"/>
          </a:xfrm>
          <a:prstGeom prst="wedgeEllipseCallout">
            <a:avLst>
              <a:gd name="adj1" fmla="val -12589"/>
              <a:gd name="adj2" fmla="val 1965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i="1" dirty="0" smtClean="0">
                <a:latin typeface="Comic Sans MS" pitchFamily="66" charset="0"/>
              </a:rPr>
              <a:t>That looks really good, I will take it to the Board while you are away.</a:t>
            </a:r>
            <a:endParaRPr lang="en-IE" sz="14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334000" y="5410200"/>
            <a:ext cx="3276600" cy="1066800"/>
          </a:xfrm>
          <a:prstGeom prst="wedgeEllipseCallout">
            <a:avLst>
              <a:gd name="adj1" fmla="val -50"/>
              <a:gd name="adj2" fmla="val -14917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i="1" dirty="0" smtClean="0">
                <a:latin typeface="Comic Sans MS" pitchFamily="66" charset="0"/>
              </a:rPr>
              <a:t>Sure, just remember it does not work well with the young and the elderly but works </a:t>
            </a:r>
            <a:r>
              <a:rPr lang="en-IE" sz="1400" i="1" smtClean="0">
                <a:latin typeface="Comic Sans MS" pitchFamily="66" charset="0"/>
              </a:rPr>
              <a:t>well in </a:t>
            </a:r>
            <a:r>
              <a:rPr lang="en-IE" sz="1400" i="1" dirty="0" smtClean="0">
                <a:latin typeface="Comic Sans MS" pitchFamily="66" charset="0"/>
              </a:rPr>
              <a:t>average.</a:t>
            </a:r>
            <a:endParaRPr lang="en-IE" sz="14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Deliver the Solution</a:t>
            </a:r>
            <a:endParaRPr lang="en-IE" dirty="0"/>
          </a:p>
        </p:txBody>
      </p:sp>
      <p:pic>
        <p:nvPicPr>
          <p:cNvPr id="7170" name="Picture 2" descr="C:\Users\New User\Desktop\Work\Presentation\Epi Blas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00400"/>
            <a:ext cx="4267201" cy="3200400"/>
          </a:xfrm>
          <a:prstGeom prst="rect">
            <a:avLst/>
          </a:prstGeom>
          <a:noFill/>
        </p:spPr>
      </p:pic>
      <p:sp>
        <p:nvSpPr>
          <p:cNvPr id="9" name="Oval Callout 8"/>
          <p:cNvSpPr/>
          <p:nvPr/>
        </p:nvSpPr>
        <p:spPr>
          <a:xfrm>
            <a:off x="609600" y="1219200"/>
            <a:ext cx="3733800" cy="1752600"/>
          </a:xfrm>
          <a:prstGeom prst="wedgeEllipseCallout">
            <a:avLst>
              <a:gd name="adj1" fmla="val -13589"/>
              <a:gd name="adj2" fmla="val 12577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i="1" dirty="0" smtClean="0">
                <a:latin typeface="Comic Sans MS" pitchFamily="66" charset="0"/>
              </a:rPr>
              <a:t>The Board considered it while you were on holidays and decided to focus on young and elderly customers, as that is where we can be more competitive.</a:t>
            </a:r>
            <a:endParaRPr lang="en-IE" sz="14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143000"/>
            <a:ext cx="43053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794808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i="1" dirty="0" smtClean="0"/>
              <a:t>“It </a:t>
            </a:r>
            <a:r>
              <a:rPr lang="en-IE" sz="4000" i="1" dirty="0" err="1" smtClean="0"/>
              <a:t>ain’t</a:t>
            </a:r>
            <a:r>
              <a:rPr lang="en-IE" sz="4000" i="1" dirty="0" smtClean="0"/>
              <a:t> what you don’t know that gets you into trouble.  It’s what you know for sure that just </a:t>
            </a:r>
            <a:r>
              <a:rPr lang="en-IE" sz="4000" i="1" dirty="0" err="1" smtClean="0"/>
              <a:t>ain’t</a:t>
            </a:r>
            <a:r>
              <a:rPr lang="en-IE" sz="4000" i="1" dirty="0" smtClean="0"/>
              <a:t> so.”</a:t>
            </a:r>
          </a:p>
          <a:p>
            <a:pPr algn="r"/>
            <a:r>
              <a:rPr lang="en-IE" sz="2400" dirty="0" smtClean="0"/>
              <a:t>Mark Twain</a:t>
            </a:r>
            <a:endParaRPr lang="en-IE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Deliver the Solution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Could we have communicated the model’s shortcomings more clearly?</a:t>
            </a:r>
          </a:p>
          <a:p>
            <a:r>
              <a:rPr lang="en-IE" dirty="0" smtClean="0"/>
              <a:t>Should we have insisted on presenting the model ourselves?</a:t>
            </a:r>
          </a:p>
          <a:p>
            <a:r>
              <a:rPr lang="en-IE" dirty="0" smtClean="0"/>
              <a:t>Should we have capped the model so that we do not produce results where the error is too high, even if it works well on average?</a:t>
            </a:r>
          </a:p>
          <a:p>
            <a:r>
              <a:rPr lang="en-IE" dirty="0" smtClean="0"/>
              <a:t>Why can they never listen to the detail? That’s where the devil is!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156471" y="6096000"/>
            <a:ext cx="510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 smtClean="0">
                <a:solidFill>
                  <a:srgbClr val="FF0000"/>
                </a:solidFill>
              </a:rPr>
              <a:t>And the audience cheerfully participates once again</a:t>
            </a:r>
            <a:endParaRPr lang="en-IE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794808"/>
            <a:ext cx="7848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i="1" dirty="0" smtClean="0"/>
              <a:t>“All you need in life is ignorance and confidence, and success is sure.”</a:t>
            </a:r>
          </a:p>
          <a:p>
            <a:pPr algn="r"/>
            <a:r>
              <a:rPr lang="en-IE" sz="2400" dirty="0" smtClean="0"/>
              <a:t>Mark Twain</a:t>
            </a:r>
            <a:endParaRPr lang="en-IE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Be the Hero</a:t>
            </a:r>
            <a:endParaRPr lang="en-IE" dirty="0"/>
          </a:p>
        </p:txBody>
      </p:sp>
      <p:pic>
        <p:nvPicPr>
          <p:cNvPr id="8194" name="Picture 2" descr="C:\Users\New User\Desktop\Work\Presentation\s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967176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New User\Desktop\Work\Presentation\Solution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553200" y="1371600"/>
            <a:ext cx="1981200" cy="1981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Life of a Data Scientist</a:t>
            </a:r>
            <a:endParaRPr lang="en-IE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838200" y="2286000"/>
          <a:ext cx="76200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7" name="Picture 3" descr="C:\Users\New User\Desktop\Work\Presentation\Understandin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1366101"/>
            <a:ext cx="1447800" cy="1910499"/>
          </a:xfrm>
          <a:prstGeom prst="rect">
            <a:avLst/>
          </a:prstGeom>
          <a:noFill/>
        </p:spPr>
      </p:pic>
      <p:pic>
        <p:nvPicPr>
          <p:cNvPr id="1028" name="Picture 4" descr="C:\Users\New User\Desktop\Work\Presentation\Solvin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1752600"/>
            <a:ext cx="2120348" cy="1371600"/>
          </a:xfrm>
          <a:prstGeom prst="rect">
            <a:avLst/>
          </a:prstGeom>
          <a:noFill/>
        </p:spPr>
      </p:pic>
      <p:pic>
        <p:nvPicPr>
          <p:cNvPr id="1026" name="Picture 2" descr="C:\Users\New User\Desktop\Work\Presentation\todo-list-297195_64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71800" y="1371600"/>
            <a:ext cx="1447800" cy="1996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Understanding the Problem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1295400" y="2286000"/>
            <a:ext cx="6019800" cy="3810000"/>
            <a:chOff x="609600" y="1962150"/>
            <a:chExt cx="6019800" cy="3810000"/>
          </a:xfrm>
        </p:grpSpPr>
        <p:pic>
          <p:nvPicPr>
            <p:cNvPr id="2050" name="Picture 2" descr="C:\Users\New User\Desktop\Work\Presentation\Beake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33650" y="2743200"/>
              <a:ext cx="4095750" cy="3028950"/>
            </a:xfrm>
            <a:prstGeom prst="rect">
              <a:avLst/>
            </a:prstGeom>
            <a:noFill/>
          </p:spPr>
        </p:pic>
        <p:sp>
          <p:nvSpPr>
            <p:cNvPr id="6" name="Oval Callout 5"/>
            <p:cNvSpPr/>
            <p:nvPr/>
          </p:nvSpPr>
          <p:spPr>
            <a:xfrm>
              <a:off x="609600" y="1962150"/>
              <a:ext cx="3733800" cy="1543050"/>
            </a:xfrm>
            <a:prstGeom prst="wedgeEllipseCallout">
              <a:avLst>
                <a:gd name="adj1" fmla="val 8993"/>
                <a:gd name="adj2" fmla="val 625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i="1" dirty="0" smtClean="0"/>
                <a:t>Pedro, the Board wants to know the top 5 customers that we should target.</a:t>
              </a:r>
              <a:endParaRPr lang="en-IE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Understanding the Problem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4600" y="1828800"/>
          <a:ext cx="4114800" cy="3977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Customer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Expected Income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Probability of Sale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Frodo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€1,072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0.9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err="1" smtClean="0"/>
                        <a:t>Boromir</a:t>
                      </a:r>
                      <a:endParaRPr lang="en-I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€513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0.8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err="1" smtClean="0"/>
                        <a:t>Legolas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€155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0.7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err="1" smtClean="0"/>
                        <a:t>Gimli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€75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0.6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Aragorn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€306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0.5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Pippin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€388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0.4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err="1" smtClean="0"/>
                        <a:t>Meriadoc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€827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0.3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Gandalf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€2,495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0.2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€10,998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0.1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60254" y="1295400"/>
            <a:ext cx="362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 smtClean="0"/>
              <a:t>What 5 customers should we target?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882559" y="5943600"/>
            <a:ext cx="549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 smtClean="0">
                <a:solidFill>
                  <a:srgbClr val="FF0000"/>
                </a:solidFill>
              </a:rPr>
              <a:t>This is where the audience enthusiastically participates.</a:t>
            </a:r>
            <a:endParaRPr lang="en-IE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Understanding the Problem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886200" y="1524000"/>
          <a:ext cx="4360200" cy="3897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220"/>
                <a:gridCol w="972980"/>
                <a:gridCol w="1143000"/>
                <a:gridCol w="1236000"/>
              </a:tblGrid>
              <a:tr h="597904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Customer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Expected Income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Probability of Sale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Probability</a:t>
                      </a:r>
                      <a:r>
                        <a:rPr lang="en-IE" sz="1600" baseline="0" dirty="0" smtClean="0"/>
                        <a:t> </a:t>
                      </a:r>
                      <a:r>
                        <a:rPr lang="en-IE" sz="1600" dirty="0" smtClean="0"/>
                        <a:t>Weighted Income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smtClean="0"/>
                        <a:t>Frodo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€1,072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0.9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€964.8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err="1" smtClean="0"/>
                        <a:t>Boromir</a:t>
                      </a:r>
                      <a:endParaRPr lang="en-I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€513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0.8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€410.4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err="1" smtClean="0"/>
                        <a:t>Legolas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€155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0.7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€108.5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err="1" smtClean="0"/>
                        <a:t>Gimli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€75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0.6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€45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smtClean="0"/>
                        <a:t>Aragorn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€306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0.5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€153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smtClean="0"/>
                        <a:t>Pippin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€388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0.4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€155.2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err="1" smtClean="0"/>
                        <a:t>Meriadoc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€827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0.3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€248.1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smtClean="0"/>
                        <a:t>Gandalf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€2,495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€499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smtClean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€10,998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0.1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€1,099.8</a:t>
                      </a:r>
                      <a:endParaRPr lang="en-I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812191"/>
            <a:ext cx="3505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 smtClean="0"/>
              <a:t>Choosing Frodo, </a:t>
            </a:r>
            <a:r>
              <a:rPr lang="en-IE" sz="1600" b="1" dirty="0" err="1" smtClean="0"/>
              <a:t>Boromir</a:t>
            </a:r>
            <a:r>
              <a:rPr lang="en-IE" sz="1600" b="1" dirty="0" smtClean="0"/>
              <a:t>, </a:t>
            </a:r>
            <a:r>
              <a:rPr lang="en-IE" sz="1600" b="1" dirty="0" err="1" smtClean="0"/>
              <a:t>Legolas</a:t>
            </a:r>
            <a:r>
              <a:rPr lang="en-IE" sz="1600" b="1" dirty="0" smtClean="0"/>
              <a:t>, </a:t>
            </a:r>
            <a:r>
              <a:rPr lang="en-IE" sz="1600" b="1" dirty="0" err="1" smtClean="0"/>
              <a:t>Gimli</a:t>
            </a:r>
            <a:r>
              <a:rPr lang="en-IE" sz="1600" b="1" dirty="0" smtClean="0"/>
              <a:t> and Aragorn:</a:t>
            </a:r>
          </a:p>
          <a:p>
            <a:endParaRPr lang="en-IE" sz="1600" dirty="0" smtClean="0"/>
          </a:p>
          <a:p>
            <a:pPr>
              <a:buFont typeface="Arial" pitchFamily="34" charset="0"/>
              <a:buChar char="•"/>
            </a:pPr>
            <a:r>
              <a:rPr lang="en-IE" sz="1600" dirty="0" smtClean="0"/>
              <a:t>Average probability of sale: </a:t>
            </a:r>
            <a:r>
              <a:rPr lang="en-IE" sz="1600" dirty="0" smtClean="0">
                <a:solidFill>
                  <a:srgbClr val="FF0000"/>
                </a:solidFill>
              </a:rPr>
              <a:t>0.7</a:t>
            </a:r>
          </a:p>
          <a:p>
            <a:pPr>
              <a:buFont typeface="Arial" pitchFamily="34" charset="0"/>
              <a:buChar char="•"/>
            </a:pPr>
            <a:r>
              <a:rPr lang="en-IE" sz="1600" dirty="0" smtClean="0"/>
              <a:t>Expected income: €2,121</a:t>
            </a:r>
          </a:p>
          <a:p>
            <a:pPr>
              <a:buFont typeface="Arial" pitchFamily="34" charset="0"/>
              <a:buChar char="•"/>
            </a:pPr>
            <a:r>
              <a:rPr lang="en-IE" sz="1600" dirty="0" smtClean="0"/>
              <a:t>Probability weighted income: €1,681.7</a:t>
            </a:r>
          </a:p>
          <a:p>
            <a:endParaRPr lang="en-IE" sz="1600" dirty="0" smtClean="0"/>
          </a:p>
          <a:p>
            <a:r>
              <a:rPr lang="en-IE" sz="1600" b="1" dirty="0" smtClean="0"/>
              <a:t>Choosing Sam, Gandalf, Frodo, </a:t>
            </a:r>
            <a:r>
              <a:rPr lang="en-IE" sz="1600" b="1" dirty="0" err="1" smtClean="0"/>
              <a:t>Boromir</a:t>
            </a:r>
            <a:r>
              <a:rPr lang="en-IE" sz="1600" b="1" dirty="0" smtClean="0"/>
              <a:t> and </a:t>
            </a:r>
            <a:r>
              <a:rPr lang="en-IE" sz="1600" b="1" dirty="0" err="1" smtClean="0"/>
              <a:t>Meriadoc</a:t>
            </a:r>
            <a:r>
              <a:rPr lang="en-IE" sz="1600" b="1" dirty="0" smtClean="0"/>
              <a:t>:</a:t>
            </a:r>
          </a:p>
          <a:p>
            <a:endParaRPr lang="en-IE" sz="1600" dirty="0" smtClean="0"/>
          </a:p>
          <a:p>
            <a:pPr>
              <a:buFont typeface="Arial" pitchFamily="34" charset="0"/>
              <a:buChar char="•"/>
            </a:pPr>
            <a:r>
              <a:rPr lang="en-IE" sz="1600" dirty="0" smtClean="0"/>
              <a:t>Average probability of sale: 0.46</a:t>
            </a:r>
          </a:p>
          <a:p>
            <a:pPr>
              <a:buFont typeface="Arial" pitchFamily="34" charset="0"/>
              <a:buChar char="•"/>
            </a:pPr>
            <a:r>
              <a:rPr lang="en-IE" sz="1600" dirty="0" smtClean="0"/>
              <a:t>Expected income: </a:t>
            </a:r>
            <a:r>
              <a:rPr lang="en-IE" sz="1600" dirty="0" smtClean="0">
                <a:solidFill>
                  <a:srgbClr val="FF0000"/>
                </a:solidFill>
              </a:rPr>
              <a:t>€15,905</a:t>
            </a:r>
          </a:p>
          <a:p>
            <a:pPr>
              <a:buFont typeface="Arial" pitchFamily="34" charset="0"/>
              <a:buChar char="•"/>
            </a:pPr>
            <a:r>
              <a:rPr lang="en-IE" sz="1600" dirty="0" smtClean="0"/>
              <a:t>Probability weighted income: </a:t>
            </a:r>
            <a:r>
              <a:rPr lang="en-IE" sz="1600" dirty="0" smtClean="0">
                <a:solidFill>
                  <a:srgbClr val="FF0000"/>
                </a:solidFill>
              </a:rPr>
              <a:t>€3,222.1</a:t>
            </a:r>
            <a:endParaRPr lang="en-IE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Understanding the Problem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66195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E" sz="2800" dirty="0" smtClean="0"/>
              <a:t>Is there a right answer?  </a:t>
            </a:r>
          </a:p>
          <a:p>
            <a:pPr>
              <a:buFont typeface="Arial" pitchFamily="34" charset="0"/>
              <a:buChar char="•"/>
            </a:pPr>
            <a:r>
              <a:rPr lang="en-IE" sz="2800" dirty="0" smtClean="0"/>
              <a:t>Did we really understand the problem? </a:t>
            </a:r>
          </a:p>
          <a:p>
            <a:pPr>
              <a:buFont typeface="Arial" pitchFamily="34" charset="0"/>
              <a:buChar char="•"/>
            </a:pPr>
            <a:r>
              <a:rPr lang="en-IE" sz="2800" dirty="0" smtClean="0"/>
              <a:t>Why can stakeholders never give us enough context?</a:t>
            </a:r>
          </a:p>
          <a:p>
            <a:endParaRPr lang="en-IE" sz="2800" dirty="0" smtClean="0"/>
          </a:p>
          <a:p>
            <a:r>
              <a:rPr lang="en-IE" sz="2800" dirty="0" smtClean="0"/>
              <a:t>It is important to know what use will be given to our output.  </a:t>
            </a:r>
          </a:p>
          <a:p>
            <a:endParaRPr lang="en-IE" sz="2800" dirty="0" smtClean="0"/>
          </a:p>
          <a:p>
            <a:pPr>
              <a:buFont typeface="Arial" pitchFamily="34" charset="0"/>
              <a:buChar char="•"/>
            </a:pPr>
            <a:r>
              <a:rPr lang="en-IE" sz="2800" dirty="0" smtClean="0"/>
              <a:t>What is the big picture?  </a:t>
            </a:r>
          </a:p>
          <a:p>
            <a:pPr>
              <a:buFont typeface="Arial" pitchFamily="34" charset="0"/>
              <a:buChar char="•"/>
            </a:pPr>
            <a:r>
              <a:rPr lang="en-IE" sz="2800" dirty="0" smtClean="0"/>
              <a:t>What are we trying to achieve?  </a:t>
            </a:r>
          </a:p>
          <a:p>
            <a:pPr>
              <a:buFont typeface="Arial" pitchFamily="34" charset="0"/>
              <a:buChar char="•"/>
            </a:pPr>
            <a:r>
              <a:rPr lang="en-IE" sz="2800" dirty="0" smtClean="0"/>
              <a:t>What if we find another way to do it?</a:t>
            </a:r>
            <a:endParaRPr lang="en-I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Know what you are doing</a:t>
            </a:r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5486400"/>
            <a:ext cx="7848600" cy="1371600"/>
          </a:xfrm>
          <a:prstGeom prst="rect">
            <a:avLst/>
          </a:prstGeom>
        </p:spPr>
        <p:txBody>
          <a:bodyPr vert="horz" wrap="square" lIns="0" tIns="45720" rIns="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76400" y="1219200"/>
            <a:ext cx="5715000" cy="5500300"/>
            <a:chOff x="1676400" y="1219200"/>
            <a:chExt cx="5715000" cy="5500300"/>
          </a:xfrm>
        </p:grpSpPr>
        <p:sp>
          <p:nvSpPr>
            <p:cNvPr id="9" name="TextBox 8"/>
            <p:cNvSpPr txBox="1"/>
            <p:nvPr/>
          </p:nvSpPr>
          <p:spPr>
            <a:xfrm>
              <a:off x="1981200" y="6488668"/>
              <a:ext cx="5029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 smtClean="0"/>
                <a:t>http://news.efinancialcareers.com/ie-en/285249/machine-learning-and-big-data-j-p-morgan/</a:t>
              </a:r>
              <a:endParaRPr lang="en-IE" sz="9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676400" y="1219200"/>
              <a:ext cx="5715000" cy="5279224"/>
              <a:chOff x="1676400" y="1219200"/>
              <a:chExt cx="5715000" cy="5279224"/>
            </a:xfrm>
          </p:grpSpPr>
          <p:pic>
            <p:nvPicPr>
              <p:cNvPr id="2050" name="Picture 2" descr="C:\Users\New User\Desktop\Work\Presentation\JPM Guide to Machine Learning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52600" y="1219200"/>
                <a:ext cx="5638800" cy="5279224"/>
              </a:xfrm>
              <a:prstGeom prst="rect">
                <a:avLst/>
              </a:prstGeom>
              <a:noFill/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1676400" y="2953138"/>
                <a:ext cx="5715000" cy="914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Know what you are doing</a:t>
            </a:r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5486400"/>
            <a:ext cx="7848600" cy="1371600"/>
          </a:xfrm>
          <a:prstGeom prst="rect">
            <a:avLst/>
          </a:prstGeom>
        </p:spPr>
        <p:txBody>
          <a:bodyPr vert="horz" wrap="square" lIns="0" tIns="45720" rIns="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54906" y="1219200"/>
            <a:ext cx="6834188" cy="5336232"/>
            <a:chOff x="1154906" y="1219200"/>
            <a:chExt cx="6834188" cy="5336232"/>
          </a:xfrm>
        </p:grpSpPr>
        <p:pic>
          <p:nvPicPr>
            <p:cNvPr id="3074" name="Picture 2" descr="C:\Users\New User\Desktop\Work\Presentation\Jok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0600" y="1219200"/>
              <a:ext cx="1904999" cy="2256407"/>
            </a:xfrm>
            <a:prstGeom prst="rect">
              <a:avLst/>
            </a:prstGeom>
            <a:noFill/>
          </p:spPr>
        </p:pic>
        <p:pic>
          <p:nvPicPr>
            <p:cNvPr id="3075" name="Picture 3" descr="C:\Users\New User\Desktop\Work\Presentation\engineer_syllogis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4906" y="3581400"/>
              <a:ext cx="6834188" cy="2654311"/>
            </a:xfrm>
            <a:prstGeom prst="rect">
              <a:avLst/>
            </a:prstGeom>
            <a:noFill/>
          </p:spPr>
        </p:pic>
        <p:pic>
          <p:nvPicPr>
            <p:cNvPr id="3076" name="Picture 4" descr="C:\Users\New User\Desktop\Work\Presentation\no_brain_sig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0" y="1219200"/>
              <a:ext cx="2387600" cy="2245507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916211" y="6324600"/>
              <a:ext cx="13115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900" dirty="0" smtClean="0"/>
                <a:t>https://xkcd.com/1570/</a:t>
              </a:r>
              <a:endParaRPr lang="en-IE" sz="9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926</Words>
  <Application>Microsoft Office PowerPoint</Application>
  <PresentationFormat>On-screen Show (4:3)</PresentationFormat>
  <Paragraphs>161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What Could Possibly Go Wrong? </vt:lpstr>
      <vt:lpstr>Slide 2</vt:lpstr>
      <vt:lpstr>The Life of a Data Scientist</vt:lpstr>
      <vt:lpstr>Understanding the Problem</vt:lpstr>
      <vt:lpstr>Understanding the Problem</vt:lpstr>
      <vt:lpstr>Understanding the Problem</vt:lpstr>
      <vt:lpstr>Understanding the Problem</vt:lpstr>
      <vt:lpstr>Know what you are doing</vt:lpstr>
      <vt:lpstr>Know what you are doing</vt:lpstr>
      <vt:lpstr>Solving the Problem</vt:lpstr>
      <vt:lpstr>‘That never really happens’</vt:lpstr>
      <vt:lpstr>‘That never really happens’</vt:lpstr>
      <vt:lpstr>‘It makes no sense, it cannot happen’</vt:lpstr>
      <vt:lpstr>‘It makes no sense, it cannot happen’</vt:lpstr>
      <vt:lpstr>‘It makes no sense, it cannot happen’</vt:lpstr>
      <vt:lpstr>Solving the Problem</vt:lpstr>
      <vt:lpstr>Deliver the Solution</vt:lpstr>
      <vt:lpstr>Deliver the Solution</vt:lpstr>
      <vt:lpstr>Deliver the Solution</vt:lpstr>
      <vt:lpstr>Deliver the Solution</vt:lpstr>
      <vt:lpstr>Slide 21</vt:lpstr>
      <vt:lpstr>And Be the Hero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Pedro Ecija Serrano</dc:creator>
  <cp:lastModifiedBy>Pedro</cp:lastModifiedBy>
  <cp:revision>125</cp:revision>
  <dcterms:created xsi:type="dcterms:W3CDTF">2006-08-16T00:00:00Z</dcterms:created>
  <dcterms:modified xsi:type="dcterms:W3CDTF">2017-06-29T21:34:21Z</dcterms:modified>
</cp:coreProperties>
</file>