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8" r:id="rId3"/>
    <p:sldId id="259" r:id="rId4"/>
    <p:sldId id="264" r:id="rId5"/>
    <p:sldId id="265" r:id="rId6"/>
    <p:sldId id="262" r:id="rId7"/>
    <p:sldId id="266" r:id="rId8"/>
    <p:sldId id="287" r:id="rId9"/>
    <p:sldId id="268" r:id="rId10"/>
    <p:sldId id="289" r:id="rId11"/>
    <p:sldId id="288" r:id="rId12"/>
    <p:sldId id="291" r:id="rId13"/>
    <p:sldId id="290" r:id="rId14"/>
    <p:sldId id="269" r:id="rId15"/>
    <p:sldId id="272" r:id="rId16"/>
    <p:sldId id="275" r:id="rId17"/>
    <p:sldId id="292" r:id="rId18"/>
    <p:sldId id="279" r:id="rId19"/>
    <p:sldId id="296" r:id="rId20"/>
    <p:sldId id="280" r:id="rId21"/>
    <p:sldId id="281" r:id="rId22"/>
    <p:sldId id="294" r:id="rId23"/>
    <p:sldId id="295" r:id="rId24"/>
    <p:sldId id="284" r:id="rId25"/>
    <p:sldId id="285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via Fernande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51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lip\Downloads\dados-Joao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lip\Downloads\dados-Joa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Variação de % de dados para teste </a:t>
            </a:r>
            <a:r>
              <a:rPr lang="pt-BR" i="1"/>
              <a:t>Holdout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KNN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Planilha1!$C$2:$C$10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cat>
          <c:val>
            <c:numRef>
              <c:f>Planilha1!$D$2:$D$10</c:f>
              <c:numCache>
                <c:formatCode>General</c:formatCode>
                <c:ptCount val="9"/>
                <c:pt idx="0">
                  <c:v>89.43</c:v>
                </c:pt>
                <c:pt idx="1">
                  <c:v>88.36</c:v>
                </c:pt>
                <c:pt idx="2">
                  <c:v>88.41</c:v>
                </c:pt>
                <c:pt idx="3">
                  <c:v>87.48</c:v>
                </c:pt>
                <c:pt idx="4">
                  <c:v>86.36</c:v>
                </c:pt>
                <c:pt idx="5">
                  <c:v>82.33</c:v>
                </c:pt>
                <c:pt idx="6">
                  <c:v>80.260000000000005</c:v>
                </c:pt>
                <c:pt idx="7">
                  <c:v>73.97</c:v>
                </c:pt>
                <c:pt idx="8">
                  <c:v>64.010000000000005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00-4623-BDDB-30E38EF3E701}"/>
            </c:ext>
          </c:extLst>
        </c:ser>
        <c:ser>
          <c:idx val="1"/>
          <c:order val="1"/>
          <c:tx>
            <c:v>C4.5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Planilha1!$C$2:$C$10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cat>
          <c:val>
            <c:numRef>
              <c:f>Planilha1!$E$2:$E$10</c:f>
              <c:numCache>
                <c:formatCode>General</c:formatCode>
                <c:ptCount val="9"/>
                <c:pt idx="0">
                  <c:v>90.81</c:v>
                </c:pt>
                <c:pt idx="1">
                  <c:v>90.2</c:v>
                </c:pt>
                <c:pt idx="2">
                  <c:v>90.14</c:v>
                </c:pt>
                <c:pt idx="3">
                  <c:v>90.46</c:v>
                </c:pt>
                <c:pt idx="4">
                  <c:v>86.73</c:v>
                </c:pt>
                <c:pt idx="5">
                  <c:v>84.3</c:v>
                </c:pt>
                <c:pt idx="6">
                  <c:v>80.739999999999995</c:v>
                </c:pt>
                <c:pt idx="7">
                  <c:v>75.77</c:v>
                </c:pt>
                <c:pt idx="8">
                  <c:v>65.319999999999993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00-4623-BDDB-30E38EF3E701}"/>
            </c:ext>
          </c:extLst>
        </c:ser>
        <c:ser>
          <c:idx val="2"/>
          <c:order val="2"/>
          <c:tx>
            <c:v>NB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Planilha1!$C$2:$C$10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cat>
          <c:val>
            <c:numRef>
              <c:f>Planilha1!$F$2:$F$10</c:f>
              <c:numCache>
                <c:formatCode>General</c:formatCode>
                <c:ptCount val="9"/>
                <c:pt idx="0">
                  <c:v>53.29</c:v>
                </c:pt>
                <c:pt idx="1">
                  <c:v>53.91</c:v>
                </c:pt>
                <c:pt idx="2">
                  <c:v>46.12</c:v>
                </c:pt>
                <c:pt idx="3">
                  <c:v>52.82</c:v>
                </c:pt>
                <c:pt idx="4">
                  <c:v>45.91</c:v>
                </c:pt>
                <c:pt idx="5">
                  <c:v>45.53</c:v>
                </c:pt>
                <c:pt idx="6">
                  <c:v>51.89</c:v>
                </c:pt>
                <c:pt idx="7">
                  <c:v>45.09</c:v>
                </c:pt>
                <c:pt idx="8">
                  <c:v>47.05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300-4623-BDDB-30E38EF3E7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2456608"/>
        <c:axId val="472455952"/>
      </c:lineChart>
      <c:catAx>
        <c:axId val="47245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72455952"/>
        <c:crosses val="autoZero"/>
        <c:auto val="1"/>
        <c:lblAlgn val="ctr"/>
        <c:lblOffset val="100"/>
        <c:noMultiLvlLbl val="0"/>
      </c:catAx>
      <c:valAx>
        <c:axId val="47245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72456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Variação de Folds para a Validação Cruzada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KNN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Planilha1!$C$2:$C$10</c:f>
              <c:numCache>
                <c:formatCode>General</c:formatCode>
                <c:ptCount val="9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</c:numCache>
            </c:numRef>
          </c:cat>
          <c:val>
            <c:numRef>
              <c:f>Planilha1!$D$2:$D$10</c:f>
              <c:numCache>
                <c:formatCode>General</c:formatCode>
                <c:ptCount val="9"/>
                <c:pt idx="0">
                  <c:v>88.03</c:v>
                </c:pt>
                <c:pt idx="1">
                  <c:v>89.69</c:v>
                </c:pt>
                <c:pt idx="2">
                  <c:v>89.98</c:v>
                </c:pt>
                <c:pt idx="3">
                  <c:v>89.87</c:v>
                </c:pt>
                <c:pt idx="4">
                  <c:v>90.22</c:v>
                </c:pt>
                <c:pt idx="5">
                  <c:v>90.06</c:v>
                </c:pt>
                <c:pt idx="6">
                  <c:v>90.36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B7-4ECC-BAE2-CC3D25B0D324}"/>
            </c:ext>
          </c:extLst>
        </c:ser>
        <c:ser>
          <c:idx val="1"/>
          <c:order val="1"/>
          <c:tx>
            <c:v>C4.5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Planilha1!$C$2:$C$10</c:f>
              <c:numCache>
                <c:formatCode>General</c:formatCode>
                <c:ptCount val="9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</c:numCache>
            </c:numRef>
          </c:cat>
          <c:val>
            <c:numRef>
              <c:f>Planilha1!$E$2:$E$10</c:f>
              <c:numCache>
                <c:formatCode>General</c:formatCode>
                <c:ptCount val="9"/>
                <c:pt idx="0">
                  <c:v>89.5</c:v>
                </c:pt>
                <c:pt idx="1">
                  <c:v>90.33</c:v>
                </c:pt>
                <c:pt idx="2">
                  <c:v>91.13</c:v>
                </c:pt>
                <c:pt idx="3">
                  <c:v>91.04</c:v>
                </c:pt>
                <c:pt idx="4">
                  <c:v>91.54</c:v>
                </c:pt>
                <c:pt idx="5">
                  <c:v>91.68</c:v>
                </c:pt>
                <c:pt idx="6">
                  <c:v>91.66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B7-4ECC-BAE2-CC3D25B0D324}"/>
            </c:ext>
          </c:extLst>
        </c:ser>
        <c:ser>
          <c:idx val="2"/>
          <c:order val="2"/>
          <c:tx>
            <c:v>NB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Planilha1!$C$2:$C$10</c:f>
              <c:numCache>
                <c:formatCode>General</c:formatCode>
                <c:ptCount val="9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</c:numCache>
            </c:numRef>
          </c:cat>
          <c:val>
            <c:numRef>
              <c:f>Planilha1!$F$2:$F$10</c:f>
              <c:numCache>
                <c:formatCode>General</c:formatCode>
                <c:ptCount val="9"/>
                <c:pt idx="0">
                  <c:v>52.18</c:v>
                </c:pt>
                <c:pt idx="1">
                  <c:v>52.45</c:v>
                </c:pt>
                <c:pt idx="2">
                  <c:v>52.36</c:v>
                </c:pt>
                <c:pt idx="3">
                  <c:v>52.16</c:v>
                </c:pt>
                <c:pt idx="4">
                  <c:v>52.28</c:v>
                </c:pt>
                <c:pt idx="5">
                  <c:v>52.21</c:v>
                </c:pt>
                <c:pt idx="6">
                  <c:v>51.52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B7-4ECC-BAE2-CC3D25B0D3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2456608"/>
        <c:axId val="472455952"/>
      </c:lineChart>
      <c:catAx>
        <c:axId val="47245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72455952"/>
        <c:crosses val="autoZero"/>
        <c:auto val="1"/>
        <c:lblAlgn val="ctr"/>
        <c:lblOffset val="100"/>
        <c:noMultiLvlLbl val="0"/>
      </c:catAx>
      <c:valAx>
        <c:axId val="47245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72456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51bac236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551bac236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4295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51bac236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551bac236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0932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51bac236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551bac236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0072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51bac236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551bac236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1830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87b56049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587b56049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87b56049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587b56049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9f41012c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49f41012c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9f41012c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49f41012c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28206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87b56049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587b56049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87b56049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587b56049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174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a5ed3635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5a5ed3635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9b303649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49b303649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71c0f624b21506d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71c0f624b21506d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71c0f624b21506d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71c0f624b21506d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98501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71c0f624b21506d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71c0f624b21506d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6691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51bac2366_1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551bac2366_1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71c0f624b21506d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171c0f624b21506d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a2b842ee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4a2b842ee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9b303649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49b303649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1a1d49db2_5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51a1d49db2_5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51bac2366_1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551bac2366_1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51bac2366_1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551bac2366_1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8956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51bac236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551bac236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 rot="5400000">
            <a:off x="2874962" y="-1217613"/>
            <a:ext cx="339407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044075" y="3119603"/>
            <a:ext cx="77997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9830"/>
              </a:buClr>
              <a:buSzPts val="1800"/>
              <a:buFont typeface="Calibri"/>
              <a:buNone/>
            </a:pPr>
            <a:r>
              <a:rPr lang="en-US" sz="1800" dirty="0">
                <a:solidFill>
                  <a:srgbClr val="359830"/>
                </a:solidFill>
                <a:latin typeface="Calibri"/>
                <a:ea typeface="Calibri"/>
                <a:cs typeface="Calibri"/>
                <a:sym typeface="Calibri"/>
              </a:rPr>
              <a:t>COMPARAÇÃO DE DESEMPENHO DOS CLASSIFICADORES NAIVE BAYES, KNN E C4.5 PARA UM CONJUNTO DE DADOS DE IMAGENS DE GESTOS DE LINGUAS DE SINAIS. </a:t>
            </a:r>
            <a:endParaRPr dirty="0"/>
          </a:p>
        </p:txBody>
      </p:sp>
      <p:sp>
        <p:nvSpPr>
          <p:cNvPr id="85" name="Google Shape;85;p13"/>
          <p:cNvSpPr txBox="1"/>
          <p:nvPr/>
        </p:nvSpPr>
        <p:spPr>
          <a:xfrm>
            <a:off x="1128750" y="4137987"/>
            <a:ext cx="6886500" cy="100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r>
              <a:rPr lang="en-US" sz="1800" b="1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Discente</a:t>
            </a:r>
            <a:r>
              <a:rPr lang="en-US" sz="1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: João Felipe Moreira de Souza</a:t>
            </a:r>
            <a:endParaRPr sz="18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r>
              <a:rPr lang="en-US" sz="1800" b="1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Orientador</a:t>
            </a:r>
            <a:r>
              <a:rPr lang="en-US" sz="1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: Prof. Me. Diego </a:t>
            </a:r>
            <a:r>
              <a:rPr lang="en-US" sz="1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Saqui</a:t>
            </a:r>
            <a:r>
              <a:rPr lang="en-US" sz="1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r>
              <a:rPr lang="en-US" sz="1800" b="1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Coorientador</a:t>
            </a:r>
            <a:r>
              <a:rPr lang="en-US" sz="18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1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Prof. Esp. Frank </a:t>
            </a:r>
            <a:r>
              <a:rPr lang="en-US" sz="1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Castilio</a:t>
            </a:r>
            <a:r>
              <a:rPr lang="en-US" sz="1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Pinheiro de </a:t>
            </a:r>
            <a:r>
              <a:rPr lang="en-US" sz="1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Alencar</a:t>
            </a:r>
            <a:endParaRPr sz="18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/>
        </p:nvSpPr>
        <p:spPr>
          <a:xfrm>
            <a:off x="1619250" y="479425"/>
            <a:ext cx="70674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9830"/>
              </a:buClr>
              <a:buSzPts val="2400"/>
              <a:buFont typeface="Calibri"/>
              <a:buNone/>
            </a:pPr>
            <a:r>
              <a:rPr lang="en-US" sz="2400" b="1" dirty="0" err="1">
                <a:solidFill>
                  <a:srgbClr val="359830"/>
                </a:solidFill>
                <a:latin typeface="Calibri"/>
                <a:ea typeface="Calibri"/>
                <a:cs typeface="Calibri"/>
                <a:sym typeface="Calibri"/>
              </a:rPr>
              <a:t>Referencial</a:t>
            </a:r>
            <a:r>
              <a:rPr lang="en-US" sz="2400" b="1" dirty="0">
                <a:solidFill>
                  <a:srgbClr val="35983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359830"/>
                </a:solidFill>
                <a:latin typeface="Calibri"/>
                <a:ea typeface="Calibri"/>
                <a:cs typeface="Calibri"/>
                <a:sym typeface="Calibri"/>
              </a:rPr>
              <a:t>teórico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lang="en-US" sz="18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Naive Bayes</a:t>
            </a:r>
            <a:endParaRPr dirty="0"/>
          </a:p>
        </p:txBody>
      </p:sp>
      <p:sp>
        <p:nvSpPr>
          <p:cNvPr id="175" name="Google Shape;175;p2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  <p:cxnSp>
        <p:nvCxnSpPr>
          <p:cNvPr id="176" name="Google Shape;176;p25"/>
          <p:cNvCxnSpPr/>
          <p:nvPr/>
        </p:nvCxnSpPr>
        <p:spPr>
          <a:xfrm rot="10800000" flipH="1">
            <a:off x="6969475" y="3801300"/>
            <a:ext cx="461700" cy="306000"/>
          </a:xfrm>
          <a:prstGeom prst="straightConnector1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174;p25">
                <a:extLst>
                  <a:ext uri="{FF2B5EF4-FFF2-40B4-BE49-F238E27FC236}">
                    <a16:creationId xmlns:a16="http://schemas.microsoft.com/office/drawing/2014/main" id="{81081EFC-C5F1-4727-B0BA-EC29BA095611}"/>
                  </a:ext>
                </a:extLst>
              </p:cNvPr>
              <p:cNvSpPr txBox="1"/>
              <p:nvPr/>
            </p:nvSpPr>
            <p:spPr>
              <a:xfrm>
                <a:off x="304800" y="1174191"/>
                <a:ext cx="4543425" cy="40906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98450" lvl="0" algn="just">
                  <a:lnSpc>
                    <a:spcPct val="150000"/>
                  </a:lnSpc>
                  <a:buClr>
                    <a:schemeClr val="dk1"/>
                  </a:buClr>
                  <a:buSzPts val="16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  <m:r>
                        <a:rPr lang="pt-BR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Pre>
                        <m:sPrePr>
                          <m:ctrlPr>
                            <a:rPr lang="pt-BR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pt-BR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pt-BR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pt-BR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sPre>
                    </m:oMath>
                  </m:oMathPara>
                </a14:m>
                <a:endParaRPr lang="pt-BR" sz="1600" dirty="0">
                  <a:solidFill>
                    <a:schemeClr val="dk1"/>
                  </a:solidFill>
                </a:endParaRPr>
              </a:p>
              <a:p>
                <a:pPr marL="298450" lvl="0" algn="just">
                  <a:lnSpc>
                    <a:spcPct val="150000"/>
                  </a:lnSpc>
                  <a:buClr>
                    <a:schemeClr val="dk1"/>
                  </a:buClr>
                  <a:buSzPts val="1600"/>
                </a:pPr>
                <a:endParaRPr lang="pt-BR" sz="1600" dirty="0">
                  <a:solidFill>
                    <a:schemeClr val="dk1"/>
                  </a:solidFill>
                </a:endParaRPr>
              </a:p>
              <a:p>
                <a:pPr marL="628650" lvl="0" indent="-330200" algn="just">
                  <a:lnSpc>
                    <a:spcPct val="150000"/>
                  </a:lnSpc>
                  <a:buClr>
                    <a:schemeClr val="dk1"/>
                  </a:buClr>
                  <a:buSzPts val="1600"/>
                  <a:buChar char="➔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𝑀𝐿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       </m:t>
                    </m:r>
                  </m:oMath>
                </a14:m>
                <a:r>
                  <a:rPr lang="pt-BR" dirty="0">
                    <a:solidFill>
                      <a:schemeClr val="dk1"/>
                    </a:solidFill>
                  </a:rPr>
                  <a:t>Hipótese de Máxima Verossimilhança</a:t>
                </a:r>
              </a:p>
              <a:p>
                <a:pPr marL="628650" lvl="0" indent="-330200" algn="just">
                  <a:lnSpc>
                    <a:spcPct val="150000"/>
                  </a:lnSpc>
                  <a:buClr>
                    <a:schemeClr val="dk1"/>
                  </a:buClr>
                  <a:buSzPts val="1600"/>
                  <a:buChar char="➔"/>
                </a:pPr>
                <a:endParaRPr lang="pt-BR" dirty="0">
                  <a:solidFill>
                    <a:schemeClr val="dk1"/>
                  </a:solidFill>
                </a:endParaRPr>
              </a:p>
              <a:p>
                <a:pPr marL="628650" lvl="0" indent="-330200" algn="just">
                  <a:lnSpc>
                    <a:spcPct val="150000"/>
                  </a:lnSpc>
                  <a:buClr>
                    <a:schemeClr val="dk1"/>
                  </a:buClr>
                  <a:buSzPts val="1600"/>
                  <a:buChar char="➔"/>
                </a:pPr>
                <a:r>
                  <a:rPr lang="pt-BR" dirty="0">
                    <a:solidFill>
                      <a:schemeClr val="dk1"/>
                    </a:solidFill>
                  </a:rPr>
                  <a:t>Dados históricos, passados e rotulados</a:t>
                </a:r>
              </a:p>
              <a:p>
                <a:pPr marL="628650" lvl="0" indent="-330200" algn="just">
                  <a:lnSpc>
                    <a:spcPct val="150000"/>
                  </a:lnSpc>
                  <a:buClr>
                    <a:schemeClr val="dk1"/>
                  </a:buClr>
                  <a:buSzPts val="1600"/>
                  <a:buChar char="➔"/>
                </a:pPr>
                <a:endParaRPr lang="pt-BR" dirty="0">
                  <a:solidFill>
                    <a:schemeClr val="dk1"/>
                  </a:solidFill>
                </a:endParaRPr>
              </a:p>
              <a:p>
                <a:pPr marL="628650" lvl="0" indent="-330200" algn="just">
                  <a:lnSpc>
                    <a:spcPct val="150000"/>
                  </a:lnSpc>
                  <a:buClr>
                    <a:schemeClr val="dk1"/>
                  </a:buClr>
                  <a:buSzPts val="1600"/>
                  <a:buChar char="➔"/>
                </a:pPr>
                <a:r>
                  <a:rPr lang="pt-BR" dirty="0">
                    <a:solidFill>
                      <a:schemeClr val="dk1"/>
                    </a:solidFill>
                  </a:rPr>
                  <a:t>Estabelecer uma equação de probabilidade</a:t>
                </a:r>
              </a:p>
              <a:p>
                <a:pPr marL="628650" lvl="0" indent="-330200" algn="just">
                  <a:lnSpc>
                    <a:spcPct val="150000"/>
                  </a:lnSpc>
                  <a:buClr>
                    <a:schemeClr val="dk1"/>
                  </a:buClr>
                  <a:buSzPts val="1600"/>
                  <a:buChar char="➔"/>
                </a:pPr>
                <a:endParaRPr lang="pt-BR" dirty="0">
                  <a:solidFill>
                    <a:schemeClr val="dk1"/>
                  </a:solidFill>
                </a:endParaRPr>
              </a:p>
              <a:p>
                <a:pPr marL="628650" lvl="0" indent="-330200" algn="just">
                  <a:lnSpc>
                    <a:spcPct val="150000"/>
                  </a:lnSpc>
                  <a:buClr>
                    <a:schemeClr val="dk1"/>
                  </a:buClr>
                  <a:buSzPts val="1600"/>
                  <a:buChar char="➔"/>
                </a:pPr>
                <a:r>
                  <a:rPr lang="pt-BR" dirty="0">
                    <a:solidFill>
                      <a:schemeClr val="dk1"/>
                    </a:solidFill>
                  </a:rPr>
                  <a:t>Classificar novos dados</a:t>
                </a:r>
              </a:p>
              <a:p>
                <a:pPr marL="628650" lvl="0" indent="-330200" algn="just">
                  <a:lnSpc>
                    <a:spcPct val="150000"/>
                  </a:lnSpc>
                  <a:buClr>
                    <a:schemeClr val="dk1"/>
                  </a:buClr>
                  <a:buSzPts val="1600"/>
                  <a:buChar char="➔"/>
                </a:pPr>
                <a:endParaRPr lang="pt-BR" dirty="0">
                  <a:solidFill>
                    <a:schemeClr val="dk1"/>
                  </a:solidFill>
                </a:endParaRPr>
              </a:p>
              <a:p>
                <a:pPr marL="298450" lvl="0" algn="just">
                  <a:lnSpc>
                    <a:spcPct val="150000"/>
                  </a:lnSpc>
                  <a:buClr>
                    <a:schemeClr val="dk1"/>
                  </a:buClr>
                  <a:buSzPts val="1600"/>
                </a:pPr>
                <a:endParaRPr lang="pt-BR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1" name="Google Shape;174;p25">
                <a:extLst>
                  <a:ext uri="{FF2B5EF4-FFF2-40B4-BE49-F238E27FC236}">
                    <a16:creationId xmlns:a16="http://schemas.microsoft.com/office/drawing/2014/main" id="{81081EFC-C5F1-4727-B0BA-EC29BA095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174191"/>
                <a:ext cx="4543425" cy="40906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E3C491DD-0DD5-49CF-AFCC-724F1396AF50}"/>
              </a:ext>
            </a:extLst>
          </p:cNvPr>
          <p:cNvSpPr/>
          <p:nvPr/>
        </p:nvSpPr>
        <p:spPr>
          <a:xfrm>
            <a:off x="1409388" y="2145219"/>
            <a:ext cx="200967" cy="119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8524F4C-E4E2-4604-9AAD-DA614C9F6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8999" y="1248238"/>
            <a:ext cx="3865495" cy="315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80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/>
        </p:nvSpPr>
        <p:spPr>
          <a:xfrm>
            <a:off x="1619250" y="479425"/>
            <a:ext cx="70674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9830"/>
              </a:buClr>
              <a:buSzPts val="2400"/>
              <a:buFont typeface="Calibri"/>
              <a:buNone/>
            </a:pPr>
            <a:r>
              <a:rPr lang="en-US" sz="2400" b="1" dirty="0" err="1">
                <a:solidFill>
                  <a:srgbClr val="359830"/>
                </a:solidFill>
                <a:latin typeface="Calibri"/>
                <a:ea typeface="Calibri"/>
                <a:cs typeface="Calibri"/>
                <a:sym typeface="Calibri"/>
              </a:rPr>
              <a:t>Referencial</a:t>
            </a:r>
            <a:r>
              <a:rPr lang="en-US" sz="2400" b="1" dirty="0">
                <a:solidFill>
                  <a:srgbClr val="35983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359830"/>
                </a:solidFill>
                <a:latin typeface="Calibri"/>
                <a:ea typeface="Calibri"/>
                <a:cs typeface="Calibri"/>
                <a:sym typeface="Calibri"/>
              </a:rPr>
              <a:t>teórico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lang="en-US" sz="18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KNN</a:t>
            </a:r>
            <a:endParaRPr dirty="0"/>
          </a:p>
        </p:txBody>
      </p:sp>
      <p:sp>
        <p:nvSpPr>
          <p:cNvPr id="174" name="Google Shape;174;p25"/>
          <p:cNvSpPr txBox="1"/>
          <p:nvPr/>
        </p:nvSpPr>
        <p:spPr>
          <a:xfrm>
            <a:off x="807100" y="1307475"/>
            <a:ext cx="7565100" cy="30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2865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lang="en-US" sz="1600" dirty="0">
                <a:solidFill>
                  <a:schemeClr val="dk1"/>
                </a:solidFill>
              </a:rPr>
              <a:t>O </a:t>
            </a:r>
            <a:r>
              <a:rPr lang="en-US" sz="1600" dirty="0" err="1">
                <a:solidFill>
                  <a:schemeClr val="dk1"/>
                </a:solidFill>
              </a:rPr>
              <a:t>algoritmo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i="1" dirty="0">
                <a:solidFill>
                  <a:schemeClr val="dk1"/>
                </a:solidFill>
              </a:rPr>
              <a:t>K-Nearest Neighbors </a:t>
            </a:r>
            <a:r>
              <a:rPr lang="en-US" sz="1600" dirty="0">
                <a:solidFill>
                  <a:schemeClr val="dk1"/>
                </a:solidFill>
              </a:rPr>
              <a:t>(KNN), </a:t>
            </a:r>
            <a:r>
              <a:rPr lang="en-US" sz="1600" dirty="0" err="1">
                <a:solidFill>
                  <a:schemeClr val="dk1"/>
                </a:solidFill>
              </a:rPr>
              <a:t>também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conhecido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como</a:t>
            </a:r>
            <a:r>
              <a:rPr lang="en-US" sz="1600" dirty="0">
                <a:solidFill>
                  <a:schemeClr val="dk1"/>
                </a:solidFill>
              </a:rPr>
              <a:t> K-</a:t>
            </a:r>
            <a:r>
              <a:rPr lang="en-US" sz="1600" dirty="0" err="1">
                <a:solidFill>
                  <a:schemeClr val="dk1"/>
                </a:solidFill>
              </a:rPr>
              <a:t>Vizinhos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mais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próximos</a:t>
            </a:r>
            <a:r>
              <a:rPr lang="en-US" sz="1600" dirty="0">
                <a:solidFill>
                  <a:schemeClr val="dk1"/>
                </a:solidFill>
              </a:rPr>
              <a:t>. </a:t>
            </a:r>
          </a:p>
          <a:p>
            <a:pPr marL="62865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endParaRPr sz="1600" dirty="0">
              <a:solidFill>
                <a:schemeClr val="dk1"/>
              </a:solidFill>
            </a:endParaRPr>
          </a:p>
          <a:p>
            <a:pPr marL="62865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lang="en-US" sz="1600" dirty="0">
                <a:solidFill>
                  <a:schemeClr val="dk1"/>
                </a:solidFill>
              </a:rPr>
              <a:t>É um dos </a:t>
            </a:r>
            <a:r>
              <a:rPr lang="en-US" sz="1600" dirty="0" err="1">
                <a:solidFill>
                  <a:schemeClr val="dk1"/>
                </a:solidFill>
              </a:rPr>
              <a:t>algoritmos</a:t>
            </a:r>
            <a:r>
              <a:rPr lang="en-US" sz="1600" dirty="0">
                <a:solidFill>
                  <a:schemeClr val="dk1"/>
                </a:solidFill>
              </a:rPr>
              <a:t> de </a:t>
            </a:r>
            <a:r>
              <a:rPr lang="en-US" sz="1600" dirty="0" err="1">
                <a:solidFill>
                  <a:schemeClr val="dk1"/>
                </a:solidFill>
              </a:rPr>
              <a:t>classificação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mais</a:t>
            </a:r>
            <a:r>
              <a:rPr lang="en-US" sz="1600" dirty="0">
                <a:solidFill>
                  <a:schemeClr val="dk1"/>
                </a:solidFill>
              </a:rPr>
              <a:t> simples de ser </a:t>
            </a:r>
            <a:r>
              <a:rPr lang="en-US" sz="1600" dirty="0" err="1">
                <a:solidFill>
                  <a:schemeClr val="dk1"/>
                </a:solidFill>
              </a:rPr>
              <a:t>compreendido</a:t>
            </a:r>
            <a:r>
              <a:rPr lang="en-US" sz="1600" dirty="0">
                <a:solidFill>
                  <a:schemeClr val="dk1"/>
                </a:solidFill>
              </a:rPr>
              <a:t>.</a:t>
            </a:r>
          </a:p>
          <a:p>
            <a:pPr marL="62865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endParaRPr lang="en-US" sz="1600" dirty="0">
              <a:solidFill>
                <a:schemeClr val="dk1"/>
              </a:solidFill>
            </a:endParaRPr>
          </a:p>
          <a:p>
            <a:pPr marL="62865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lang="en-US" sz="1600" dirty="0" err="1">
                <a:solidFill>
                  <a:schemeClr val="dk1"/>
                </a:solidFill>
              </a:rPr>
              <a:t>Utiliza</a:t>
            </a:r>
            <a:r>
              <a:rPr lang="en-US" sz="1600" dirty="0">
                <a:solidFill>
                  <a:schemeClr val="dk1"/>
                </a:solidFill>
              </a:rPr>
              <a:t> a </a:t>
            </a:r>
            <a:r>
              <a:rPr lang="en-US" sz="1600" dirty="0" err="1">
                <a:solidFill>
                  <a:schemeClr val="dk1"/>
                </a:solidFill>
              </a:rPr>
              <a:t>distância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euclidiana</a:t>
            </a:r>
            <a:r>
              <a:rPr lang="en-US" sz="1600" dirty="0">
                <a:solidFill>
                  <a:schemeClr val="dk1"/>
                </a:solidFill>
              </a:rPr>
              <a:t> para </a:t>
            </a:r>
            <a:r>
              <a:rPr lang="en-US" sz="1600" dirty="0" err="1">
                <a:solidFill>
                  <a:schemeClr val="dk1"/>
                </a:solidFill>
              </a:rPr>
              <a:t>estabelecer</a:t>
            </a:r>
            <a:r>
              <a:rPr lang="en-US" sz="1600" dirty="0">
                <a:solidFill>
                  <a:schemeClr val="dk1"/>
                </a:solidFill>
              </a:rPr>
              <a:t> a </a:t>
            </a:r>
            <a:r>
              <a:rPr lang="en-US" sz="1600" dirty="0" err="1">
                <a:solidFill>
                  <a:schemeClr val="dk1"/>
                </a:solidFill>
              </a:rPr>
              <a:t>proximidade</a:t>
            </a:r>
            <a:r>
              <a:rPr lang="en-US" sz="1600" dirty="0">
                <a:solidFill>
                  <a:schemeClr val="dk1"/>
                </a:solidFill>
              </a:rPr>
              <a:t> dos </a:t>
            </a:r>
            <a:r>
              <a:rPr lang="en-US" sz="1600" dirty="0" err="1">
                <a:solidFill>
                  <a:schemeClr val="dk1"/>
                </a:solidFill>
              </a:rPr>
              <a:t>objetos</a:t>
            </a:r>
            <a:r>
              <a:rPr lang="en-US" sz="1600" dirty="0">
                <a:solidFill>
                  <a:schemeClr val="dk1"/>
                </a:solidFill>
              </a:rPr>
              <a:t>. 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75" name="Google Shape;175;p2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cxnSp>
        <p:nvCxnSpPr>
          <p:cNvPr id="176" name="Google Shape;176;p25"/>
          <p:cNvCxnSpPr/>
          <p:nvPr/>
        </p:nvCxnSpPr>
        <p:spPr>
          <a:xfrm rot="10800000" flipH="1">
            <a:off x="6969475" y="3801300"/>
            <a:ext cx="461700" cy="306000"/>
          </a:xfrm>
          <a:prstGeom prst="straightConnector1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432811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/>
        </p:nvSpPr>
        <p:spPr>
          <a:xfrm>
            <a:off x="1619250" y="479425"/>
            <a:ext cx="70674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9830"/>
              </a:buClr>
              <a:buSzPts val="2400"/>
              <a:buFont typeface="Calibri"/>
              <a:buNone/>
            </a:pPr>
            <a:r>
              <a:rPr lang="en-US" sz="2400" b="1" dirty="0" err="1">
                <a:solidFill>
                  <a:srgbClr val="359830"/>
                </a:solidFill>
                <a:latin typeface="Calibri"/>
                <a:ea typeface="Calibri"/>
                <a:cs typeface="Calibri"/>
                <a:sym typeface="Calibri"/>
              </a:rPr>
              <a:t>Referencial</a:t>
            </a:r>
            <a:r>
              <a:rPr lang="en-US" sz="2400" b="1" dirty="0">
                <a:solidFill>
                  <a:srgbClr val="35983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359830"/>
                </a:solidFill>
                <a:latin typeface="Calibri"/>
                <a:ea typeface="Calibri"/>
                <a:cs typeface="Calibri"/>
                <a:sym typeface="Calibri"/>
              </a:rPr>
              <a:t>teórico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lang="en-US" sz="18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KNN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Google Shape;174;p25"/>
              <p:cNvSpPr txBox="1"/>
              <p:nvPr/>
            </p:nvSpPr>
            <p:spPr>
              <a:xfrm>
                <a:off x="2672690" y="3318803"/>
                <a:ext cx="2797720" cy="18179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98450" lvl="0" algn="just">
                  <a:lnSpc>
                    <a:spcPct val="150000"/>
                  </a:lnSpc>
                  <a:buClr>
                    <a:schemeClr val="dk1"/>
                  </a:buClr>
                  <a:buSzPts val="16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sz="16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74" name="Google Shape;174;p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690" y="3318803"/>
                <a:ext cx="2797720" cy="18179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Google Shape;175;p2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cxnSp>
        <p:nvCxnSpPr>
          <p:cNvPr id="176" name="Google Shape;176;p25"/>
          <p:cNvCxnSpPr/>
          <p:nvPr/>
        </p:nvCxnSpPr>
        <p:spPr>
          <a:xfrm rot="10800000" flipH="1">
            <a:off x="6969475" y="3801300"/>
            <a:ext cx="461700" cy="306000"/>
          </a:xfrm>
          <a:prstGeom prst="straightConnector1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" name="image1.png">
            <a:extLst>
              <a:ext uri="{FF2B5EF4-FFF2-40B4-BE49-F238E27FC236}">
                <a16:creationId xmlns:a16="http://schemas.microsoft.com/office/drawing/2014/main" id="{AFF984AA-63FD-47A0-A34A-744997006814}"/>
              </a:ext>
            </a:extLst>
          </p:cNvPr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1387366" y="1221828"/>
            <a:ext cx="5165834" cy="250234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56675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/>
        </p:nvSpPr>
        <p:spPr>
          <a:xfrm>
            <a:off x="1619250" y="479425"/>
            <a:ext cx="70674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9830"/>
              </a:buClr>
              <a:buSzPts val="2400"/>
              <a:buFont typeface="Calibri"/>
              <a:buNone/>
            </a:pPr>
            <a:r>
              <a:rPr lang="en-US" sz="2400" b="1" dirty="0" err="1">
                <a:solidFill>
                  <a:srgbClr val="359830"/>
                </a:solidFill>
                <a:latin typeface="Calibri"/>
                <a:ea typeface="Calibri"/>
                <a:cs typeface="Calibri"/>
                <a:sym typeface="Calibri"/>
              </a:rPr>
              <a:t>Referencial</a:t>
            </a:r>
            <a:r>
              <a:rPr lang="en-US" sz="2400" b="1" dirty="0">
                <a:solidFill>
                  <a:srgbClr val="35983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359830"/>
                </a:solidFill>
                <a:latin typeface="Calibri"/>
                <a:ea typeface="Calibri"/>
                <a:cs typeface="Calibri"/>
                <a:sym typeface="Calibri"/>
              </a:rPr>
              <a:t>teórico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lang="en-US" sz="18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C4.5</a:t>
            </a:r>
            <a:endParaRPr dirty="0"/>
          </a:p>
        </p:txBody>
      </p:sp>
      <p:sp>
        <p:nvSpPr>
          <p:cNvPr id="174" name="Google Shape;174;p25"/>
          <p:cNvSpPr txBox="1"/>
          <p:nvPr/>
        </p:nvSpPr>
        <p:spPr>
          <a:xfrm>
            <a:off x="807100" y="1307475"/>
            <a:ext cx="7565100" cy="30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2865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lang="en-US" sz="1600" dirty="0" err="1">
                <a:solidFill>
                  <a:schemeClr val="dk1"/>
                </a:solidFill>
              </a:rPr>
              <a:t>Árvores</a:t>
            </a:r>
            <a:r>
              <a:rPr lang="en-US" sz="1600" dirty="0">
                <a:solidFill>
                  <a:schemeClr val="dk1"/>
                </a:solidFill>
              </a:rPr>
              <a:t>, </a:t>
            </a:r>
            <a:r>
              <a:rPr lang="en-US" sz="1600" dirty="0" err="1">
                <a:solidFill>
                  <a:schemeClr val="dk1"/>
                </a:solidFill>
              </a:rPr>
              <a:t>são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estruturas</a:t>
            </a:r>
            <a:r>
              <a:rPr lang="en-US" sz="1600" dirty="0">
                <a:solidFill>
                  <a:schemeClr val="dk1"/>
                </a:solidFill>
              </a:rPr>
              <a:t> de dados </a:t>
            </a:r>
            <a:r>
              <a:rPr lang="en-US" sz="1600" dirty="0" err="1">
                <a:solidFill>
                  <a:schemeClr val="dk1"/>
                </a:solidFill>
              </a:rPr>
              <a:t>formadas</a:t>
            </a:r>
            <a:r>
              <a:rPr lang="en-US" sz="1600" dirty="0">
                <a:solidFill>
                  <a:schemeClr val="dk1"/>
                </a:solidFill>
              </a:rPr>
              <a:t> por um </a:t>
            </a:r>
            <a:r>
              <a:rPr lang="en-US" sz="1600" dirty="0" err="1">
                <a:solidFill>
                  <a:schemeClr val="dk1"/>
                </a:solidFill>
              </a:rPr>
              <a:t>agrupamento</a:t>
            </a:r>
            <a:r>
              <a:rPr lang="en-US" sz="1600" dirty="0">
                <a:solidFill>
                  <a:schemeClr val="dk1"/>
                </a:solidFill>
              </a:rPr>
              <a:t> de </a:t>
            </a:r>
            <a:r>
              <a:rPr lang="en-US" sz="1600" dirty="0" err="1">
                <a:solidFill>
                  <a:schemeClr val="dk1"/>
                </a:solidFill>
              </a:rPr>
              <a:t>elementos</a:t>
            </a:r>
            <a:r>
              <a:rPr lang="en-US" sz="1600" dirty="0">
                <a:solidFill>
                  <a:schemeClr val="dk1"/>
                </a:solidFill>
              </a:rPr>
              <a:t> que </a:t>
            </a:r>
            <a:r>
              <a:rPr lang="en-US" sz="1600" dirty="0" err="1">
                <a:solidFill>
                  <a:schemeClr val="dk1"/>
                </a:solidFill>
              </a:rPr>
              <a:t>armazenam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informações</a:t>
            </a:r>
            <a:r>
              <a:rPr lang="en-US" sz="1600" dirty="0">
                <a:solidFill>
                  <a:schemeClr val="dk1"/>
                </a:solidFill>
              </a:rPr>
              <a:t>. </a:t>
            </a:r>
          </a:p>
          <a:p>
            <a:pPr marL="62865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endParaRPr sz="1600" dirty="0">
              <a:solidFill>
                <a:schemeClr val="dk1"/>
              </a:solidFill>
            </a:endParaRPr>
          </a:p>
          <a:p>
            <a:pPr marL="62865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lang="en-US" sz="1600" dirty="0">
                <a:solidFill>
                  <a:schemeClr val="dk1"/>
                </a:solidFill>
              </a:rPr>
              <a:t>O C4.5 é um dos </a:t>
            </a:r>
            <a:r>
              <a:rPr lang="en-US" sz="1600" dirty="0" err="1">
                <a:solidFill>
                  <a:schemeClr val="dk1"/>
                </a:solidFill>
              </a:rPr>
              <a:t>algoritmos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mais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utilizados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na</a:t>
            </a:r>
            <a:r>
              <a:rPr lang="en-US" sz="1600" dirty="0">
                <a:solidFill>
                  <a:schemeClr val="dk1"/>
                </a:solidFill>
              </a:rPr>
              <a:t> literature, por </a:t>
            </a:r>
            <a:r>
              <a:rPr lang="en-US" sz="1600" dirty="0" err="1">
                <a:solidFill>
                  <a:schemeClr val="dk1"/>
                </a:solidFill>
              </a:rPr>
              <a:t>ter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mostrado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ótimos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resultados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em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problemas</a:t>
            </a:r>
            <a:r>
              <a:rPr lang="en-US" sz="1600" dirty="0">
                <a:solidFill>
                  <a:schemeClr val="dk1"/>
                </a:solidFill>
              </a:rPr>
              <a:t> de </a:t>
            </a:r>
            <a:r>
              <a:rPr lang="en-US" sz="1600" dirty="0" err="1">
                <a:solidFill>
                  <a:schemeClr val="dk1"/>
                </a:solidFill>
              </a:rPr>
              <a:t>classificação</a:t>
            </a:r>
            <a:r>
              <a:rPr lang="en-US" sz="1600" dirty="0">
                <a:solidFill>
                  <a:schemeClr val="dk1"/>
                </a:solidFill>
              </a:rPr>
              <a:t>, e </a:t>
            </a:r>
            <a:r>
              <a:rPr lang="en-US" sz="1600" dirty="0" err="1">
                <a:solidFill>
                  <a:schemeClr val="dk1"/>
                </a:solidFill>
              </a:rPr>
              <a:t>tem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como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objetivo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gerar</a:t>
            </a:r>
            <a:r>
              <a:rPr lang="en-US" sz="1600" dirty="0">
                <a:solidFill>
                  <a:schemeClr val="dk1"/>
                </a:solidFill>
              </a:rPr>
              <a:t> um </a:t>
            </a:r>
            <a:r>
              <a:rPr lang="en-US" sz="1600" dirty="0" err="1">
                <a:solidFill>
                  <a:schemeClr val="dk1"/>
                </a:solidFill>
              </a:rPr>
              <a:t>classificador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na</a:t>
            </a:r>
            <a:r>
              <a:rPr lang="en-US" sz="1600" dirty="0">
                <a:solidFill>
                  <a:schemeClr val="dk1"/>
                </a:solidFill>
              </a:rPr>
              <a:t> forma de </a:t>
            </a:r>
            <a:r>
              <a:rPr lang="en-US" sz="1600" dirty="0" err="1">
                <a:solidFill>
                  <a:schemeClr val="dk1"/>
                </a:solidFill>
              </a:rPr>
              <a:t>uma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árvore</a:t>
            </a:r>
            <a:r>
              <a:rPr lang="en-US" sz="1600" dirty="0">
                <a:solidFill>
                  <a:schemeClr val="dk1"/>
                </a:solidFill>
              </a:rPr>
              <a:t> de </a:t>
            </a:r>
            <a:r>
              <a:rPr lang="en-US" sz="1600" dirty="0" err="1">
                <a:solidFill>
                  <a:schemeClr val="dk1"/>
                </a:solidFill>
              </a:rPr>
              <a:t>decisão</a:t>
            </a:r>
            <a:r>
              <a:rPr lang="en-US" sz="1600" dirty="0">
                <a:solidFill>
                  <a:schemeClr val="dk1"/>
                </a:solidFill>
              </a:rPr>
              <a:t>.</a:t>
            </a:r>
          </a:p>
          <a:p>
            <a:pPr marL="62865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endParaRPr lang="en-US" sz="1600" dirty="0">
              <a:solidFill>
                <a:schemeClr val="dk1"/>
              </a:solidFill>
            </a:endParaRPr>
          </a:p>
          <a:p>
            <a:pPr marL="62865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lang="en-US" sz="1600" dirty="0" err="1">
                <a:solidFill>
                  <a:schemeClr val="dk1"/>
                </a:solidFill>
              </a:rPr>
              <a:t>Utiliza</a:t>
            </a:r>
            <a:r>
              <a:rPr lang="en-US" sz="1600" dirty="0">
                <a:solidFill>
                  <a:schemeClr val="dk1"/>
                </a:solidFill>
              </a:rPr>
              <a:t> a </a:t>
            </a:r>
            <a:r>
              <a:rPr lang="en-US" sz="1600" dirty="0" err="1">
                <a:solidFill>
                  <a:schemeClr val="dk1"/>
                </a:solidFill>
              </a:rPr>
              <a:t>Entropia</a:t>
            </a:r>
            <a:r>
              <a:rPr lang="en-US" sz="1600" dirty="0">
                <a:solidFill>
                  <a:schemeClr val="dk1"/>
                </a:solidFill>
              </a:rPr>
              <a:t>, </a:t>
            </a:r>
            <a:r>
              <a:rPr lang="en-US" sz="1600" dirty="0" err="1">
                <a:solidFill>
                  <a:schemeClr val="dk1"/>
                </a:solidFill>
              </a:rPr>
              <a:t>uma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medida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definida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na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teoria</a:t>
            </a:r>
            <a:r>
              <a:rPr lang="en-US" sz="1600" dirty="0">
                <a:solidFill>
                  <a:schemeClr val="dk1"/>
                </a:solidFill>
              </a:rPr>
              <a:t> da </a:t>
            </a:r>
            <a:r>
              <a:rPr lang="en-US" sz="1600" dirty="0" err="1">
                <a:solidFill>
                  <a:schemeClr val="dk1"/>
                </a:solidFill>
              </a:rPr>
              <a:t>informação</a:t>
            </a:r>
            <a:r>
              <a:rPr lang="en-US" sz="1600" dirty="0">
                <a:solidFill>
                  <a:schemeClr val="dk1"/>
                </a:solidFill>
              </a:rPr>
              <a:t>.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75" name="Google Shape;175;p2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cxnSp>
        <p:nvCxnSpPr>
          <p:cNvPr id="176" name="Google Shape;176;p25"/>
          <p:cNvCxnSpPr/>
          <p:nvPr/>
        </p:nvCxnSpPr>
        <p:spPr>
          <a:xfrm rot="10800000" flipH="1">
            <a:off x="6969475" y="3801300"/>
            <a:ext cx="461700" cy="306000"/>
          </a:xfrm>
          <a:prstGeom prst="straightConnector1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542309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/>
        </p:nvSpPr>
        <p:spPr>
          <a:xfrm>
            <a:off x="1619250" y="479425"/>
            <a:ext cx="70674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9830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359830"/>
                </a:solidFill>
                <a:latin typeface="Calibri"/>
                <a:ea typeface="Calibri"/>
                <a:cs typeface="Calibri"/>
                <a:sym typeface="Calibri"/>
              </a:rPr>
              <a:t>Referencial teórico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Árvore de decisão - C4.5</a:t>
            </a:r>
            <a:endParaRPr/>
          </a:p>
        </p:txBody>
      </p:sp>
      <p:sp>
        <p:nvSpPr>
          <p:cNvPr id="182" name="Google Shape;182;p26"/>
          <p:cNvSpPr txBox="1"/>
          <p:nvPr/>
        </p:nvSpPr>
        <p:spPr>
          <a:xfrm>
            <a:off x="1210225" y="1307475"/>
            <a:ext cx="7161900" cy="30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600" dirty="0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cxnSp>
        <p:nvCxnSpPr>
          <p:cNvPr id="184" name="Google Shape;184;p26"/>
          <p:cNvCxnSpPr/>
          <p:nvPr/>
        </p:nvCxnSpPr>
        <p:spPr>
          <a:xfrm rot="10800000" flipH="1">
            <a:off x="6969475" y="3801300"/>
            <a:ext cx="461700" cy="306000"/>
          </a:xfrm>
          <a:prstGeom prst="straightConnector1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" name="image5.png">
            <a:extLst>
              <a:ext uri="{FF2B5EF4-FFF2-40B4-BE49-F238E27FC236}">
                <a16:creationId xmlns:a16="http://schemas.microsoft.com/office/drawing/2014/main" id="{600CC297-B299-4E98-8F41-99A43C9D615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46841" y="1307475"/>
            <a:ext cx="7161900" cy="3642897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/>
        </p:nvSpPr>
        <p:spPr>
          <a:xfrm>
            <a:off x="1619250" y="479425"/>
            <a:ext cx="70674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9830"/>
              </a:buClr>
              <a:buSzPts val="2400"/>
              <a:buFont typeface="Calibri"/>
              <a:buNone/>
            </a:pPr>
            <a:r>
              <a:rPr lang="pt-BR" sz="2400" b="1" dirty="0">
                <a:solidFill>
                  <a:srgbClr val="359830"/>
                </a:solidFill>
                <a:latin typeface="Calibri"/>
                <a:ea typeface="Calibri"/>
                <a:cs typeface="Calibri"/>
                <a:sym typeface="Calibri"/>
              </a:rPr>
              <a:t>Metodologia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lang="en-US" sz="18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Ferramentas </a:t>
            </a:r>
            <a:r>
              <a:rPr lang="en-US" sz="1800" b="1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utilizadas</a:t>
            </a:r>
            <a:endParaRPr dirty="0"/>
          </a:p>
        </p:txBody>
      </p:sp>
      <p:sp>
        <p:nvSpPr>
          <p:cNvPr id="208" name="Google Shape;208;p2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09" name="Google Shape;209;p29"/>
          <p:cNvSpPr txBox="1"/>
          <p:nvPr/>
        </p:nvSpPr>
        <p:spPr>
          <a:xfrm>
            <a:off x="1545775" y="1419325"/>
            <a:ext cx="7067400" cy="3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-US" sz="1600" dirty="0">
                <a:solidFill>
                  <a:srgbClr val="252525"/>
                </a:solidFill>
              </a:rPr>
              <a:t>Python;</a:t>
            </a:r>
            <a:endParaRPr sz="1600" dirty="0">
              <a:solidFill>
                <a:srgbClr val="252525"/>
              </a:solidFill>
            </a:endParaRPr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252525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52525"/>
                </a:solidFill>
              </a:rPr>
              <a:t> </a:t>
            </a:r>
            <a:endParaRPr sz="1600" dirty="0">
              <a:solidFill>
                <a:srgbClr val="252525"/>
              </a:solidFill>
            </a:endParaRPr>
          </a:p>
          <a:p>
            <a:pPr marL="0" lvl="0" indent="-330200" algn="just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00"/>
              <a:buChar char="➔"/>
            </a:pPr>
            <a:r>
              <a:rPr lang="en-US" sz="1600" dirty="0">
                <a:solidFill>
                  <a:srgbClr val="252525"/>
                </a:solidFill>
              </a:rPr>
              <a:t>OpenCV;</a:t>
            </a:r>
            <a:endParaRPr sz="1600" dirty="0">
              <a:solidFill>
                <a:srgbClr val="252525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252525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252525"/>
              </a:solidFill>
            </a:endParaRPr>
          </a:p>
          <a:p>
            <a:pPr marL="0" lvl="0" indent="-330200" algn="just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00"/>
              <a:buChar char="➔"/>
            </a:pPr>
            <a:r>
              <a:rPr lang="en-US" sz="1600" dirty="0">
                <a:solidFill>
                  <a:srgbClr val="252525"/>
                </a:solidFill>
              </a:rPr>
              <a:t>Pandas;</a:t>
            </a:r>
            <a:endParaRPr sz="1600" dirty="0">
              <a:solidFill>
                <a:srgbClr val="252525"/>
              </a:solidFill>
            </a:endParaRPr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252525"/>
              </a:solidFill>
            </a:endParaRPr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52525"/>
                </a:solidFill>
              </a:rPr>
              <a:t> </a:t>
            </a:r>
            <a:endParaRPr sz="1600" dirty="0">
              <a:solidFill>
                <a:srgbClr val="252525"/>
              </a:solidFill>
            </a:endParaRPr>
          </a:p>
          <a:p>
            <a:pPr marL="0" lvl="0" indent="-330200" algn="just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00"/>
              <a:buChar char="➔"/>
            </a:pPr>
            <a:r>
              <a:rPr lang="en-US" sz="1600" dirty="0" err="1">
                <a:solidFill>
                  <a:srgbClr val="252525"/>
                </a:solidFill>
              </a:rPr>
              <a:t>Scikit</a:t>
            </a:r>
            <a:r>
              <a:rPr lang="en-US" sz="1600" dirty="0">
                <a:solidFill>
                  <a:srgbClr val="252525"/>
                </a:solidFill>
              </a:rPr>
              <a:t>-Learn.</a:t>
            </a:r>
            <a:endParaRPr sz="1600" dirty="0">
              <a:solidFill>
                <a:srgbClr val="252525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/>
        </p:nvSpPr>
        <p:spPr>
          <a:xfrm>
            <a:off x="1619250" y="479425"/>
            <a:ext cx="70674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9830"/>
              </a:buClr>
              <a:buSzPts val="2400"/>
              <a:buFont typeface="Calibri"/>
              <a:buNone/>
            </a:pPr>
            <a:r>
              <a:rPr lang="en-US" sz="2400" b="1" dirty="0" err="1">
                <a:solidFill>
                  <a:srgbClr val="359830"/>
                </a:solidFill>
                <a:latin typeface="Calibri"/>
                <a:ea typeface="Calibri"/>
                <a:cs typeface="Calibri"/>
                <a:sym typeface="Calibri"/>
              </a:rPr>
              <a:t>Metodologia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lang="en-US" sz="1800" b="1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r>
              <a:rPr lang="en-US" sz="18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b="1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Classificação</a:t>
            </a:r>
            <a:endParaRPr dirty="0"/>
          </a:p>
        </p:txBody>
      </p:sp>
      <p:sp>
        <p:nvSpPr>
          <p:cNvPr id="229" name="Google Shape;229;p3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759893B-A8AD-4DED-A154-7B5036D38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5" y="1236685"/>
            <a:ext cx="8896350" cy="14954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C4217EF-7BD0-4CE1-87FB-83BDEA2DE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09367"/>
            <a:ext cx="9070581" cy="11807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cxnSp>
        <p:nvCxnSpPr>
          <p:cNvPr id="240" name="Google Shape;240;p33"/>
          <p:cNvCxnSpPr/>
          <p:nvPr/>
        </p:nvCxnSpPr>
        <p:spPr>
          <a:xfrm rot="10800000" flipH="1">
            <a:off x="6740300" y="2327550"/>
            <a:ext cx="460500" cy="813600"/>
          </a:xfrm>
          <a:prstGeom prst="straightConnector1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1" name="Google Shape;241;p33"/>
          <p:cNvCxnSpPr/>
          <p:nvPr/>
        </p:nvCxnSpPr>
        <p:spPr>
          <a:xfrm rot="10800000">
            <a:off x="6218325" y="1805300"/>
            <a:ext cx="107400" cy="921300"/>
          </a:xfrm>
          <a:prstGeom prst="straightConnector1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2" name="Google Shape;242;p33"/>
          <p:cNvCxnSpPr/>
          <p:nvPr/>
        </p:nvCxnSpPr>
        <p:spPr>
          <a:xfrm rot="10800000">
            <a:off x="5512025" y="2096975"/>
            <a:ext cx="522000" cy="737100"/>
          </a:xfrm>
          <a:prstGeom prst="straightConnector1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3" name="Google Shape;243;p33"/>
          <p:cNvCxnSpPr/>
          <p:nvPr/>
        </p:nvCxnSpPr>
        <p:spPr>
          <a:xfrm rot="10800000">
            <a:off x="5143350" y="2634350"/>
            <a:ext cx="645000" cy="476100"/>
          </a:xfrm>
          <a:prstGeom prst="straightConnector1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4" name="Google Shape;244;p33"/>
          <p:cNvCxnSpPr/>
          <p:nvPr/>
        </p:nvCxnSpPr>
        <p:spPr>
          <a:xfrm rot="10800000" flipH="1">
            <a:off x="6969475" y="3801300"/>
            <a:ext cx="461700" cy="306000"/>
          </a:xfrm>
          <a:prstGeom prst="straightConnector1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ED3F149F-63F4-4386-9F39-D5D9ACAB9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20"/>
            <a:ext cx="9144000" cy="482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35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/>
          <p:nvPr/>
        </p:nvSpPr>
        <p:spPr>
          <a:xfrm>
            <a:off x="1619250" y="479425"/>
            <a:ext cx="70674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9830"/>
              </a:buClr>
              <a:buSzPts val="2400"/>
              <a:buFont typeface="Calibri"/>
              <a:buNone/>
            </a:pPr>
            <a:r>
              <a:rPr lang="en-US" sz="2400" b="1" dirty="0" err="1">
                <a:solidFill>
                  <a:srgbClr val="359830"/>
                </a:solidFill>
                <a:latin typeface="Calibri"/>
                <a:ea typeface="Calibri"/>
                <a:cs typeface="Calibri"/>
                <a:sym typeface="Calibri"/>
              </a:rPr>
              <a:t>Metodologia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lang="en-US" sz="18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Design do </a:t>
            </a:r>
            <a:r>
              <a:rPr lang="en-US" sz="1800" b="1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Aplicativo</a:t>
            </a:r>
            <a:endParaRPr dirty="0"/>
          </a:p>
        </p:txBody>
      </p:sp>
      <p:sp>
        <p:nvSpPr>
          <p:cNvPr id="268" name="Google Shape;268;p36"/>
          <p:cNvSpPr txBox="1"/>
          <p:nvPr/>
        </p:nvSpPr>
        <p:spPr>
          <a:xfrm>
            <a:off x="1238250" y="1634600"/>
            <a:ext cx="66675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269" name="Google Shape;269;p3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5D556ECB-7291-4212-92CF-EFDE013094E2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913343" y="1183081"/>
            <a:ext cx="4639857" cy="3584181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/>
          <p:nvPr/>
        </p:nvSpPr>
        <p:spPr>
          <a:xfrm>
            <a:off x="1619250" y="479425"/>
            <a:ext cx="70674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9830"/>
              </a:buClr>
              <a:buSzPts val="2400"/>
              <a:buFont typeface="Calibri"/>
              <a:buNone/>
            </a:pPr>
            <a:r>
              <a:rPr lang="en-US" sz="2400" b="1" dirty="0" err="1">
                <a:solidFill>
                  <a:srgbClr val="359830"/>
                </a:solidFill>
                <a:latin typeface="Calibri"/>
                <a:ea typeface="Calibri"/>
                <a:cs typeface="Calibri"/>
                <a:sym typeface="Calibri"/>
              </a:rPr>
              <a:t>Metodologia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lang="en-US" sz="18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Design do </a:t>
            </a:r>
            <a:r>
              <a:rPr lang="en-US" sz="1800" b="1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Aplicativo</a:t>
            </a:r>
            <a:endParaRPr dirty="0"/>
          </a:p>
        </p:txBody>
      </p:sp>
      <p:sp>
        <p:nvSpPr>
          <p:cNvPr id="268" name="Google Shape;268;p36"/>
          <p:cNvSpPr txBox="1"/>
          <p:nvPr/>
        </p:nvSpPr>
        <p:spPr>
          <a:xfrm>
            <a:off x="1238250" y="1634600"/>
            <a:ext cx="66675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269" name="Google Shape;269;p3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96F64E4-9DB9-48B6-BC01-B95C28039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0550" y="1182026"/>
            <a:ext cx="4692650" cy="367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5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1125000" y="1128273"/>
            <a:ext cx="7226520" cy="3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just" rtl="0">
              <a:spcBef>
                <a:spcPts val="28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Char char="➔"/>
            </a:pPr>
            <a:r>
              <a:rPr lang="en-US" sz="1600" dirty="0" err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Língua</a:t>
            </a:r>
            <a:r>
              <a:rPr lang="en-US" sz="1600" dirty="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Brasileira</a:t>
            </a:r>
            <a:r>
              <a:rPr lang="en-US" sz="1600" dirty="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dirty="0" err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Sinais</a:t>
            </a:r>
            <a:r>
              <a:rPr lang="en-US" sz="1600" dirty="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(LIBRAS) é a lingua de </a:t>
            </a:r>
            <a:r>
              <a:rPr lang="en-US" sz="1600" dirty="0" err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sinais</a:t>
            </a:r>
            <a:r>
              <a:rPr lang="en-US" sz="1600" dirty="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usada</a:t>
            </a:r>
            <a:r>
              <a:rPr lang="en-US" sz="1600" dirty="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por </a:t>
            </a:r>
            <a:r>
              <a:rPr lang="en-US" sz="1600" dirty="0" err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surdos</a:t>
            </a:r>
            <a:r>
              <a:rPr lang="en-US" sz="1600" dirty="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nos</a:t>
            </a:r>
            <a:r>
              <a:rPr lang="en-US" sz="1600" dirty="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centros</a:t>
            </a:r>
            <a:r>
              <a:rPr lang="en-US" sz="1600" dirty="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urbanos</a:t>
            </a:r>
            <a:r>
              <a:rPr lang="en-US" sz="1600" dirty="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brasileiros</a:t>
            </a:r>
            <a:r>
              <a:rPr lang="en-US" sz="1600" dirty="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1600" dirty="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just" rtl="0">
              <a:spcBef>
                <a:spcPts val="280"/>
              </a:spcBef>
              <a:spcAft>
                <a:spcPts val="0"/>
              </a:spcAft>
              <a:buNone/>
            </a:pPr>
            <a:endParaRPr sz="1600" dirty="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spcBef>
                <a:spcPts val="28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Char char="➔"/>
            </a:pPr>
            <a:r>
              <a:rPr lang="en-US" sz="1600" dirty="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Lei 10.436 </a:t>
            </a:r>
            <a:r>
              <a:rPr lang="en-US" sz="1600" dirty="0" err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reconheceu</a:t>
            </a:r>
            <a:r>
              <a:rPr lang="en-US" sz="1600" dirty="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600" dirty="0" err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Língua</a:t>
            </a:r>
            <a:r>
              <a:rPr lang="en-US" sz="1600" dirty="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Brasileira</a:t>
            </a:r>
            <a:r>
              <a:rPr lang="en-US" sz="1600" dirty="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dirty="0" err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Sinais</a:t>
            </a:r>
            <a:r>
              <a:rPr lang="en-US" sz="1600" dirty="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(LIBRAS) </a:t>
            </a:r>
            <a:r>
              <a:rPr lang="en-US" sz="1600" dirty="0" err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como</a:t>
            </a:r>
            <a:r>
              <a:rPr lang="en-US" sz="1600" dirty="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língua</a:t>
            </a:r>
            <a:r>
              <a:rPr lang="en-US" sz="1600" dirty="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oficial</a:t>
            </a:r>
            <a:r>
              <a:rPr lang="en-US" sz="1600" dirty="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dos </a:t>
            </a:r>
            <a:r>
              <a:rPr lang="en-US" sz="1600" dirty="0" err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surdos</a:t>
            </a:r>
            <a:r>
              <a:rPr lang="en-US" sz="1600" dirty="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(BRASIL, 2002);</a:t>
            </a:r>
          </a:p>
          <a:p>
            <a:pPr marL="457200" lvl="0" indent="-330200" algn="just" rtl="0">
              <a:spcBef>
                <a:spcPts val="28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Char char="➔"/>
            </a:pPr>
            <a:endParaRPr lang="en-US" sz="1600" dirty="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spcBef>
                <a:spcPts val="28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Char char="➔"/>
            </a:pPr>
            <a:r>
              <a:rPr lang="en-US" sz="1600" dirty="0" err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Poucas</a:t>
            </a:r>
            <a:r>
              <a:rPr lang="en-US" sz="1600" dirty="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pessoas</a:t>
            </a:r>
            <a:r>
              <a:rPr lang="en-US" sz="1600" dirty="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que </a:t>
            </a:r>
            <a:r>
              <a:rPr lang="en-US" sz="1600" dirty="0" err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conhecem</a:t>
            </a:r>
            <a:r>
              <a:rPr lang="en-US" sz="1600" dirty="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dirty="0" err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faltam</a:t>
            </a:r>
            <a:r>
              <a:rPr lang="en-US" sz="1600" dirty="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intérpretes</a:t>
            </a:r>
            <a:r>
              <a:rPr lang="en-US" sz="1600" dirty="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1600" dirty="0" err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pessoal</a:t>
            </a:r>
            <a:r>
              <a:rPr lang="en-US" sz="1600" dirty="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qualificado</a:t>
            </a:r>
            <a:r>
              <a:rPr lang="en-US" sz="1600" dirty="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</a:t>
            </a:r>
            <a:endParaRPr sz="1600" dirty="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just" rtl="0">
              <a:spcBef>
                <a:spcPts val="280"/>
              </a:spcBef>
              <a:spcAft>
                <a:spcPts val="0"/>
              </a:spcAft>
              <a:buNone/>
            </a:pPr>
            <a:endParaRPr sz="1600" dirty="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spcBef>
                <a:spcPts val="28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Char char="➔"/>
            </a:pPr>
            <a:r>
              <a:rPr lang="en-US" sz="1600" dirty="0" err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Tecnologias</a:t>
            </a:r>
            <a:r>
              <a:rPr lang="en-US" sz="1600" dirty="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aplicadas</a:t>
            </a:r>
            <a:r>
              <a:rPr lang="en-US" sz="1600" dirty="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600" dirty="0" err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comunicação</a:t>
            </a:r>
            <a:r>
              <a:rPr lang="en-US" sz="1600" dirty="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entre </a:t>
            </a:r>
            <a:r>
              <a:rPr lang="en-US" sz="1600" dirty="0" err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surdos</a:t>
            </a:r>
            <a:r>
              <a:rPr lang="en-US" sz="1600" dirty="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1600" dirty="0" err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ouvintes</a:t>
            </a:r>
            <a:r>
              <a:rPr lang="en-US" sz="1600" dirty="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127000" lvl="0" indent="0" algn="just" rtl="0">
              <a:spcBef>
                <a:spcPts val="28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</a:pPr>
            <a:endParaRPr lang="en-US" sz="1600" dirty="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1619350" y="188373"/>
            <a:ext cx="70674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9830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359830"/>
                </a:solidFill>
                <a:latin typeface="Calibri"/>
                <a:ea typeface="Calibri"/>
                <a:cs typeface="Calibri"/>
                <a:sym typeface="Calibri"/>
              </a:rPr>
              <a:t>Introdução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IBRAS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>
            <a:spLocks noGrp="1"/>
          </p:cNvSpPr>
          <p:nvPr>
            <p:ph type="body" idx="1"/>
          </p:nvPr>
        </p:nvSpPr>
        <p:spPr>
          <a:xfrm>
            <a:off x="719200" y="1179500"/>
            <a:ext cx="7482000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Para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avaliação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do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algoritmo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foi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utilizada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técnica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validação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cruzada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e a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técnica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i="1" dirty="0">
                <a:latin typeface="Arial"/>
                <a:ea typeface="Arial"/>
                <a:cs typeface="Arial"/>
                <a:sym typeface="Arial"/>
              </a:rPr>
              <a:t>holdout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80" name="Google Shape;280;p37"/>
          <p:cNvSpPr txBox="1"/>
          <p:nvPr/>
        </p:nvSpPr>
        <p:spPr>
          <a:xfrm>
            <a:off x="1619250" y="479425"/>
            <a:ext cx="70674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9830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359830"/>
                </a:solidFill>
                <a:latin typeface="Calibri"/>
                <a:ea typeface="Calibri"/>
                <a:cs typeface="Calibri"/>
                <a:sym typeface="Calibri"/>
              </a:rPr>
              <a:t>Metodologia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Avaliação do Classificador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6DC2C63-8558-46A2-8164-596F4C6DD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650" y="1911182"/>
            <a:ext cx="5295134" cy="323231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/>
        </p:nvSpPr>
        <p:spPr>
          <a:xfrm>
            <a:off x="1411975" y="617600"/>
            <a:ext cx="70674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9830"/>
              </a:buClr>
              <a:buSzPts val="2400"/>
              <a:buFont typeface="Calibri"/>
              <a:buNone/>
            </a:pPr>
            <a:r>
              <a:rPr lang="en-US" sz="2400" b="1" dirty="0" err="1">
                <a:solidFill>
                  <a:srgbClr val="359830"/>
                </a:solidFill>
                <a:latin typeface="Calibri"/>
                <a:ea typeface="Calibri"/>
                <a:cs typeface="Calibri"/>
                <a:sym typeface="Calibri"/>
              </a:rPr>
              <a:t>Avaliação</a:t>
            </a:r>
            <a:r>
              <a:rPr lang="en-US" sz="2400" b="1" dirty="0">
                <a:solidFill>
                  <a:srgbClr val="359830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i="0" u="none" strike="noStrike" cap="none" dirty="0" err="1">
                <a:solidFill>
                  <a:srgbClr val="35983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dirty="0"/>
          </a:p>
        </p:txBody>
      </p:sp>
      <p:sp>
        <p:nvSpPr>
          <p:cNvPr id="286" name="Google Shape;286;p3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93" name="Google Shape;293;p38"/>
          <p:cNvSpPr txBox="1"/>
          <p:nvPr/>
        </p:nvSpPr>
        <p:spPr>
          <a:xfrm>
            <a:off x="1230553" y="3427003"/>
            <a:ext cx="52194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1" dirty="0">
                <a:solidFill>
                  <a:schemeClr val="dk1"/>
                </a:solidFill>
              </a:rPr>
              <a:t>Holdout</a:t>
            </a:r>
            <a:r>
              <a:rPr lang="en-US" sz="1000" b="1" dirty="0">
                <a:solidFill>
                  <a:schemeClr val="dk1"/>
                </a:solidFill>
              </a:rPr>
              <a:t> – </a:t>
            </a:r>
            <a:r>
              <a:rPr lang="en-US" sz="1000" dirty="0">
                <a:solidFill>
                  <a:schemeClr val="dk1"/>
                </a:solidFill>
              </a:rPr>
              <a:t>20% dos dados para teste</a:t>
            </a:r>
            <a:endParaRPr sz="10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14DBA3F-9D9F-41FF-B11E-46511052B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77" y="1210397"/>
            <a:ext cx="5401345" cy="2072343"/>
          </a:xfrm>
          <a:prstGeom prst="rect">
            <a:avLst/>
          </a:prstGeom>
        </p:spPr>
      </p:pic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49F8CA8C-3861-4E67-B301-465E16A01C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9079990"/>
              </p:ext>
            </p:extLst>
          </p:nvPr>
        </p:nvGraphicFramePr>
        <p:xfrm>
          <a:off x="4572000" y="1136827"/>
          <a:ext cx="4221035" cy="2713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/>
        </p:nvSpPr>
        <p:spPr>
          <a:xfrm>
            <a:off x="1411975" y="617600"/>
            <a:ext cx="70674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9830"/>
              </a:buClr>
              <a:buSzPts val="2400"/>
              <a:buFont typeface="Calibri"/>
              <a:buNone/>
            </a:pPr>
            <a:r>
              <a:rPr lang="en-US" sz="2400" b="1" dirty="0" err="1">
                <a:solidFill>
                  <a:srgbClr val="359830"/>
                </a:solidFill>
                <a:latin typeface="Calibri"/>
                <a:ea typeface="Calibri"/>
                <a:cs typeface="Calibri"/>
                <a:sym typeface="Calibri"/>
              </a:rPr>
              <a:t>Avaliação</a:t>
            </a:r>
            <a:r>
              <a:rPr lang="en-US" sz="2400" b="1" dirty="0">
                <a:solidFill>
                  <a:srgbClr val="359830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i="0" u="none" strike="noStrike" cap="none" dirty="0" err="1">
                <a:solidFill>
                  <a:srgbClr val="35983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dirty="0"/>
          </a:p>
        </p:txBody>
      </p:sp>
      <p:sp>
        <p:nvSpPr>
          <p:cNvPr id="286" name="Google Shape;286;p3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A1AD73A-AB66-4111-B5E7-D1C3868B0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7660" y="1582038"/>
            <a:ext cx="5401345" cy="2166310"/>
          </a:xfrm>
          <a:prstGeom prst="rect">
            <a:avLst/>
          </a:prstGeom>
        </p:spPr>
      </p:pic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459C348-1AD3-43D6-9D3A-9F3CC744D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143679"/>
              </p:ext>
            </p:extLst>
          </p:nvPr>
        </p:nvGraphicFramePr>
        <p:xfrm>
          <a:off x="4090361" y="1750736"/>
          <a:ext cx="3419475" cy="9713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3950">
                  <a:extLst>
                    <a:ext uri="{9D8B030D-6E8A-4147-A177-3AD203B41FA5}">
                      <a16:colId xmlns:a16="http://schemas.microsoft.com/office/drawing/2014/main" val="303534221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268792345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4105898481"/>
                    </a:ext>
                  </a:extLst>
                </a:gridCol>
              </a:tblGrid>
              <a:tr h="304800">
                <a:tc gridSpan="3">
                  <a:txBody>
                    <a:bodyPr/>
                    <a:lstStyle/>
                    <a:p>
                      <a:pPr indent="2286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P-VALUES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80963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KNN X C4.5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KNN X NB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C4.5 X NB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4442444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0.033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0.0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>
                          <a:effectLst/>
                        </a:rPr>
                        <a:t>0.0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36179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986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/>
        </p:nvSpPr>
        <p:spPr>
          <a:xfrm>
            <a:off x="1411975" y="617600"/>
            <a:ext cx="70674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9830"/>
              </a:buClr>
              <a:buSzPts val="2400"/>
              <a:buFont typeface="Calibri"/>
              <a:buNone/>
            </a:pPr>
            <a:r>
              <a:rPr lang="en-US" sz="2400" b="1" dirty="0" err="1">
                <a:solidFill>
                  <a:srgbClr val="359830"/>
                </a:solidFill>
                <a:latin typeface="Calibri"/>
                <a:ea typeface="Calibri"/>
                <a:cs typeface="Calibri"/>
                <a:sym typeface="Calibri"/>
              </a:rPr>
              <a:t>Avaliação</a:t>
            </a:r>
            <a:r>
              <a:rPr lang="en-US" sz="2400" b="1" dirty="0">
                <a:solidFill>
                  <a:srgbClr val="359830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i="0" u="none" strike="noStrike" cap="none" dirty="0" err="1">
                <a:solidFill>
                  <a:srgbClr val="35983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dirty="0"/>
          </a:p>
        </p:txBody>
      </p:sp>
      <p:sp>
        <p:nvSpPr>
          <p:cNvPr id="286" name="Google Shape;286;p3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85F87E48-869D-4217-BE91-22B62AB26B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8818230"/>
              </p:ext>
            </p:extLst>
          </p:nvPr>
        </p:nvGraphicFramePr>
        <p:xfrm>
          <a:off x="1892207" y="1378517"/>
          <a:ext cx="4572000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9097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>
            <a:spLocks noGrp="1"/>
          </p:cNvSpPr>
          <p:nvPr>
            <p:ph type="body" idx="1"/>
          </p:nvPr>
        </p:nvSpPr>
        <p:spPr>
          <a:xfrm>
            <a:off x="831000" y="1464975"/>
            <a:ext cx="7482000" cy="31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Conclui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-se que o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algoritmo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C4.5, </a:t>
            </a:r>
            <a:r>
              <a:rPr lang="pt-BR" sz="1600" dirty="0">
                <a:latin typeface="Arial"/>
                <a:ea typeface="Arial"/>
                <a:cs typeface="Arial"/>
                <a:sym typeface="Arial"/>
              </a:rPr>
              <a:t>quando comparado estatisticamente com os classificadores KNN e NB, é o mais eficiente para a base de dados utilizada.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1"/>
          <p:cNvSpPr txBox="1"/>
          <p:nvPr/>
        </p:nvSpPr>
        <p:spPr>
          <a:xfrm>
            <a:off x="1411975" y="617600"/>
            <a:ext cx="70674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9830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359830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endParaRPr/>
          </a:p>
        </p:txBody>
      </p:sp>
      <p:sp>
        <p:nvSpPr>
          <p:cNvPr id="313" name="Google Shape;313;p4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>
            <a:spLocks noGrp="1"/>
          </p:cNvSpPr>
          <p:nvPr>
            <p:ph type="body" idx="1"/>
          </p:nvPr>
        </p:nvSpPr>
        <p:spPr>
          <a:xfrm>
            <a:off x="1237825" y="1204287"/>
            <a:ext cx="7067400" cy="31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spcBef>
                <a:spcPts val="280"/>
              </a:spcBef>
              <a:spcAft>
                <a:spcPts val="0"/>
              </a:spcAft>
              <a:buNone/>
            </a:pPr>
            <a:endParaRPr sz="1400" dirty="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just" rtl="0">
              <a:spcBef>
                <a:spcPts val="280"/>
              </a:spcBef>
              <a:spcAft>
                <a:spcPts val="0"/>
              </a:spcAft>
              <a:buNone/>
            </a:pPr>
            <a:endParaRPr sz="1400" dirty="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just" rtl="0">
              <a:spcBef>
                <a:spcPts val="280"/>
              </a:spcBef>
              <a:spcAft>
                <a:spcPts val="0"/>
              </a:spcAft>
              <a:buNone/>
            </a:pPr>
            <a:endParaRPr sz="1400" dirty="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2"/>
          <p:cNvSpPr txBox="1"/>
          <p:nvPr/>
        </p:nvSpPr>
        <p:spPr>
          <a:xfrm>
            <a:off x="1237825" y="2286975"/>
            <a:ext cx="70674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lang="en-US" sz="3600" b="1" dirty="0" err="1">
                <a:solidFill>
                  <a:srgbClr val="359830"/>
                </a:solidFill>
                <a:latin typeface="Calibri"/>
                <a:ea typeface="Calibri"/>
                <a:cs typeface="Calibri"/>
                <a:sym typeface="Calibri"/>
              </a:rPr>
              <a:t>Obrigado</a:t>
            </a:r>
            <a:r>
              <a:rPr lang="en-US" sz="3600" b="1" dirty="0">
                <a:solidFill>
                  <a:srgbClr val="359830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25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1619250" y="479425"/>
            <a:ext cx="70674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9830"/>
              </a:buClr>
              <a:buSzPts val="2400"/>
              <a:buFont typeface="Calibri"/>
              <a:buNone/>
            </a:pPr>
            <a:r>
              <a:rPr lang="en-US" sz="2400" b="1" i="0" u="none" strike="noStrike" cap="none" dirty="0" err="1">
                <a:solidFill>
                  <a:srgbClr val="359830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r>
              <a:rPr lang="en-US" sz="2400" b="1" i="0" u="none" strike="noStrike" cap="none" dirty="0">
                <a:solidFill>
                  <a:srgbClr val="35983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lvl="0" indent="0" rtl="0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66666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Tecnologias</a:t>
            </a:r>
            <a:r>
              <a:rPr lang="en-US" sz="1800" b="1" dirty="0">
                <a:solidFill>
                  <a:srgbClr val="66666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rgbClr val="66666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assistivas</a:t>
            </a:r>
            <a:endParaRPr sz="1800" b="1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392135" y="4630012"/>
            <a:ext cx="1658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err="1"/>
              <a:t>Figura</a:t>
            </a:r>
            <a:r>
              <a:rPr lang="en-US" sz="1000" b="1" dirty="0"/>
              <a:t> 1</a:t>
            </a:r>
            <a:r>
              <a:rPr lang="en-US" sz="1000" dirty="0"/>
              <a:t>: </a:t>
            </a:r>
            <a:r>
              <a:rPr lang="en-US" sz="1000" dirty="0" err="1"/>
              <a:t>ProDeaf</a:t>
            </a:r>
            <a:endParaRPr sz="1000" i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E8FC96B-FBB2-4C29-B5BD-E3452D349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8" y="1262826"/>
            <a:ext cx="1895475" cy="3324225"/>
          </a:xfrm>
          <a:prstGeom prst="rect">
            <a:avLst/>
          </a:prstGeom>
        </p:spPr>
      </p:pic>
      <p:sp>
        <p:nvSpPr>
          <p:cNvPr id="9" name="Google Shape;97;p15">
            <a:extLst>
              <a:ext uri="{FF2B5EF4-FFF2-40B4-BE49-F238E27FC236}">
                <a16:creationId xmlns:a16="http://schemas.microsoft.com/office/drawing/2014/main" id="{EC05D66B-29E5-45EC-BE2D-FEF884C123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0311" y="1319668"/>
            <a:ext cx="2364663" cy="3248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just" rtl="0">
              <a:spcBef>
                <a:spcPts val="28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Char char="➔"/>
            </a:pPr>
            <a:r>
              <a:rPr lang="pt-BR" sz="1400" dirty="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Foi desenvolvido pela </a:t>
            </a:r>
            <a:r>
              <a:rPr lang="pt-BR" sz="1400" dirty="0" err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ProDeaf</a:t>
            </a:r>
            <a:r>
              <a:rPr lang="pt-BR" sz="1400" dirty="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Tecnologias Assistivas;</a:t>
            </a:r>
          </a:p>
          <a:p>
            <a:pPr marL="457200" lvl="0" indent="-330200" algn="just" rtl="0">
              <a:spcBef>
                <a:spcPts val="28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Char char="➔"/>
            </a:pPr>
            <a:endParaRPr lang="pt-BR" sz="1400" dirty="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spcBef>
                <a:spcPts val="28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Char char="➔"/>
            </a:pPr>
            <a:endParaRPr lang="pt-BR" sz="1400" dirty="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spcBef>
                <a:spcPts val="28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Char char="➔"/>
            </a:pPr>
            <a:r>
              <a:rPr lang="pt-BR" sz="1400" dirty="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Patrocinado pelo Grupo Bradesco Seguros;</a:t>
            </a:r>
          </a:p>
          <a:p>
            <a:pPr marL="457200" lvl="0" indent="-330200" algn="just" rtl="0">
              <a:spcBef>
                <a:spcPts val="28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Char char="➔"/>
            </a:pPr>
            <a:endParaRPr lang="pt-BR" sz="1400" dirty="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spcBef>
                <a:spcPts val="28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Char char="➔"/>
            </a:pPr>
            <a:endParaRPr lang="pt-BR" sz="1400" dirty="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spcBef>
                <a:spcPts val="28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Char char="➔"/>
            </a:pPr>
            <a:r>
              <a:rPr lang="pt-BR" sz="1400" dirty="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Disponível para Android e IOS.</a:t>
            </a:r>
            <a:endParaRPr sz="1400" dirty="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A174EC9-5326-4548-AEDA-3C4E6A5CB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5671" y="1253818"/>
            <a:ext cx="1914525" cy="3305024"/>
          </a:xfrm>
          <a:prstGeom prst="rect">
            <a:avLst/>
          </a:prstGeom>
        </p:spPr>
      </p:pic>
      <p:sp>
        <p:nvSpPr>
          <p:cNvPr id="8" name="Google Shape;110;p16">
            <a:extLst>
              <a:ext uri="{FF2B5EF4-FFF2-40B4-BE49-F238E27FC236}">
                <a16:creationId xmlns:a16="http://schemas.microsoft.com/office/drawing/2014/main" id="{1C7FDDE8-8AF2-41C7-8C94-E9E12275A13C}"/>
              </a:ext>
            </a:extLst>
          </p:cNvPr>
          <p:cNvSpPr txBox="1"/>
          <p:nvPr/>
        </p:nvSpPr>
        <p:spPr>
          <a:xfrm>
            <a:off x="4804615" y="4630012"/>
            <a:ext cx="1658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err="1"/>
              <a:t>Figura</a:t>
            </a:r>
            <a:r>
              <a:rPr lang="en-US" sz="1000" b="1" dirty="0"/>
              <a:t> 2</a:t>
            </a:r>
            <a:r>
              <a:rPr lang="en-US" sz="1000" dirty="0"/>
              <a:t>: Hand Talk</a:t>
            </a:r>
            <a:endParaRPr sz="1000" i="1" dirty="0"/>
          </a:p>
        </p:txBody>
      </p:sp>
      <p:sp>
        <p:nvSpPr>
          <p:cNvPr id="10" name="Google Shape;97;p15">
            <a:extLst>
              <a:ext uri="{FF2B5EF4-FFF2-40B4-BE49-F238E27FC236}">
                <a16:creationId xmlns:a16="http://schemas.microsoft.com/office/drawing/2014/main" id="{308BB051-C783-4C23-955F-64125C9FC258}"/>
              </a:ext>
            </a:extLst>
          </p:cNvPr>
          <p:cNvSpPr txBox="1">
            <a:spLocks/>
          </p:cNvSpPr>
          <p:nvPr/>
        </p:nvSpPr>
        <p:spPr>
          <a:xfrm>
            <a:off x="6237279" y="1415893"/>
            <a:ext cx="2772387" cy="3248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30200" algn="just">
              <a:spcBef>
                <a:spcPts val="280"/>
              </a:spcBef>
              <a:buClr>
                <a:srgbClr val="434343"/>
              </a:buClr>
              <a:buSzPts val="1600"/>
              <a:buFont typeface="Arial"/>
              <a:buChar char="➔"/>
            </a:pPr>
            <a:r>
              <a:rPr lang="pt-BR" sz="1400" dirty="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Nasceu como projeto de faculdade;</a:t>
            </a:r>
          </a:p>
          <a:p>
            <a:pPr indent="-330200" algn="just">
              <a:spcBef>
                <a:spcPts val="280"/>
              </a:spcBef>
              <a:buClr>
                <a:srgbClr val="434343"/>
              </a:buClr>
              <a:buSzPts val="1600"/>
              <a:buFont typeface="Arial"/>
              <a:buChar char="➔"/>
            </a:pPr>
            <a:endParaRPr lang="pt-BR" sz="1400" dirty="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indent="0" algn="just">
              <a:spcBef>
                <a:spcPts val="280"/>
              </a:spcBef>
              <a:buClr>
                <a:srgbClr val="434343"/>
              </a:buClr>
              <a:buSzPts val="1600"/>
              <a:buNone/>
            </a:pPr>
            <a:endParaRPr lang="pt-BR" sz="1400" dirty="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algn="just">
              <a:spcBef>
                <a:spcPts val="280"/>
              </a:spcBef>
              <a:buClr>
                <a:srgbClr val="434343"/>
              </a:buClr>
              <a:buSzPts val="1600"/>
              <a:buFont typeface="Arial"/>
              <a:buChar char="➔"/>
            </a:pPr>
            <a:r>
              <a:rPr lang="pt-BR" sz="1400" dirty="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Mais de 2 milhões de downloads;</a:t>
            </a:r>
          </a:p>
          <a:p>
            <a:pPr indent="-330200" algn="just">
              <a:spcBef>
                <a:spcPts val="280"/>
              </a:spcBef>
              <a:buClr>
                <a:srgbClr val="434343"/>
              </a:buClr>
              <a:buSzPts val="1600"/>
              <a:buFont typeface="Arial"/>
              <a:buChar char="➔"/>
            </a:pPr>
            <a:endParaRPr lang="pt-BR" sz="1400" dirty="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algn="just">
              <a:spcBef>
                <a:spcPts val="280"/>
              </a:spcBef>
              <a:buClr>
                <a:srgbClr val="434343"/>
              </a:buClr>
              <a:buSzPts val="1600"/>
              <a:buFont typeface="Arial"/>
              <a:buChar char="➔"/>
            </a:pPr>
            <a:endParaRPr lang="pt-BR" sz="1400" dirty="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algn="just">
              <a:spcBef>
                <a:spcPts val="280"/>
              </a:spcBef>
              <a:buClr>
                <a:srgbClr val="434343"/>
              </a:buClr>
              <a:buSzPts val="1600"/>
              <a:buFont typeface="Arial"/>
              <a:buChar char="➔"/>
            </a:pPr>
            <a:r>
              <a:rPr lang="pt-BR" sz="1400" dirty="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Eleito um dos melhores aplicativos sociais do mundo pela ONU, em 2012.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/>
        </p:nvSpPr>
        <p:spPr>
          <a:xfrm>
            <a:off x="1619250" y="479425"/>
            <a:ext cx="70674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9830"/>
              </a:buClr>
              <a:buSzPts val="2400"/>
              <a:buFont typeface="Calibri"/>
              <a:buNone/>
            </a:pPr>
            <a:r>
              <a:rPr lang="en-US" sz="2400" b="1" dirty="0" err="1">
                <a:solidFill>
                  <a:srgbClr val="359830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lang="en-US" sz="1800" b="1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Visão</a:t>
            </a:r>
            <a:r>
              <a:rPr lang="en-US" sz="18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Computacional</a:t>
            </a:r>
            <a:endParaRPr dirty="0"/>
          </a:p>
        </p:txBody>
      </p:sp>
      <p:sp>
        <p:nvSpPr>
          <p:cNvPr id="145" name="Google Shape;145;p21"/>
          <p:cNvSpPr txBox="1"/>
          <p:nvPr/>
        </p:nvSpPr>
        <p:spPr>
          <a:xfrm>
            <a:off x="953550" y="1569288"/>
            <a:ext cx="7236900" cy="347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-US" sz="1600" dirty="0">
                <a:solidFill>
                  <a:schemeClr val="dk1"/>
                </a:solidFill>
              </a:rPr>
              <a:t>Segundo Ballard e Brown (1982), a </a:t>
            </a:r>
            <a:r>
              <a:rPr lang="en-US" sz="1600" dirty="0" err="1">
                <a:solidFill>
                  <a:schemeClr val="dk1"/>
                </a:solidFill>
              </a:rPr>
              <a:t>visão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computacional</a:t>
            </a:r>
            <a:r>
              <a:rPr lang="en-US" sz="1600" dirty="0">
                <a:solidFill>
                  <a:schemeClr val="dk1"/>
                </a:solidFill>
              </a:rPr>
              <a:t> é </a:t>
            </a:r>
            <a:r>
              <a:rPr lang="en-US" sz="1600" dirty="0" err="1">
                <a:solidFill>
                  <a:schemeClr val="dk1"/>
                </a:solidFill>
              </a:rPr>
              <a:t>uma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área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interdisciplinar</a:t>
            </a:r>
            <a:r>
              <a:rPr lang="en-US" sz="1600" dirty="0">
                <a:solidFill>
                  <a:schemeClr val="dk1"/>
                </a:solidFill>
              </a:rPr>
              <a:t> que </a:t>
            </a:r>
            <a:r>
              <a:rPr lang="en-US" sz="1600" dirty="0" err="1">
                <a:solidFill>
                  <a:schemeClr val="dk1"/>
                </a:solidFill>
              </a:rPr>
              <a:t>trata</a:t>
            </a:r>
            <a:r>
              <a:rPr lang="en-US" sz="1600" dirty="0">
                <a:solidFill>
                  <a:schemeClr val="dk1"/>
                </a:solidFill>
              </a:rPr>
              <a:t> da forma </a:t>
            </a:r>
            <a:r>
              <a:rPr lang="en-US" sz="1600" dirty="0" err="1">
                <a:solidFill>
                  <a:schemeClr val="dk1"/>
                </a:solidFill>
              </a:rPr>
              <a:t>como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os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computadores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podem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interpretar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informações</a:t>
            </a:r>
            <a:r>
              <a:rPr lang="en-US" sz="1600" dirty="0">
                <a:solidFill>
                  <a:schemeClr val="dk1"/>
                </a:solidFill>
              </a:rPr>
              <a:t> a </a:t>
            </a:r>
            <a:r>
              <a:rPr lang="en-US" sz="1600" dirty="0" err="1">
                <a:solidFill>
                  <a:schemeClr val="dk1"/>
                </a:solidFill>
              </a:rPr>
              <a:t>partir</a:t>
            </a:r>
            <a:r>
              <a:rPr lang="en-US" sz="1600" dirty="0">
                <a:solidFill>
                  <a:schemeClr val="dk1"/>
                </a:solidFill>
              </a:rPr>
              <a:t> de imagens </a:t>
            </a:r>
            <a:r>
              <a:rPr lang="en-US" sz="1600" dirty="0" err="1">
                <a:solidFill>
                  <a:schemeClr val="dk1"/>
                </a:solidFill>
              </a:rPr>
              <a:t>ou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vídeos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digitais</a:t>
            </a:r>
            <a:r>
              <a:rPr lang="en-US" sz="1600" dirty="0">
                <a:solidFill>
                  <a:schemeClr val="dk1"/>
                </a:solidFill>
              </a:rPr>
              <a:t>.</a:t>
            </a: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endParaRPr sz="1600" dirty="0">
              <a:solidFill>
                <a:schemeClr val="dk1"/>
              </a:solidFill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lang="en-US" sz="1600" dirty="0">
                <a:solidFill>
                  <a:schemeClr val="dk1"/>
                </a:solidFill>
              </a:rPr>
              <a:t>O </a:t>
            </a:r>
            <a:r>
              <a:rPr lang="en-US" sz="1600" dirty="0" err="1">
                <a:solidFill>
                  <a:schemeClr val="dk1"/>
                </a:solidFill>
              </a:rPr>
              <a:t>seu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propósito</a:t>
            </a:r>
            <a:r>
              <a:rPr lang="en-US" sz="1600" dirty="0">
                <a:solidFill>
                  <a:schemeClr val="dk1"/>
                </a:solidFill>
              </a:rPr>
              <a:t> é </a:t>
            </a:r>
            <a:r>
              <a:rPr lang="en-US" sz="1600" dirty="0" err="1">
                <a:solidFill>
                  <a:schemeClr val="dk1"/>
                </a:solidFill>
              </a:rPr>
              <a:t>tomar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decisões</a:t>
            </a:r>
            <a:r>
              <a:rPr lang="en-US" sz="1600" dirty="0">
                <a:solidFill>
                  <a:schemeClr val="dk1"/>
                </a:solidFill>
              </a:rPr>
              <a:t> a </a:t>
            </a:r>
            <a:r>
              <a:rPr lang="en-US" sz="1600" dirty="0" err="1">
                <a:solidFill>
                  <a:schemeClr val="dk1"/>
                </a:solidFill>
              </a:rPr>
              <a:t>partir</a:t>
            </a:r>
            <a:r>
              <a:rPr lang="en-US" sz="1600" dirty="0">
                <a:solidFill>
                  <a:schemeClr val="dk1"/>
                </a:solidFill>
              </a:rPr>
              <a:t> dessas </a:t>
            </a:r>
            <a:r>
              <a:rPr lang="en-US" sz="1600" dirty="0" err="1">
                <a:solidFill>
                  <a:schemeClr val="dk1"/>
                </a:solidFill>
              </a:rPr>
              <a:t>informações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sobre</a:t>
            </a:r>
            <a:r>
              <a:rPr lang="en-US" sz="1600" dirty="0">
                <a:solidFill>
                  <a:schemeClr val="dk1"/>
                </a:solidFill>
              </a:rPr>
              <a:t> o </a:t>
            </a:r>
            <a:r>
              <a:rPr lang="en-US" sz="1600" dirty="0" err="1">
                <a:solidFill>
                  <a:schemeClr val="dk1"/>
                </a:solidFill>
              </a:rPr>
              <a:t>ambiente</a:t>
            </a:r>
            <a:r>
              <a:rPr lang="en-US" sz="1600" dirty="0">
                <a:solidFill>
                  <a:schemeClr val="dk1"/>
                </a:solidFill>
              </a:rPr>
              <a:t> e </a:t>
            </a:r>
            <a:r>
              <a:rPr lang="en-US" sz="1600" dirty="0" err="1">
                <a:solidFill>
                  <a:schemeClr val="dk1"/>
                </a:solidFill>
              </a:rPr>
              <a:t>cenas</a:t>
            </a:r>
            <a:r>
              <a:rPr lang="en-US" sz="1600" dirty="0">
                <a:solidFill>
                  <a:schemeClr val="dk1"/>
                </a:solidFill>
              </a:rPr>
              <a:t> por </a:t>
            </a:r>
            <a:r>
              <a:rPr lang="en-US" sz="1600" dirty="0" err="1">
                <a:solidFill>
                  <a:schemeClr val="dk1"/>
                </a:solidFill>
              </a:rPr>
              <a:t>meio</a:t>
            </a:r>
            <a:r>
              <a:rPr lang="en-US" sz="1600" dirty="0">
                <a:solidFill>
                  <a:schemeClr val="dk1"/>
                </a:solidFill>
              </a:rPr>
              <a:t> de imagens (SHAPIRO; STOCKMAN, 2001).</a:t>
            </a: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endParaRPr lang="en-US" sz="1600" dirty="0">
              <a:solidFill>
                <a:schemeClr val="dk1"/>
              </a:solidFill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lang="en-US" sz="1600" dirty="0">
                <a:solidFill>
                  <a:schemeClr val="dk1"/>
                </a:solidFill>
              </a:rPr>
              <a:t>É </a:t>
            </a:r>
            <a:r>
              <a:rPr lang="en-US" sz="1600" dirty="0" err="1">
                <a:solidFill>
                  <a:schemeClr val="dk1"/>
                </a:solidFill>
              </a:rPr>
              <a:t>uma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área</a:t>
            </a:r>
            <a:r>
              <a:rPr lang="en-US" sz="1600" dirty="0">
                <a:solidFill>
                  <a:schemeClr val="dk1"/>
                </a:solidFill>
              </a:rPr>
              <a:t> que </a:t>
            </a:r>
            <a:r>
              <a:rPr lang="en-US" sz="1600" dirty="0" err="1">
                <a:solidFill>
                  <a:schemeClr val="dk1"/>
                </a:solidFill>
              </a:rPr>
              <a:t>cresce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em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ritmo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acelerado</a:t>
            </a:r>
            <a:r>
              <a:rPr lang="en-US" sz="1600" dirty="0">
                <a:solidFill>
                  <a:schemeClr val="dk1"/>
                </a:solidFill>
              </a:rPr>
              <a:t>, </a:t>
            </a:r>
            <a:r>
              <a:rPr lang="en-US" sz="1600" dirty="0" err="1">
                <a:solidFill>
                  <a:schemeClr val="dk1"/>
                </a:solidFill>
              </a:rPr>
              <a:t>devido</a:t>
            </a:r>
            <a:r>
              <a:rPr lang="en-US" sz="1600" dirty="0">
                <a:solidFill>
                  <a:schemeClr val="dk1"/>
                </a:solidFill>
              </a:rPr>
              <a:t> a </a:t>
            </a:r>
            <a:r>
              <a:rPr lang="en-US" sz="1600" dirty="0" err="1">
                <a:solidFill>
                  <a:schemeClr val="dk1"/>
                </a:solidFill>
              </a:rPr>
              <a:t>sua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importância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em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compreender</a:t>
            </a:r>
            <a:r>
              <a:rPr lang="en-US" sz="1600" dirty="0">
                <a:solidFill>
                  <a:schemeClr val="dk1"/>
                </a:solidFill>
              </a:rPr>
              <a:t> o </a:t>
            </a:r>
            <a:r>
              <a:rPr lang="en-US" sz="1600" dirty="0" err="1">
                <a:solidFill>
                  <a:schemeClr val="dk1"/>
                </a:solidFill>
              </a:rPr>
              <a:t>mundo</a:t>
            </a:r>
            <a:r>
              <a:rPr lang="en-US" sz="1600" dirty="0">
                <a:solidFill>
                  <a:schemeClr val="dk1"/>
                </a:solidFill>
              </a:rPr>
              <a:t> que </a:t>
            </a:r>
            <a:r>
              <a:rPr lang="en-US" sz="1600" dirty="0" err="1">
                <a:solidFill>
                  <a:schemeClr val="dk1"/>
                </a:solidFill>
              </a:rPr>
              <a:t>obersavamos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em</a:t>
            </a:r>
            <a:r>
              <a:rPr lang="en-US" sz="1600" dirty="0">
                <a:solidFill>
                  <a:schemeClr val="dk1"/>
                </a:solidFill>
              </a:rPr>
              <a:t> imagens.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/>
        </p:nvSpPr>
        <p:spPr>
          <a:xfrm>
            <a:off x="1619250" y="479425"/>
            <a:ext cx="70674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9830"/>
              </a:buClr>
              <a:buSzPts val="2400"/>
              <a:buFont typeface="Calibri"/>
              <a:buNone/>
            </a:pPr>
            <a:r>
              <a:rPr lang="pt-BR" sz="2400" b="1" dirty="0">
                <a:solidFill>
                  <a:srgbClr val="359830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lang="en-US" sz="1800" b="1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Reconhecimento</a:t>
            </a:r>
            <a:r>
              <a:rPr lang="en-US" sz="18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b="1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Padrões</a:t>
            </a:r>
            <a:endParaRPr dirty="0"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1545775" y="1419324"/>
            <a:ext cx="7067400" cy="372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-US" sz="1600" dirty="0" err="1">
                <a:solidFill>
                  <a:srgbClr val="252525"/>
                </a:solidFill>
              </a:rPr>
              <a:t>Reconhecimento</a:t>
            </a:r>
            <a:r>
              <a:rPr lang="en-US" sz="1600" dirty="0">
                <a:solidFill>
                  <a:srgbClr val="252525"/>
                </a:solidFill>
              </a:rPr>
              <a:t> de </a:t>
            </a:r>
            <a:r>
              <a:rPr lang="en-US" sz="1600" dirty="0" err="1">
                <a:solidFill>
                  <a:srgbClr val="252525"/>
                </a:solidFill>
              </a:rPr>
              <a:t>Padrões</a:t>
            </a:r>
            <a:r>
              <a:rPr lang="en-US" sz="1600" dirty="0">
                <a:solidFill>
                  <a:srgbClr val="252525"/>
                </a:solidFill>
              </a:rPr>
              <a:t> (RP) é </a:t>
            </a:r>
            <a:r>
              <a:rPr lang="en-US" sz="1600" dirty="0" err="1">
                <a:solidFill>
                  <a:srgbClr val="252525"/>
                </a:solidFill>
              </a:rPr>
              <a:t>uma</a:t>
            </a:r>
            <a:r>
              <a:rPr lang="en-US" sz="1600" dirty="0">
                <a:solidFill>
                  <a:srgbClr val="252525"/>
                </a:solidFill>
              </a:rPr>
              <a:t> </a:t>
            </a:r>
            <a:r>
              <a:rPr lang="en-US" sz="1600" dirty="0" err="1">
                <a:solidFill>
                  <a:srgbClr val="252525"/>
                </a:solidFill>
              </a:rPr>
              <a:t>disciplina</a:t>
            </a:r>
            <a:r>
              <a:rPr lang="en-US" sz="1600" dirty="0">
                <a:solidFill>
                  <a:srgbClr val="252525"/>
                </a:solidFill>
              </a:rPr>
              <a:t> </a:t>
            </a:r>
            <a:r>
              <a:rPr lang="en-US" sz="1600" dirty="0" err="1">
                <a:solidFill>
                  <a:srgbClr val="252525"/>
                </a:solidFill>
              </a:rPr>
              <a:t>científica</a:t>
            </a:r>
            <a:r>
              <a:rPr lang="en-US" sz="1600" dirty="0">
                <a:solidFill>
                  <a:srgbClr val="252525"/>
                </a:solidFill>
              </a:rPr>
              <a:t> </a:t>
            </a:r>
            <a:r>
              <a:rPr lang="en-US" sz="1600" dirty="0" err="1">
                <a:solidFill>
                  <a:srgbClr val="252525"/>
                </a:solidFill>
              </a:rPr>
              <a:t>onde</a:t>
            </a:r>
            <a:r>
              <a:rPr lang="en-US" sz="1600" dirty="0">
                <a:solidFill>
                  <a:srgbClr val="252525"/>
                </a:solidFill>
              </a:rPr>
              <a:t> o principal </a:t>
            </a:r>
            <a:r>
              <a:rPr lang="en-US" sz="1600" dirty="0" err="1">
                <a:solidFill>
                  <a:srgbClr val="252525"/>
                </a:solidFill>
              </a:rPr>
              <a:t>objetivo</a:t>
            </a:r>
            <a:r>
              <a:rPr lang="en-US" sz="1600" dirty="0">
                <a:solidFill>
                  <a:srgbClr val="252525"/>
                </a:solidFill>
              </a:rPr>
              <a:t> é a </a:t>
            </a:r>
            <a:r>
              <a:rPr lang="en-US" sz="1600" dirty="0" err="1">
                <a:solidFill>
                  <a:srgbClr val="252525"/>
                </a:solidFill>
              </a:rPr>
              <a:t>classificação</a:t>
            </a:r>
            <a:r>
              <a:rPr lang="en-US" sz="1600" dirty="0">
                <a:solidFill>
                  <a:srgbClr val="252525"/>
                </a:solidFill>
              </a:rPr>
              <a:t> de </a:t>
            </a:r>
            <a:r>
              <a:rPr lang="en-US" sz="1600" dirty="0" err="1">
                <a:solidFill>
                  <a:srgbClr val="252525"/>
                </a:solidFill>
              </a:rPr>
              <a:t>objetos</a:t>
            </a:r>
            <a:r>
              <a:rPr lang="en-US" sz="1600" dirty="0">
                <a:solidFill>
                  <a:srgbClr val="252525"/>
                </a:solidFill>
              </a:rPr>
              <a:t>, </a:t>
            </a:r>
            <a:r>
              <a:rPr lang="en-US" sz="1600" dirty="0" err="1">
                <a:solidFill>
                  <a:srgbClr val="252525"/>
                </a:solidFill>
              </a:rPr>
              <a:t>além</a:t>
            </a:r>
            <a:r>
              <a:rPr lang="en-US" sz="1600" dirty="0">
                <a:solidFill>
                  <a:srgbClr val="252525"/>
                </a:solidFill>
              </a:rPr>
              <a:t> de </a:t>
            </a:r>
            <a:r>
              <a:rPr lang="en-US" sz="1600" dirty="0" err="1">
                <a:solidFill>
                  <a:srgbClr val="252525"/>
                </a:solidFill>
              </a:rPr>
              <a:t>também</a:t>
            </a:r>
            <a:r>
              <a:rPr lang="en-US" sz="1600" dirty="0">
                <a:solidFill>
                  <a:srgbClr val="252525"/>
                </a:solidFill>
              </a:rPr>
              <a:t> </a:t>
            </a:r>
            <a:r>
              <a:rPr lang="en-US" sz="1600" dirty="0" err="1">
                <a:solidFill>
                  <a:srgbClr val="252525"/>
                </a:solidFill>
              </a:rPr>
              <a:t>abranger</a:t>
            </a:r>
            <a:r>
              <a:rPr lang="en-US" sz="1600" dirty="0">
                <a:solidFill>
                  <a:srgbClr val="252525"/>
                </a:solidFill>
              </a:rPr>
              <a:t> a </a:t>
            </a:r>
            <a:r>
              <a:rPr lang="en-US" sz="1600" dirty="0" err="1">
                <a:solidFill>
                  <a:srgbClr val="252525"/>
                </a:solidFill>
              </a:rPr>
              <a:t>tarefa</a:t>
            </a:r>
            <a:r>
              <a:rPr lang="en-US" sz="1600" dirty="0">
                <a:solidFill>
                  <a:srgbClr val="252525"/>
                </a:solidFill>
              </a:rPr>
              <a:t> de </a:t>
            </a:r>
            <a:r>
              <a:rPr lang="en-US" sz="1600" dirty="0" err="1">
                <a:solidFill>
                  <a:srgbClr val="252525"/>
                </a:solidFill>
              </a:rPr>
              <a:t>agrupamento</a:t>
            </a:r>
            <a:r>
              <a:rPr lang="en-US" sz="1600" dirty="0">
                <a:solidFill>
                  <a:srgbClr val="252525"/>
                </a:solidFill>
              </a:rPr>
              <a:t> (THEODORIDIS; KOUTROUMBAS, 2008).</a:t>
            </a:r>
            <a:endParaRPr sz="1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9918E0B-56E0-42B4-A7D8-6B209514F4F8}"/>
              </a:ext>
            </a:extLst>
          </p:cNvPr>
          <p:cNvSpPr txBox="1"/>
          <p:nvPr/>
        </p:nvSpPr>
        <p:spPr>
          <a:xfrm>
            <a:off x="2964264" y="3871180"/>
            <a:ext cx="4531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000" b="1" dirty="0" err="1"/>
              <a:t>Figura</a:t>
            </a:r>
            <a:r>
              <a:rPr lang="en-US" sz="1000" b="1" dirty="0"/>
              <a:t> 3</a:t>
            </a:r>
            <a:r>
              <a:rPr lang="en-US" sz="1000" dirty="0"/>
              <a:t>: </a:t>
            </a:r>
            <a:r>
              <a:rPr lang="en-US" sz="1000" dirty="0" err="1"/>
              <a:t>Estrutura</a:t>
            </a:r>
            <a:r>
              <a:rPr lang="en-US" sz="1000" dirty="0"/>
              <a:t> de </a:t>
            </a:r>
            <a:r>
              <a:rPr lang="en-US" sz="1000" dirty="0" err="1"/>
              <a:t>sistemas</a:t>
            </a:r>
            <a:r>
              <a:rPr lang="en-US" sz="1000" dirty="0"/>
              <a:t> de </a:t>
            </a:r>
            <a:r>
              <a:rPr lang="en-US" sz="1000" dirty="0" err="1"/>
              <a:t>Reconhecimento</a:t>
            </a:r>
            <a:r>
              <a:rPr lang="en-US" sz="1000" dirty="0"/>
              <a:t> de </a:t>
            </a:r>
            <a:r>
              <a:rPr lang="en-US" sz="1000" dirty="0" err="1"/>
              <a:t>Padrões</a:t>
            </a:r>
            <a:r>
              <a:rPr lang="en-US" sz="1000" dirty="0"/>
              <a:t> (</a:t>
            </a:r>
            <a:r>
              <a:rPr lang="en-US" sz="1000" dirty="0" err="1"/>
              <a:t>adaptado</a:t>
            </a:r>
            <a:r>
              <a:rPr lang="en-US" sz="1000" dirty="0"/>
              <a:t> de </a:t>
            </a:r>
            <a:r>
              <a:rPr lang="en-US" sz="1000" dirty="0" err="1"/>
              <a:t>Theodoridis</a:t>
            </a:r>
            <a:r>
              <a:rPr lang="en-US" sz="1000" dirty="0"/>
              <a:t> e </a:t>
            </a:r>
            <a:r>
              <a:rPr lang="en-US" sz="1000" dirty="0" err="1"/>
              <a:t>Koutroumbas</a:t>
            </a:r>
            <a:r>
              <a:rPr lang="en-US" sz="1000" dirty="0"/>
              <a:t> (2008)).</a:t>
            </a:r>
            <a:endParaRPr lang="en-US" sz="1000" i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1F7149-7930-429F-95E5-26538025B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5" y="2314295"/>
            <a:ext cx="8896350" cy="14954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1038300" y="1182500"/>
            <a:ext cx="7067400" cy="39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spcBef>
                <a:spcPts val="280"/>
              </a:spcBef>
              <a:spcAft>
                <a:spcPts val="0"/>
              </a:spcAft>
              <a:buSzPts val="1600"/>
              <a:buFont typeface="Arial"/>
              <a:buChar char="➔"/>
            </a:pPr>
            <a:r>
              <a:rPr lang="en-US" sz="1600" b="1" dirty="0" err="1">
                <a:latin typeface="Arial"/>
                <a:ea typeface="Arial"/>
                <a:cs typeface="Arial"/>
                <a:sym typeface="Arial"/>
              </a:rPr>
              <a:t>Geral</a:t>
            </a:r>
            <a:endParaRPr sz="16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Avaliar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desempenho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dos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algoritmos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Naive Bayes, KNN e C4.5 (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Árvores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Decisão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) para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classificação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gestos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Línguas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Sinais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baseado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características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obtidas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por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técnicas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de VC.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spcBef>
                <a:spcPts val="280"/>
              </a:spcBef>
              <a:spcAft>
                <a:spcPts val="0"/>
              </a:spcAft>
              <a:buSzPts val="1600"/>
              <a:buFont typeface="Arial"/>
              <a:buChar char="➔"/>
            </a:pPr>
            <a:r>
              <a:rPr lang="en-US" sz="1600" b="1" dirty="0" err="1">
                <a:latin typeface="Arial"/>
                <a:ea typeface="Arial"/>
                <a:cs typeface="Arial"/>
                <a:sym typeface="Arial"/>
              </a:rPr>
              <a:t>Especificos</a:t>
            </a: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➔"/>
            </a:pP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Auxiliar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no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desenvolvimento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de um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método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melhorar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reconhecimento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da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mão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➔"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➔"/>
            </a:pP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Desenvolver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um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aplicativo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utilizando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algoritmos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classificação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explorados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para a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análise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de dados de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gestos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de LIBRAS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representados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por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características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obtidas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por VC;</a:t>
            </a: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➔"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➔"/>
            </a:pP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Escrever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publicar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artigos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com base no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estudo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realizado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1619250" y="341250"/>
            <a:ext cx="70674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9830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359830"/>
                </a:solidFill>
                <a:latin typeface="Calibri"/>
                <a:ea typeface="Calibri"/>
                <a:cs typeface="Calibri"/>
                <a:sym typeface="Calibri"/>
              </a:rPr>
              <a:t>Objetivos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Gera</a:t>
            </a: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 </a:t>
            </a:r>
            <a:r>
              <a:rPr lang="en-US" sz="1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 Específicos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1619250" y="479425"/>
            <a:ext cx="70674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9830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359830"/>
                </a:solidFill>
                <a:latin typeface="Calibri"/>
                <a:ea typeface="Calibri"/>
                <a:cs typeface="Calibri"/>
                <a:sym typeface="Calibri"/>
              </a:rPr>
              <a:t>Referencial teórico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Aprendizado de Máquina</a:t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953550" y="1569288"/>
            <a:ext cx="72369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lang="pt-BR" sz="1600" dirty="0">
                <a:solidFill>
                  <a:schemeClr val="dk1"/>
                </a:solidFill>
              </a:rPr>
              <a:t>O Aprendizado de Máquina (AM) oferece métodos para automatizar, adaptar tarefas e representações, traduzir sinais em símbolos, etc.</a:t>
            </a: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endParaRPr lang="pt-BR" sz="1600" dirty="0">
              <a:solidFill>
                <a:schemeClr val="dk1"/>
              </a:solidFill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lang="pt-BR" sz="1600" dirty="0">
                <a:solidFill>
                  <a:schemeClr val="dk1"/>
                </a:solidFill>
              </a:rPr>
              <a:t>A capacidade de raciocinar e aprender são as duas principais competências associadas a sistemas que utilizam AM.</a:t>
            </a: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endParaRPr lang="pt-BR" sz="1600" dirty="0">
              <a:solidFill>
                <a:schemeClr val="dk1"/>
              </a:solidFill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lang="pt-BR" sz="1600" dirty="0">
                <a:solidFill>
                  <a:schemeClr val="dk1"/>
                </a:solidFill>
              </a:rPr>
              <a:t>No estudo do AM existem dois tipos clássicos de aprendizado.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1619250" y="479425"/>
            <a:ext cx="70674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9830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359830"/>
                </a:solidFill>
                <a:latin typeface="Calibri"/>
                <a:ea typeface="Calibri"/>
                <a:cs typeface="Calibri"/>
                <a:sym typeface="Calibri"/>
              </a:rPr>
              <a:t>Referencial teórico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Aprendizado de Máquina</a:t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953550" y="1569288"/>
            <a:ext cx="72369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B104269-3B44-4D7B-9C60-F47AE92F8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3" y="1755397"/>
            <a:ext cx="4514427" cy="286189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AA5F14D-3DA0-4323-ADC1-73C153436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6480" y="1755397"/>
            <a:ext cx="4167507" cy="286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14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/>
        </p:nvSpPr>
        <p:spPr>
          <a:xfrm>
            <a:off x="1619250" y="479425"/>
            <a:ext cx="70674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9830"/>
              </a:buClr>
              <a:buSzPts val="2400"/>
              <a:buFont typeface="Calibri"/>
              <a:buNone/>
            </a:pPr>
            <a:r>
              <a:rPr lang="en-US" sz="2400" b="1" dirty="0" err="1">
                <a:solidFill>
                  <a:srgbClr val="359830"/>
                </a:solidFill>
                <a:latin typeface="Calibri"/>
                <a:ea typeface="Calibri"/>
                <a:cs typeface="Calibri"/>
                <a:sym typeface="Calibri"/>
              </a:rPr>
              <a:t>Referencial</a:t>
            </a:r>
            <a:r>
              <a:rPr lang="en-US" sz="2400" b="1" dirty="0">
                <a:solidFill>
                  <a:srgbClr val="35983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359830"/>
                </a:solidFill>
                <a:latin typeface="Calibri"/>
                <a:ea typeface="Calibri"/>
                <a:cs typeface="Calibri"/>
                <a:sym typeface="Calibri"/>
              </a:rPr>
              <a:t>teórico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lang="en-US" sz="18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Naive Bayes</a:t>
            </a:r>
            <a:endParaRPr dirty="0"/>
          </a:p>
        </p:txBody>
      </p:sp>
      <p:sp>
        <p:nvSpPr>
          <p:cNvPr id="174" name="Google Shape;174;p25"/>
          <p:cNvSpPr txBox="1"/>
          <p:nvPr/>
        </p:nvSpPr>
        <p:spPr>
          <a:xfrm>
            <a:off x="807100" y="1307475"/>
            <a:ext cx="7565100" cy="30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2865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lang="en-US" sz="1600" dirty="0" err="1">
                <a:solidFill>
                  <a:schemeClr val="dk1"/>
                </a:solidFill>
              </a:rPr>
              <a:t>Classificador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probabilístico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utilizando</a:t>
            </a:r>
            <a:r>
              <a:rPr lang="en-US" sz="1600" dirty="0">
                <a:solidFill>
                  <a:schemeClr val="dk1"/>
                </a:solidFill>
              </a:rPr>
              <a:t> a Teoria de Bayes;</a:t>
            </a:r>
          </a:p>
          <a:p>
            <a:pPr marL="29845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</a:endParaRPr>
          </a:p>
          <a:p>
            <a:pPr marL="62865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lang="pt-BR" sz="1600" dirty="0">
                <a:solidFill>
                  <a:schemeClr val="dk1"/>
                </a:solidFill>
              </a:rPr>
              <a:t>Hipótese de independência condicional entre os atributos.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75" name="Google Shape;175;p2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cxnSp>
        <p:nvCxnSpPr>
          <p:cNvPr id="176" name="Google Shape;176;p25"/>
          <p:cNvCxnSpPr/>
          <p:nvPr/>
        </p:nvCxnSpPr>
        <p:spPr>
          <a:xfrm rot="10800000" flipH="1">
            <a:off x="6969475" y="3801300"/>
            <a:ext cx="461700" cy="306000"/>
          </a:xfrm>
          <a:prstGeom prst="straightConnector1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4E5BA514-8638-40B1-8BD7-43B0020543B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715" y="3491002"/>
            <a:ext cx="4733925" cy="1413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776</Words>
  <Application>Microsoft Office PowerPoint</Application>
  <PresentationFormat>Apresentação na tela (16:9)</PresentationFormat>
  <Paragraphs>162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</dc:creator>
  <cp:lastModifiedBy>João Felipe</cp:lastModifiedBy>
  <cp:revision>38</cp:revision>
  <dcterms:modified xsi:type="dcterms:W3CDTF">2019-07-02T17:38:47Z</dcterms:modified>
</cp:coreProperties>
</file>