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257" r:id="rId3"/>
    <p:sldId id="273" r:id="rId4"/>
    <p:sldId id="267" r:id="rId5"/>
    <p:sldId id="268" r:id="rId6"/>
    <p:sldId id="274" r:id="rId7"/>
    <p:sldId id="266" r:id="rId8"/>
    <p:sldId id="260" r:id="rId9"/>
    <p:sldId id="261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7893" autoAdjust="0"/>
  </p:normalViewPr>
  <p:slideViewPr>
    <p:cSldViewPr snapToGrid="0">
      <p:cViewPr varScale="1">
        <p:scale>
          <a:sx n="78" d="100"/>
          <a:sy n="78" d="100"/>
        </p:scale>
        <p:origin x="8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1" d="100"/>
        <a:sy n="10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634D4-B69B-4AE4-B543-7BE6D333C0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5735F-DB4D-4749-A3C1-59456FA63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5735F-DB4D-4749-A3C1-59456FA634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6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9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1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9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53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51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1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7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4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6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6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5D13-4399-4A90-93FA-F6ABDEAC30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FFDB-60F2-4B30-9DCE-EFA1DFC13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22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592" y="648930"/>
            <a:ext cx="9360408" cy="3500284"/>
          </a:xfrm>
        </p:spPr>
        <p:txBody>
          <a:bodyPr>
            <a:normAutofit/>
          </a:bodyPr>
          <a:lstStyle/>
          <a:p>
            <a:r>
              <a:rPr lang="en-US" sz="5300" dirty="0" smtClean="0">
                <a:solidFill>
                  <a:srgbClr val="FF0000"/>
                </a:solidFill>
              </a:rPr>
              <a:t>LU</a:t>
            </a:r>
            <a:r>
              <a:rPr lang="en-US" sz="5300" dirty="0">
                <a:solidFill>
                  <a:srgbClr val="FF0000"/>
                </a:solidFill>
              </a:rPr>
              <a:t/>
            </a:r>
            <a:br>
              <a:rPr lang="en-US" sz="5300" dirty="0">
                <a:solidFill>
                  <a:srgbClr val="FF0000"/>
                </a:solidFill>
              </a:rPr>
            </a:br>
            <a:r>
              <a:rPr lang="en-US" sz="5300" dirty="0">
                <a:solidFill>
                  <a:srgbClr val="FF0000"/>
                </a:solidFill>
              </a:rPr>
              <a:t>Partitioning</a:t>
            </a:r>
            <a:r>
              <a:rPr lang="en-US" sz="5300" dirty="0" smtClean="0">
                <a:solidFill>
                  <a:srgbClr val="FF0000"/>
                </a:solidFill>
              </a:rPr>
              <a:t/>
            </a:r>
            <a:br>
              <a:rPr lang="en-US" sz="53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(DISSEMINATION / DECOMPOSITION)</a:t>
            </a:r>
            <a:r>
              <a:rPr lang="en-US" sz="5300" dirty="0" smtClean="0">
                <a:solidFill>
                  <a:srgbClr val="FF0000"/>
                </a:solidFill>
              </a:rPr>
              <a:t/>
            </a:r>
            <a:br>
              <a:rPr lang="en-US" sz="5300" dirty="0" smtClean="0">
                <a:solidFill>
                  <a:srgbClr val="FF0000"/>
                </a:solidFill>
              </a:rPr>
            </a:br>
            <a:r>
              <a:rPr lang="en-US" sz="5300" dirty="0" smtClean="0">
                <a:solidFill>
                  <a:srgbClr val="FF0000"/>
                </a:solidFill>
              </a:rPr>
              <a:t>method</a:t>
            </a:r>
            <a:endParaRPr lang="en-US" sz="53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7574"/>
            <a:ext cx="9144000" cy="763770"/>
          </a:xfrm>
        </p:spPr>
        <p:txBody>
          <a:bodyPr/>
          <a:lstStyle/>
          <a:p>
            <a:r>
              <a:rPr lang="lt-LT" dirty="0" smtClean="0"/>
              <a:t>Presentation by Džiugas Pečiulevičius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65761"/>
            <a:ext cx="10353761" cy="10769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Briefly…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42720"/>
            <a:ext cx="10353762" cy="4348480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We write system equation into a matrix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smtClean="0"/>
              <a:t>Now before we use gauss method, we can write down out lower tringle matrix. After completing gauss method, we can now write down the upper matrix.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6" y="1956130"/>
            <a:ext cx="4496190" cy="1280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74" y="4312800"/>
            <a:ext cx="6500423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8880" y="3159760"/>
            <a:ext cx="599556" cy="6557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080"/>
            <a:ext cx="10353762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3) After we found lower and upper matrixes, we can now write A = LU formula. Numbers not in triangles are freely chosen.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4) And now we find X and Y values with the help of these formulas:  </a:t>
            </a:r>
            <a:r>
              <a:rPr lang="lt-LT" dirty="0" smtClean="0">
                <a:solidFill>
                  <a:srgbClr val="FF0000"/>
                </a:solidFill>
              </a:rPr>
              <a:t>LY </a:t>
            </a:r>
            <a:r>
              <a:rPr lang="lt-LT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   </a:t>
            </a:r>
            <a:r>
              <a:rPr lang="en-US" dirty="0" smtClean="0"/>
              <a:t>&amp;   </a:t>
            </a:r>
            <a:r>
              <a:rPr lang="en-US" dirty="0" smtClean="0">
                <a:solidFill>
                  <a:srgbClr val="FFFF00"/>
                </a:solidFill>
              </a:rPr>
              <a:t>UX</a:t>
            </a:r>
            <a:r>
              <a:rPr lang="lt-LT" dirty="0" smtClean="0">
                <a:solidFill>
                  <a:srgbClr val="FFFF00"/>
                </a:solidFill>
              </a:rPr>
              <a:t> </a:t>
            </a:r>
            <a:r>
              <a:rPr lang="lt-LT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FF00"/>
                </a:solidFill>
              </a:rPr>
              <a:t> 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5" y="2280797"/>
            <a:ext cx="6561389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17311"/>
            <a:ext cx="10353761" cy="1326321"/>
          </a:xfrm>
        </p:spPr>
        <p:txBody>
          <a:bodyPr/>
          <a:lstStyle/>
          <a:p>
            <a:r>
              <a:rPr lang="en-US" dirty="0" smtClean="0"/>
              <a:t>Thank you for the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132632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</a:t>
            </a:r>
            <a:r>
              <a:rPr lang="en-US" sz="3200" dirty="0" smtClean="0">
                <a:solidFill>
                  <a:srgbClr val="FF0000"/>
                </a:solidFill>
              </a:rPr>
              <a:t>lu</a:t>
            </a:r>
            <a:r>
              <a:rPr lang="en-US" sz="3200" dirty="0" smtClean="0"/>
              <a:t> (</a:t>
            </a:r>
            <a:r>
              <a:rPr lang="en-US" sz="3200" dirty="0" smtClean="0">
                <a:solidFill>
                  <a:srgbClr val="FF0000"/>
                </a:solidFill>
              </a:rPr>
              <a:t>l</a:t>
            </a:r>
            <a:r>
              <a:rPr lang="en-US" sz="3200" dirty="0" smtClean="0"/>
              <a:t>ower-</a:t>
            </a:r>
            <a:r>
              <a:rPr lang="en-US" sz="3200" dirty="0" smtClean="0">
                <a:solidFill>
                  <a:srgbClr val="FF0000"/>
                </a:solidFill>
              </a:rPr>
              <a:t>u</a:t>
            </a:r>
            <a:r>
              <a:rPr lang="en-US" sz="3200" dirty="0" smtClean="0"/>
              <a:t>pper) </a:t>
            </a:r>
            <a:r>
              <a:rPr lang="lt-LT" sz="3200" dirty="0" smtClean="0"/>
              <a:t>partitioning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An LU decomposition </a:t>
            </a:r>
            <a:r>
              <a:rPr lang="en-US" dirty="0" smtClean="0">
                <a:effectLst/>
              </a:rPr>
              <a:t>of a matrix </a:t>
            </a:r>
            <a:r>
              <a:rPr lang="en-US" i="1" dirty="0">
                <a:effectLst/>
              </a:rPr>
              <a:t>A</a:t>
            </a:r>
            <a:r>
              <a:rPr lang="en-US" dirty="0">
                <a:effectLst/>
              </a:rPr>
              <a:t> is a product of a lower-triangular </a:t>
            </a:r>
            <a:r>
              <a:rPr lang="en-US" dirty="0" smtClean="0">
                <a:effectLst/>
              </a:rPr>
              <a:t>matrix </a:t>
            </a:r>
            <a:r>
              <a:rPr lang="en-US" b="1" i="1" dirty="0" smtClean="0">
                <a:effectLst/>
              </a:rPr>
              <a:t>L</a:t>
            </a:r>
            <a:r>
              <a:rPr lang="en-US" dirty="0">
                <a:effectLst/>
              </a:rPr>
              <a:t> and an upper-triangular matrix </a:t>
            </a:r>
            <a:r>
              <a:rPr lang="en-US" b="1" i="1" dirty="0">
                <a:effectLst/>
              </a:rPr>
              <a:t>U</a:t>
            </a:r>
            <a:r>
              <a:rPr lang="en-US" dirty="0">
                <a:effectLst/>
              </a:rPr>
              <a:t>.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LU </a:t>
            </a:r>
            <a:r>
              <a:rPr lang="en-US" b="1" dirty="0">
                <a:effectLst/>
              </a:rPr>
              <a:t>decomposition</a:t>
            </a:r>
            <a:r>
              <a:rPr lang="en-US" dirty="0">
                <a:effectLst/>
              </a:rPr>
              <a:t> can be viewed as the matrix form of Gaussian elimination. </a:t>
            </a:r>
            <a:endParaRPr lang="lt-LT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98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>
                <a:effectLst/>
              </a:rPr>
              <a:t>	</a:t>
            </a:r>
            <a:r>
              <a:rPr lang="en-US" dirty="0">
                <a:effectLst/>
              </a:rPr>
              <a:t>				</a:t>
            </a:r>
            <a:r>
              <a:rPr lang="en-US" dirty="0" smtClean="0">
                <a:effectLst/>
              </a:rPr>
              <a:t>	</a:t>
            </a:r>
            <a:r>
              <a:rPr lang="lt-LT" b="1" i="1" u="sng" dirty="0" smtClean="0">
                <a:solidFill>
                  <a:srgbClr val="FF0000"/>
                </a:solidFill>
                <a:effectLst/>
              </a:rPr>
              <a:t>A </a:t>
            </a:r>
            <a:r>
              <a:rPr lang="en-US" b="1" i="1" u="sng" dirty="0">
                <a:solidFill>
                  <a:srgbClr val="FF0000"/>
                </a:solidFill>
                <a:effectLst/>
              </a:rPr>
              <a:t>= LU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		</a:t>
            </a:r>
            <a:r>
              <a:rPr lang="en-US" b="1" dirty="0" smtClean="0">
                <a:effectLst/>
              </a:rPr>
              <a:t>	[</a:t>
            </a:r>
            <a:r>
              <a:rPr lang="en-US" b="1" dirty="0">
                <a:effectLst/>
              </a:rPr>
              <a:t>A]			   [L]                                   [U]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	</a:t>
            </a:r>
            <a:r>
              <a:rPr lang="en-US" b="1" dirty="0">
                <a:effectLst/>
              </a:rPr>
              <a:t>	a</a:t>
            </a:r>
            <a:r>
              <a:rPr lang="en-US" b="1" baseline="-25000" dirty="0">
                <a:effectLst/>
              </a:rPr>
              <a:t>11</a:t>
            </a:r>
            <a:r>
              <a:rPr lang="en-US" b="1" dirty="0">
                <a:effectLst/>
              </a:rPr>
              <a:t>	a</a:t>
            </a:r>
            <a:r>
              <a:rPr lang="en-US" b="1" baseline="-25000" dirty="0">
                <a:effectLst/>
              </a:rPr>
              <a:t>12</a:t>
            </a:r>
            <a:r>
              <a:rPr lang="en-US" b="1" dirty="0">
                <a:effectLst/>
              </a:rPr>
              <a:t>	a</a:t>
            </a:r>
            <a:r>
              <a:rPr lang="en-US" b="1" baseline="-25000" dirty="0">
                <a:effectLst/>
              </a:rPr>
              <a:t>13                </a:t>
            </a:r>
            <a:r>
              <a:rPr lang="en-US" b="1" dirty="0">
                <a:effectLst/>
              </a:rPr>
              <a:t>l</a:t>
            </a:r>
            <a:r>
              <a:rPr lang="en-US" b="1" baseline="-25000" dirty="0">
                <a:effectLst/>
              </a:rPr>
              <a:t>11</a:t>
            </a:r>
            <a:r>
              <a:rPr lang="en-US" b="1" dirty="0">
                <a:effectLst/>
              </a:rPr>
              <a:t>	    </a:t>
            </a:r>
            <a:r>
              <a:rPr lang="en-US" dirty="0">
                <a:effectLst/>
              </a:rPr>
              <a:t>0</a:t>
            </a:r>
            <a:r>
              <a:rPr lang="en-US" b="1" dirty="0">
                <a:effectLst/>
              </a:rPr>
              <a:t>	    </a:t>
            </a:r>
            <a:r>
              <a:rPr lang="en-US" dirty="0">
                <a:effectLst/>
              </a:rPr>
              <a:t>0</a:t>
            </a:r>
            <a:r>
              <a:rPr lang="en-US" b="1" dirty="0">
                <a:effectLst/>
              </a:rPr>
              <a:t>	u</a:t>
            </a:r>
            <a:r>
              <a:rPr lang="en-US" b="1" baseline="-25000" dirty="0">
                <a:effectLst/>
              </a:rPr>
              <a:t>11</a:t>
            </a:r>
            <a:r>
              <a:rPr lang="en-US" b="1" dirty="0">
                <a:effectLst/>
              </a:rPr>
              <a:t>	u</a:t>
            </a:r>
            <a:r>
              <a:rPr lang="en-US" b="1" baseline="-25000" dirty="0">
                <a:effectLst/>
              </a:rPr>
              <a:t>12</a:t>
            </a:r>
            <a:r>
              <a:rPr lang="en-US" b="1" dirty="0">
                <a:effectLst/>
              </a:rPr>
              <a:t>	u</a:t>
            </a:r>
            <a:r>
              <a:rPr lang="en-US" b="1" baseline="-25000" dirty="0">
                <a:effectLst/>
              </a:rPr>
              <a:t>13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	A   </a:t>
            </a:r>
            <a:r>
              <a:rPr lang="en-US" b="1" dirty="0">
                <a:effectLst/>
              </a:rPr>
              <a:t>=	a</a:t>
            </a:r>
            <a:r>
              <a:rPr lang="en-US" b="1" baseline="-25000" dirty="0">
                <a:effectLst/>
              </a:rPr>
              <a:t>21</a:t>
            </a:r>
            <a:r>
              <a:rPr lang="en-US" b="1" dirty="0">
                <a:effectLst/>
              </a:rPr>
              <a:t>	a</a:t>
            </a:r>
            <a:r>
              <a:rPr lang="en-US" b="1" baseline="-25000" dirty="0">
                <a:effectLst/>
              </a:rPr>
              <a:t>22</a:t>
            </a:r>
            <a:r>
              <a:rPr lang="en-US" b="1" dirty="0">
                <a:effectLst/>
              </a:rPr>
              <a:t>	a</a:t>
            </a:r>
            <a:r>
              <a:rPr lang="en-US" b="1" baseline="-25000" dirty="0">
                <a:effectLst/>
              </a:rPr>
              <a:t>23      </a:t>
            </a:r>
            <a:r>
              <a:rPr lang="en-US" b="1" dirty="0">
                <a:effectLst/>
              </a:rPr>
              <a:t>=    l</a:t>
            </a:r>
            <a:r>
              <a:rPr lang="en-US" b="1" baseline="-25000" dirty="0">
                <a:effectLst/>
              </a:rPr>
              <a:t>21</a:t>
            </a:r>
            <a:r>
              <a:rPr lang="en-US" b="1" dirty="0">
                <a:effectLst/>
              </a:rPr>
              <a:t>	    l</a:t>
            </a:r>
            <a:r>
              <a:rPr lang="en-US" b="1" baseline="-25000" dirty="0">
                <a:effectLst/>
              </a:rPr>
              <a:t>22</a:t>
            </a:r>
            <a:r>
              <a:rPr lang="en-US" b="1" dirty="0">
                <a:effectLst/>
              </a:rPr>
              <a:t>	    </a:t>
            </a:r>
            <a:r>
              <a:rPr lang="en-US" dirty="0">
                <a:effectLst/>
              </a:rPr>
              <a:t>0</a:t>
            </a:r>
            <a:r>
              <a:rPr lang="en-US" b="1" dirty="0">
                <a:effectLst/>
              </a:rPr>
              <a:t>	 </a:t>
            </a:r>
            <a:r>
              <a:rPr lang="en-US" dirty="0">
                <a:effectLst/>
              </a:rPr>
              <a:t>0</a:t>
            </a:r>
            <a:r>
              <a:rPr lang="en-US" b="1" dirty="0">
                <a:effectLst/>
              </a:rPr>
              <a:t>	u</a:t>
            </a:r>
            <a:r>
              <a:rPr lang="en-US" b="1" baseline="-25000" dirty="0">
                <a:effectLst/>
              </a:rPr>
              <a:t>22</a:t>
            </a:r>
            <a:r>
              <a:rPr lang="en-US" b="1" dirty="0">
                <a:effectLst/>
              </a:rPr>
              <a:t>	u</a:t>
            </a:r>
            <a:r>
              <a:rPr lang="en-US" b="1" baseline="-25000" dirty="0">
                <a:effectLst/>
              </a:rPr>
              <a:t>23</a:t>
            </a:r>
            <a:r>
              <a:rPr lang="en-US" b="1" dirty="0">
                <a:effectLst/>
              </a:rPr>
              <a:t>     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	</a:t>
            </a:r>
            <a:r>
              <a:rPr lang="en-US" b="1" dirty="0">
                <a:effectLst/>
              </a:rPr>
              <a:t>	a</a:t>
            </a:r>
            <a:r>
              <a:rPr lang="en-US" b="1" baseline="-25000" dirty="0">
                <a:effectLst/>
              </a:rPr>
              <a:t>31</a:t>
            </a:r>
            <a:r>
              <a:rPr lang="en-US" b="1" dirty="0">
                <a:effectLst/>
              </a:rPr>
              <a:t>	a</a:t>
            </a:r>
            <a:r>
              <a:rPr lang="en-US" b="1" baseline="-25000" dirty="0">
                <a:effectLst/>
              </a:rPr>
              <a:t>32</a:t>
            </a:r>
            <a:r>
              <a:rPr lang="en-US" b="1" dirty="0">
                <a:effectLst/>
              </a:rPr>
              <a:t>	a</a:t>
            </a:r>
            <a:r>
              <a:rPr lang="en-US" b="1" baseline="-25000" dirty="0">
                <a:effectLst/>
              </a:rPr>
              <a:t>33                </a:t>
            </a:r>
            <a:r>
              <a:rPr lang="en-US" b="1" dirty="0">
                <a:effectLst/>
              </a:rPr>
              <a:t>l</a:t>
            </a:r>
            <a:r>
              <a:rPr lang="en-US" b="1" baseline="-25000" dirty="0">
                <a:effectLst/>
              </a:rPr>
              <a:t>31</a:t>
            </a:r>
            <a:r>
              <a:rPr lang="en-US" b="1" dirty="0">
                <a:effectLst/>
              </a:rPr>
              <a:t>	    l</a:t>
            </a:r>
            <a:r>
              <a:rPr lang="en-US" b="1" baseline="-25000" dirty="0">
                <a:effectLst/>
              </a:rPr>
              <a:t>32</a:t>
            </a:r>
            <a:r>
              <a:rPr lang="en-US" b="1" dirty="0">
                <a:effectLst/>
              </a:rPr>
              <a:t>	   l</a:t>
            </a:r>
            <a:r>
              <a:rPr lang="en-US" b="1" baseline="-25000" dirty="0">
                <a:effectLst/>
              </a:rPr>
              <a:t>33</a:t>
            </a:r>
            <a:r>
              <a:rPr lang="en-US" b="1" dirty="0">
                <a:effectLst/>
              </a:rPr>
              <a:t>	 </a:t>
            </a:r>
            <a:r>
              <a:rPr lang="en-US" dirty="0">
                <a:effectLst/>
              </a:rPr>
              <a:t>0</a:t>
            </a:r>
            <a:r>
              <a:rPr lang="en-US" b="1" dirty="0">
                <a:effectLst/>
              </a:rPr>
              <a:t>	 </a:t>
            </a:r>
            <a:r>
              <a:rPr lang="en-US" dirty="0">
                <a:effectLst/>
              </a:rPr>
              <a:t>0</a:t>
            </a:r>
            <a:r>
              <a:rPr lang="en-US" b="1" dirty="0">
                <a:effectLst/>
              </a:rPr>
              <a:t>	u</a:t>
            </a:r>
            <a:r>
              <a:rPr lang="en-US" b="1" baseline="-25000" dirty="0">
                <a:effectLst/>
              </a:rPr>
              <a:t>33</a:t>
            </a:r>
            <a:endParaRPr lang="lt-LT" b="1" baseline="-250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2645400" y="3154153"/>
            <a:ext cx="2432021" cy="1415338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5550727" y="3154153"/>
            <a:ext cx="2432021" cy="1415338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uble Bracket 5"/>
          <p:cNvSpPr/>
          <p:nvPr/>
        </p:nvSpPr>
        <p:spPr>
          <a:xfrm>
            <a:off x="8173953" y="3154153"/>
            <a:ext cx="2432021" cy="1415338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FF0000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94076"/>
            <a:ext cx="10353762" cy="3997124"/>
          </a:xfrm>
        </p:spPr>
        <p:txBody>
          <a:bodyPr/>
          <a:lstStyle/>
          <a:p>
            <a:pPr marL="0" indent="0" algn="ctr">
              <a:buNone/>
            </a:pPr>
            <a:r>
              <a:rPr lang="lt-LT" dirty="0"/>
              <a:t>Consider the system of equations written as a matrix equation:</a:t>
            </a:r>
            <a:endParaRPr lang="en-US" dirty="0"/>
          </a:p>
          <a:p>
            <a:pPr marL="0" indent="0">
              <a:buNone/>
            </a:pPr>
            <a:endParaRPr lang="lt-LT" sz="700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	x</a:t>
            </a:r>
            <a:r>
              <a:rPr lang="lt-LT" baseline="-25000" dirty="0" smtClean="0">
                <a:solidFill>
                  <a:srgbClr val="FFFF00"/>
                </a:solidFill>
              </a:rPr>
              <a:t>1</a:t>
            </a:r>
            <a:r>
              <a:rPr lang="lt-LT" dirty="0" smtClean="0"/>
              <a:t> </a:t>
            </a:r>
            <a:r>
              <a:rPr lang="lt-LT" dirty="0" smtClean="0">
                <a:solidFill>
                  <a:srgbClr val="FF0000"/>
                </a:solidFill>
              </a:rPr>
              <a:t>+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lt-LT" baseline="-25000" dirty="0" smtClean="0">
                <a:solidFill>
                  <a:srgbClr val="FF0000"/>
                </a:solidFill>
              </a:rPr>
              <a:t>2</a:t>
            </a:r>
            <a:r>
              <a:rPr lang="lt-LT" baseline="-25000" dirty="0" smtClean="0"/>
              <a:t> </a:t>
            </a:r>
            <a:r>
              <a:rPr lang="lt-LT" dirty="0" smtClean="0">
                <a:solidFill>
                  <a:srgbClr val="00B0F0"/>
                </a:solidFill>
              </a:rPr>
              <a:t>+ 2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lt-LT" baseline="-25000" dirty="0" smtClean="0">
                <a:solidFill>
                  <a:srgbClr val="00B0F0"/>
                </a:solidFill>
              </a:rPr>
              <a:t>3</a:t>
            </a:r>
            <a:r>
              <a:rPr lang="lt-LT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</a:rPr>
              <a:t>0.5</a:t>
            </a:r>
            <a:r>
              <a:rPr lang="en-US" dirty="0" smtClean="0"/>
              <a:t>                         </a:t>
            </a:r>
            <a:r>
              <a:rPr lang="en-US" sz="2400" dirty="0" smtClean="0">
                <a:solidFill>
                  <a:srgbClr val="FFFF00"/>
                </a:solidFill>
              </a:rPr>
              <a:t>1</a:t>
            </a:r>
            <a:r>
              <a:rPr lang="en-US" dirty="0" smtClean="0"/>
              <a:t>         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       </a:t>
            </a:r>
            <a:r>
              <a:rPr lang="en-US" sz="2400" dirty="0" smtClean="0">
                <a:solidFill>
                  <a:srgbClr val="00B0F0"/>
                </a:solidFill>
              </a:rPr>
              <a:t>2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	2x</a:t>
            </a:r>
            <a:r>
              <a:rPr lang="lt-LT" baseline="-25000" dirty="0" smtClean="0">
                <a:solidFill>
                  <a:srgbClr val="FFFF00"/>
                </a:solidFill>
              </a:rPr>
              <a:t>1</a:t>
            </a:r>
            <a:r>
              <a:rPr lang="lt-LT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lt-LT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lt-LT" baseline="-25000" dirty="0" smtClean="0">
                <a:solidFill>
                  <a:srgbClr val="FF0000"/>
                </a:solidFill>
              </a:rPr>
              <a:t>2</a:t>
            </a:r>
            <a:r>
              <a:rPr lang="lt-LT" baseline="-25000" dirty="0" smtClean="0"/>
              <a:t> </a:t>
            </a:r>
            <a:r>
              <a:rPr lang="lt-LT" dirty="0" smtClean="0">
                <a:solidFill>
                  <a:srgbClr val="00B0F0"/>
                </a:solidFill>
              </a:rPr>
              <a:t>+ 2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lt-LT" baseline="-25000" dirty="0" smtClean="0">
                <a:solidFill>
                  <a:srgbClr val="00B0F0"/>
                </a:solidFill>
              </a:rPr>
              <a:t>3</a:t>
            </a:r>
            <a:r>
              <a:rPr lang="lt-LT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                           </a:t>
            </a:r>
            <a:r>
              <a:rPr lang="en-US" sz="2400" dirty="0" smtClean="0">
                <a:solidFill>
                  <a:srgbClr val="FFFF00"/>
                </a:solidFill>
              </a:rPr>
              <a:t>2</a:t>
            </a:r>
            <a:r>
              <a:rPr lang="en-US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           </a:t>
            </a:r>
            <a:r>
              <a:rPr lang="en-US" sz="2400" dirty="0" smtClean="0">
                <a:solidFill>
                  <a:srgbClr val="00B0F0"/>
                </a:solidFill>
              </a:rPr>
              <a:t>2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	4x</a:t>
            </a:r>
            <a:r>
              <a:rPr lang="lt-LT" baseline="-25000" dirty="0" smtClean="0">
                <a:solidFill>
                  <a:srgbClr val="FFFF00"/>
                </a:solidFill>
              </a:rPr>
              <a:t>1</a:t>
            </a:r>
            <a:r>
              <a:rPr lang="lt-LT" dirty="0" smtClean="0"/>
              <a:t> </a:t>
            </a:r>
            <a:r>
              <a:rPr lang="lt-LT" dirty="0" smtClean="0">
                <a:solidFill>
                  <a:srgbClr val="FF0000"/>
                </a:solidFill>
              </a:rPr>
              <a:t>+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lt-LT" baseline="-25000" dirty="0" smtClean="0">
                <a:solidFill>
                  <a:srgbClr val="FF0000"/>
                </a:solidFill>
              </a:rPr>
              <a:t>2</a:t>
            </a:r>
            <a:r>
              <a:rPr lang="lt-LT" baseline="-25000" dirty="0" smtClean="0"/>
              <a:t> </a:t>
            </a:r>
            <a:r>
              <a:rPr lang="lt-LT" dirty="0" smtClean="0">
                <a:solidFill>
                  <a:srgbClr val="00B0F0"/>
                </a:solidFill>
              </a:rPr>
              <a:t>+</a:t>
            </a:r>
            <a:r>
              <a:rPr lang="en-US" dirty="0" smtClean="0">
                <a:solidFill>
                  <a:srgbClr val="00B0F0"/>
                </a:solidFill>
              </a:rPr>
              <a:t> 4x</a:t>
            </a:r>
            <a:r>
              <a:rPr lang="lt-LT" baseline="-25000" dirty="0" smtClean="0">
                <a:solidFill>
                  <a:srgbClr val="00B0F0"/>
                </a:solidFill>
              </a:rPr>
              <a:t>3</a:t>
            </a:r>
            <a:r>
              <a:rPr lang="lt-LT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</a:rPr>
              <a:t>-1.5</a:t>
            </a:r>
            <a:r>
              <a:rPr lang="en-US" dirty="0" smtClean="0"/>
              <a:t>                      </a:t>
            </a:r>
            <a:r>
              <a:rPr lang="en-US" sz="2400" dirty="0" smtClean="0">
                <a:solidFill>
                  <a:srgbClr val="FFFF00"/>
                </a:solidFill>
              </a:rPr>
              <a:t>4</a:t>
            </a:r>
            <a:r>
              <a:rPr lang="en-US" dirty="0" smtClean="0"/>
              <a:t>         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       </a:t>
            </a:r>
            <a:r>
              <a:rPr lang="en-US" sz="2400" dirty="0" smtClean="0">
                <a:solidFill>
                  <a:srgbClr val="00B0F0"/>
                </a:solidFill>
              </a:rPr>
              <a:t>4</a:t>
            </a:r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7324329" y="2652642"/>
            <a:ext cx="2057596" cy="1506129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3511245" y="2652642"/>
            <a:ext cx="180473" cy="1506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01234" y="3298785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31674"/>
            <a:ext cx="10353762" cy="42595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We have lower triangular matrix and now we use Gauss method to get the upper triangular matrix.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 1</a:t>
            </a:r>
            <a:r>
              <a:rPr lang="en-US" dirty="0" smtClean="0"/>
              <a:t>      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dirty="0"/>
              <a:t>           </a:t>
            </a:r>
            <a:r>
              <a:rPr lang="en-US" sz="2400" dirty="0" smtClean="0">
                <a:solidFill>
                  <a:srgbClr val="00B0F0"/>
                </a:solidFill>
              </a:rPr>
              <a:t>2		</a:t>
            </a:r>
            <a:r>
              <a:rPr lang="en-US" sz="2400" dirty="0" smtClean="0"/>
              <a:t>1        1         2		   1	 1        2</a:t>
            </a:r>
            <a:endParaRPr lang="en-US" u="sng" dirty="0"/>
          </a:p>
          <a:p>
            <a:pPr marL="0" indent="0" algn="ctr">
              <a:buNone/>
            </a:pPr>
            <a:r>
              <a:rPr lang="en-US" sz="2400" dirty="0"/>
              <a:t>A =   </a:t>
            </a:r>
            <a:r>
              <a:rPr lang="en-US" sz="2400" dirty="0">
                <a:solidFill>
                  <a:srgbClr val="FFFF00"/>
                </a:solidFill>
              </a:rPr>
              <a:t>2</a:t>
            </a:r>
            <a:r>
              <a:rPr lang="en-US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-1</a:t>
            </a:r>
            <a:r>
              <a:rPr lang="en-US" dirty="0"/>
              <a:t>           </a:t>
            </a:r>
            <a:r>
              <a:rPr lang="en-US" sz="2400" dirty="0" smtClean="0">
                <a:solidFill>
                  <a:srgbClr val="00B0F0"/>
                </a:solidFill>
              </a:rPr>
              <a:t>2		</a:t>
            </a:r>
            <a:r>
              <a:rPr lang="en-US" sz="2400" dirty="0" smtClean="0"/>
              <a:t>0       -3       -2		   0	 -3      -2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 4</a:t>
            </a:r>
            <a:r>
              <a:rPr lang="en-US" dirty="0" smtClean="0"/>
              <a:t>         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       </a:t>
            </a:r>
            <a:r>
              <a:rPr lang="en-US" sz="2400" dirty="0" smtClean="0">
                <a:solidFill>
                  <a:srgbClr val="00B0F0"/>
                </a:solidFill>
              </a:rPr>
              <a:t>4		</a:t>
            </a:r>
            <a:r>
              <a:rPr lang="en-US" sz="2400" dirty="0" smtClean="0"/>
              <a:t>0       -3       -4		   0	 0       -2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2453228" y="2990085"/>
            <a:ext cx="2057596" cy="1506129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2518416" y="3409618"/>
            <a:ext cx="1381328" cy="1067920"/>
          </a:xfrm>
          <a:prstGeom prst="rtTriangl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06426" y="3654902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ouble Bracket 8"/>
          <p:cNvSpPr/>
          <p:nvPr/>
        </p:nvSpPr>
        <p:spPr>
          <a:xfrm>
            <a:off x="5436588" y="2990085"/>
            <a:ext cx="2057596" cy="1506129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53352" y="368153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ouble Bracket 10"/>
          <p:cNvSpPr/>
          <p:nvPr/>
        </p:nvSpPr>
        <p:spPr>
          <a:xfrm>
            <a:off x="8361160" y="2999812"/>
            <a:ext cx="2057596" cy="1506129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Triangle 14"/>
          <p:cNvSpPr/>
          <p:nvPr/>
        </p:nvSpPr>
        <p:spPr>
          <a:xfrm rot="10800000">
            <a:off x="8201992" y="2999811"/>
            <a:ext cx="2216764" cy="1702806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0748071" y="5431277"/>
            <a:ext cx="1896893" cy="15412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10824" y="2868921"/>
            <a:ext cx="74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(-2)(-4)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501002" y="3409618"/>
            <a:ext cx="60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Now </a:t>
            </a:r>
            <a:r>
              <a:rPr lang="en-US" dirty="0"/>
              <a:t>we can write the A=LU equation.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</a:t>
            </a:r>
            <a:r>
              <a:rPr lang="en-US" dirty="0">
                <a:solidFill>
                  <a:srgbClr val="FFFF00"/>
                </a:solidFill>
              </a:rPr>
              <a:t>1</a:t>
            </a: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         </a:t>
            </a:r>
            <a:r>
              <a:rPr lang="en-US" dirty="0">
                <a:solidFill>
                  <a:srgbClr val="00B0F0"/>
                </a:solidFill>
              </a:rPr>
              <a:t>2		        </a:t>
            </a:r>
            <a:r>
              <a:rPr lang="en-US" dirty="0"/>
              <a:t>1  </a:t>
            </a:r>
            <a:r>
              <a:rPr lang="en-US" dirty="0" smtClean="0"/>
              <a:t>        0          </a:t>
            </a:r>
            <a:r>
              <a:rPr lang="en-US" dirty="0"/>
              <a:t>0       </a:t>
            </a:r>
            <a:r>
              <a:rPr lang="en-US" dirty="0" smtClean="0"/>
              <a:t>        </a:t>
            </a:r>
            <a:r>
              <a:rPr lang="en-US" dirty="0"/>
              <a:t>1         1        2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=   </a:t>
            </a:r>
            <a:r>
              <a:rPr lang="en-US" dirty="0">
                <a:solidFill>
                  <a:srgbClr val="FFFF00"/>
                </a:solidFill>
              </a:rPr>
              <a:t>2</a:t>
            </a: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-1</a:t>
            </a:r>
            <a:r>
              <a:rPr lang="en-US" dirty="0"/>
              <a:t>           </a:t>
            </a:r>
            <a:r>
              <a:rPr lang="en-US" dirty="0">
                <a:solidFill>
                  <a:srgbClr val="00B0F0"/>
                </a:solidFill>
              </a:rPr>
              <a:t>2   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smtClean="0"/>
              <a:t>= </a:t>
            </a:r>
            <a:r>
              <a:rPr lang="en-US" dirty="0"/>
              <a:t>L    U =     </a:t>
            </a:r>
            <a:r>
              <a:rPr lang="en-US" dirty="0" smtClean="0"/>
              <a:t>    2         </a:t>
            </a:r>
            <a:r>
              <a:rPr lang="en-US" dirty="0"/>
              <a:t>1   </a:t>
            </a:r>
            <a:r>
              <a:rPr lang="en-US" dirty="0" smtClean="0"/>
              <a:t>       </a:t>
            </a:r>
            <a:r>
              <a:rPr lang="en-US" dirty="0"/>
              <a:t>0	    </a:t>
            </a:r>
            <a:r>
              <a:rPr lang="en-US" dirty="0" smtClean="0"/>
              <a:t>  </a:t>
            </a:r>
            <a:r>
              <a:rPr lang="en-US" dirty="0"/>
              <a:t>0	  -3       -2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  4</a:t>
            </a: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         </a:t>
            </a:r>
            <a:r>
              <a:rPr lang="en-US" dirty="0">
                <a:solidFill>
                  <a:srgbClr val="00B0F0"/>
                </a:solidFill>
              </a:rPr>
              <a:t>4                       </a:t>
            </a:r>
            <a:r>
              <a:rPr lang="en-US" dirty="0" smtClean="0">
                <a:solidFill>
                  <a:srgbClr val="00B0F0"/>
                </a:solidFill>
              </a:rPr>
              <a:t>       </a:t>
            </a:r>
            <a:r>
              <a:rPr lang="en-US" dirty="0" smtClean="0"/>
              <a:t>4         1          </a:t>
            </a:r>
            <a:r>
              <a:rPr lang="en-US" dirty="0"/>
              <a:t>1</a:t>
            </a:r>
            <a:r>
              <a:rPr lang="en-US" dirty="0">
                <a:solidFill>
                  <a:srgbClr val="00B0F0"/>
                </a:solidFill>
              </a:rPr>
              <a:t> 	    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0         </a:t>
            </a:r>
            <a:r>
              <a:rPr lang="en-US" dirty="0"/>
              <a:t>0       -2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1445700" y="3104180"/>
            <a:ext cx="2057596" cy="1506129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35201" y="3677002"/>
            <a:ext cx="177785" cy="208713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uble Bracket 5"/>
          <p:cNvSpPr/>
          <p:nvPr/>
        </p:nvSpPr>
        <p:spPr>
          <a:xfrm>
            <a:off x="4990952" y="3104180"/>
            <a:ext cx="2057596" cy="1506129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7174136" y="3747984"/>
            <a:ext cx="177785" cy="208713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uble Bracket 7"/>
          <p:cNvSpPr/>
          <p:nvPr/>
        </p:nvSpPr>
        <p:spPr>
          <a:xfrm>
            <a:off x="7477509" y="3104180"/>
            <a:ext cx="2057596" cy="1506129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5097759" y="3422737"/>
            <a:ext cx="1381328" cy="1067920"/>
          </a:xfrm>
          <a:prstGeom prst="rtTriangl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9"/>
          <p:cNvSpPr/>
          <p:nvPr/>
        </p:nvSpPr>
        <p:spPr>
          <a:xfrm rot="10800000">
            <a:off x="7272337" y="3105294"/>
            <a:ext cx="2216764" cy="1702806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1712" y="5791200"/>
            <a:ext cx="2481878" cy="10280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44881"/>
            <a:ext cx="10545388" cy="4846320"/>
          </a:xfrm>
        </p:spPr>
        <p:txBody>
          <a:bodyPr/>
          <a:lstStyle/>
          <a:p>
            <a:pPr marL="0" indent="0" algn="ctr">
              <a:buNone/>
            </a:pPr>
            <a:r>
              <a:rPr lang="lt-LT" dirty="0"/>
              <a:t>Now </a:t>
            </a:r>
            <a:r>
              <a:rPr lang="lt-LT" dirty="0" smtClean="0"/>
              <a:t>lets firstly solve </a:t>
            </a:r>
            <a:r>
              <a:rPr lang="lt-LT" dirty="0"/>
              <a:t>LY </a:t>
            </a:r>
            <a:r>
              <a:rPr lang="en-US" dirty="0"/>
              <a:t>= </a:t>
            </a:r>
            <a:r>
              <a:rPr lang="en-US" dirty="0" smtClean="0"/>
              <a:t>F equation. </a:t>
            </a:r>
          </a:p>
          <a:p>
            <a:pPr marL="0" indent="0" algn="ctr">
              <a:buNone/>
            </a:pPr>
            <a:r>
              <a:rPr lang="lt-LT" b="1" i="1" u="sng" dirty="0" smtClean="0">
                <a:solidFill>
                  <a:srgbClr val="FF0000"/>
                </a:solidFill>
              </a:rPr>
              <a:t>LY =</a:t>
            </a:r>
            <a:r>
              <a:rPr lang="en-US" b="1" i="1" u="sng" dirty="0" smtClean="0">
                <a:solidFill>
                  <a:srgbClr val="FF0000"/>
                </a:solidFill>
              </a:rPr>
              <a:t> F </a:t>
            </a:r>
          </a:p>
          <a:p>
            <a:pPr marL="0" indent="0">
              <a:buNone/>
            </a:pPr>
            <a:endParaRPr lang="en-US" sz="200" b="1" dirty="0" smtClean="0"/>
          </a:p>
          <a:p>
            <a:pPr marL="0" indent="0" algn="ctr">
              <a:buNone/>
            </a:pPr>
            <a:r>
              <a:rPr lang="en-US" dirty="0" smtClean="0"/>
              <a:t>	1        </a:t>
            </a:r>
            <a:r>
              <a:rPr lang="en-US" dirty="0"/>
              <a:t>0         </a:t>
            </a:r>
            <a:r>
              <a:rPr lang="en-US" dirty="0" smtClean="0"/>
              <a:t>0 	         </a:t>
            </a:r>
            <a:r>
              <a:rPr lang="en-US" dirty="0" smtClean="0">
                <a:solidFill>
                  <a:srgbClr val="FFC000"/>
                </a:solidFill>
              </a:rPr>
              <a:t>y</a:t>
            </a:r>
            <a:r>
              <a:rPr lang="en-US" baseline="-25000" dirty="0" smtClean="0">
                <a:solidFill>
                  <a:srgbClr val="FFC000"/>
                </a:solidFill>
              </a:rPr>
              <a:t>1</a:t>
            </a:r>
            <a:r>
              <a:rPr lang="en-US" baseline="-25000" dirty="0" smtClean="0"/>
              <a:t>		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0.5	</a:t>
            </a:r>
            <a:endParaRPr lang="en-US" baseline="-25000" dirty="0" smtClean="0"/>
          </a:p>
          <a:p>
            <a:pPr marL="0" indent="0" algn="ctr">
              <a:buNone/>
            </a:pPr>
            <a:r>
              <a:rPr lang="en-US" dirty="0" smtClean="0"/>
              <a:t>	2        1         0	         </a:t>
            </a:r>
            <a:r>
              <a:rPr lang="en-US" dirty="0" smtClean="0">
                <a:solidFill>
                  <a:srgbClr val="FFC000"/>
                </a:solidFill>
              </a:rPr>
              <a:t>y</a:t>
            </a:r>
            <a:r>
              <a:rPr lang="en-US" baseline="-25000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		        1	</a:t>
            </a:r>
            <a:endParaRPr lang="en-US" baseline="-25000" dirty="0" smtClean="0"/>
          </a:p>
          <a:p>
            <a:pPr marL="0" indent="0" algn="ctr">
              <a:buNone/>
            </a:pPr>
            <a:r>
              <a:rPr lang="en-US" dirty="0" smtClean="0"/>
              <a:t>		4        1         1	         </a:t>
            </a:r>
            <a:r>
              <a:rPr lang="en-US" dirty="0" smtClean="0">
                <a:solidFill>
                  <a:srgbClr val="FFC000"/>
                </a:solidFill>
              </a:rPr>
              <a:t>y</a:t>
            </a:r>
            <a:r>
              <a:rPr lang="en-US" baseline="-25000" dirty="0" smtClean="0">
                <a:solidFill>
                  <a:srgbClr val="FFC000"/>
                </a:solidFill>
              </a:rPr>
              <a:t>3</a:t>
            </a:r>
            <a:r>
              <a:rPr lang="en-US" baseline="-25000" dirty="0" smtClean="0"/>
              <a:t>		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-1.5		</a:t>
            </a:r>
            <a:endParaRPr lang="en-US" baseline="-25000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	 1</a:t>
            </a:r>
            <a:r>
              <a:rPr lang="en-US" dirty="0"/>
              <a:t>) 1   </a:t>
            </a:r>
            <a:r>
              <a:rPr lang="en-US" b="1" dirty="0"/>
              <a:t>y</a:t>
            </a:r>
            <a:r>
              <a:rPr lang="en-US" b="1" baseline="-25000" dirty="0"/>
              <a:t>1</a:t>
            </a:r>
            <a:r>
              <a:rPr lang="en-US" dirty="0"/>
              <a:t> + 0 + 0 = 0.5	 	</a:t>
            </a:r>
            <a:r>
              <a:rPr lang="en-US" b="1" dirty="0" smtClean="0">
                <a:solidFill>
                  <a:srgbClr val="FFC000"/>
                </a:solidFill>
              </a:rPr>
              <a:t>y</a:t>
            </a:r>
            <a:r>
              <a:rPr lang="en-US" b="1" baseline="-25000" dirty="0" smtClean="0">
                <a:solidFill>
                  <a:srgbClr val="FFC000"/>
                </a:solidFill>
              </a:rPr>
              <a:t>1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= 0.5</a:t>
            </a:r>
          </a:p>
          <a:p>
            <a:pPr marL="0" indent="0" algn="ctr">
              <a:buNone/>
            </a:pPr>
            <a:r>
              <a:rPr lang="en-US" dirty="0" smtClean="0"/>
              <a:t>            2</a:t>
            </a:r>
            <a:r>
              <a:rPr lang="en-US" dirty="0"/>
              <a:t>) 2   0.5 + 1   </a:t>
            </a:r>
            <a:r>
              <a:rPr lang="en-US" b="1" dirty="0"/>
              <a:t>y</a:t>
            </a:r>
            <a:r>
              <a:rPr lang="en-US" b="1" baseline="-25000" dirty="0"/>
              <a:t>2</a:t>
            </a:r>
            <a:r>
              <a:rPr lang="en-US" dirty="0"/>
              <a:t> + 0 = 1	 </a:t>
            </a:r>
            <a:r>
              <a:rPr lang="en-US" dirty="0" smtClean="0"/>
              <a:t>          </a:t>
            </a:r>
            <a:r>
              <a:rPr lang="en-US" b="1" dirty="0" smtClean="0">
                <a:solidFill>
                  <a:srgbClr val="FFC000"/>
                </a:solidFill>
              </a:rPr>
              <a:t>y</a:t>
            </a:r>
            <a:r>
              <a:rPr lang="en-US" b="1" baseline="-25000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= 0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3</a:t>
            </a:r>
            <a:r>
              <a:rPr lang="en-US" dirty="0"/>
              <a:t>) 4   0.5 + 1   0 + </a:t>
            </a:r>
            <a:r>
              <a:rPr lang="en-US" b="1" dirty="0"/>
              <a:t>y</a:t>
            </a:r>
            <a:r>
              <a:rPr lang="en-US" b="1" baseline="-25000" dirty="0"/>
              <a:t>3</a:t>
            </a:r>
            <a:r>
              <a:rPr lang="en-US" dirty="0"/>
              <a:t> = -</a:t>
            </a:r>
            <a:r>
              <a:rPr lang="en-US" dirty="0" smtClean="0"/>
              <a:t>1.5	  </a:t>
            </a:r>
            <a:r>
              <a:rPr lang="en-US" b="1" dirty="0" smtClean="0">
                <a:solidFill>
                  <a:srgbClr val="FFC000"/>
                </a:solidFill>
              </a:rPr>
              <a:t>y</a:t>
            </a:r>
            <a:r>
              <a:rPr lang="en-US" b="1" baseline="-25000" dirty="0" smtClean="0">
                <a:solidFill>
                  <a:srgbClr val="FFC000"/>
                </a:solidFill>
              </a:rPr>
              <a:t>3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= -3.5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>
            <a:off x="4285607" y="2646962"/>
            <a:ext cx="1197107" cy="856035"/>
          </a:xfrm>
          <a:prstGeom prst="rtTriangl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4198664" y="2189763"/>
            <a:ext cx="1770434" cy="1405641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6056042" y="2646962"/>
            <a:ext cx="355600" cy="39878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uble Bracket 6"/>
          <p:cNvSpPr/>
          <p:nvPr/>
        </p:nvSpPr>
        <p:spPr>
          <a:xfrm>
            <a:off x="6498586" y="2189763"/>
            <a:ext cx="735108" cy="1405641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qual 7"/>
          <p:cNvSpPr/>
          <p:nvPr/>
        </p:nvSpPr>
        <p:spPr>
          <a:xfrm>
            <a:off x="7474598" y="2650640"/>
            <a:ext cx="577168" cy="39510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uble Bracket 8"/>
          <p:cNvSpPr/>
          <p:nvPr/>
        </p:nvSpPr>
        <p:spPr>
          <a:xfrm>
            <a:off x="8207113" y="2189763"/>
            <a:ext cx="748377" cy="1405641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4895094" y="4278711"/>
            <a:ext cx="120579" cy="18964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ultiply 10"/>
          <p:cNvSpPr/>
          <p:nvPr/>
        </p:nvSpPr>
        <p:spPr>
          <a:xfrm>
            <a:off x="4892599" y="4766264"/>
            <a:ext cx="120579" cy="18964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5872052" y="4766264"/>
            <a:ext cx="120579" cy="18964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ultiply 12"/>
          <p:cNvSpPr/>
          <p:nvPr/>
        </p:nvSpPr>
        <p:spPr>
          <a:xfrm>
            <a:off x="4907015" y="5253819"/>
            <a:ext cx="120579" cy="18964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ultiply 13"/>
          <p:cNvSpPr/>
          <p:nvPr/>
        </p:nvSpPr>
        <p:spPr>
          <a:xfrm>
            <a:off x="5872052" y="5253818"/>
            <a:ext cx="120579" cy="18964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6088" y="5421723"/>
            <a:ext cx="2756603" cy="13263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69042"/>
            <a:ext cx="10353762" cy="46221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  now lets solve </a:t>
            </a:r>
            <a:r>
              <a:rPr lang="en-US" dirty="0"/>
              <a:t>UX = Y </a:t>
            </a:r>
            <a:r>
              <a:rPr lang="en-US" dirty="0" smtClean="0"/>
              <a:t>equation.</a:t>
            </a:r>
          </a:p>
          <a:p>
            <a:pPr marL="0" indent="0" algn="ctr">
              <a:buNone/>
            </a:pPr>
            <a:r>
              <a:rPr lang="en-US" b="1" i="1" u="sng" dirty="0" smtClean="0">
                <a:solidFill>
                  <a:srgbClr val="FF0000"/>
                </a:solidFill>
              </a:rPr>
              <a:t>UX</a:t>
            </a:r>
            <a:r>
              <a:rPr lang="lt-LT" b="1" i="1" u="sng" dirty="0" smtClean="0">
                <a:solidFill>
                  <a:srgbClr val="FF0000"/>
                </a:solidFill>
              </a:rPr>
              <a:t> </a:t>
            </a:r>
            <a:r>
              <a:rPr lang="lt-LT" b="1" i="1" u="sng" dirty="0">
                <a:solidFill>
                  <a:srgbClr val="FF0000"/>
                </a:solidFill>
              </a:rPr>
              <a:t>=</a:t>
            </a:r>
            <a:r>
              <a:rPr lang="en-US" b="1" i="1" u="sng" dirty="0">
                <a:solidFill>
                  <a:srgbClr val="FF0000"/>
                </a:solidFill>
              </a:rPr>
              <a:t> </a:t>
            </a:r>
            <a:r>
              <a:rPr lang="en-US" b="1" i="1" u="sng" dirty="0" smtClean="0">
                <a:solidFill>
                  <a:srgbClr val="FF0000"/>
                </a:solidFill>
              </a:rPr>
              <a:t>Y </a:t>
            </a:r>
            <a:endParaRPr lang="en-US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" b="1" dirty="0"/>
          </a:p>
          <a:p>
            <a:pPr marL="0" indent="0" algn="ctr">
              <a:buNone/>
            </a:pPr>
            <a:r>
              <a:rPr lang="en-US" dirty="0"/>
              <a:t>	1        </a:t>
            </a:r>
            <a:r>
              <a:rPr lang="en-US" dirty="0" smtClean="0"/>
              <a:t>1         2 </a:t>
            </a:r>
            <a:r>
              <a:rPr lang="en-US" dirty="0"/>
              <a:t>	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baseline="-25000" dirty="0"/>
              <a:t>		</a:t>
            </a:r>
            <a:r>
              <a:rPr lang="en-US" dirty="0"/>
              <a:t>      </a:t>
            </a:r>
            <a:r>
              <a:rPr lang="en-US" dirty="0">
                <a:solidFill>
                  <a:srgbClr val="FFC000"/>
                </a:solidFill>
              </a:rPr>
              <a:t>0.5</a:t>
            </a:r>
            <a:r>
              <a:rPr lang="en-US" dirty="0">
                <a:solidFill>
                  <a:srgbClr val="00B050"/>
                </a:solidFill>
              </a:rPr>
              <a:t>	</a:t>
            </a:r>
            <a:endParaRPr lang="en-US" baseline="-25000" dirty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0       -3        -2</a:t>
            </a:r>
            <a:r>
              <a:rPr lang="en-US" dirty="0"/>
              <a:t>	   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		        </a:t>
            </a:r>
            <a:r>
              <a:rPr lang="en-US" dirty="0" smtClean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	</a:t>
            </a:r>
            <a:endParaRPr lang="en-US" baseline="-25000" dirty="0"/>
          </a:p>
          <a:p>
            <a:pPr marL="0" indent="0" algn="ctr">
              <a:buNone/>
            </a:pPr>
            <a:r>
              <a:rPr lang="en-US" dirty="0"/>
              <a:t>		</a:t>
            </a:r>
            <a:r>
              <a:rPr lang="en-US" dirty="0" smtClean="0"/>
              <a:t>0        0         -2</a:t>
            </a:r>
            <a:r>
              <a:rPr lang="en-US" dirty="0"/>
              <a:t>	   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baseline="-25000" dirty="0"/>
              <a:t>		</a:t>
            </a:r>
            <a:r>
              <a:rPr lang="en-US" dirty="0"/>
              <a:t>     </a:t>
            </a:r>
            <a:r>
              <a:rPr lang="en-US" dirty="0" smtClean="0">
                <a:solidFill>
                  <a:srgbClr val="FFC000"/>
                </a:solidFill>
              </a:rPr>
              <a:t>-3.5</a:t>
            </a:r>
            <a:r>
              <a:rPr lang="en-US" dirty="0">
                <a:solidFill>
                  <a:srgbClr val="00B050"/>
                </a:solidFill>
              </a:rPr>
              <a:t>		</a:t>
            </a:r>
            <a:endParaRPr lang="en-US" baseline="-250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1</a:t>
            </a:r>
            <a:r>
              <a:rPr lang="en-US" dirty="0"/>
              <a:t>) </a:t>
            </a:r>
            <a:r>
              <a:rPr lang="en-US" dirty="0" smtClean="0"/>
              <a:t>-2    x</a:t>
            </a:r>
            <a:r>
              <a:rPr lang="en-US" baseline="-25000" dirty="0" smtClean="0"/>
              <a:t>3</a:t>
            </a:r>
            <a:r>
              <a:rPr lang="en-US" dirty="0" smtClean="0"/>
              <a:t> = -3.5 	          		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= 1.75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/>
              <a:t>            </a:t>
            </a:r>
            <a:r>
              <a:rPr lang="en-US" dirty="0" smtClean="0"/>
              <a:t>	   2</a:t>
            </a:r>
            <a:r>
              <a:rPr lang="en-US" dirty="0"/>
              <a:t>) </a:t>
            </a:r>
            <a:r>
              <a:rPr lang="en-US" dirty="0" smtClean="0"/>
              <a:t>-3    x</a:t>
            </a:r>
            <a:r>
              <a:rPr lang="en-US" baseline="-25000" dirty="0" smtClean="0"/>
              <a:t>2</a:t>
            </a:r>
            <a:r>
              <a:rPr lang="en-US" dirty="0" smtClean="0"/>
              <a:t> – 2   1.75 = 0		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 -1.166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/>
              <a:t>                 3</a:t>
            </a:r>
            <a:r>
              <a:rPr lang="en-US" dirty="0" smtClean="0"/>
              <a:t>) x</a:t>
            </a:r>
            <a:r>
              <a:rPr lang="en-US" baseline="-25000" dirty="0" smtClean="0"/>
              <a:t>1</a:t>
            </a:r>
            <a:r>
              <a:rPr lang="en-US" dirty="0" smtClean="0"/>
              <a:t> + x</a:t>
            </a:r>
            <a:r>
              <a:rPr lang="en-US" baseline="-25000" dirty="0" smtClean="0"/>
              <a:t>2</a:t>
            </a:r>
            <a:r>
              <a:rPr lang="en-US" dirty="0" smtClean="0"/>
              <a:t> + 2    x</a:t>
            </a:r>
            <a:r>
              <a:rPr lang="en-US" baseline="-25000" dirty="0" smtClean="0"/>
              <a:t>3</a:t>
            </a:r>
            <a:r>
              <a:rPr lang="en-US" dirty="0" smtClean="0"/>
              <a:t> = 0.5 	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= -1.833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ight Triangle 4"/>
          <p:cNvSpPr/>
          <p:nvPr/>
        </p:nvSpPr>
        <p:spPr>
          <a:xfrm rot="10800000">
            <a:off x="3981691" y="2453640"/>
            <a:ext cx="1859039" cy="1337310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uble Bracket 5"/>
          <p:cNvSpPr/>
          <p:nvPr/>
        </p:nvSpPr>
        <p:spPr>
          <a:xfrm>
            <a:off x="4126230" y="2395957"/>
            <a:ext cx="1742132" cy="1394993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985269" y="2853156"/>
            <a:ext cx="355600" cy="39878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uble Bracket 7"/>
          <p:cNvSpPr/>
          <p:nvPr/>
        </p:nvSpPr>
        <p:spPr>
          <a:xfrm>
            <a:off x="6427813" y="2395957"/>
            <a:ext cx="680123" cy="1405641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qual 8"/>
          <p:cNvSpPr/>
          <p:nvPr/>
        </p:nvSpPr>
        <p:spPr>
          <a:xfrm>
            <a:off x="7333554" y="2856834"/>
            <a:ext cx="577168" cy="39510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uble Bracket 9"/>
          <p:cNvSpPr/>
          <p:nvPr/>
        </p:nvSpPr>
        <p:spPr>
          <a:xfrm>
            <a:off x="8136340" y="2395957"/>
            <a:ext cx="748377" cy="1405641"/>
          </a:xfrm>
          <a:prstGeom prst="bracketPair">
            <a:avLst>
              <a:gd name="adj" fmla="val 55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ultiply 10"/>
          <p:cNvSpPr/>
          <p:nvPr/>
        </p:nvSpPr>
        <p:spPr>
          <a:xfrm>
            <a:off x="4707602" y="4413822"/>
            <a:ext cx="120579" cy="18964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4707602" y="4923044"/>
            <a:ext cx="120579" cy="18964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ultiply 12"/>
          <p:cNvSpPr/>
          <p:nvPr/>
        </p:nvSpPr>
        <p:spPr>
          <a:xfrm>
            <a:off x="5617931" y="4923044"/>
            <a:ext cx="120579" cy="18964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ultiply 13"/>
          <p:cNvSpPr/>
          <p:nvPr/>
        </p:nvSpPr>
        <p:spPr>
          <a:xfrm>
            <a:off x="5678221" y="5421723"/>
            <a:ext cx="120579" cy="18964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the answers from </a:t>
            </a:r>
            <a:r>
              <a:rPr lang="lt-LT" b="1" i="1" u="sng" dirty="0" smtClean="0"/>
              <a:t>LY </a:t>
            </a:r>
            <a:r>
              <a:rPr lang="lt-LT" b="1" i="1" u="sng" dirty="0"/>
              <a:t>=</a:t>
            </a:r>
            <a:r>
              <a:rPr lang="en-US" b="1" i="1" u="sng" dirty="0"/>
              <a:t> F</a:t>
            </a:r>
            <a:r>
              <a:rPr lang="en-US" b="1" i="1" dirty="0"/>
              <a:t> </a:t>
            </a:r>
            <a:r>
              <a:rPr lang="en-US" dirty="0"/>
              <a:t> </a:t>
            </a:r>
            <a:r>
              <a:rPr lang="en-US" dirty="0" smtClean="0"/>
              <a:t>are: 	</a:t>
            </a:r>
            <a:r>
              <a:rPr lang="en-US" b="1" dirty="0" smtClean="0">
                <a:solidFill>
                  <a:srgbClr val="FFC000"/>
                </a:solidFill>
              </a:rPr>
              <a:t>y</a:t>
            </a:r>
            <a:r>
              <a:rPr lang="en-US" b="1" baseline="-25000" dirty="0" smtClean="0">
                <a:solidFill>
                  <a:srgbClr val="FFC000"/>
                </a:solidFill>
              </a:rPr>
              <a:t>1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= </a:t>
            </a:r>
            <a:r>
              <a:rPr lang="en-US" dirty="0" smtClean="0">
                <a:solidFill>
                  <a:srgbClr val="FFC000"/>
                </a:solidFill>
              </a:rPr>
              <a:t>0.5</a:t>
            </a:r>
            <a:r>
              <a:rPr lang="en-US" dirty="0" smtClean="0"/>
              <a:t>       </a:t>
            </a:r>
            <a:r>
              <a:rPr lang="en-US" b="1" dirty="0">
                <a:solidFill>
                  <a:srgbClr val="FFC000"/>
                </a:solidFill>
              </a:rPr>
              <a:t>y</a:t>
            </a:r>
            <a:r>
              <a:rPr lang="en-US" b="1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 = </a:t>
            </a:r>
            <a:r>
              <a:rPr lang="en-US" dirty="0" smtClean="0">
                <a:solidFill>
                  <a:srgbClr val="FFC000"/>
                </a:solidFill>
              </a:rPr>
              <a:t>0</a:t>
            </a:r>
            <a:r>
              <a:rPr lang="en-US" dirty="0"/>
              <a:t>	  </a:t>
            </a:r>
            <a:r>
              <a:rPr lang="en-US" b="1" dirty="0">
                <a:solidFill>
                  <a:srgbClr val="FFC000"/>
                </a:solidFill>
              </a:rPr>
              <a:t>y</a:t>
            </a:r>
            <a:r>
              <a:rPr lang="en-US" b="1" baseline="-25000" dirty="0">
                <a:solidFill>
                  <a:srgbClr val="FFC000"/>
                </a:solidFill>
              </a:rPr>
              <a:t>3</a:t>
            </a:r>
            <a:r>
              <a:rPr lang="en-US" dirty="0">
                <a:solidFill>
                  <a:srgbClr val="FFC000"/>
                </a:solidFill>
              </a:rPr>
              <a:t> = -3.5</a:t>
            </a:r>
          </a:p>
          <a:p>
            <a:pPr marL="0" indent="0">
              <a:buNone/>
            </a:pPr>
            <a:r>
              <a:rPr lang="en-US" dirty="0" smtClean="0"/>
              <a:t>And for the </a:t>
            </a:r>
            <a:r>
              <a:rPr lang="en-US" b="1" i="1" u="sng" dirty="0"/>
              <a:t>UX</a:t>
            </a:r>
            <a:r>
              <a:rPr lang="lt-LT" b="1" i="1" u="sng" dirty="0"/>
              <a:t> =</a:t>
            </a:r>
            <a:r>
              <a:rPr lang="en-US" b="1" i="1" u="sng" dirty="0"/>
              <a:t> Y</a:t>
            </a:r>
            <a:r>
              <a:rPr lang="en-US" dirty="0"/>
              <a:t>  </a:t>
            </a:r>
            <a:r>
              <a:rPr lang="en-US" dirty="0" smtClean="0"/>
              <a:t>equation:	 	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US" b="1" baseline="-25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-1.833</a:t>
            </a:r>
            <a:r>
              <a:rPr lang="en-US" dirty="0" smtClean="0"/>
              <a:t> 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US" b="1" baseline="-25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 -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1.166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b="1" dirty="0"/>
              <a:t> 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US" b="1" baseline="-25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1.75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6529</TotalTime>
  <Words>203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Damask</vt:lpstr>
      <vt:lpstr>LU Partitioning (DISSEMINATION / DECOMPOSITION) method</vt:lpstr>
      <vt:lpstr>What is lu (lower-upper) partitioning?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Briefly…</vt:lpstr>
      <vt:lpstr>PowerPoint Presentation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Informacinių technologijų teisė  Nusižengimai ir nusikaltimai elektroninėje erdvėje ir jų prevencija</dc:title>
  <dc:creator>Dziugas Peciulevicius</dc:creator>
  <cp:lastModifiedBy>Dziugas Peciulevicius</cp:lastModifiedBy>
  <cp:revision>68</cp:revision>
  <dcterms:created xsi:type="dcterms:W3CDTF">2019-11-23T19:11:23Z</dcterms:created>
  <dcterms:modified xsi:type="dcterms:W3CDTF">2019-12-09T13:18:12Z</dcterms:modified>
</cp:coreProperties>
</file>