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42"/>
  </p:notesMasterIdLst>
  <p:sldIdLst>
    <p:sldId id="256" r:id="rId2"/>
    <p:sldId id="262" r:id="rId3"/>
    <p:sldId id="292" r:id="rId4"/>
    <p:sldId id="257" r:id="rId5"/>
    <p:sldId id="261" r:id="rId6"/>
    <p:sldId id="258" r:id="rId7"/>
    <p:sldId id="272" r:id="rId8"/>
    <p:sldId id="273" r:id="rId9"/>
    <p:sldId id="274" r:id="rId10"/>
    <p:sldId id="275" r:id="rId11"/>
    <p:sldId id="288" r:id="rId12"/>
    <p:sldId id="289" r:id="rId13"/>
    <p:sldId id="290" r:id="rId14"/>
    <p:sldId id="291" r:id="rId15"/>
    <p:sldId id="259" r:id="rId16"/>
    <p:sldId id="260" r:id="rId17"/>
    <p:sldId id="271" r:id="rId18"/>
    <p:sldId id="266" r:id="rId19"/>
    <p:sldId id="267" r:id="rId20"/>
    <p:sldId id="276" r:id="rId21"/>
    <p:sldId id="277" r:id="rId22"/>
    <p:sldId id="278" r:id="rId23"/>
    <p:sldId id="279" r:id="rId24"/>
    <p:sldId id="280" r:id="rId25"/>
    <p:sldId id="281" r:id="rId26"/>
    <p:sldId id="268" r:id="rId27"/>
    <p:sldId id="285" r:id="rId28"/>
    <p:sldId id="263" r:id="rId29"/>
    <p:sldId id="282" r:id="rId30"/>
    <p:sldId id="269" r:id="rId31"/>
    <p:sldId id="270" r:id="rId32"/>
    <p:sldId id="264" r:id="rId33"/>
    <p:sldId id="265" r:id="rId34"/>
    <p:sldId id="286" r:id="rId35"/>
    <p:sldId id="287" r:id="rId36"/>
    <p:sldId id="283" r:id="rId37"/>
    <p:sldId id="293" r:id="rId38"/>
    <p:sldId id="294" r:id="rId39"/>
    <p:sldId id="295" r:id="rId40"/>
    <p:sldId id="28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49"/>
  </p:normalViewPr>
  <p:slideViewPr>
    <p:cSldViewPr snapToGrid="0" snapToObjects="1">
      <p:cViewPr varScale="1">
        <p:scale>
          <a:sx n="87" d="100"/>
          <a:sy n="87" d="100"/>
        </p:scale>
        <p:origin x="9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7FBA6-58C2-6443-B0D4-3EF5CC66514B}" type="datetimeFigureOut">
              <a:rPr lang="en-US" smtClean="0"/>
              <a:t>9/25/19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2443D-7AD6-9B44-803E-2DB155A9772E}" type="slidenum">
              <a:rPr lang="en-US" smtClean="0"/>
              <a:t>‹#›</a:t>
            </a:fld>
            <a:endParaRPr lang="en-US"/>
          </a:p>
        </p:txBody>
      </p:sp>
    </p:spTree>
    <p:extLst>
      <p:ext uri="{BB962C8B-B14F-4D97-AF65-F5344CB8AC3E}">
        <p14:creationId xmlns:p14="http://schemas.microsoft.com/office/powerpoint/2010/main" val="10255670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Economists develop theories of the behavior of individuals (consumers, workers) and institutions (businesses, governments) engaged in the production, exchange, and consumption of goods and services. Theories, principles, and models are “purposeful simplifications.” The full scope of economic reality itself is too complex and bewildering to be understood as a whole. In developing theories, principles, and models economists remove the </a:t>
            </a:r>
            <a:r>
              <a:rPr lang="nb-NO" sz="1200" b="0" i="0" u="none" strike="noStrike" kern="1200" baseline="0" dirty="0" err="1">
                <a:solidFill>
                  <a:schemeClr val="tx1"/>
                </a:solidFill>
                <a:latin typeface="+mn-lt"/>
                <a:ea typeface="+mn-ea"/>
                <a:cs typeface="+mn-cs"/>
              </a:rPr>
              <a:t>clutter</a:t>
            </a:r>
            <a:r>
              <a:rPr lang="nb-NO" sz="1200" b="0" i="0" u="none" strike="noStrike" kern="1200" baseline="0" dirty="0">
                <a:solidFill>
                  <a:schemeClr val="tx1"/>
                </a:solidFill>
                <a:latin typeface="+mn-lt"/>
                <a:ea typeface="+mn-ea"/>
                <a:cs typeface="+mn-cs"/>
              </a:rPr>
              <a:t> and </a:t>
            </a:r>
            <a:r>
              <a:rPr lang="nb-NO" sz="1200" b="0" i="0" u="none" strike="noStrike" kern="1200" baseline="0" dirty="0" err="1">
                <a:solidFill>
                  <a:schemeClr val="tx1"/>
                </a:solidFill>
                <a:latin typeface="+mn-lt"/>
                <a:ea typeface="+mn-ea"/>
                <a:cs typeface="+mn-cs"/>
              </a:rPr>
              <a:t>simplify</a:t>
            </a:r>
            <a:r>
              <a:rPr lang="nb-NO"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Economic principles and models are highly useful in analyzing economic behavior and understanding how the economy operates. They are the tools for ascertaining cause and effect (or action and outcome) within the economic system. Good theories do a good job of explaining and predicting. They are supported by facts concerning how individuals and institutions actually behave in producing, exchanging, and consuming goods and services.</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2</a:t>
            </a:fld>
            <a:endParaRPr lang="en-US"/>
          </a:p>
        </p:txBody>
      </p:sp>
    </p:spTree>
    <p:extLst>
      <p:ext uri="{BB962C8B-B14F-4D97-AF65-F5344CB8AC3E}">
        <p14:creationId xmlns:p14="http://schemas.microsoft.com/office/powerpoint/2010/main" val="3997360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Production Possibilities Curves A move from PPC 1 to PPC 2 and from PPC 2 to PPC 3 represents economic growth.</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33</a:t>
            </a:fld>
            <a:endParaRPr lang="en-US"/>
          </a:p>
        </p:txBody>
      </p:sp>
    </p:spTree>
    <p:extLst>
      <p:ext uri="{BB962C8B-B14F-4D97-AF65-F5344CB8AC3E}">
        <p14:creationId xmlns:p14="http://schemas.microsoft.com/office/powerpoint/2010/main" val="1192390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 happened to graduate during a bad  year. My only job offer was from the recruiter from Continental Baking Company to drive a bakery truck. “But how will I use my economics?” He told me I could economize on the gasoline. Had I taken the truck-driving job, I would have been underemployed. When you graduate, you may face the same problem. It turns out that one in fi </a:t>
            </a:r>
            <a:r>
              <a:rPr lang="en-US" sz="1200" b="0" i="0" u="none" strike="noStrike" kern="1200" baseline="0" dirty="0" err="1">
                <a:solidFill>
                  <a:schemeClr val="tx1"/>
                </a:solidFill>
                <a:latin typeface="+mn-lt"/>
                <a:ea typeface="+mn-ea"/>
                <a:cs typeface="+mn-cs"/>
              </a:rPr>
              <a:t>ve</a:t>
            </a:r>
            <a:r>
              <a:rPr lang="en-US" sz="1200" b="0" i="0" u="none" strike="noStrike" kern="1200" baseline="0" dirty="0">
                <a:solidFill>
                  <a:schemeClr val="tx1"/>
                </a:solidFill>
                <a:latin typeface="+mn-lt"/>
                <a:ea typeface="+mn-ea"/>
                <a:cs typeface="+mn-cs"/>
              </a:rPr>
              <a:t> college graduates ends up in a job that does not require a college degree. In addition, many employers require a degree just as a credential. So when you start interviewing, ask yourself, “I need a degree to do this ? ” There are millions of college grads who are asking themselves this very question. Some 37 percent of all flight attendants hold bachelor’s degrees, as do 19 percent of the theater ushers, lobby attendants, and ticket takers. In addition, 13 percent of all bank tellers</a:t>
            </a:r>
          </a:p>
          <a:p>
            <a:r>
              <a:rPr lang="en-US" sz="1200" b="0" i="0" u="none" strike="noStrike" kern="1200" baseline="0" dirty="0">
                <a:solidFill>
                  <a:schemeClr val="tx1"/>
                </a:solidFill>
                <a:latin typeface="+mn-lt"/>
                <a:ea typeface="+mn-ea"/>
                <a:cs typeface="+mn-cs"/>
              </a:rPr>
              <a:t>and 14 percent of all typists and word processors are college graduates. 6  From time to time you’ll hear reports of PhD’s driving cabs, lawyers typing their own briefs, and doctors bogged down in paperwork. Perhaps there’s some degree of under-employment in almost everyone’s future.</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36</a:t>
            </a:fld>
            <a:endParaRPr lang="en-US"/>
          </a:p>
        </p:txBody>
      </p:sp>
    </p:spTree>
    <p:extLst>
      <p:ext uri="{BB962C8B-B14F-4D97-AF65-F5344CB8AC3E}">
        <p14:creationId xmlns:p14="http://schemas.microsoft.com/office/powerpoint/2010/main" val="333671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Like the physical and life sciences, as well as other social sciences, economics relies on the scientific method.</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7</a:t>
            </a:fld>
            <a:endParaRPr lang="en-US"/>
          </a:p>
        </p:txBody>
      </p:sp>
    </p:spTree>
    <p:extLst>
      <p:ext uri="{BB962C8B-B14F-4D97-AF65-F5344CB8AC3E}">
        <p14:creationId xmlns:p14="http://schemas.microsoft.com/office/powerpoint/2010/main" val="219285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Combinations of such laws or principles are incorporated into models, which are simplified representations of how something works, such as a market or segment of the economy.</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8</a:t>
            </a:fld>
            <a:endParaRPr lang="en-US"/>
          </a:p>
        </p:txBody>
      </p:sp>
    </p:spTree>
    <p:extLst>
      <p:ext uri="{BB962C8B-B14F-4D97-AF65-F5344CB8AC3E}">
        <p14:creationId xmlns:p14="http://schemas.microsoft.com/office/powerpoint/2010/main" val="29135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At this level of analysis, we observe the details of their behavior under a figurative microscope. </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15</a:t>
            </a:fld>
            <a:endParaRPr lang="en-US"/>
          </a:p>
        </p:txBody>
      </p:sp>
    </p:spTree>
    <p:extLst>
      <p:ext uri="{BB962C8B-B14F-4D97-AF65-F5344CB8AC3E}">
        <p14:creationId xmlns:p14="http://schemas.microsoft.com/office/powerpoint/2010/main" val="327492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micro–macro distinction does not mean that economics is so highly compartmentalized that every topic can be readily labeled as either micro or macro; many topics and subdivisions of economics are rooted in both.</a:t>
            </a:r>
          </a:p>
          <a:p>
            <a:r>
              <a:rPr lang="en-US" sz="1200" b="0" i="0" u="none" strike="noStrike" kern="1200" baseline="0" dirty="0">
                <a:solidFill>
                  <a:schemeClr val="tx1"/>
                </a:solidFill>
                <a:latin typeface="+mn-lt"/>
                <a:ea typeface="+mn-ea"/>
                <a:cs typeface="+mn-cs"/>
              </a:rPr>
              <a:t>Example: While the problem of unemployment is usually treated as a macroeconomic topic (because unemployment relates to aggregate production), economists recognize</a:t>
            </a:r>
          </a:p>
          <a:p>
            <a:r>
              <a:rPr lang="en-US" sz="1200" b="0" i="0" u="none" strike="noStrike" kern="1200" baseline="0" dirty="0">
                <a:solidFill>
                  <a:schemeClr val="tx1"/>
                </a:solidFill>
                <a:latin typeface="+mn-lt"/>
                <a:ea typeface="+mn-ea"/>
                <a:cs typeface="+mn-cs"/>
              </a:rPr>
              <a:t>that the decisions made by individual workers on how long to search for jobs and the way s </a:t>
            </a:r>
            <a:r>
              <a:rPr lang="en-US" sz="1200" b="0" i="0" u="none" strike="noStrike" kern="1200" baseline="0" dirty="0" err="1">
                <a:solidFill>
                  <a:schemeClr val="tx1"/>
                </a:solidFill>
                <a:latin typeface="+mn-lt"/>
                <a:ea typeface="+mn-ea"/>
                <a:cs typeface="+mn-cs"/>
              </a:rPr>
              <a:t>pecific</a:t>
            </a:r>
            <a:r>
              <a:rPr lang="en-US" sz="1200" b="0" i="0" u="none" strike="noStrike" kern="1200" baseline="0" dirty="0">
                <a:solidFill>
                  <a:schemeClr val="tx1"/>
                </a:solidFill>
                <a:latin typeface="+mn-lt"/>
                <a:ea typeface="+mn-ea"/>
                <a:cs typeface="+mn-cs"/>
              </a:rPr>
              <a:t> labor markets encourage or impede hiring are also critical in determining the unemployment rate.</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17</a:t>
            </a:fld>
            <a:endParaRPr lang="en-US"/>
          </a:p>
        </p:txBody>
      </p:sp>
    </p:spTree>
    <p:extLst>
      <p:ext uri="{BB962C8B-B14F-4D97-AF65-F5344CB8AC3E}">
        <p14:creationId xmlns:p14="http://schemas.microsoft.com/office/powerpoint/2010/main" val="285004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Capital goods differ from consumer goods because consumer goods satisfy wants directly, whereas capital goods do so indirectly by aiding the production of consumer goods. Note that the term “capital” as used by economists refers not to money but to tools, machinery, and other productive equipment. Because money produces nothing, economists do not include it as an economic resource. Money (or money capital or financial capital) is simply a means for purchasing capital goods.</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21</a:t>
            </a:fld>
            <a:endParaRPr lang="en-US"/>
          </a:p>
        </p:txBody>
      </p:sp>
    </p:spTree>
    <p:extLst>
      <p:ext uri="{BB962C8B-B14F-4D97-AF65-F5344CB8AC3E}">
        <p14:creationId xmlns:p14="http://schemas.microsoft.com/office/powerpoint/2010/main" val="3401325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reward for the entrepreneur’s time, efforts, and abilities may be profits or losses. The entrepreneur risks not only his or her invested funds but those of associates and</a:t>
            </a:r>
          </a:p>
          <a:p>
            <a:r>
              <a:rPr lang="en-US" sz="1200" b="0" i="0" u="none" strike="noStrike" kern="1200" baseline="0" dirty="0">
                <a:solidFill>
                  <a:schemeClr val="tx1"/>
                </a:solidFill>
                <a:latin typeface="+mn-lt"/>
                <a:ea typeface="+mn-ea"/>
                <a:cs typeface="+mn-cs"/>
              </a:rPr>
              <a:t>stockholders as well. Because land, labor, capital, and entrepreneurial ability are combined to produce goods and services, they are called the factors of production, or simply “inputs.”</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23</a:t>
            </a:fld>
            <a:endParaRPr lang="en-US"/>
          </a:p>
        </p:txBody>
      </p:sp>
    </p:spTree>
    <p:extLst>
      <p:ext uri="{BB962C8B-B14F-4D97-AF65-F5344CB8AC3E}">
        <p14:creationId xmlns:p14="http://schemas.microsoft.com/office/powerpoint/2010/main" val="140358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We are giving up 2 oranges. Now, let’s take it up a notch. What is the opportunity cost of moving from A to D? It’s 3 apples, because at point A we produced 5 apples, but at point D we’re producing only 2. One more</a:t>
            </a:r>
          </a:p>
          <a:p>
            <a:r>
              <a:rPr lang="en-US" sz="1200" b="0" i="0" u="none" strike="noStrike" kern="1200" baseline="0" dirty="0">
                <a:solidFill>
                  <a:schemeClr val="tx1"/>
                </a:solidFill>
                <a:latin typeface="+mn-lt"/>
                <a:ea typeface="+mn-ea"/>
                <a:cs typeface="+mn-cs"/>
              </a:rPr>
              <a:t>question: What is the opportunity cost of moving from E to B? It’s 6 oranges, because at E we produced 10 oranges and at B, only 4.  What if we were at the origin? What would that represent? Think about it. What would be the production of guns? How about the production of butter? They would both be zero. Is that possible? During the Great Depression in the 1930s, the U.S. economy</a:t>
            </a:r>
          </a:p>
          <a:p>
            <a:r>
              <a:rPr lang="en-US" sz="1200" b="0" i="0" u="none" strike="noStrike" kern="1200" baseline="0" dirty="0">
                <a:solidFill>
                  <a:schemeClr val="tx1"/>
                </a:solidFill>
                <a:latin typeface="+mn-lt"/>
                <a:ea typeface="+mn-ea"/>
                <a:cs typeface="+mn-cs"/>
              </a:rPr>
              <a:t>sank to point Z, but no economy has ever sunk to the origin</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27</a:t>
            </a:fld>
            <a:endParaRPr lang="en-US"/>
          </a:p>
        </p:txBody>
      </p:sp>
    </p:spTree>
    <p:extLst>
      <p:ext uri="{BB962C8B-B14F-4D97-AF65-F5344CB8AC3E}">
        <p14:creationId xmlns:p14="http://schemas.microsoft.com/office/powerpoint/2010/main" val="1187080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curve shows the range of possible combinations of outputs of guns and butter extending from 15 units of butter and no guns at point A to 5 units of guns and no butter at point F.</a:t>
            </a:r>
            <a:endParaRPr lang="en-US" dirty="0"/>
          </a:p>
        </p:txBody>
      </p:sp>
      <p:sp>
        <p:nvSpPr>
          <p:cNvPr id="4" name="Slide Number Placeholder 3"/>
          <p:cNvSpPr>
            <a:spLocks noGrp="1"/>
          </p:cNvSpPr>
          <p:nvPr>
            <p:ph type="sldNum" sz="quarter" idx="10"/>
          </p:nvPr>
        </p:nvSpPr>
        <p:spPr/>
        <p:txBody>
          <a:bodyPr/>
          <a:lstStyle/>
          <a:p>
            <a:fld id="{9B32443D-7AD6-9B44-803E-2DB155A9772E}" type="slidenum">
              <a:rPr lang="en-US" smtClean="0"/>
              <a:t>28</a:t>
            </a:fld>
            <a:endParaRPr lang="en-US"/>
          </a:p>
        </p:txBody>
      </p:sp>
    </p:spTree>
    <p:extLst>
      <p:ext uri="{BB962C8B-B14F-4D97-AF65-F5344CB8AC3E}">
        <p14:creationId xmlns:p14="http://schemas.microsoft.com/office/powerpoint/2010/main" val="549182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bg>
      <p:bgRef idx="1002">
        <a:schemeClr val="bg1"/>
      </p:bgRef>
    </p:bg>
    <p:spTree>
      <p:nvGrpSpPr>
        <p:cNvPr id="1" name=""/>
        <p:cNvGrpSpPr/>
        <p:nvPr/>
      </p:nvGrpSpPr>
      <p:grpSpPr>
        <a:xfrm>
          <a:off x="0" y="0"/>
          <a:ext cx="0" cy="0"/>
          <a:chOff x="0" y="0"/>
          <a:chExt cx="0" cy="0"/>
        </a:xfrm>
      </p:grpSpPr>
      <p:sp>
        <p:nvSpPr>
          <p:cNvPr id="8" name="Stačiakampis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esioji jungtis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Antraštė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Paantraštė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os vietos rezervavimo ženklas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6F9B8CD-342D-4579-98EC-A8FD6B7370E1}" type="datetimeFigureOut">
              <a:rPr lang="en-US" smtClean="0"/>
              <a:pPr/>
              <a:t>9/25/19</a:t>
            </a:fld>
            <a:endParaRPr lang="en-US" dirty="0"/>
          </a:p>
        </p:txBody>
      </p:sp>
      <p:sp>
        <p:nvSpPr>
          <p:cNvPr id="18" name="Poraštės vietos rezervavimo ženklas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p>
        </p:txBody>
      </p:sp>
      <p:sp>
        <p:nvSpPr>
          <p:cNvPr id="29" name="Skaidrės numerio vietos rezervavimo ženklas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BBB5E19-F10A-4C2F-BF6F-11C513378A2E}" type="slidenum">
              <a:rPr kumimoji="0" lang="en-US" smtClean="0"/>
              <a:pPr/>
              <a:t>‹#›</a:t>
            </a:fld>
            <a:endParaRPr kumimoji="0" lang="en-US" dirty="0"/>
          </a:p>
        </p:txBody>
      </p:sp>
    </p:spTree>
    <p:extLst>
      <p:ext uri="{BB962C8B-B14F-4D97-AF65-F5344CB8AC3E}">
        <p14:creationId xmlns:p14="http://schemas.microsoft.com/office/powerpoint/2010/main" val="30663819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Vertikalaus teksto vietos rezervavimo ženklas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fld id="{E6F9B8CD-342D-4579-98EC-A8FD6B7370E1}" type="datetimeFigureOut">
              <a:rPr lang="en-US" smtClean="0"/>
              <a:pPr/>
              <a:t>9/25/19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63890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kalaus teksto vietos rezervavimo ženklas 2"/>
          <p:cNvSpPr>
            <a:spLocks noGrp="1"/>
          </p:cNvSpPr>
          <p:nvPr>
            <p:ph type="body" orient="vert" idx="1"/>
          </p:nvPr>
        </p:nvSpPr>
        <p:spPr>
          <a:xfrm>
            <a:off x="457200" y="274642"/>
            <a:ext cx="6019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a:xfrm>
            <a:off x="4242816" y="6557946"/>
            <a:ext cx="2002464" cy="226902"/>
          </a:xfrm>
        </p:spPr>
        <p:txBody>
          <a:bodyPr/>
          <a:lstStyle/>
          <a:p>
            <a:fld id="{E6F9B8CD-342D-4579-98EC-A8FD6B7370E1}" type="datetimeFigureOut">
              <a:rPr lang="en-US" smtClean="0"/>
              <a:pPr/>
              <a:t>9/25/19</a:t>
            </a:fld>
            <a:endParaRPr lang="en-US"/>
          </a:p>
        </p:txBody>
      </p:sp>
      <p:sp>
        <p:nvSpPr>
          <p:cNvPr id="5" name="Poraštės vietos rezervavimo ženklas 4"/>
          <p:cNvSpPr>
            <a:spLocks noGrp="1"/>
          </p:cNvSpPr>
          <p:nvPr>
            <p:ph type="ftr" sz="quarter" idx="11"/>
          </p:nvPr>
        </p:nvSpPr>
        <p:spPr>
          <a:xfrm>
            <a:off x="457200" y="6556248"/>
            <a:ext cx="3657600" cy="228600"/>
          </a:xfrm>
        </p:spPr>
        <p:txBody>
          <a:bodyPr/>
          <a:lstStyle/>
          <a:p>
            <a:endParaRPr kumimoji="0" lang="en-US"/>
          </a:p>
        </p:txBody>
      </p:sp>
      <p:sp>
        <p:nvSpPr>
          <p:cNvPr id="6" name="Skaidrės numerio vietos rezervavimo ženklas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74206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Turinio vietos rezervavimo ženklas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418898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bg>
      <p:bgRef idx="1001">
        <a:schemeClr val="bg1"/>
      </p:bgRef>
    </p:bg>
    <p:spTree>
      <p:nvGrpSpPr>
        <p:cNvPr id="1" name=""/>
        <p:cNvGrpSpPr/>
        <p:nvPr/>
      </p:nvGrpSpPr>
      <p:grpSpPr>
        <a:xfrm>
          <a:off x="0" y="0"/>
          <a:ext cx="0" cy="0"/>
          <a:chOff x="0" y="0"/>
          <a:chExt cx="0" cy="0"/>
        </a:xfrm>
      </p:grpSpPr>
      <p:sp>
        <p:nvSpPr>
          <p:cNvPr id="2" name="Antraštė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ksto vietos rezervavimo ženklas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os vietos rezervavimo ženklas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6F9B8CD-342D-4579-98EC-A8FD6B7370E1}" type="datetimeFigureOut">
              <a:rPr lang="en-US" smtClean="0"/>
              <a:pPr/>
              <a:t>9/25/19</a:t>
            </a:fld>
            <a:endParaRPr lang="en-US"/>
          </a:p>
        </p:txBody>
      </p:sp>
      <p:sp>
        <p:nvSpPr>
          <p:cNvPr id="5" name="Poraštės vietos rezervavimo ženklas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kaidrės numerio vietos rezervavimo ženklas 5"/>
          <p:cNvSpPr>
            <a:spLocks noGrp="1"/>
          </p:cNvSpPr>
          <p:nvPr>
            <p:ph type="sldNum" sz="quarter" idx="12"/>
          </p:nvPr>
        </p:nvSpPr>
        <p:spPr>
          <a:xfrm>
            <a:off x="6733952" y="6555112"/>
            <a:ext cx="588336" cy="228600"/>
          </a:xfrm>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7590038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Turinio vietos rezervavimo ženklas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urinio vietos rezervavimo ženklas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fld id="{E6F9B8CD-342D-4579-98EC-A8FD6B7370E1}" type="datetimeFigureOut">
              <a:rPr lang="en-US" smtClean="0"/>
              <a:pPr/>
              <a:t>9/25/19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64537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ksto vietos rezervavimo ženklas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ksto vietos rezervavimo ženklas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Turinio vietos rezervavimo ženklas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Turinio vietos rezervavimo ženklas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os vietos rezervavimo ženklas 6"/>
          <p:cNvSpPr>
            <a:spLocks noGrp="1"/>
          </p:cNvSpPr>
          <p:nvPr>
            <p:ph type="dt" sz="half" idx="10"/>
          </p:nvPr>
        </p:nvSpPr>
        <p:spPr/>
        <p:txBody>
          <a:bodyPr/>
          <a:lstStyle/>
          <a:p>
            <a:fld id="{E6F9B8CD-342D-4579-98EC-A8FD6B7370E1}" type="datetimeFigureOut">
              <a:rPr lang="en-US" smtClean="0"/>
              <a:pPr/>
              <a:t>9/25/19</a:t>
            </a:fld>
            <a:endParaRPr lang="en-US"/>
          </a:p>
        </p:txBody>
      </p:sp>
      <p:sp>
        <p:nvSpPr>
          <p:cNvPr id="8" name="Poraštės vietos rezervavimo ženklas 7"/>
          <p:cNvSpPr>
            <a:spLocks noGrp="1"/>
          </p:cNvSpPr>
          <p:nvPr>
            <p:ph type="ftr" sz="quarter" idx="11"/>
          </p:nvPr>
        </p:nvSpPr>
        <p:spPr/>
        <p:txBody>
          <a:bodyPr/>
          <a:lstStyle/>
          <a:p>
            <a:endParaRPr kumimoji="0" lang="en-US"/>
          </a:p>
        </p:txBody>
      </p:sp>
      <p:sp>
        <p:nvSpPr>
          <p:cNvPr id="9" name="Skaidrės numerio vietos rezervavimo ženklas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81935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os vietos rezervavimo ženklas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a:p>
        </p:txBody>
      </p:sp>
      <p:sp>
        <p:nvSpPr>
          <p:cNvPr id="4" name="Poraštės vietos rezervavimo ženklas 3"/>
          <p:cNvSpPr>
            <a:spLocks noGrp="1"/>
          </p:cNvSpPr>
          <p:nvPr>
            <p:ph type="ftr" sz="quarter" idx="11"/>
          </p:nvPr>
        </p:nvSpPr>
        <p:spPr/>
        <p:txBody>
          <a:bodyPr/>
          <a:lstStyle/>
          <a:p>
            <a:endParaRPr kumimoji="0" lang="en-US"/>
          </a:p>
        </p:txBody>
      </p:sp>
      <p:sp>
        <p:nvSpPr>
          <p:cNvPr id="5" name="Skaidrės numerio vietos rezervavimo ženklas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00153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lvl1pPr>
              <a:defRPr>
                <a:solidFill>
                  <a:schemeClr val="tx2"/>
                </a:solidFill>
              </a:defRPr>
            </a:lvl1pPr>
            <a:extLst/>
          </a:lstStyle>
          <a:p>
            <a:fld id="{E6F9B8CD-342D-4579-98EC-A8FD6B7370E1}" type="datetimeFigureOut">
              <a:rPr lang="en-US" smtClean="0"/>
              <a:pPr/>
              <a:t>9/25/19</a:t>
            </a:fld>
            <a:endParaRPr lang="en-US"/>
          </a:p>
        </p:txBody>
      </p:sp>
      <p:sp>
        <p:nvSpPr>
          <p:cNvPr id="3" name="Poraštės vietos rezervavimo ženklas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kaidrės numerio vietos rezervavimo ženklas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75742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ksto vietos rezervavimo ženklas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Turinio vietos rezervavimo ženklas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dirty="0"/>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418138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aveikslėlis ir antraštė">
    <p:bg>
      <p:bgRef idx="1002">
        <a:schemeClr val="bg2"/>
      </p:bgRef>
    </p:bg>
    <p:spTree>
      <p:nvGrpSpPr>
        <p:cNvPr id="1" name=""/>
        <p:cNvGrpSpPr/>
        <p:nvPr/>
      </p:nvGrpSpPr>
      <p:grpSpPr>
        <a:xfrm>
          <a:off x="0" y="0"/>
          <a:ext cx="0" cy="0"/>
          <a:chOff x="0" y="0"/>
          <a:chExt cx="0" cy="0"/>
        </a:xfrm>
      </p:grpSpPr>
      <p:sp>
        <p:nvSpPr>
          <p:cNvPr id="8" name="Stačiakampis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tačiakampis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Antraštė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ksto vietos rezervavimo ženklas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Edit Master text styles</a:t>
            </a:r>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Paveikslėlio vietos rezervavimo ženklas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extLst>
      <p:ext uri="{BB962C8B-B14F-4D97-AF65-F5344CB8AC3E}">
        <p14:creationId xmlns:p14="http://schemas.microsoft.com/office/powerpoint/2010/main" val="27954649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tačiakampis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avadinimo vietos rezervavimo ženklas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lt-LT"/>
              <a:t>Spustelėkite, jei norite keisite ruoš. pav. stilių</a:t>
            </a:r>
            <a:endParaRPr kumimoji="0" lang="en-US"/>
          </a:p>
        </p:txBody>
      </p:sp>
      <p:sp>
        <p:nvSpPr>
          <p:cNvPr id="31" name="Teksto vietos rezervavimo ženklas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lt-LT"/>
              <a:t>Spustelėkite ruošinio teksto stiliams keisti</a:t>
            </a:r>
          </a:p>
          <a:p>
            <a:pPr lvl="1" eaLnBrk="1" latinLnBrk="0" hangingPunct="1"/>
            <a:r>
              <a:rPr kumimoji="0" lang="lt-LT"/>
              <a:t>Antras lygmuo</a:t>
            </a:r>
          </a:p>
          <a:p>
            <a:pPr lvl="2" eaLnBrk="1" latinLnBrk="0" hangingPunct="1"/>
            <a:r>
              <a:rPr kumimoji="0" lang="lt-LT"/>
              <a:t>Trečias lygmuo</a:t>
            </a:r>
          </a:p>
          <a:p>
            <a:pPr lvl="3" eaLnBrk="1" latinLnBrk="0" hangingPunct="1"/>
            <a:r>
              <a:rPr kumimoji="0" lang="lt-LT"/>
              <a:t>Ketvirtas lygmuo</a:t>
            </a:r>
          </a:p>
          <a:p>
            <a:pPr lvl="4" eaLnBrk="1" latinLnBrk="0" hangingPunct="1"/>
            <a:r>
              <a:rPr kumimoji="0" lang="lt-LT"/>
              <a:t>Penktas lygmuo</a:t>
            </a:r>
            <a:endParaRPr kumimoji="0" lang="en-US"/>
          </a:p>
        </p:txBody>
      </p:sp>
      <p:sp>
        <p:nvSpPr>
          <p:cNvPr id="27" name="Datos vietos rezervavimo ženklas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lgn="r" eaLnBrk="1" latinLnBrk="0" hangingPunct="1"/>
            <a:fld id="{E6F9B8CD-342D-4579-98EC-A8FD6B7370E1}" type="datetimeFigureOut">
              <a:rPr lang="en-US" smtClean="0"/>
              <a:pPr algn="r" eaLnBrk="1" latinLnBrk="0" hangingPunct="1"/>
              <a:t>9/25/19</a:t>
            </a:fld>
            <a:endParaRPr lang="en-US" dirty="0">
              <a:solidFill>
                <a:schemeClr val="tx2"/>
              </a:solidFill>
            </a:endParaRPr>
          </a:p>
        </p:txBody>
      </p:sp>
      <p:sp>
        <p:nvSpPr>
          <p:cNvPr id="4" name="Poraštės vietos rezervavimo ženklas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l" eaLnBrk="1" latinLnBrk="0" hangingPunct="1"/>
            <a:endParaRPr kumimoji="0" lang="en-US" dirty="0">
              <a:solidFill>
                <a:schemeClr val="tx2"/>
              </a:solidFill>
            </a:endParaRPr>
          </a:p>
        </p:txBody>
      </p:sp>
      <p:sp>
        <p:nvSpPr>
          <p:cNvPr id="16" name="Skaidrės numerio vietos rezervavimo ženklas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129153707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slow">
    <p:wheel spokes="8"/>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6822" y="3354004"/>
            <a:ext cx="7200800" cy="1224136"/>
          </a:xfrm>
        </p:spPr>
        <p:txBody>
          <a:bodyPr/>
          <a:lstStyle/>
          <a:p>
            <a:r>
              <a:rPr lang="en-US" dirty="0"/>
              <a:t>ECONOMICS AS A SUBJECT OF SCIENCE</a:t>
            </a:r>
          </a:p>
        </p:txBody>
      </p:sp>
      <p:sp>
        <p:nvSpPr>
          <p:cNvPr id="3" name="Subtitle 2"/>
          <p:cNvSpPr>
            <a:spLocks noGrp="1"/>
          </p:cNvSpPr>
          <p:nvPr>
            <p:ph type="subTitle" idx="1"/>
          </p:nvPr>
        </p:nvSpPr>
        <p:spPr>
          <a:xfrm>
            <a:off x="2026822" y="5096042"/>
            <a:ext cx="6400800" cy="999958"/>
          </a:xfrm>
        </p:spPr>
        <p:txBody>
          <a:bodyPr/>
          <a:lstStyle/>
          <a:p>
            <a:r>
              <a:rPr lang="en-US" dirty="0"/>
              <a:t>First lecture</a:t>
            </a:r>
          </a:p>
          <a:p>
            <a:endParaRPr lang="en-US" dirty="0"/>
          </a:p>
        </p:txBody>
      </p:sp>
    </p:spTree>
    <p:extLst>
      <p:ext uri="{BB962C8B-B14F-4D97-AF65-F5344CB8AC3E}">
        <p14:creationId xmlns:p14="http://schemas.microsoft.com/office/powerpoint/2010/main" val="555847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52978"/>
            <a:ext cx="8568952" cy="487548"/>
          </a:xfrm>
        </p:spPr>
        <p:txBody>
          <a:bodyPr>
            <a:normAutofit fontScale="90000"/>
          </a:bodyPr>
          <a:lstStyle/>
          <a:p>
            <a:r>
              <a:rPr lang="en-US" dirty="0"/>
              <a:t>Principles of Economics (4)</a:t>
            </a:r>
          </a:p>
        </p:txBody>
      </p:sp>
      <p:sp>
        <p:nvSpPr>
          <p:cNvPr id="3" name="Content Placeholder 2"/>
          <p:cNvSpPr>
            <a:spLocks noGrp="1"/>
          </p:cNvSpPr>
          <p:nvPr>
            <p:ph idx="1"/>
          </p:nvPr>
        </p:nvSpPr>
        <p:spPr>
          <a:xfrm>
            <a:off x="395536" y="1573854"/>
            <a:ext cx="8568952" cy="4735466"/>
          </a:xfrm>
        </p:spPr>
        <p:txBody>
          <a:bodyPr/>
          <a:lstStyle/>
          <a:p>
            <a:endParaRPr lang="en-US" dirty="0"/>
          </a:p>
          <a:p>
            <a:r>
              <a:rPr lang="en-US" b="1" dirty="0"/>
              <a:t>Other-Things-Equal Assumption</a:t>
            </a:r>
            <a:r>
              <a:rPr lang="en-US" dirty="0"/>
              <a:t>. In constructing their theories, economists use the ceteris paribus or other-things-equal assumption—the assumption that factors other than those being considered do not change.</a:t>
            </a:r>
          </a:p>
          <a:p>
            <a:endParaRPr lang="en-US" b="1" dirty="0"/>
          </a:p>
          <a:p>
            <a:r>
              <a:rPr lang="en-US" b="1" dirty="0"/>
              <a:t>Graphical Expression. </a:t>
            </a:r>
            <a:r>
              <a:rPr lang="en-US" dirty="0"/>
              <a:t>Many economic models are expressed graphically.</a:t>
            </a:r>
          </a:p>
          <a:p>
            <a:endParaRPr lang="en-US" dirty="0"/>
          </a:p>
        </p:txBody>
      </p:sp>
    </p:spTree>
    <p:extLst>
      <p:ext uri="{BB962C8B-B14F-4D97-AF65-F5344CB8AC3E}">
        <p14:creationId xmlns:p14="http://schemas.microsoft.com/office/powerpoint/2010/main" val="312405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Economic Perspective Elements</a:t>
            </a:r>
          </a:p>
        </p:txBody>
      </p:sp>
      <p:sp>
        <p:nvSpPr>
          <p:cNvPr id="3" name="Content Placeholder 2"/>
          <p:cNvSpPr>
            <a:spLocks noGrp="1"/>
          </p:cNvSpPr>
          <p:nvPr>
            <p:ph idx="1"/>
          </p:nvPr>
        </p:nvSpPr>
        <p:spPr/>
        <p:txBody>
          <a:bodyPr/>
          <a:lstStyle/>
          <a:p>
            <a:r>
              <a:rPr lang="en-US" dirty="0"/>
              <a:t>Scarcity and choice, purposeful behavior, and marginal analysis. It sees individuals and institutions making rational decisions based on comparisons of marginal costs and marginal benefits.</a:t>
            </a:r>
          </a:p>
        </p:txBody>
      </p:sp>
    </p:spTree>
    <p:extLst>
      <p:ext uri="{BB962C8B-B14F-4D97-AF65-F5344CB8AC3E}">
        <p14:creationId xmlns:p14="http://schemas.microsoft.com/office/powerpoint/2010/main" val="370863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Scarcity and Choice</a:t>
            </a:r>
          </a:p>
        </p:txBody>
      </p:sp>
      <p:sp>
        <p:nvSpPr>
          <p:cNvPr id="3" name="Content Placeholder 2"/>
          <p:cNvSpPr>
            <a:spLocks noGrp="1"/>
          </p:cNvSpPr>
          <p:nvPr>
            <p:ph idx="1"/>
          </p:nvPr>
        </p:nvSpPr>
        <p:spPr/>
        <p:txBody>
          <a:bodyPr/>
          <a:lstStyle/>
          <a:p>
            <a:r>
              <a:rPr lang="en-US" dirty="0"/>
              <a:t>Scarce economic resources mean limited goods and services.</a:t>
            </a:r>
          </a:p>
          <a:p>
            <a:r>
              <a:rPr lang="en-US" dirty="0"/>
              <a:t>Scarcity restricts options and demands choices.</a:t>
            </a:r>
          </a:p>
        </p:txBody>
      </p:sp>
    </p:spTree>
    <p:extLst>
      <p:ext uri="{BB962C8B-B14F-4D97-AF65-F5344CB8AC3E}">
        <p14:creationId xmlns:p14="http://schemas.microsoft.com/office/powerpoint/2010/main" val="21498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Purposeful Behaviour</a:t>
            </a:r>
            <a:endParaRPr lang="en-US" dirty="0"/>
          </a:p>
        </p:txBody>
      </p:sp>
      <p:sp>
        <p:nvSpPr>
          <p:cNvPr id="3" name="Content Placeholder 2"/>
          <p:cNvSpPr>
            <a:spLocks noGrp="1"/>
          </p:cNvSpPr>
          <p:nvPr>
            <p:ph idx="1"/>
          </p:nvPr>
        </p:nvSpPr>
        <p:spPr/>
        <p:txBody>
          <a:bodyPr/>
          <a:lstStyle/>
          <a:p>
            <a:r>
              <a:rPr lang="en-US" dirty="0"/>
              <a:t>Economics assumes that human behavior reflects “rational self-interest.”</a:t>
            </a:r>
          </a:p>
          <a:p>
            <a:r>
              <a:rPr lang="en-US" dirty="0"/>
              <a:t> Individuals look for and pursue opportunities to increase their </a:t>
            </a:r>
            <a:r>
              <a:rPr lang="en-US" b="1" i="1" dirty="0"/>
              <a:t>utility</a:t>
            </a:r>
            <a:r>
              <a:rPr lang="en-US" dirty="0"/>
              <a:t>— the pleasure, happiness, or satisfaction obtained from consuming a good or service.</a:t>
            </a:r>
          </a:p>
        </p:txBody>
      </p:sp>
    </p:spTree>
    <p:extLst>
      <p:ext uri="{BB962C8B-B14F-4D97-AF65-F5344CB8AC3E}">
        <p14:creationId xmlns:p14="http://schemas.microsoft.com/office/powerpoint/2010/main" val="1391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Marginal Analysis: Benefits and Costs</a:t>
            </a:r>
          </a:p>
        </p:txBody>
      </p:sp>
      <p:sp>
        <p:nvSpPr>
          <p:cNvPr id="3" name="Content Placeholder 2"/>
          <p:cNvSpPr>
            <a:spLocks noGrp="1"/>
          </p:cNvSpPr>
          <p:nvPr>
            <p:ph idx="1"/>
          </p:nvPr>
        </p:nvSpPr>
        <p:spPr/>
        <p:txBody>
          <a:bodyPr/>
          <a:lstStyle/>
          <a:p>
            <a:r>
              <a:rPr lang="en-US" dirty="0"/>
              <a:t>The economic perspective focuses largely on marginal analysis—comparisons of marginal benefits and marginal costs, usually for decision making. </a:t>
            </a:r>
          </a:p>
          <a:p>
            <a:r>
              <a:rPr lang="en-US" dirty="0"/>
              <a:t>To economists, “marginal” means “extra,” “additional,” or “a change in.” </a:t>
            </a:r>
          </a:p>
          <a:p>
            <a:r>
              <a:rPr lang="en-US" dirty="0"/>
              <a:t>Most choices or decisions involve changes in the status quo, meaning the existing state of affairs.</a:t>
            </a:r>
          </a:p>
        </p:txBody>
      </p:sp>
    </p:spTree>
    <p:extLst>
      <p:ext uri="{BB962C8B-B14F-4D97-AF65-F5344CB8AC3E}">
        <p14:creationId xmlns:p14="http://schemas.microsoft.com/office/powerpoint/2010/main" val="140087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313880"/>
          </a:xfrm>
        </p:spPr>
        <p:txBody>
          <a:bodyPr>
            <a:normAutofit fontScale="90000"/>
          </a:bodyPr>
          <a:lstStyle/>
          <a:p>
            <a:r>
              <a:rPr lang="en-US" dirty="0"/>
              <a:t>Microeconomics</a:t>
            </a:r>
          </a:p>
        </p:txBody>
      </p:sp>
      <p:sp>
        <p:nvSpPr>
          <p:cNvPr id="3" name="Content Placeholder 2"/>
          <p:cNvSpPr>
            <a:spLocks noGrp="1"/>
          </p:cNvSpPr>
          <p:nvPr>
            <p:ph idx="1"/>
          </p:nvPr>
        </p:nvSpPr>
        <p:spPr>
          <a:xfrm>
            <a:off x="395536" y="1751263"/>
            <a:ext cx="8568952" cy="4558057"/>
          </a:xfrm>
        </p:spPr>
        <p:txBody>
          <a:bodyPr/>
          <a:lstStyle/>
          <a:p>
            <a:r>
              <a:rPr lang="en-US" sz="2400" dirty="0"/>
              <a:t>Microeconomics is the part of economics concerned with decision making by individual customers, workers, households, and business firms.</a:t>
            </a:r>
          </a:p>
          <a:p>
            <a:endParaRPr lang="en-US" sz="2400" dirty="0"/>
          </a:p>
          <a:p>
            <a:r>
              <a:rPr lang="en-US" sz="2400" dirty="0"/>
              <a:t>We measure:</a:t>
            </a:r>
          </a:p>
          <a:p>
            <a:pPr lvl="1"/>
            <a:r>
              <a:rPr lang="en-US" sz="2000" dirty="0"/>
              <a:t> the price of a specific product,</a:t>
            </a:r>
          </a:p>
          <a:p>
            <a:pPr lvl="1"/>
            <a:r>
              <a:rPr lang="en-US" sz="2000" dirty="0"/>
              <a:t> the number of workers employed by a single firm,</a:t>
            </a:r>
          </a:p>
          <a:p>
            <a:pPr lvl="1"/>
            <a:r>
              <a:rPr lang="en-US" sz="2000" dirty="0"/>
              <a:t> the revenue or income of a particular firm or household, </a:t>
            </a:r>
          </a:p>
          <a:p>
            <a:pPr lvl="1"/>
            <a:r>
              <a:rPr lang="en-US" sz="2000" dirty="0"/>
              <a:t>the expenditures of a specific firm, government entity, or</a:t>
            </a:r>
          </a:p>
          <a:p>
            <a:pPr lvl="1"/>
            <a:r>
              <a:rPr lang="en-US" sz="2000" dirty="0"/>
              <a:t>family. </a:t>
            </a:r>
          </a:p>
        </p:txBody>
      </p:sp>
    </p:spTree>
    <p:extLst>
      <p:ext uri="{BB962C8B-B14F-4D97-AF65-F5344CB8AC3E}">
        <p14:creationId xmlns:p14="http://schemas.microsoft.com/office/powerpoint/2010/main" val="405515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2858"/>
            <a:ext cx="8568952" cy="554510"/>
          </a:xfrm>
        </p:spPr>
        <p:txBody>
          <a:bodyPr>
            <a:normAutofit fontScale="90000"/>
          </a:bodyPr>
          <a:lstStyle/>
          <a:p>
            <a:r>
              <a:rPr lang="en-US" dirty="0"/>
              <a:t>Macroeconomics (1)</a:t>
            </a:r>
          </a:p>
        </p:txBody>
      </p:sp>
      <p:sp>
        <p:nvSpPr>
          <p:cNvPr id="3" name="Content Placeholder 2"/>
          <p:cNvSpPr>
            <a:spLocks noGrp="1"/>
          </p:cNvSpPr>
          <p:nvPr>
            <p:ph idx="1"/>
          </p:nvPr>
        </p:nvSpPr>
        <p:spPr>
          <a:xfrm>
            <a:off x="395536" y="1671053"/>
            <a:ext cx="8568952" cy="4638267"/>
          </a:xfrm>
        </p:spPr>
        <p:txBody>
          <a:bodyPr/>
          <a:lstStyle/>
          <a:p>
            <a:r>
              <a:rPr lang="en-US" dirty="0"/>
              <a:t>Macroeconomics examines either the economy as a whole or its basic subdivisions or aggregates, such as the government, household, and business sectors. </a:t>
            </a:r>
          </a:p>
          <a:p>
            <a:r>
              <a:rPr lang="en-US" dirty="0"/>
              <a:t>An aggregate is a collection of specific economic units treated as if they were one unit. Therefore, we might lump together the millions of consumers in the EU economy and treat them as if they were one huge unit called “consumers.”</a:t>
            </a:r>
          </a:p>
        </p:txBody>
      </p:sp>
    </p:spTree>
    <p:extLst>
      <p:ext uri="{BB962C8B-B14F-4D97-AF65-F5344CB8AC3E}">
        <p14:creationId xmlns:p14="http://schemas.microsoft.com/office/powerpoint/2010/main" val="365283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487669"/>
          </a:xfrm>
        </p:spPr>
        <p:txBody>
          <a:bodyPr>
            <a:normAutofit fontScale="90000"/>
          </a:bodyPr>
          <a:lstStyle/>
          <a:p>
            <a:r>
              <a:rPr lang="en-US" dirty="0"/>
              <a:t>Macroeconomics (2)</a:t>
            </a:r>
          </a:p>
        </p:txBody>
      </p:sp>
      <p:sp>
        <p:nvSpPr>
          <p:cNvPr id="3" name="Content Placeholder 2"/>
          <p:cNvSpPr>
            <a:spLocks noGrp="1"/>
          </p:cNvSpPr>
          <p:nvPr>
            <p:ph idx="1"/>
          </p:nvPr>
        </p:nvSpPr>
        <p:spPr>
          <a:xfrm>
            <a:off x="395536" y="1844842"/>
            <a:ext cx="8568952" cy="4464478"/>
          </a:xfrm>
        </p:spPr>
        <p:txBody>
          <a:bodyPr/>
          <a:lstStyle/>
          <a:p>
            <a:r>
              <a:rPr lang="en-US" b="1" dirty="0"/>
              <a:t>Macroeconomics</a:t>
            </a:r>
            <a:r>
              <a:rPr lang="en-US" dirty="0"/>
              <a:t> seeks to obtain an overview, or general outline, of the structure of the economy and the relationships of its major aggregates.</a:t>
            </a:r>
          </a:p>
          <a:p>
            <a:endParaRPr lang="en-US" dirty="0"/>
          </a:p>
          <a:p>
            <a:r>
              <a:rPr lang="en-US" b="1" dirty="0"/>
              <a:t>Macroeconomics </a:t>
            </a:r>
            <a:r>
              <a:rPr lang="en-US" dirty="0"/>
              <a:t>speaks of such economic measures as total output, total employment, total income, aggregate expenditures, and the general level of prices in analyzing various economic problems. No or very little attention is given to specific units making up the various aggregates.</a:t>
            </a:r>
          </a:p>
        </p:txBody>
      </p:sp>
    </p:spTree>
    <p:extLst>
      <p:ext uri="{BB962C8B-B14F-4D97-AF65-F5344CB8AC3E}">
        <p14:creationId xmlns:p14="http://schemas.microsoft.com/office/powerpoint/2010/main" val="382688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7-06 at 13.13.41.png"/>
          <p:cNvPicPr>
            <a:picLocks noGrp="1" noChangeAspect="1"/>
          </p:cNvPicPr>
          <p:nvPr>
            <p:ph idx="1"/>
          </p:nvPr>
        </p:nvPicPr>
        <p:blipFill>
          <a:blip r:embed="rId2">
            <a:extLst>
              <a:ext uri="{28A0092B-C50C-407E-A947-70E740481C1C}">
                <a14:useLocalDpi xmlns:a14="http://schemas.microsoft.com/office/drawing/2010/main" val="0"/>
              </a:ext>
            </a:extLst>
          </a:blip>
          <a:srcRect t="-7402" b="-7402"/>
          <a:stretch>
            <a:fillRect/>
          </a:stretch>
        </p:blipFill>
        <p:spPr>
          <a:xfrm>
            <a:off x="227263" y="882316"/>
            <a:ext cx="8737225" cy="5427004"/>
          </a:xfrm>
        </p:spPr>
      </p:pic>
    </p:spTree>
    <p:extLst>
      <p:ext uri="{BB962C8B-B14F-4D97-AF65-F5344CB8AC3E}">
        <p14:creationId xmlns:p14="http://schemas.microsoft.com/office/powerpoint/2010/main" val="44231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514406"/>
          </a:xfrm>
        </p:spPr>
        <p:txBody>
          <a:bodyPr>
            <a:normAutofit fontScale="90000"/>
          </a:bodyPr>
          <a:lstStyle/>
          <a:p>
            <a:r>
              <a:rPr lang="en-US" sz="3600" dirty="0"/>
              <a:t>The Four Economic Resources: Land</a:t>
            </a:r>
          </a:p>
        </p:txBody>
      </p:sp>
      <p:sp>
        <p:nvSpPr>
          <p:cNvPr id="3" name="Content Placeholder 2"/>
          <p:cNvSpPr>
            <a:spLocks noGrp="1"/>
          </p:cNvSpPr>
          <p:nvPr>
            <p:ph idx="1"/>
          </p:nvPr>
        </p:nvSpPr>
        <p:spPr/>
        <p:txBody>
          <a:bodyPr/>
          <a:lstStyle/>
          <a:p>
            <a:r>
              <a:rPr lang="en-US" dirty="0"/>
              <a:t>Land means much more to the economist than it does to most people. To the economist land includes all natural resources (“gifts of nature”) used in the production process, such as arable land, forests, mineral and oil deposits, and water resources.</a:t>
            </a:r>
          </a:p>
        </p:txBody>
      </p:sp>
    </p:spTree>
    <p:extLst>
      <p:ext uri="{BB962C8B-B14F-4D97-AF65-F5344CB8AC3E}">
        <p14:creationId xmlns:p14="http://schemas.microsoft.com/office/powerpoint/2010/main" val="363478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Should I Study Economics?</a:t>
            </a:r>
          </a:p>
        </p:txBody>
      </p:sp>
      <p:sp>
        <p:nvSpPr>
          <p:cNvPr id="3" name="Content Placeholder 2"/>
          <p:cNvSpPr>
            <a:spLocks noGrp="1"/>
          </p:cNvSpPr>
          <p:nvPr>
            <p:ph idx="1"/>
          </p:nvPr>
        </p:nvSpPr>
        <p:spPr/>
        <p:txBody>
          <a:bodyPr/>
          <a:lstStyle/>
          <a:p>
            <a:endParaRPr lang="en-US" dirty="0"/>
          </a:p>
          <a:p>
            <a:endParaRPr lang="en-US" dirty="0"/>
          </a:p>
          <a:p>
            <a:r>
              <a:rPr lang="en-US" dirty="0"/>
              <a:t>Economics is the science of greed (F.V. Myer)</a:t>
            </a:r>
          </a:p>
          <a:p>
            <a:endParaRPr lang="en-US" dirty="0"/>
          </a:p>
        </p:txBody>
      </p:sp>
    </p:spTree>
    <p:extLst>
      <p:ext uri="{BB962C8B-B14F-4D97-AF65-F5344CB8AC3E}">
        <p14:creationId xmlns:p14="http://schemas.microsoft.com/office/powerpoint/2010/main" val="287623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Four Economic Resources: </a:t>
            </a:r>
            <a:r>
              <a:rPr lang="en-US" sz="3600" dirty="0" err="1"/>
              <a:t>Labour</a:t>
            </a:r>
            <a:endParaRPr lang="en-US" sz="3600" dirty="0"/>
          </a:p>
        </p:txBody>
      </p:sp>
      <p:sp>
        <p:nvSpPr>
          <p:cNvPr id="3" name="Content Placeholder 2"/>
          <p:cNvSpPr>
            <a:spLocks noGrp="1"/>
          </p:cNvSpPr>
          <p:nvPr>
            <p:ph idx="1"/>
          </p:nvPr>
        </p:nvSpPr>
        <p:spPr/>
        <p:txBody>
          <a:bodyPr/>
          <a:lstStyle/>
          <a:p>
            <a:r>
              <a:rPr lang="en-US" dirty="0"/>
              <a:t>The resource </a:t>
            </a:r>
            <a:r>
              <a:rPr lang="en-US" dirty="0" err="1"/>
              <a:t>labour</a:t>
            </a:r>
            <a:r>
              <a:rPr lang="en-US" dirty="0"/>
              <a:t> consists of the physical and</a:t>
            </a:r>
          </a:p>
          <a:p>
            <a:pPr marL="0" indent="0">
              <a:buNone/>
            </a:pPr>
            <a:r>
              <a:rPr lang="en-US" dirty="0"/>
              <a:t>mental talents of individuals used in producing goods and services. The services of a logger, retail clerk, machinist, teacher, professional football player, and nuclear physicist all fall under the general heading “</a:t>
            </a:r>
            <a:r>
              <a:rPr lang="en-US" dirty="0" err="1"/>
              <a:t>labour</a:t>
            </a:r>
            <a:r>
              <a:rPr lang="en-US" dirty="0"/>
              <a:t>.”</a:t>
            </a:r>
          </a:p>
        </p:txBody>
      </p:sp>
    </p:spTree>
    <p:extLst>
      <p:ext uri="{BB962C8B-B14F-4D97-AF65-F5344CB8AC3E}">
        <p14:creationId xmlns:p14="http://schemas.microsoft.com/office/powerpoint/2010/main" val="323957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88" y="771699"/>
            <a:ext cx="8568952" cy="850106"/>
          </a:xfrm>
        </p:spPr>
        <p:txBody>
          <a:bodyPr>
            <a:normAutofit fontScale="90000"/>
          </a:bodyPr>
          <a:lstStyle/>
          <a:p>
            <a:r>
              <a:rPr lang="en-US" sz="3600" dirty="0"/>
              <a:t>The Four Economic Resources: Capital</a:t>
            </a:r>
          </a:p>
        </p:txBody>
      </p:sp>
      <p:sp>
        <p:nvSpPr>
          <p:cNvPr id="3" name="Content Placeholder 2"/>
          <p:cNvSpPr>
            <a:spLocks noGrp="1"/>
          </p:cNvSpPr>
          <p:nvPr>
            <p:ph idx="1"/>
          </p:nvPr>
        </p:nvSpPr>
        <p:spPr>
          <a:xfrm>
            <a:off x="257488" y="1621805"/>
            <a:ext cx="8707000" cy="4687515"/>
          </a:xfrm>
        </p:spPr>
        <p:txBody>
          <a:bodyPr/>
          <a:lstStyle/>
          <a:p>
            <a:endParaRPr lang="en-US" dirty="0"/>
          </a:p>
          <a:p>
            <a:r>
              <a:rPr lang="en-US" dirty="0"/>
              <a:t>For economists, capital (or capital goods) includes all manufactured aids used in producing consumer goods and services. Included are all factory, storage, transportation, and distribution facilities, as well as tools and machinery. Economists refer to the purchase of capital goods as investment.</a:t>
            </a:r>
          </a:p>
        </p:txBody>
      </p:sp>
    </p:spTree>
    <p:extLst>
      <p:ext uri="{BB962C8B-B14F-4D97-AF65-F5344CB8AC3E}">
        <p14:creationId xmlns:p14="http://schemas.microsoft.com/office/powerpoint/2010/main" val="232874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49" y="920638"/>
            <a:ext cx="8826439" cy="850106"/>
          </a:xfrm>
        </p:spPr>
        <p:txBody>
          <a:bodyPr>
            <a:normAutofit fontScale="90000"/>
          </a:bodyPr>
          <a:lstStyle/>
          <a:p>
            <a:r>
              <a:rPr lang="en-US" sz="3600" dirty="0"/>
              <a:t>The Four Economic Resources: Entrepreneurial Ability (1)</a:t>
            </a:r>
          </a:p>
        </p:txBody>
      </p:sp>
      <p:sp>
        <p:nvSpPr>
          <p:cNvPr id="3" name="Content Placeholder 2"/>
          <p:cNvSpPr>
            <a:spLocks noGrp="1"/>
          </p:cNvSpPr>
          <p:nvPr>
            <p:ph idx="1"/>
          </p:nvPr>
        </p:nvSpPr>
        <p:spPr/>
        <p:txBody>
          <a:bodyPr/>
          <a:lstStyle/>
          <a:p>
            <a:r>
              <a:rPr lang="en-US" dirty="0"/>
              <a:t>The entrepreneur performs several functions:</a:t>
            </a:r>
          </a:p>
          <a:p>
            <a:pPr marL="0" indent="0">
              <a:buNone/>
            </a:pPr>
            <a:r>
              <a:rPr lang="en-US" dirty="0"/>
              <a:t>The entrepreneur takes the initiative in combining the resources of land, labor, and capital to produce a good or a service. Both a sparkplug and a catalyst, the entrepreneur is the driving force behind production and the agent who combines the other resources in what is hoped will be a successful business venture.</a:t>
            </a:r>
          </a:p>
        </p:txBody>
      </p:sp>
    </p:spTree>
    <p:extLst>
      <p:ext uri="{BB962C8B-B14F-4D97-AF65-F5344CB8AC3E}">
        <p14:creationId xmlns:p14="http://schemas.microsoft.com/office/powerpoint/2010/main" val="102792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48249"/>
            <a:ext cx="8568952" cy="850106"/>
          </a:xfrm>
        </p:spPr>
        <p:txBody>
          <a:bodyPr>
            <a:normAutofit fontScale="90000"/>
          </a:bodyPr>
          <a:lstStyle/>
          <a:p>
            <a:r>
              <a:rPr lang="en-US" dirty="0"/>
              <a:t>The Four Economic Resources: Entrepreneurial Ability (2)</a:t>
            </a:r>
          </a:p>
        </p:txBody>
      </p:sp>
      <p:sp>
        <p:nvSpPr>
          <p:cNvPr id="3" name="Content Placeholder 2"/>
          <p:cNvSpPr>
            <a:spLocks noGrp="1"/>
          </p:cNvSpPr>
          <p:nvPr>
            <p:ph idx="1"/>
          </p:nvPr>
        </p:nvSpPr>
        <p:spPr>
          <a:xfrm>
            <a:off x="395536" y="1988026"/>
            <a:ext cx="8568952" cy="4321294"/>
          </a:xfrm>
        </p:spPr>
        <p:txBody>
          <a:bodyPr/>
          <a:lstStyle/>
          <a:p>
            <a:r>
              <a:rPr lang="en-US" sz="2400" dirty="0"/>
              <a:t>The entrepreneur makes the strategic business decisions that set the course of an enterprise.</a:t>
            </a:r>
          </a:p>
          <a:p>
            <a:endParaRPr lang="en-US" sz="2400" dirty="0"/>
          </a:p>
          <a:p>
            <a:r>
              <a:rPr lang="en-US" sz="2400" dirty="0"/>
              <a:t>The entrepreneur is an innovator. He or she commercializes new products, new production techniques, or even new forms of business organization.</a:t>
            </a:r>
          </a:p>
          <a:p>
            <a:endParaRPr lang="en-US" sz="2400" dirty="0"/>
          </a:p>
          <a:p>
            <a:r>
              <a:rPr lang="en-US" sz="2400" dirty="0"/>
              <a:t>The entrepreneur is a risk bearer. The entrepreneur has no guarantee of profit.</a:t>
            </a:r>
          </a:p>
        </p:txBody>
      </p:sp>
    </p:spTree>
    <p:extLst>
      <p:ext uri="{BB962C8B-B14F-4D97-AF65-F5344CB8AC3E}">
        <p14:creationId xmlns:p14="http://schemas.microsoft.com/office/powerpoint/2010/main" val="245922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52978"/>
            <a:ext cx="8568952" cy="487548"/>
          </a:xfrm>
        </p:spPr>
        <p:txBody>
          <a:bodyPr>
            <a:normAutofit fontScale="90000"/>
          </a:bodyPr>
          <a:lstStyle/>
          <a:p>
            <a:r>
              <a:rPr lang="en-US" dirty="0"/>
              <a:t>Production Possibilities Model</a:t>
            </a:r>
          </a:p>
        </p:txBody>
      </p:sp>
      <p:sp>
        <p:nvSpPr>
          <p:cNvPr id="3" name="Content Placeholder 2"/>
          <p:cNvSpPr>
            <a:spLocks noGrp="1"/>
          </p:cNvSpPr>
          <p:nvPr>
            <p:ph idx="1"/>
          </p:nvPr>
        </p:nvSpPr>
        <p:spPr>
          <a:xfrm>
            <a:off x="395536" y="1656688"/>
            <a:ext cx="8568952" cy="4652632"/>
          </a:xfrm>
        </p:spPr>
        <p:txBody>
          <a:bodyPr/>
          <a:lstStyle/>
          <a:p>
            <a:r>
              <a:rPr lang="en-US" dirty="0"/>
              <a:t>To keep things simple, let’s initially </a:t>
            </a:r>
            <a:r>
              <a:rPr lang="is-IS" dirty="0"/>
              <a:t>assume:</a:t>
            </a:r>
          </a:p>
          <a:p>
            <a:pPr lvl="1"/>
            <a:r>
              <a:rPr lang="en-US" dirty="0"/>
              <a:t>Full employment The economy is employing all its </a:t>
            </a:r>
            <a:r>
              <a:rPr lang="fr-FR" dirty="0" err="1"/>
              <a:t>available</a:t>
            </a:r>
            <a:r>
              <a:rPr lang="fr-FR" dirty="0"/>
              <a:t> </a:t>
            </a:r>
            <a:r>
              <a:rPr lang="fr-FR" dirty="0" err="1"/>
              <a:t>resources</a:t>
            </a:r>
            <a:r>
              <a:rPr lang="fr-FR" dirty="0"/>
              <a:t>.</a:t>
            </a:r>
          </a:p>
          <a:p>
            <a:pPr lvl="1"/>
            <a:r>
              <a:rPr lang="en-US" dirty="0"/>
              <a:t> Fixed resources The quantity and quality of the factors of production are fixed.</a:t>
            </a:r>
          </a:p>
          <a:p>
            <a:pPr lvl="1"/>
            <a:r>
              <a:rPr lang="en-US" dirty="0"/>
              <a:t>Fixed technology The state of technology (the methods used to produce output) is constant.</a:t>
            </a:r>
          </a:p>
          <a:p>
            <a:pPr lvl="1"/>
            <a:r>
              <a:rPr lang="en-US" dirty="0"/>
              <a:t>Two goods. The economy is producing only two </a:t>
            </a:r>
            <a:r>
              <a:rPr lang="nl-NL" dirty="0" err="1"/>
              <a:t>goods</a:t>
            </a:r>
            <a:r>
              <a:rPr lang="nl-NL" dirty="0"/>
              <a:t>.</a:t>
            </a:r>
            <a:endParaRPr lang="en-US" dirty="0"/>
          </a:p>
        </p:txBody>
      </p:sp>
    </p:spTree>
    <p:extLst>
      <p:ext uri="{BB962C8B-B14F-4D97-AF65-F5344CB8AC3E}">
        <p14:creationId xmlns:p14="http://schemas.microsoft.com/office/powerpoint/2010/main" val="1433088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Production Possibilities Model</a:t>
            </a:r>
          </a:p>
        </p:txBody>
      </p:sp>
      <p:sp>
        <p:nvSpPr>
          <p:cNvPr id="3" name="Content Placeholder 2"/>
          <p:cNvSpPr>
            <a:spLocks noGrp="1"/>
          </p:cNvSpPr>
          <p:nvPr>
            <p:ph idx="1"/>
          </p:nvPr>
        </p:nvSpPr>
        <p:spPr/>
        <p:txBody>
          <a:bodyPr/>
          <a:lstStyle/>
          <a:p>
            <a:r>
              <a:rPr lang="en-US" dirty="0"/>
              <a:t>The optimal (best) point on the production possibilities curve represents the most desirable mix of goods and is determined by expanding the production of each good until its marginal benefit (MB) equals its marginal cost (MC).</a:t>
            </a:r>
          </a:p>
        </p:txBody>
      </p:sp>
    </p:spTree>
    <p:extLst>
      <p:ext uri="{BB962C8B-B14F-4D97-AF65-F5344CB8AC3E}">
        <p14:creationId xmlns:p14="http://schemas.microsoft.com/office/powerpoint/2010/main" val="570250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 Cost</a:t>
            </a:r>
          </a:p>
        </p:txBody>
      </p:sp>
      <p:sp>
        <p:nvSpPr>
          <p:cNvPr id="3" name="Content Placeholder 2"/>
          <p:cNvSpPr>
            <a:spLocks noGrp="1"/>
          </p:cNvSpPr>
          <p:nvPr>
            <p:ph idx="1"/>
          </p:nvPr>
        </p:nvSpPr>
        <p:spPr/>
        <p:txBody>
          <a:bodyPr/>
          <a:lstStyle/>
          <a:p>
            <a:r>
              <a:rPr lang="en-US" dirty="0"/>
              <a:t>The opportunity cost of any choice is the forgone value of the next best alternative.</a:t>
            </a:r>
          </a:p>
          <a:p>
            <a:r>
              <a:rPr lang="en-US" dirty="0"/>
              <a:t>The economic rationale for the law of increasing opportunity costs is that economic resources are not completely adaptable to alternative uses. Many resources are better at producing one type of good than at producing others.</a:t>
            </a:r>
          </a:p>
        </p:txBody>
      </p:sp>
    </p:spTree>
    <p:extLst>
      <p:ext uri="{BB962C8B-B14F-4D97-AF65-F5344CB8AC3E}">
        <p14:creationId xmlns:p14="http://schemas.microsoft.com/office/powerpoint/2010/main" val="277836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Opportunity Cost</a:t>
            </a:r>
          </a:p>
        </p:txBody>
      </p:sp>
      <p:pic>
        <p:nvPicPr>
          <p:cNvPr id="4" name="Content Placeholder 3" descr="Screen Shot 2014-07-06 at 23.35.15.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600" y="2286794"/>
            <a:ext cx="6680200" cy="3492500"/>
          </a:xfrm>
        </p:spPr>
      </p:pic>
    </p:spTree>
    <p:extLst>
      <p:ext uri="{BB962C8B-B14F-4D97-AF65-F5344CB8AC3E}">
        <p14:creationId xmlns:p14="http://schemas.microsoft.com/office/powerpoint/2010/main" val="1267091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71699"/>
            <a:ext cx="8568952" cy="850106"/>
          </a:xfrm>
        </p:spPr>
        <p:txBody>
          <a:bodyPr>
            <a:normAutofit fontScale="90000"/>
          </a:bodyPr>
          <a:lstStyle/>
          <a:p>
            <a:r>
              <a:rPr lang="en-US" dirty="0"/>
              <a:t>The Production Possibilities Curve</a:t>
            </a:r>
          </a:p>
        </p:txBody>
      </p:sp>
      <p:pic>
        <p:nvPicPr>
          <p:cNvPr id="5" name="Content Placeholder 4" descr="Screen Shot 2014-07-06 at 13.25.49.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605342" y="1609725"/>
            <a:ext cx="4942716" cy="4846638"/>
          </a:xfrm>
        </p:spPr>
      </p:pic>
    </p:spTree>
    <p:extLst>
      <p:ext uri="{BB962C8B-B14F-4D97-AF65-F5344CB8AC3E}">
        <p14:creationId xmlns:p14="http://schemas.microsoft.com/office/powerpoint/2010/main" val="3496188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Production Possibilities Curve</a:t>
            </a:r>
          </a:p>
        </p:txBody>
      </p:sp>
      <p:sp>
        <p:nvSpPr>
          <p:cNvPr id="3" name="Content Placeholder 2"/>
          <p:cNvSpPr>
            <a:spLocks noGrp="1"/>
          </p:cNvSpPr>
          <p:nvPr>
            <p:ph idx="1"/>
          </p:nvPr>
        </p:nvSpPr>
        <p:spPr/>
        <p:txBody>
          <a:bodyPr/>
          <a:lstStyle/>
          <a:p>
            <a:r>
              <a:rPr lang="en-US" dirty="0"/>
              <a:t>The production possibilities curve represents a two-product economy at full employment</a:t>
            </a:r>
          </a:p>
        </p:txBody>
      </p:sp>
    </p:spTree>
    <p:extLst>
      <p:ext uri="{BB962C8B-B14F-4D97-AF65-F5344CB8AC3E}">
        <p14:creationId xmlns:p14="http://schemas.microsoft.com/office/powerpoint/2010/main" val="96349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To determine economics definition</a:t>
            </a:r>
          </a:p>
          <a:p>
            <a:r>
              <a:rPr lang="en-US" dirty="0"/>
              <a:t>To understand the importance of economics science and its development roots from early ages</a:t>
            </a:r>
          </a:p>
          <a:p>
            <a:r>
              <a:rPr lang="en-US" dirty="0"/>
              <a:t>To understand difference between microeconomics and macroeconomics</a:t>
            </a:r>
          </a:p>
          <a:p>
            <a:r>
              <a:rPr lang="en-US" dirty="0"/>
              <a:t>To define main economic resources </a:t>
            </a:r>
          </a:p>
        </p:txBody>
      </p:sp>
    </p:spTree>
    <p:extLst>
      <p:ext uri="{BB962C8B-B14F-4D97-AF65-F5344CB8AC3E}">
        <p14:creationId xmlns:p14="http://schemas.microsoft.com/office/powerpoint/2010/main" val="4893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390908"/>
          </a:xfrm>
        </p:spPr>
        <p:txBody>
          <a:bodyPr>
            <a:normAutofit fontScale="90000"/>
          </a:bodyPr>
          <a:lstStyle/>
          <a:p>
            <a:r>
              <a:rPr lang="en-US" dirty="0"/>
              <a:t>Full Employment and Full Production</a:t>
            </a:r>
          </a:p>
        </p:txBody>
      </p:sp>
      <p:sp>
        <p:nvSpPr>
          <p:cNvPr id="3" name="Content Placeholder 2"/>
          <p:cNvSpPr>
            <a:spLocks noGrp="1"/>
          </p:cNvSpPr>
          <p:nvPr>
            <p:ph idx="1"/>
          </p:nvPr>
        </p:nvSpPr>
        <p:spPr>
          <a:xfrm>
            <a:off x="395536" y="1753329"/>
            <a:ext cx="8568952" cy="4555991"/>
          </a:xfrm>
        </p:spPr>
        <p:txBody>
          <a:bodyPr/>
          <a:lstStyle/>
          <a:p>
            <a:r>
              <a:rPr lang="en-US" b="1" dirty="0"/>
              <a:t>Full employment . </a:t>
            </a:r>
            <a:r>
              <a:rPr lang="en-US" dirty="0"/>
              <a:t>The economy is employing all its </a:t>
            </a:r>
            <a:r>
              <a:rPr lang="fr-FR" dirty="0" err="1"/>
              <a:t>available</a:t>
            </a:r>
            <a:r>
              <a:rPr lang="fr-FR" dirty="0"/>
              <a:t> </a:t>
            </a:r>
            <a:r>
              <a:rPr lang="fr-FR" dirty="0" err="1"/>
              <a:t>resources</a:t>
            </a:r>
            <a:r>
              <a:rPr lang="fr-FR" dirty="0"/>
              <a:t>.</a:t>
            </a:r>
          </a:p>
          <a:p>
            <a:r>
              <a:rPr lang="en-US" b="1" dirty="0"/>
              <a:t>Fixed resources. </a:t>
            </a:r>
            <a:r>
              <a:rPr lang="en-US" dirty="0"/>
              <a:t>The quantity and quality of the factors of production are fixed.</a:t>
            </a:r>
          </a:p>
          <a:p>
            <a:r>
              <a:rPr lang="en-US" b="1" dirty="0"/>
              <a:t>Fixed technology. </a:t>
            </a:r>
            <a:r>
              <a:rPr lang="en-US" dirty="0"/>
              <a:t>The state of technology (the methods used to produce output) is constant.</a:t>
            </a:r>
          </a:p>
        </p:txBody>
      </p:sp>
    </p:spTree>
    <p:extLst>
      <p:ext uri="{BB962C8B-B14F-4D97-AF65-F5344CB8AC3E}">
        <p14:creationId xmlns:p14="http://schemas.microsoft.com/office/powerpoint/2010/main" val="604546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Production Possibilities Curve</a:t>
            </a:r>
          </a:p>
        </p:txBody>
      </p:sp>
      <p:pic>
        <p:nvPicPr>
          <p:cNvPr id="4" name="Content Placeholder 3" descr="Screen Shot 2014-07-06 at 13.27.26.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650" y="2642394"/>
            <a:ext cx="6134100" cy="2781300"/>
          </a:xfrm>
        </p:spPr>
      </p:pic>
    </p:spTree>
    <p:extLst>
      <p:ext uri="{BB962C8B-B14F-4D97-AF65-F5344CB8AC3E}">
        <p14:creationId xmlns:p14="http://schemas.microsoft.com/office/powerpoint/2010/main" val="2186444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515159"/>
          </a:xfrm>
        </p:spPr>
        <p:txBody>
          <a:bodyPr>
            <a:normAutofit fontScale="90000"/>
          </a:bodyPr>
          <a:lstStyle/>
          <a:p>
            <a:r>
              <a:rPr lang="en-US" dirty="0"/>
              <a:t>Productive Efficiency</a:t>
            </a:r>
          </a:p>
        </p:txBody>
      </p:sp>
      <p:sp>
        <p:nvSpPr>
          <p:cNvPr id="3" name="Content Placeholder 2"/>
          <p:cNvSpPr>
            <a:spLocks noGrp="1"/>
          </p:cNvSpPr>
          <p:nvPr>
            <p:ph idx="1"/>
          </p:nvPr>
        </p:nvSpPr>
        <p:spPr/>
        <p:txBody>
          <a:bodyPr/>
          <a:lstStyle/>
          <a:p>
            <a:r>
              <a:rPr lang="en-US" dirty="0"/>
              <a:t>Productive efficiency is attained when the maximum possible output of any one good is produced, given the output of other goods.</a:t>
            </a:r>
          </a:p>
        </p:txBody>
      </p:sp>
    </p:spTree>
    <p:extLst>
      <p:ext uri="{BB962C8B-B14F-4D97-AF65-F5344CB8AC3E}">
        <p14:creationId xmlns:p14="http://schemas.microsoft.com/office/powerpoint/2010/main" val="3468209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26444"/>
            <a:ext cx="8568952" cy="340616"/>
          </a:xfrm>
        </p:spPr>
        <p:txBody>
          <a:bodyPr>
            <a:normAutofit fontScale="90000"/>
          </a:bodyPr>
          <a:lstStyle/>
          <a:p>
            <a:r>
              <a:rPr lang="en-US" dirty="0"/>
              <a:t>Economic Growth</a:t>
            </a:r>
          </a:p>
        </p:txBody>
      </p:sp>
      <p:pic>
        <p:nvPicPr>
          <p:cNvPr id="4" name="Content Placeholder 3" descr="Screen Shot 2014-07-06 at 23.37.43.png"/>
          <p:cNvPicPr>
            <a:picLocks noGrp="1" noChangeAspect="1"/>
          </p:cNvPicPr>
          <p:nvPr>
            <p:ph idx="1"/>
          </p:nvPr>
        </p:nvPicPr>
        <p:blipFill rotWithShape="1">
          <a:blip r:embed="rId3">
            <a:extLst>
              <a:ext uri="{28A0092B-C50C-407E-A947-70E740481C1C}">
                <a14:useLocalDpi xmlns:a14="http://schemas.microsoft.com/office/drawing/2010/main" val="0"/>
              </a:ext>
            </a:extLst>
          </a:blip>
          <a:srcRect t="785" b="2793"/>
          <a:stretch/>
        </p:blipFill>
        <p:spPr>
          <a:xfrm>
            <a:off x="220878" y="1641255"/>
            <a:ext cx="7280419" cy="4954436"/>
          </a:xfrm>
        </p:spPr>
      </p:pic>
    </p:spTree>
    <p:extLst>
      <p:ext uri="{BB962C8B-B14F-4D97-AF65-F5344CB8AC3E}">
        <p14:creationId xmlns:p14="http://schemas.microsoft.com/office/powerpoint/2010/main" val="3101867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a:t>
            </a:r>
          </a:p>
        </p:txBody>
      </p:sp>
      <p:sp>
        <p:nvSpPr>
          <p:cNvPr id="3" name="Content Placeholder 2"/>
          <p:cNvSpPr>
            <a:spLocks noGrp="1"/>
          </p:cNvSpPr>
          <p:nvPr>
            <p:ph idx="1"/>
          </p:nvPr>
        </p:nvSpPr>
        <p:spPr/>
        <p:txBody>
          <a:bodyPr/>
          <a:lstStyle/>
          <a:p>
            <a:r>
              <a:rPr lang="en-US" dirty="0"/>
              <a:t>When we drop the assumptions that the quantity and quality of resources and technology are fixed, the production possibilities curve shifts positions and the potential maximum output of the economy changes.</a:t>
            </a:r>
          </a:p>
        </p:txBody>
      </p:sp>
    </p:spTree>
    <p:extLst>
      <p:ext uri="{BB962C8B-B14F-4D97-AF65-F5344CB8AC3E}">
        <p14:creationId xmlns:p14="http://schemas.microsoft.com/office/powerpoint/2010/main" val="929987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Present choices and future locations of production possibilities curves</a:t>
            </a:r>
          </a:p>
        </p:txBody>
      </p:sp>
      <p:pic>
        <p:nvPicPr>
          <p:cNvPr id="4" name="Content Placeholder 3" descr="Screen Shot 2014-07-06 at 23.41.42.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87407"/>
            <a:ext cx="7239000" cy="3691274"/>
          </a:xfrm>
        </p:spPr>
      </p:pic>
    </p:spTree>
    <p:extLst>
      <p:ext uri="{BB962C8B-B14F-4D97-AF65-F5344CB8AC3E}">
        <p14:creationId xmlns:p14="http://schemas.microsoft.com/office/powerpoint/2010/main" val="817682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68947"/>
            <a:ext cx="8568952" cy="576308"/>
          </a:xfrm>
        </p:spPr>
        <p:txBody>
          <a:bodyPr>
            <a:normAutofit fontScale="90000"/>
          </a:bodyPr>
          <a:lstStyle/>
          <a:p>
            <a:r>
              <a:rPr lang="en-US" sz="2400" dirty="0"/>
              <a:t>Current Issue: Will You Be Underemployed When </a:t>
            </a:r>
            <a:r>
              <a:rPr lang="hr-HR" sz="2400" dirty="0"/>
              <a:t>You Graduate?</a:t>
            </a:r>
            <a:endParaRPr lang="en-US" sz="2400" dirty="0"/>
          </a:p>
        </p:txBody>
      </p:sp>
      <p:pic>
        <p:nvPicPr>
          <p:cNvPr id="4" name="Content Placeholder 3" descr="Screen Shot 2014-07-06 at 23.28.09.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819796" y="1609725"/>
            <a:ext cx="6513808" cy="4846638"/>
          </a:xfrm>
        </p:spPr>
      </p:pic>
    </p:spTree>
    <p:extLst>
      <p:ext uri="{BB962C8B-B14F-4D97-AF65-F5344CB8AC3E}">
        <p14:creationId xmlns:p14="http://schemas.microsoft.com/office/powerpoint/2010/main" val="2048228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47D6-8AA7-3847-B599-49A29C9140CF}"/>
              </a:ext>
            </a:extLst>
          </p:cNvPr>
          <p:cNvSpPr>
            <a:spLocks noGrp="1"/>
          </p:cNvSpPr>
          <p:nvPr>
            <p:ph type="title"/>
          </p:nvPr>
        </p:nvSpPr>
        <p:spPr>
          <a:xfrm>
            <a:off x="395536" y="0"/>
            <a:ext cx="8568952" cy="936104"/>
          </a:xfrm>
        </p:spPr>
        <p:txBody>
          <a:bodyPr/>
          <a:lstStyle/>
          <a:p>
            <a:r>
              <a:rPr lang="en-US" sz="2800" dirty="0"/>
              <a:t>Comparison of main indicators EU vs Lithuania: unemployment rate</a:t>
            </a:r>
          </a:p>
        </p:txBody>
      </p:sp>
      <p:pic>
        <p:nvPicPr>
          <p:cNvPr id="5" name="Content Placeholder 4">
            <a:extLst>
              <a:ext uri="{FF2B5EF4-FFF2-40B4-BE49-F238E27FC236}">
                <a16:creationId xmlns:a16="http://schemas.microsoft.com/office/drawing/2014/main" id="{C8E0B1CB-D1C7-9342-8264-2CE1993220C4}"/>
              </a:ext>
            </a:extLst>
          </p:cNvPr>
          <p:cNvPicPr>
            <a:picLocks noGrp="1" noChangeAspect="1"/>
          </p:cNvPicPr>
          <p:nvPr>
            <p:ph idx="1"/>
          </p:nvPr>
        </p:nvPicPr>
        <p:blipFill>
          <a:blip r:embed="rId2"/>
          <a:stretch>
            <a:fillRect/>
          </a:stretch>
        </p:blipFill>
        <p:spPr>
          <a:xfrm>
            <a:off x="395536" y="1971368"/>
            <a:ext cx="4276062" cy="4175125"/>
          </a:xfrm>
        </p:spPr>
      </p:pic>
      <p:pic>
        <p:nvPicPr>
          <p:cNvPr id="7" name="Picture 6">
            <a:extLst>
              <a:ext uri="{FF2B5EF4-FFF2-40B4-BE49-F238E27FC236}">
                <a16:creationId xmlns:a16="http://schemas.microsoft.com/office/drawing/2014/main" id="{EDF35CBF-8457-BA42-AE27-143C3544DF1A}"/>
              </a:ext>
            </a:extLst>
          </p:cNvPr>
          <p:cNvPicPr>
            <a:picLocks noChangeAspect="1"/>
          </p:cNvPicPr>
          <p:nvPr/>
        </p:nvPicPr>
        <p:blipFill>
          <a:blip r:embed="rId3"/>
          <a:stretch>
            <a:fillRect/>
          </a:stretch>
        </p:blipFill>
        <p:spPr>
          <a:xfrm>
            <a:off x="4671598" y="1971367"/>
            <a:ext cx="4047640" cy="4175125"/>
          </a:xfrm>
          <a:prstGeom prst="rect">
            <a:avLst/>
          </a:prstGeom>
        </p:spPr>
      </p:pic>
    </p:spTree>
    <p:extLst>
      <p:ext uri="{BB962C8B-B14F-4D97-AF65-F5344CB8AC3E}">
        <p14:creationId xmlns:p14="http://schemas.microsoft.com/office/powerpoint/2010/main" val="1717446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503B-2C1A-C340-88B8-22B3212B247E}"/>
              </a:ext>
            </a:extLst>
          </p:cNvPr>
          <p:cNvSpPr>
            <a:spLocks noGrp="1"/>
          </p:cNvSpPr>
          <p:nvPr>
            <p:ph type="title"/>
          </p:nvPr>
        </p:nvSpPr>
        <p:spPr>
          <a:xfrm>
            <a:off x="0" y="0"/>
            <a:ext cx="9424219" cy="936104"/>
          </a:xfrm>
        </p:spPr>
        <p:txBody>
          <a:bodyPr/>
          <a:lstStyle/>
          <a:p>
            <a:r>
              <a:rPr lang="en-US" sz="2800" dirty="0"/>
              <a:t>Comparison of main indicators EU vs Lithuania: inflation</a:t>
            </a:r>
          </a:p>
        </p:txBody>
      </p:sp>
      <p:pic>
        <p:nvPicPr>
          <p:cNvPr id="5" name="Content Placeholder 4">
            <a:extLst>
              <a:ext uri="{FF2B5EF4-FFF2-40B4-BE49-F238E27FC236}">
                <a16:creationId xmlns:a16="http://schemas.microsoft.com/office/drawing/2014/main" id="{BA5C39CB-8B5F-5048-93A6-3738B67EEA88}"/>
              </a:ext>
            </a:extLst>
          </p:cNvPr>
          <p:cNvPicPr>
            <a:picLocks noGrp="1" noChangeAspect="1"/>
          </p:cNvPicPr>
          <p:nvPr>
            <p:ph idx="1"/>
          </p:nvPr>
        </p:nvPicPr>
        <p:blipFill>
          <a:blip r:embed="rId2"/>
          <a:stretch>
            <a:fillRect/>
          </a:stretch>
        </p:blipFill>
        <p:spPr>
          <a:xfrm>
            <a:off x="0" y="1578076"/>
            <a:ext cx="4523796" cy="5029202"/>
          </a:xfrm>
        </p:spPr>
      </p:pic>
      <p:pic>
        <p:nvPicPr>
          <p:cNvPr id="7" name="Picture 6">
            <a:extLst>
              <a:ext uri="{FF2B5EF4-FFF2-40B4-BE49-F238E27FC236}">
                <a16:creationId xmlns:a16="http://schemas.microsoft.com/office/drawing/2014/main" id="{9F1E3D7B-D442-BE4A-B27F-1CD5F61ADEB3}"/>
              </a:ext>
            </a:extLst>
          </p:cNvPr>
          <p:cNvPicPr>
            <a:picLocks noChangeAspect="1"/>
          </p:cNvPicPr>
          <p:nvPr/>
        </p:nvPicPr>
        <p:blipFill>
          <a:blip r:embed="rId3"/>
          <a:stretch>
            <a:fillRect/>
          </a:stretch>
        </p:blipFill>
        <p:spPr>
          <a:xfrm>
            <a:off x="3998929" y="1578076"/>
            <a:ext cx="5145072" cy="5029202"/>
          </a:xfrm>
          <a:prstGeom prst="rect">
            <a:avLst/>
          </a:prstGeom>
        </p:spPr>
      </p:pic>
    </p:spTree>
    <p:extLst>
      <p:ext uri="{BB962C8B-B14F-4D97-AF65-F5344CB8AC3E}">
        <p14:creationId xmlns:p14="http://schemas.microsoft.com/office/powerpoint/2010/main" val="712119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28EB-B7C6-DF46-ACDE-B6D2537F7A5E}"/>
              </a:ext>
            </a:extLst>
          </p:cNvPr>
          <p:cNvSpPr>
            <a:spLocks noGrp="1"/>
          </p:cNvSpPr>
          <p:nvPr>
            <p:ph type="title"/>
          </p:nvPr>
        </p:nvSpPr>
        <p:spPr/>
        <p:txBody>
          <a:bodyPr>
            <a:normAutofit fontScale="90000"/>
          </a:bodyPr>
          <a:lstStyle/>
          <a:p>
            <a:r>
              <a:rPr lang="en-US" dirty="0"/>
              <a:t>Comparison of main indicators EU vs Lithuania: government debt</a:t>
            </a:r>
          </a:p>
        </p:txBody>
      </p:sp>
      <p:pic>
        <p:nvPicPr>
          <p:cNvPr id="5" name="Content Placeholder 4">
            <a:extLst>
              <a:ext uri="{FF2B5EF4-FFF2-40B4-BE49-F238E27FC236}">
                <a16:creationId xmlns:a16="http://schemas.microsoft.com/office/drawing/2014/main" id="{B724EDA7-EC71-0047-9642-800291D2E5EA}"/>
              </a:ext>
            </a:extLst>
          </p:cNvPr>
          <p:cNvPicPr>
            <a:picLocks noGrp="1" noChangeAspect="1"/>
          </p:cNvPicPr>
          <p:nvPr>
            <p:ph idx="1"/>
          </p:nvPr>
        </p:nvPicPr>
        <p:blipFill>
          <a:blip r:embed="rId2"/>
          <a:stretch>
            <a:fillRect/>
          </a:stretch>
        </p:blipFill>
        <p:spPr>
          <a:xfrm>
            <a:off x="0" y="2487561"/>
            <a:ext cx="4491422" cy="4175125"/>
          </a:xfrm>
        </p:spPr>
      </p:pic>
      <p:pic>
        <p:nvPicPr>
          <p:cNvPr id="7" name="Picture 6">
            <a:extLst>
              <a:ext uri="{FF2B5EF4-FFF2-40B4-BE49-F238E27FC236}">
                <a16:creationId xmlns:a16="http://schemas.microsoft.com/office/drawing/2014/main" id="{9C7DB618-546E-0646-AD23-34550716007B}"/>
              </a:ext>
            </a:extLst>
          </p:cNvPr>
          <p:cNvPicPr>
            <a:picLocks noChangeAspect="1"/>
          </p:cNvPicPr>
          <p:nvPr/>
        </p:nvPicPr>
        <p:blipFill>
          <a:blip r:embed="rId3"/>
          <a:stretch>
            <a:fillRect/>
          </a:stretch>
        </p:blipFill>
        <p:spPr>
          <a:xfrm>
            <a:off x="4037850" y="2468191"/>
            <a:ext cx="4250743" cy="4194495"/>
          </a:xfrm>
          <a:prstGeom prst="rect">
            <a:avLst/>
          </a:prstGeom>
        </p:spPr>
      </p:pic>
    </p:spTree>
    <p:extLst>
      <p:ext uri="{BB962C8B-B14F-4D97-AF65-F5344CB8AC3E}">
        <p14:creationId xmlns:p14="http://schemas.microsoft.com/office/powerpoint/2010/main" val="376891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Economics (1)</a:t>
            </a:r>
          </a:p>
        </p:txBody>
      </p:sp>
      <p:sp>
        <p:nvSpPr>
          <p:cNvPr id="3" name="Content Placeholder 2"/>
          <p:cNvSpPr>
            <a:spLocks noGrp="1"/>
          </p:cNvSpPr>
          <p:nvPr>
            <p:ph idx="1"/>
          </p:nvPr>
        </p:nvSpPr>
        <p:spPr/>
        <p:txBody>
          <a:bodyPr>
            <a:normAutofit/>
          </a:bodyPr>
          <a:lstStyle/>
          <a:p>
            <a:r>
              <a:rPr lang="en-GB" dirty="0"/>
              <a:t>The  very word “economics” takes its name from Xenophon’s instructional treatise on efficient management and leadership, the “</a:t>
            </a:r>
            <a:r>
              <a:rPr lang="en-GB" i="1" dirty="0" err="1"/>
              <a:t>Oeconomicus</a:t>
            </a:r>
            <a:r>
              <a:rPr lang="en-GB" dirty="0"/>
              <a:t>”</a:t>
            </a:r>
          </a:p>
          <a:p>
            <a:r>
              <a:rPr lang="en-GB" b="1" dirty="0"/>
              <a:t>Economics</a:t>
            </a:r>
            <a:r>
              <a:rPr lang="en-GB" dirty="0"/>
              <a:t> is a social science because it studies human behaviour rather than the disembodied workings of nature.</a:t>
            </a:r>
          </a:p>
          <a:p>
            <a:r>
              <a:rPr lang="en-GB" dirty="0"/>
              <a:t>Economics may be taken to include the study of the general principles of administration of resources, whether of an individual, a household, or business or State.</a:t>
            </a:r>
          </a:p>
          <a:p>
            <a:endParaRPr lang="en-US" dirty="0"/>
          </a:p>
        </p:txBody>
      </p:sp>
    </p:spTree>
    <p:extLst>
      <p:ext uri="{BB962C8B-B14F-4D97-AF65-F5344CB8AC3E}">
        <p14:creationId xmlns:p14="http://schemas.microsoft.com/office/powerpoint/2010/main" val="1724395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1353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Economics (2)</a:t>
            </a:r>
          </a:p>
        </p:txBody>
      </p:sp>
      <p:sp>
        <p:nvSpPr>
          <p:cNvPr id="3" name="Content Placeholder 2"/>
          <p:cNvSpPr>
            <a:spLocks noGrp="1"/>
          </p:cNvSpPr>
          <p:nvPr>
            <p:ph idx="1"/>
          </p:nvPr>
        </p:nvSpPr>
        <p:spPr/>
        <p:txBody>
          <a:bodyPr/>
          <a:lstStyle/>
          <a:p>
            <a:r>
              <a:rPr lang="en-US" dirty="0"/>
              <a:t>Economics is the efficient allocation of the scarce means of production toward the satisfaction of human needs.</a:t>
            </a:r>
          </a:p>
          <a:p>
            <a:r>
              <a:rPr lang="en-US" dirty="0"/>
              <a:t>Scarce means of production are our resources, which we use to produce all the goods and service we buy.</a:t>
            </a:r>
          </a:p>
          <a:p>
            <a:pPr marL="0" indent="0" algn="ctr">
              <a:buNone/>
            </a:pPr>
            <a:r>
              <a:rPr lang="en-US" sz="3600" u="sng" dirty="0"/>
              <a:t>Because they provide satisfaction for us!</a:t>
            </a:r>
          </a:p>
          <a:p>
            <a:endParaRPr lang="en-US" dirty="0"/>
          </a:p>
        </p:txBody>
      </p:sp>
    </p:spTree>
    <p:extLst>
      <p:ext uri="{BB962C8B-B14F-4D97-AF65-F5344CB8AC3E}">
        <p14:creationId xmlns:p14="http://schemas.microsoft.com/office/powerpoint/2010/main" val="305835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16" y="949158"/>
            <a:ext cx="8229600" cy="674520"/>
          </a:xfrm>
        </p:spPr>
        <p:txBody>
          <a:bodyPr>
            <a:normAutofit/>
          </a:bodyPr>
          <a:lstStyle/>
          <a:p>
            <a:r>
              <a:rPr lang="en-US" dirty="0"/>
              <a:t>History of Economics</a:t>
            </a:r>
          </a:p>
        </p:txBody>
      </p:sp>
      <p:sp>
        <p:nvSpPr>
          <p:cNvPr id="3" name="Content Placeholder 2"/>
          <p:cNvSpPr>
            <a:spLocks noGrp="1"/>
          </p:cNvSpPr>
          <p:nvPr>
            <p:ph idx="1"/>
          </p:nvPr>
        </p:nvSpPr>
        <p:spPr>
          <a:xfrm>
            <a:off x="457200" y="1724527"/>
            <a:ext cx="8229600" cy="4936374"/>
          </a:xfrm>
        </p:spPr>
        <p:txBody>
          <a:bodyPr/>
          <a:lstStyle/>
          <a:p>
            <a:r>
              <a:rPr lang="en-US" dirty="0"/>
              <a:t>Main schools (or concepts) of economic history  are:</a:t>
            </a:r>
          </a:p>
          <a:p>
            <a:pPr lvl="1"/>
            <a:r>
              <a:rPr lang="en-US" sz="2000" dirty="0"/>
              <a:t>the prehistory of economic thought (the economic thought of Ancient China, Ancient India, Ancient Egypt, Ancient Mesopotamia and Persians);</a:t>
            </a:r>
          </a:p>
          <a:p>
            <a:pPr lvl="1"/>
            <a:r>
              <a:rPr lang="en-US" sz="2000" dirty="0"/>
              <a:t>Ancient Greek and Medieval economic thought;</a:t>
            </a:r>
          </a:p>
          <a:p>
            <a:pPr lvl="1"/>
            <a:r>
              <a:rPr lang="en-US" sz="2000" dirty="0"/>
              <a:t>Mercantilism and </a:t>
            </a:r>
            <a:r>
              <a:rPr lang="en-US" sz="2000" dirty="0" err="1"/>
              <a:t>physiocrats</a:t>
            </a:r>
            <a:r>
              <a:rPr lang="en-US" sz="2000" dirty="0"/>
              <a:t>;</a:t>
            </a:r>
          </a:p>
          <a:p>
            <a:pPr lvl="1"/>
            <a:r>
              <a:rPr lang="en-US" sz="2000" dirty="0"/>
              <a:t>Classical and neoclassical (</a:t>
            </a:r>
            <a:r>
              <a:rPr lang="en-US" sz="2000" dirty="0" err="1"/>
              <a:t>marginalism</a:t>
            </a:r>
            <a:r>
              <a:rPr lang="en-US" sz="2000" dirty="0"/>
              <a:t>) schools;</a:t>
            </a:r>
          </a:p>
          <a:p>
            <a:pPr lvl="1"/>
            <a:r>
              <a:rPr lang="en-US" sz="2000" dirty="0"/>
              <a:t>Marxism and social </a:t>
            </a:r>
            <a:r>
              <a:rPr lang="en-US" sz="2000" dirty="0" err="1"/>
              <a:t>utopism</a:t>
            </a:r>
            <a:r>
              <a:rPr lang="en-US" sz="2000" dirty="0"/>
              <a:t>;</a:t>
            </a:r>
          </a:p>
          <a:p>
            <a:pPr lvl="1"/>
            <a:r>
              <a:rPr lang="en-US" sz="2000" dirty="0" err="1"/>
              <a:t>Keynesim</a:t>
            </a:r>
            <a:r>
              <a:rPr lang="en-US" sz="2000" dirty="0"/>
              <a:t> and neo-</a:t>
            </a:r>
            <a:r>
              <a:rPr lang="en-US" sz="2000" dirty="0" err="1"/>
              <a:t>keynesim</a:t>
            </a:r>
            <a:r>
              <a:rPr lang="en-US" sz="2000" dirty="0"/>
              <a:t>, post-</a:t>
            </a:r>
            <a:r>
              <a:rPr lang="en-US" sz="2000" dirty="0" err="1"/>
              <a:t>keynesim</a:t>
            </a:r>
            <a:r>
              <a:rPr lang="en-US" sz="2000" dirty="0"/>
              <a:t>;</a:t>
            </a:r>
          </a:p>
          <a:p>
            <a:pPr lvl="1"/>
            <a:r>
              <a:rPr lang="en-US" sz="2000" dirty="0"/>
              <a:t>Liberalism and neoliberals;</a:t>
            </a:r>
          </a:p>
          <a:p>
            <a:pPr lvl="1"/>
            <a:r>
              <a:rPr lang="en-US" sz="2000" dirty="0"/>
              <a:t>Monetarism </a:t>
            </a:r>
          </a:p>
          <a:p>
            <a:endParaRPr lang="en-US" dirty="0"/>
          </a:p>
        </p:txBody>
      </p:sp>
    </p:spTree>
    <p:extLst>
      <p:ext uri="{BB962C8B-B14F-4D97-AF65-F5344CB8AC3E}">
        <p14:creationId xmlns:p14="http://schemas.microsoft.com/office/powerpoint/2010/main" val="82372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487669"/>
          </a:xfrm>
        </p:spPr>
        <p:txBody>
          <a:bodyPr>
            <a:normAutofit fontScale="90000"/>
          </a:bodyPr>
          <a:lstStyle/>
          <a:p>
            <a:r>
              <a:rPr lang="en-US" dirty="0"/>
              <a:t>Principles of Economics (1)</a:t>
            </a:r>
          </a:p>
        </p:txBody>
      </p:sp>
      <p:sp>
        <p:nvSpPr>
          <p:cNvPr id="3" name="Content Placeholder 2"/>
          <p:cNvSpPr>
            <a:spLocks noGrp="1"/>
          </p:cNvSpPr>
          <p:nvPr>
            <p:ph idx="1"/>
          </p:nvPr>
        </p:nvSpPr>
        <p:spPr/>
        <p:txBody>
          <a:bodyPr/>
          <a:lstStyle/>
          <a:p>
            <a:r>
              <a:rPr lang="en-US" sz="2400" dirty="0"/>
              <a:t>Observing real-world behavior and outcomes.</a:t>
            </a:r>
          </a:p>
          <a:p>
            <a:r>
              <a:rPr lang="en-US" sz="2400" dirty="0"/>
              <a:t>Based on those observations, formulating a possible explanation of cause and effect (hypothesis).</a:t>
            </a:r>
          </a:p>
          <a:p>
            <a:r>
              <a:rPr lang="en-US" sz="2400" dirty="0"/>
              <a:t>Testing this explanation by comparing the outcomes of specific events to the outcome predicted by the hypothesis.</a:t>
            </a:r>
          </a:p>
          <a:p>
            <a:r>
              <a:rPr lang="en-US" sz="2400" dirty="0"/>
              <a:t>Accepting, rejecting, and modifying the hypothesis, based on these comparisons.</a:t>
            </a:r>
          </a:p>
          <a:p>
            <a:r>
              <a:rPr lang="en-US" sz="2400" dirty="0"/>
              <a:t> Continuing to test the hypothesis against the facts. As favorable results accumulate, the hypothesis evolves into a theory.</a:t>
            </a:r>
          </a:p>
        </p:txBody>
      </p:sp>
    </p:spTree>
    <p:extLst>
      <p:ext uri="{BB962C8B-B14F-4D97-AF65-F5344CB8AC3E}">
        <p14:creationId xmlns:p14="http://schemas.microsoft.com/office/powerpoint/2010/main" val="25701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Economics (2)</a:t>
            </a:r>
          </a:p>
        </p:txBody>
      </p:sp>
      <p:sp>
        <p:nvSpPr>
          <p:cNvPr id="3" name="Content Placeholder 2"/>
          <p:cNvSpPr>
            <a:spLocks noGrp="1"/>
          </p:cNvSpPr>
          <p:nvPr>
            <p:ph idx="1"/>
          </p:nvPr>
        </p:nvSpPr>
        <p:spPr/>
        <p:txBody>
          <a:bodyPr/>
          <a:lstStyle/>
          <a:p>
            <a:endParaRPr lang="en-US" dirty="0"/>
          </a:p>
          <a:p>
            <a:r>
              <a:rPr lang="en-US" dirty="0"/>
              <a:t>A very well-tested and widely accepted theory is referred to as an economic law or an </a:t>
            </a:r>
            <a:r>
              <a:rPr lang="en-US" b="1" i="1" dirty="0"/>
              <a:t>economic principle</a:t>
            </a:r>
            <a:r>
              <a:rPr lang="en-US" dirty="0"/>
              <a:t>—a statement about economic behavior or the economy that enables prediction of the probable effects of certain actions.</a:t>
            </a:r>
          </a:p>
        </p:txBody>
      </p:sp>
    </p:spTree>
    <p:extLst>
      <p:ext uri="{BB962C8B-B14F-4D97-AF65-F5344CB8AC3E}">
        <p14:creationId xmlns:p14="http://schemas.microsoft.com/office/powerpoint/2010/main" val="227405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97755"/>
            <a:ext cx="8568952" cy="597994"/>
          </a:xfrm>
        </p:spPr>
        <p:txBody>
          <a:bodyPr/>
          <a:lstStyle/>
          <a:p>
            <a:r>
              <a:rPr lang="en-US" dirty="0"/>
              <a:t>Principles of Economics (3)</a:t>
            </a:r>
          </a:p>
        </p:txBody>
      </p:sp>
      <p:sp>
        <p:nvSpPr>
          <p:cNvPr id="3" name="Content Placeholder 2"/>
          <p:cNvSpPr>
            <a:spLocks noGrp="1"/>
          </p:cNvSpPr>
          <p:nvPr>
            <p:ph idx="1"/>
          </p:nvPr>
        </p:nvSpPr>
        <p:spPr>
          <a:xfrm>
            <a:off x="395536" y="1495749"/>
            <a:ext cx="8568952" cy="4813571"/>
          </a:xfrm>
        </p:spPr>
        <p:txBody>
          <a:bodyPr/>
          <a:lstStyle/>
          <a:p>
            <a:endParaRPr lang="en-US" b="1" dirty="0"/>
          </a:p>
          <a:p>
            <a:r>
              <a:rPr lang="en-US" b="1" dirty="0"/>
              <a:t>Generalizations.</a:t>
            </a:r>
            <a:r>
              <a:rPr lang="en-US" dirty="0"/>
              <a:t> Economic principles are generalizations relating to economic behavior or to the economy itself. Economic principles are expressed as the tendencies of typical or average consumers, workers, or business firms.</a:t>
            </a:r>
          </a:p>
        </p:txBody>
      </p:sp>
    </p:spTree>
    <p:extLst>
      <p:ext uri="{BB962C8B-B14F-4D97-AF65-F5344CB8AC3E}">
        <p14:creationId xmlns:p14="http://schemas.microsoft.com/office/powerpoint/2010/main" val="1622484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udonai-pilkas">
  <a:themeElements>
    <a:clrScheme name="Prabangus">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rabangus">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abangu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raudonai-pilkas</Template>
  <TotalTime>4212</TotalTime>
  <Words>2434</Words>
  <Application>Microsoft Macintosh PowerPoint</Application>
  <PresentationFormat>On-screen Show (4:3)</PresentationFormat>
  <Paragraphs>150</Paragraphs>
  <Slides>40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Trebuchet MS</vt:lpstr>
      <vt:lpstr>Wingdings</vt:lpstr>
      <vt:lpstr>Wingdings 2</vt:lpstr>
      <vt:lpstr>raudonai-pilkas</vt:lpstr>
      <vt:lpstr>ECONOMICS AS A SUBJECT OF SCIENCE</vt:lpstr>
      <vt:lpstr>Why Should I Study Economics?</vt:lpstr>
      <vt:lpstr>Objectives</vt:lpstr>
      <vt:lpstr>Definition of Economics (1)</vt:lpstr>
      <vt:lpstr>Definition of Economics (2)</vt:lpstr>
      <vt:lpstr>History of Economics</vt:lpstr>
      <vt:lpstr>Principles of Economics (1)</vt:lpstr>
      <vt:lpstr>Principles of Economics (2)</vt:lpstr>
      <vt:lpstr>Principles of Economics (3)</vt:lpstr>
      <vt:lpstr>Principles of Economics (4)</vt:lpstr>
      <vt:lpstr>Economic Perspective Elements</vt:lpstr>
      <vt:lpstr>Scarcity and Choice</vt:lpstr>
      <vt:lpstr>Purposeful Behaviour</vt:lpstr>
      <vt:lpstr>Marginal Analysis: Benefits and Costs</vt:lpstr>
      <vt:lpstr>Microeconomics</vt:lpstr>
      <vt:lpstr>Macroeconomics (1)</vt:lpstr>
      <vt:lpstr>Macroeconomics (2)</vt:lpstr>
      <vt:lpstr>PowerPoint Presentation</vt:lpstr>
      <vt:lpstr>The Four Economic Resources: Land</vt:lpstr>
      <vt:lpstr>The Four Economic Resources: Labour</vt:lpstr>
      <vt:lpstr>The Four Economic Resources: Capital</vt:lpstr>
      <vt:lpstr>The Four Economic Resources: Entrepreneurial Ability (1)</vt:lpstr>
      <vt:lpstr>The Four Economic Resources: Entrepreneurial Ability (2)</vt:lpstr>
      <vt:lpstr>Production Possibilities Model</vt:lpstr>
      <vt:lpstr>Production Possibilities Model</vt:lpstr>
      <vt:lpstr>Opportunity Cost</vt:lpstr>
      <vt:lpstr>Finding the Opportunity Cost</vt:lpstr>
      <vt:lpstr>The Production Possibilities Curve</vt:lpstr>
      <vt:lpstr>The Production Possibilities Curve</vt:lpstr>
      <vt:lpstr>Full Employment and Full Production</vt:lpstr>
      <vt:lpstr>The Production Possibilities Curve</vt:lpstr>
      <vt:lpstr>Productive Efficiency</vt:lpstr>
      <vt:lpstr>Economic Growth</vt:lpstr>
      <vt:lpstr>Economic Growth</vt:lpstr>
      <vt:lpstr>Present choices and future locations of production possibilities curves</vt:lpstr>
      <vt:lpstr>Current Issue: Will You Be Underemployed When You Graduate?</vt:lpstr>
      <vt:lpstr>Comparison of main indicators EU vs Lithuania: unemployment rate</vt:lpstr>
      <vt:lpstr>Comparison of main indicators EU vs Lithuania: inflation</vt:lpstr>
      <vt:lpstr>Comparison of main indicators EU vs Lithuania: government debt</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AS A SUBJECT OF SCIENCE</dc:title>
  <dc:creator>User</dc:creator>
  <cp:lastModifiedBy>Agnė Agnė</cp:lastModifiedBy>
  <cp:revision>33</cp:revision>
  <cp:lastPrinted>2018-02-21T12:14:59Z</cp:lastPrinted>
  <dcterms:created xsi:type="dcterms:W3CDTF">2014-07-04T10:44:07Z</dcterms:created>
  <dcterms:modified xsi:type="dcterms:W3CDTF">2019-09-25T12:46:33Z</dcterms:modified>
</cp:coreProperties>
</file>