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82" r:id="rId3"/>
    <p:sldId id="257" r:id="rId4"/>
    <p:sldId id="262" r:id="rId5"/>
    <p:sldId id="263" r:id="rId6"/>
    <p:sldId id="261" r:id="rId7"/>
    <p:sldId id="283" r:id="rId8"/>
    <p:sldId id="284" r:id="rId9"/>
    <p:sldId id="292" r:id="rId10"/>
    <p:sldId id="293" r:id="rId11"/>
    <p:sldId id="291" r:id="rId12"/>
    <p:sldId id="285" r:id="rId13"/>
    <p:sldId id="286" r:id="rId14"/>
    <p:sldId id="287" r:id="rId15"/>
    <p:sldId id="288" r:id="rId16"/>
    <p:sldId id="289" r:id="rId17"/>
    <p:sldId id="290" r:id="rId18"/>
    <p:sldId id="268" r:id="rId19"/>
    <p:sldId id="280" r:id="rId20"/>
    <p:sldId id="281" r:id="rId21"/>
    <p:sldId id="266" r:id="rId22"/>
    <p:sldId id="258" r:id="rId23"/>
    <p:sldId id="267" r:id="rId24"/>
    <p:sldId id="275" r:id="rId25"/>
    <p:sldId id="259" r:id="rId26"/>
    <p:sldId id="276" r:id="rId27"/>
    <p:sldId id="260" r:id="rId28"/>
    <p:sldId id="264" r:id="rId29"/>
    <p:sldId id="295" r:id="rId30"/>
    <p:sldId id="294" r:id="rId31"/>
    <p:sldId id="265" r:id="rId32"/>
    <p:sldId id="269" r:id="rId33"/>
    <p:sldId id="272" r:id="rId34"/>
    <p:sldId id="273" r:id="rId35"/>
    <p:sldId id="279" r:id="rId36"/>
    <p:sldId id="274" r:id="rId37"/>
    <p:sldId id="277" r:id="rId38"/>
    <p:sldId id="27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537"/>
  </p:normalViewPr>
  <p:slideViewPr>
    <p:cSldViewPr snapToGrid="0" snapToObjects="1">
      <p:cViewPr varScale="1">
        <p:scale>
          <a:sx n="107" d="100"/>
          <a:sy n="107" d="100"/>
        </p:scale>
        <p:origin x="175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Applications:Microsoft%20Office%202011:Office:Add-Ins:Solver.xla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Applications:Microsoft%20Office%202011:Office:Add-Ins:Solver.xla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Applications:Microsoft%20Office%202011:Office:Add-Ins:Solver.xlam"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gn&#279;\Desktop\DataCharts%20-%202012%20FDI%20RR%20Index-modifikuo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Scandinavian</a:t>
            </a:r>
            <a:r>
              <a:rPr lang="en-US" baseline="0"/>
              <a:t> investors in Lithuania</a:t>
            </a:r>
            <a:endParaRPr lang="en-US"/>
          </a:p>
        </c:rich>
      </c:tx>
      <c:overlay val="0"/>
    </c:title>
    <c:autoTitleDeleted val="0"/>
    <c:plotArea>
      <c:layout/>
      <c:barChart>
        <c:barDir val="col"/>
        <c:grouping val="percentStacked"/>
        <c:varyColors val="0"/>
        <c:ser>
          <c:idx val="0"/>
          <c:order val="0"/>
          <c:tx>
            <c:strRef>
              <c:f>[1]Sheet2!$B$7</c:f>
              <c:strCache>
                <c:ptCount val="1"/>
                <c:pt idx="0">
                  <c:v>Norway</c:v>
                </c:pt>
              </c:strCache>
            </c:strRef>
          </c:tx>
          <c:invertIfNegative val="0"/>
          <c:cat>
            <c:numRef>
              <c:f>[1]Sheet2!$A$8:$A$18</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[1]Sheet2!$B$8:$B$18</c:f>
              <c:numCache>
                <c:formatCode>General</c:formatCode>
                <c:ptCount val="11"/>
                <c:pt idx="0">
                  <c:v>141.5</c:v>
                </c:pt>
                <c:pt idx="1">
                  <c:v>221.84</c:v>
                </c:pt>
                <c:pt idx="2">
                  <c:v>318.02999999999997</c:v>
                </c:pt>
                <c:pt idx="3">
                  <c:v>361.62</c:v>
                </c:pt>
                <c:pt idx="4">
                  <c:v>346.34</c:v>
                </c:pt>
                <c:pt idx="5">
                  <c:v>315.85000000000002</c:v>
                </c:pt>
                <c:pt idx="6">
                  <c:v>730.61</c:v>
                </c:pt>
                <c:pt idx="7">
                  <c:v>713.22</c:v>
                </c:pt>
                <c:pt idx="8">
                  <c:v>765.81999999999971</c:v>
                </c:pt>
                <c:pt idx="9">
                  <c:v>809.62</c:v>
                </c:pt>
                <c:pt idx="10">
                  <c:v>859.91</c:v>
                </c:pt>
              </c:numCache>
            </c:numRef>
          </c:val>
          <c:extLst>
            <c:ext xmlns:c16="http://schemas.microsoft.com/office/drawing/2014/chart" uri="{C3380CC4-5D6E-409C-BE32-E72D297353CC}">
              <c16:uniqueId val="{00000000-F1DC-444F-BABD-B627E0256937}"/>
            </c:ext>
          </c:extLst>
        </c:ser>
        <c:ser>
          <c:idx val="1"/>
          <c:order val="1"/>
          <c:tx>
            <c:strRef>
              <c:f>[1]Sheet2!$C$7</c:f>
              <c:strCache>
                <c:ptCount val="1"/>
                <c:pt idx="0">
                  <c:v>Sweden</c:v>
                </c:pt>
              </c:strCache>
            </c:strRef>
          </c:tx>
          <c:invertIfNegative val="0"/>
          <c:cat>
            <c:numRef>
              <c:f>[1]Sheet2!$A$8:$A$18</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[1]Sheet2!$C$8:$C$18</c:f>
              <c:numCache>
                <c:formatCode>General</c:formatCode>
                <c:ptCount val="11"/>
                <c:pt idx="0">
                  <c:v>765.71</c:v>
                </c:pt>
                <c:pt idx="1">
                  <c:v>880.33999999999969</c:v>
                </c:pt>
                <c:pt idx="2">
                  <c:v>1174.8499999999999</c:v>
                </c:pt>
                <c:pt idx="3">
                  <c:v>1288.26</c:v>
                </c:pt>
                <c:pt idx="4">
                  <c:v>880.19</c:v>
                </c:pt>
                <c:pt idx="5">
                  <c:v>1020.73</c:v>
                </c:pt>
                <c:pt idx="6">
                  <c:v>2266.98</c:v>
                </c:pt>
                <c:pt idx="7">
                  <c:v>2581.0300000000002</c:v>
                </c:pt>
                <c:pt idx="8">
                  <c:v>2931.93</c:v>
                </c:pt>
                <c:pt idx="9">
                  <c:v>2837.47</c:v>
                </c:pt>
                <c:pt idx="10">
                  <c:v>3182.2</c:v>
                </c:pt>
              </c:numCache>
            </c:numRef>
          </c:val>
          <c:extLst>
            <c:ext xmlns:c16="http://schemas.microsoft.com/office/drawing/2014/chart" uri="{C3380CC4-5D6E-409C-BE32-E72D297353CC}">
              <c16:uniqueId val="{00000001-F1DC-444F-BABD-B627E0256937}"/>
            </c:ext>
          </c:extLst>
        </c:ser>
        <c:ser>
          <c:idx val="2"/>
          <c:order val="2"/>
          <c:tx>
            <c:strRef>
              <c:f>[1]Sheet2!$D$7</c:f>
              <c:strCache>
                <c:ptCount val="1"/>
                <c:pt idx="0">
                  <c:v>Denmark</c:v>
                </c:pt>
              </c:strCache>
            </c:strRef>
          </c:tx>
          <c:invertIfNegative val="0"/>
          <c:cat>
            <c:numRef>
              <c:f>[1]Sheet2!$A$8:$A$18</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[1]Sheet2!$D$8:$D$18</c:f>
              <c:numCache>
                <c:formatCode>General</c:formatCode>
                <c:ptCount val="11"/>
                <c:pt idx="0">
                  <c:v>1098.1400000000001</c:v>
                </c:pt>
                <c:pt idx="1">
                  <c:v>1273.29</c:v>
                </c:pt>
                <c:pt idx="2">
                  <c:v>1300.72</c:v>
                </c:pt>
                <c:pt idx="3">
                  <c:v>798.27</c:v>
                </c:pt>
                <c:pt idx="4">
                  <c:v>1033.5</c:v>
                </c:pt>
                <c:pt idx="5">
                  <c:v>1121.6500000000001</c:v>
                </c:pt>
                <c:pt idx="6">
                  <c:v>459</c:v>
                </c:pt>
                <c:pt idx="7">
                  <c:v>497.1</c:v>
                </c:pt>
                <c:pt idx="8">
                  <c:v>680.62</c:v>
                </c:pt>
                <c:pt idx="9">
                  <c:v>568.73</c:v>
                </c:pt>
                <c:pt idx="10">
                  <c:v>510.72</c:v>
                </c:pt>
              </c:numCache>
            </c:numRef>
          </c:val>
          <c:extLst>
            <c:ext xmlns:c16="http://schemas.microsoft.com/office/drawing/2014/chart" uri="{C3380CC4-5D6E-409C-BE32-E72D297353CC}">
              <c16:uniqueId val="{00000002-F1DC-444F-BABD-B627E0256937}"/>
            </c:ext>
          </c:extLst>
        </c:ser>
        <c:ser>
          <c:idx val="3"/>
          <c:order val="3"/>
          <c:tx>
            <c:strRef>
              <c:f>[1]Sheet2!$E$7</c:f>
              <c:strCache>
                <c:ptCount val="1"/>
                <c:pt idx="0">
                  <c:v>Finland</c:v>
                </c:pt>
              </c:strCache>
            </c:strRef>
          </c:tx>
          <c:invertIfNegative val="0"/>
          <c:cat>
            <c:numRef>
              <c:f>[1]Sheet2!$A$8:$A$18</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[1]Sheet2!$E$8:$E$18</c:f>
              <c:numCache>
                <c:formatCode>General</c:formatCode>
                <c:ptCount val="11"/>
                <c:pt idx="0">
                  <c:v>442.03</c:v>
                </c:pt>
                <c:pt idx="1">
                  <c:v>559.78</c:v>
                </c:pt>
                <c:pt idx="2">
                  <c:v>524.41999999999996</c:v>
                </c:pt>
                <c:pt idx="3">
                  <c:v>512.16999999999996</c:v>
                </c:pt>
                <c:pt idx="4">
                  <c:v>449.47</c:v>
                </c:pt>
                <c:pt idx="5">
                  <c:v>409.75</c:v>
                </c:pt>
                <c:pt idx="6">
                  <c:v>509.07</c:v>
                </c:pt>
                <c:pt idx="7">
                  <c:v>468.62</c:v>
                </c:pt>
                <c:pt idx="8">
                  <c:v>576.83999999999969</c:v>
                </c:pt>
                <c:pt idx="9">
                  <c:v>658.74</c:v>
                </c:pt>
                <c:pt idx="10">
                  <c:v>546.23</c:v>
                </c:pt>
              </c:numCache>
            </c:numRef>
          </c:val>
          <c:extLst>
            <c:ext xmlns:c16="http://schemas.microsoft.com/office/drawing/2014/chart" uri="{C3380CC4-5D6E-409C-BE32-E72D297353CC}">
              <c16:uniqueId val="{00000003-F1DC-444F-BABD-B627E0256937}"/>
            </c:ext>
          </c:extLst>
        </c:ser>
        <c:ser>
          <c:idx val="4"/>
          <c:order val="4"/>
          <c:tx>
            <c:strRef>
              <c:f>[1]Sheet2!$F$7</c:f>
              <c:strCache>
                <c:ptCount val="1"/>
                <c:pt idx="0">
                  <c:v>Iceland</c:v>
                </c:pt>
              </c:strCache>
            </c:strRef>
          </c:tx>
          <c:invertIfNegative val="0"/>
          <c:cat>
            <c:numRef>
              <c:f>[1]Sheet2!$A$8:$A$18</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[1]Sheet2!$F$8:$F$18</c:f>
              <c:numCache>
                <c:formatCode>General</c:formatCode>
                <c:ptCount val="11"/>
                <c:pt idx="0">
                  <c:v>11.8</c:v>
                </c:pt>
                <c:pt idx="1">
                  <c:v>36.21</c:v>
                </c:pt>
                <c:pt idx="2">
                  <c:v>67.650000000000006</c:v>
                </c:pt>
                <c:pt idx="3">
                  <c:v>46.08</c:v>
                </c:pt>
                <c:pt idx="4">
                  <c:v>51.34</c:v>
                </c:pt>
                <c:pt idx="5">
                  <c:v>50.32</c:v>
                </c:pt>
                <c:pt idx="6">
                  <c:v>48.56</c:v>
                </c:pt>
                <c:pt idx="7">
                  <c:v>49.28</c:v>
                </c:pt>
                <c:pt idx="8">
                  <c:v>35.78</c:v>
                </c:pt>
                <c:pt idx="9">
                  <c:v>27.81</c:v>
                </c:pt>
                <c:pt idx="10">
                  <c:v>24.24</c:v>
                </c:pt>
              </c:numCache>
            </c:numRef>
          </c:val>
          <c:extLst>
            <c:ext xmlns:c16="http://schemas.microsoft.com/office/drawing/2014/chart" uri="{C3380CC4-5D6E-409C-BE32-E72D297353CC}">
              <c16:uniqueId val="{00000004-F1DC-444F-BABD-B627E0256937}"/>
            </c:ext>
          </c:extLst>
        </c:ser>
        <c:dLbls>
          <c:showLegendKey val="0"/>
          <c:showVal val="0"/>
          <c:showCatName val="0"/>
          <c:showSerName val="0"/>
          <c:showPercent val="0"/>
          <c:showBubbleSize val="0"/>
        </c:dLbls>
        <c:gapWidth val="150"/>
        <c:overlap val="100"/>
        <c:axId val="-2059459224"/>
        <c:axId val="-2059717848"/>
      </c:barChart>
      <c:catAx>
        <c:axId val="-2059459224"/>
        <c:scaling>
          <c:orientation val="minMax"/>
        </c:scaling>
        <c:delete val="0"/>
        <c:axPos val="b"/>
        <c:numFmt formatCode="General" sourceLinked="1"/>
        <c:majorTickMark val="out"/>
        <c:minorTickMark val="none"/>
        <c:tickLblPos val="nextTo"/>
        <c:crossAx val="-2059717848"/>
        <c:crosses val="autoZero"/>
        <c:auto val="1"/>
        <c:lblAlgn val="ctr"/>
        <c:lblOffset val="100"/>
        <c:noMultiLvlLbl val="0"/>
      </c:catAx>
      <c:valAx>
        <c:axId val="-2059717848"/>
        <c:scaling>
          <c:orientation val="minMax"/>
        </c:scaling>
        <c:delete val="0"/>
        <c:axPos val="l"/>
        <c:majorGridlines/>
        <c:numFmt formatCode="0%" sourceLinked="1"/>
        <c:majorTickMark val="out"/>
        <c:minorTickMark val="none"/>
        <c:tickLblPos val="nextTo"/>
        <c:crossAx val="-205945922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Scandinavian</a:t>
            </a:r>
            <a:r>
              <a:rPr lang="en-US" baseline="0"/>
              <a:t> investors in Latvia</a:t>
            </a:r>
            <a:endParaRPr lang="en-US"/>
          </a:p>
        </c:rich>
      </c:tx>
      <c:overlay val="0"/>
    </c:title>
    <c:autoTitleDeleted val="0"/>
    <c:plotArea>
      <c:layout>
        <c:manualLayout>
          <c:layoutTarget val="inner"/>
          <c:xMode val="edge"/>
          <c:yMode val="edge"/>
          <c:x val="5.72497833843389E-2"/>
          <c:y val="0.13566539923954399"/>
          <c:w val="0.84347717002214295"/>
          <c:h val="0.78723463369360203"/>
        </c:manualLayout>
      </c:layout>
      <c:barChart>
        <c:barDir val="col"/>
        <c:grouping val="percentStacked"/>
        <c:varyColors val="0"/>
        <c:ser>
          <c:idx val="0"/>
          <c:order val="0"/>
          <c:tx>
            <c:strRef>
              <c:f>[1]Sheet1!$B$6</c:f>
              <c:strCache>
                <c:ptCount val="1"/>
                <c:pt idx="0">
                  <c:v>Norway</c:v>
                </c:pt>
              </c:strCache>
            </c:strRef>
          </c:tx>
          <c:invertIfNegative val="0"/>
          <c:cat>
            <c:numRef>
              <c:f>[1]Sheet1!$A$7:$A$20</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[1]Sheet1!$B$7:$B$20</c:f>
              <c:numCache>
                <c:formatCode>General</c:formatCode>
                <c:ptCount val="14"/>
                <c:pt idx="0">
                  <c:v>146.29</c:v>
                </c:pt>
                <c:pt idx="1">
                  <c:v>155.6</c:v>
                </c:pt>
                <c:pt idx="2">
                  <c:v>153.68</c:v>
                </c:pt>
                <c:pt idx="3">
                  <c:v>154.72</c:v>
                </c:pt>
                <c:pt idx="4">
                  <c:v>113</c:v>
                </c:pt>
                <c:pt idx="5">
                  <c:v>217.24</c:v>
                </c:pt>
                <c:pt idx="6">
                  <c:v>267.18</c:v>
                </c:pt>
                <c:pt idx="7">
                  <c:v>243.91</c:v>
                </c:pt>
                <c:pt idx="8">
                  <c:v>241.13</c:v>
                </c:pt>
                <c:pt idx="9">
                  <c:v>249.84</c:v>
                </c:pt>
                <c:pt idx="10">
                  <c:v>500.98</c:v>
                </c:pt>
                <c:pt idx="11">
                  <c:v>548.65</c:v>
                </c:pt>
                <c:pt idx="12">
                  <c:v>588.54999999999995</c:v>
                </c:pt>
                <c:pt idx="13">
                  <c:v>669.26</c:v>
                </c:pt>
              </c:numCache>
            </c:numRef>
          </c:val>
          <c:extLst>
            <c:ext xmlns:c16="http://schemas.microsoft.com/office/drawing/2014/chart" uri="{C3380CC4-5D6E-409C-BE32-E72D297353CC}">
              <c16:uniqueId val="{00000000-EB0A-5146-8EC1-34AADAD2B022}"/>
            </c:ext>
          </c:extLst>
        </c:ser>
        <c:ser>
          <c:idx val="1"/>
          <c:order val="1"/>
          <c:tx>
            <c:strRef>
              <c:f>[1]Sheet1!$C$6</c:f>
              <c:strCache>
                <c:ptCount val="1"/>
                <c:pt idx="0">
                  <c:v>Sweden</c:v>
                </c:pt>
              </c:strCache>
            </c:strRef>
          </c:tx>
          <c:invertIfNegative val="0"/>
          <c:cat>
            <c:numRef>
              <c:f>[1]Sheet1!$A$7:$A$20</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[1]Sheet1!$C$7:$C$20</c:f>
              <c:numCache>
                <c:formatCode>General</c:formatCode>
                <c:ptCount val="14"/>
                <c:pt idx="0">
                  <c:v>155.91</c:v>
                </c:pt>
                <c:pt idx="1">
                  <c:v>301.48</c:v>
                </c:pt>
                <c:pt idx="2">
                  <c:v>330.54</c:v>
                </c:pt>
                <c:pt idx="3">
                  <c:v>408.86</c:v>
                </c:pt>
                <c:pt idx="4">
                  <c:v>637.98</c:v>
                </c:pt>
                <c:pt idx="5">
                  <c:v>862.51</c:v>
                </c:pt>
                <c:pt idx="6">
                  <c:v>1005.7</c:v>
                </c:pt>
                <c:pt idx="7">
                  <c:v>1167.49</c:v>
                </c:pt>
                <c:pt idx="8">
                  <c:v>1113.99</c:v>
                </c:pt>
                <c:pt idx="9">
                  <c:v>1055.48</c:v>
                </c:pt>
                <c:pt idx="10">
                  <c:v>2214.37</c:v>
                </c:pt>
                <c:pt idx="11">
                  <c:v>2405.44</c:v>
                </c:pt>
                <c:pt idx="12">
                  <c:v>2464.9699999999998</c:v>
                </c:pt>
                <c:pt idx="13">
                  <c:v>2511.11</c:v>
                </c:pt>
              </c:numCache>
            </c:numRef>
          </c:val>
          <c:extLst>
            <c:ext xmlns:c16="http://schemas.microsoft.com/office/drawing/2014/chart" uri="{C3380CC4-5D6E-409C-BE32-E72D297353CC}">
              <c16:uniqueId val="{00000001-EB0A-5146-8EC1-34AADAD2B022}"/>
            </c:ext>
          </c:extLst>
        </c:ser>
        <c:ser>
          <c:idx val="2"/>
          <c:order val="2"/>
          <c:tx>
            <c:strRef>
              <c:f>[1]Sheet1!$D$6</c:f>
              <c:strCache>
                <c:ptCount val="1"/>
                <c:pt idx="0">
                  <c:v>Denmark</c:v>
                </c:pt>
              </c:strCache>
            </c:strRef>
          </c:tx>
          <c:invertIfNegative val="0"/>
          <c:cat>
            <c:numRef>
              <c:f>[1]Sheet1!$A$7:$A$20</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[1]Sheet1!$D$7:$D$20</c:f>
              <c:numCache>
                <c:formatCode>General</c:formatCode>
                <c:ptCount val="14"/>
                <c:pt idx="0">
                  <c:v>225.06</c:v>
                </c:pt>
                <c:pt idx="1">
                  <c:v>254.91</c:v>
                </c:pt>
                <c:pt idx="2">
                  <c:v>222.6</c:v>
                </c:pt>
                <c:pt idx="3">
                  <c:v>289.39</c:v>
                </c:pt>
                <c:pt idx="4">
                  <c:v>357.92999999999972</c:v>
                </c:pt>
                <c:pt idx="5">
                  <c:v>471.82</c:v>
                </c:pt>
                <c:pt idx="6">
                  <c:v>658.66</c:v>
                </c:pt>
                <c:pt idx="7">
                  <c:v>653.44000000000005</c:v>
                </c:pt>
                <c:pt idx="8">
                  <c:v>555.79999999999995</c:v>
                </c:pt>
                <c:pt idx="9">
                  <c:v>575.97</c:v>
                </c:pt>
                <c:pt idx="10">
                  <c:v>412.94</c:v>
                </c:pt>
                <c:pt idx="11">
                  <c:v>439.96</c:v>
                </c:pt>
                <c:pt idx="12">
                  <c:v>459.39</c:v>
                </c:pt>
                <c:pt idx="13">
                  <c:v>471.73</c:v>
                </c:pt>
              </c:numCache>
            </c:numRef>
          </c:val>
          <c:extLst>
            <c:ext xmlns:c16="http://schemas.microsoft.com/office/drawing/2014/chart" uri="{C3380CC4-5D6E-409C-BE32-E72D297353CC}">
              <c16:uniqueId val="{00000002-EB0A-5146-8EC1-34AADAD2B022}"/>
            </c:ext>
          </c:extLst>
        </c:ser>
        <c:ser>
          <c:idx val="3"/>
          <c:order val="3"/>
          <c:tx>
            <c:strRef>
              <c:f>[1]Sheet1!$E$6</c:f>
              <c:strCache>
                <c:ptCount val="1"/>
                <c:pt idx="0">
                  <c:v>FIland</c:v>
                </c:pt>
              </c:strCache>
            </c:strRef>
          </c:tx>
          <c:invertIfNegative val="0"/>
          <c:cat>
            <c:numRef>
              <c:f>[1]Sheet1!$A$7:$A$20</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[1]Sheet1!$E$7:$E$20</c:f>
              <c:numCache>
                <c:formatCode>General</c:formatCode>
                <c:ptCount val="14"/>
                <c:pt idx="0">
                  <c:v>134.44</c:v>
                </c:pt>
                <c:pt idx="1">
                  <c:v>167.89</c:v>
                </c:pt>
                <c:pt idx="2">
                  <c:v>222.67</c:v>
                </c:pt>
                <c:pt idx="3">
                  <c:v>260.19</c:v>
                </c:pt>
                <c:pt idx="4">
                  <c:v>272.52</c:v>
                </c:pt>
                <c:pt idx="5">
                  <c:v>332.83</c:v>
                </c:pt>
                <c:pt idx="6">
                  <c:v>475.61</c:v>
                </c:pt>
                <c:pt idx="7">
                  <c:v>477.57</c:v>
                </c:pt>
                <c:pt idx="8">
                  <c:v>334.24</c:v>
                </c:pt>
                <c:pt idx="9">
                  <c:v>365.52</c:v>
                </c:pt>
                <c:pt idx="10">
                  <c:v>369.9</c:v>
                </c:pt>
                <c:pt idx="11">
                  <c:v>370.83</c:v>
                </c:pt>
                <c:pt idx="12">
                  <c:v>353.9</c:v>
                </c:pt>
                <c:pt idx="13">
                  <c:v>303.76</c:v>
                </c:pt>
              </c:numCache>
            </c:numRef>
          </c:val>
          <c:extLst>
            <c:ext xmlns:c16="http://schemas.microsoft.com/office/drawing/2014/chart" uri="{C3380CC4-5D6E-409C-BE32-E72D297353CC}">
              <c16:uniqueId val="{00000003-EB0A-5146-8EC1-34AADAD2B022}"/>
            </c:ext>
          </c:extLst>
        </c:ser>
        <c:ser>
          <c:idx val="4"/>
          <c:order val="4"/>
          <c:tx>
            <c:strRef>
              <c:f>[1]Sheet1!$F$6</c:f>
              <c:strCache>
                <c:ptCount val="1"/>
                <c:pt idx="0">
                  <c:v>Iceland</c:v>
                </c:pt>
              </c:strCache>
            </c:strRef>
          </c:tx>
          <c:invertIfNegative val="0"/>
          <c:cat>
            <c:numRef>
              <c:f>[1]Sheet1!$A$7:$A$20</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[1]Sheet1!$F$7:$F$20</c:f>
              <c:numCache>
                <c:formatCode>General</c:formatCode>
                <c:ptCount val="14"/>
                <c:pt idx="0">
                  <c:v>4.72</c:v>
                </c:pt>
                <c:pt idx="1">
                  <c:v>5.23</c:v>
                </c:pt>
                <c:pt idx="2">
                  <c:v>10.18</c:v>
                </c:pt>
                <c:pt idx="3">
                  <c:v>9.48</c:v>
                </c:pt>
                <c:pt idx="4">
                  <c:v>21.57</c:v>
                </c:pt>
                <c:pt idx="5">
                  <c:v>48.98</c:v>
                </c:pt>
                <c:pt idx="6">
                  <c:v>123.14</c:v>
                </c:pt>
                <c:pt idx="7">
                  <c:v>156.18</c:v>
                </c:pt>
                <c:pt idx="8">
                  <c:v>135.71</c:v>
                </c:pt>
                <c:pt idx="9">
                  <c:v>160.08000000000001</c:v>
                </c:pt>
                <c:pt idx="10">
                  <c:v>138.88</c:v>
                </c:pt>
                <c:pt idx="11">
                  <c:v>107.44</c:v>
                </c:pt>
                <c:pt idx="12">
                  <c:v>64.28</c:v>
                </c:pt>
                <c:pt idx="13">
                  <c:v>49.59</c:v>
                </c:pt>
              </c:numCache>
            </c:numRef>
          </c:val>
          <c:extLst>
            <c:ext xmlns:c16="http://schemas.microsoft.com/office/drawing/2014/chart" uri="{C3380CC4-5D6E-409C-BE32-E72D297353CC}">
              <c16:uniqueId val="{00000004-EB0A-5146-8EC1-34AADAD2B022}"/>
            </c:ext>
          </c:extLst>
        </c:ser>
        <c:dLbls>
          <c:showLegendKey val="0"/>
          <c:showVal val="0"/>
          <c:showCatName val="0"/>
          <c:showSerName val="0"/>
          <c:showPercent val="0"/>
          <c:showBubbleSize val="0"/>
        </c:dLbls>
        <c:gapWidth val="150"/>
        <c:overlap val="100"/>
        <c:axId val="-2060105480"/>
        <c:axId val="-2102618344"/>
      </c:barChart>
      <c:catAx>
        <c:axId val="-2060105480"/>
        <c:scaling>
          <c:orientation val="minMax"/>
        </c:scaling>
        <c:delete val="0"/>
        <c:axPos val="b"/>
        <c:numFmt formatCode="General" sourceLinked="1"/>
        <c:majorTickMark val="out"/>
        <c:minorTickMark val="none"/>
        <c:tickLblPos val="nextTo"/>
        <c:crossAx val="-2102618344"/>
        <c:crosses val="autoZero"/>
        <c:auto val="1"/>
        <c:lblAlgn val="ctr"/>
        <c:lblOffset val="100"/>
        <c:noMultiLvlLbl val="0"/>
      </c:catAx>
      <c:valAx>
        <c:axId val="-2102618344"/>
        <c:scaling>
          <c:orientation val="minMax"/>
        </c:scaling>
        <c:delete val="0"/>
        <c:axPos val="l"/>
        <c:majorGridlines/>
        <c:numFmt formatCode="0%" sourceLinked="1"/>
        <c:majorTickMark val="out"/>
        <c:minorTickMark val="none"/>
        <c:tickLblPos val="nextTo"/>
        <c:crossAx val="-2060105480"/>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Inward FDI from Scandinavia in Estonia</a:t>
            </a:r>
          </a:p>
        </c:rich>
      </c:tx>
      <c:overlay val="0"/>
    </c:title>
    <c:autoTitleDeleted val="0"/>
    <c:plotArea>
      <c:layout/>
      <c:barChart>
        <c:barDir val="col"/>
        <c:grouping val="percentStacked"/>
        <c:varyColors val="0"/>
        <c:ser>
          <c:idx val="0"/>
          <c:order val="0"/>
          <c:tx>
            <c:strRef>
              <c:f>[1]Sheet3!$D$13</c:f>
              <c:strCache>
                <c:ptCount val="1"/>
                <c:pt idx="0">
                  <c:v>Norway</c:v>
                </c:pt>
              </c:strCache>
            </c:strRef>
          </c:tx>
          <c:invertIfNegative val="0"/>
          <c:cat>
            <c:numRef>
              <c:f>[1]Sheet3!$C$14:$C$24</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[1]Sheet3!$D$14:$D$24</c:f>
              <c:numCache>
                <c:formatCode>General</c:formatCode>
                <c:ptCount val="11"/>
                <c:pt idx="0">
                  <c:v>30554.18</c:v>
                </c:pt>
                <c:pt idx="1">
                  <c:v>21760.7</c:v>
                </c:pt>
                <c:pt idx="2">
                  <c:v>18622.830000000002</c:v>
                </c:pt>
                <c:pt idx="3">
                  <c:v>30554.18</c:v>
                </c:pt>
                <c:pt idx="4">
                  <c:v>21760.7</c:v>
                </c:pt>
                <c:pt idx="5">
                  <c:v>18622.830000000002</c:v>
                </c:pt>
                <c:pt idx="6">
                  <c:v>9749.8499999999949</c:v>
                </c:pt>
                <c:pt idx="7">
                  <c:v>9247.8899999999885</c:v>
                </c:pt>
                <c:pt idx="8">
                  <c:v>9710</c:v>
                </c:pt>
                <c:pt idx="9">
                  <c:v>23003.5</c:v>
                </c:pt>
                <c:pt idx="10">
                  <c:v>23177.8</c:v>
                </c:pt>
              </c:numCache>
            </c:numRef>
          </c:val>
          <c:extLst>
            <c:ext xmlns:c16="http://schemas.microsoft.com/office/drawing/2014/chart" uri="{C3380CC4-5D6E-409C-BE32-E72D297353CC}">
              <c16:uniqueId val="{00000000-716A-704E-98E3-CA923D5F70E9}"/>
            </c:ext>
          </c:extLst>
        </c:ser>
        <c:ser>
          <c:idx val="1"/>
          <c:order val="1"/>
          <c:tx>
            <c:strRef>
              <c:f>[1]Sheet3!$E$13</c:f>
              <c:strCache>
                <c:ptCount val="1"/>
                <c:pt idx="0">
                  <c:v>Sweden</c:v>
                </c:pt>
              </c:strCache>
            </c:strRef>
          </c:tx>
          <c:invertIfNegative val="0"/>
          <c:cat>
            <c:numRef>
              <c:f>[1]Sheet3!$C$14:$C$24</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[1]Sheet3!$E$14:$E$24</c:f>
              <c:numCache>
                <c:formatCode>General</c:formatCode>
                <c:ptCount val="11"/>
                <c:pt idx="0">
                  <c:v>101819.56</c:v>
                </c:pt>
                <c:pt idx="1">
                  <c:v>112765.14</c:v>
                </c:pt>
                <c:pt idx="2">
                  <c:v>115744.57</c:v>
                </c:pt>
                <c:pt idx="3">
                  <c:v>101819.56</c:v>
                </c:pt>
                <c:pt idx="4">
                  <c:v>112765.14</c:v>
                </c:pt>
                <c:pt idx="5">
                  <c:v>115744.57</c:v>
                </c:pt>
                <c:pt idx="6">
                  <c:v>78548.06</c:v>
                </c:pt>
                <c:pt idx="7">
                  <c:v>80028.12</c:v>
                </c:pt>
                <c:pt idx="8">
                  <c:v>129249.7</c:v>
                </c:pt>
                <c:pt idx="9">
                  <c:v>95984.1</c:v>
                </c:pt>
                <c:pt idx="10">
                  <c:v>95028.7</c:v>
                </c:pt>
              </c:numCache>
            </c:numRef>
          </c:val>
          <c:extLst>
            <c:ext xmlns:c16="http://schemas.microsoft.com/office/drawing/2014/chart" uri="{C3380CC4-5D6E-409C-BE32-E72D297353CC}">
              <c16:uniqueId val="{00000001-716A-704E-98E3-CA923D5F70E9}"/>
            </c:ext>
          </c:extLst>
        </c:ser>
        <c:ser>
          <c:idx val="2"/>
          <c:order val="2"/>
          <c:tx>
            <c:strRef>
              <c:f>[1]Sheet3!$F$13</c:f>
              <c:strCache>
                <c:ptCount val="1"/>
                <c:pt idx="0">
                  <c:v>Denmark</c:v>
                </c:pt>
              </c:strCache>
            </c:strRef>
          </c:tx>
          <c:invertIfNegative val="0"/>
          <c:cat>
            <c:numRef>
              <c:f>[1]Sheet3!$C$14:$C$24</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[1]Sheet3!$F$14:$F$24</c:f>
              <c:numCache>
                <c:formatCode>General</c:formatCode>
                <c:ptCount val="11"/>
                <c:pt idx="0">
                  <c:v>14848.15</c:v>
                </c:pt>
                <c:pt idx="1">
                  <c:v>8717.8700000000008</c:v>
                </c:pt>
                <c:pt idx="2">
                  <c:v>9672.07</c:v>
                </c:pt>
                <c:pt idx="3">
                  <c:v>14848.15</c:v>
                </c:pt>
                <c:pt idx="4">
                  <c:v>8717.8700000000008</c:v>
                </c:pt>
                <c:pt idx="5">
                  <c:v>9672.07</c:v>
                </c:pt>
                <c:pt idx="6">
                  <c:v>5478.7</c:v>
                </c:pt>
                <c:pt idx="7">
                  <c:v>4355.96</c:v>
                </c:pt>
                <c:pt idx="8">
                  <c:v>5659.5</c:v>
                </c:pt>
                <c:pt idx="9">
                  <c:v>11048.6</c:v>
                </c:pt>
                <c:pt idx="10">
                  <c:v>8209.7999999999938</c:v>
                </c:pt>
              </c:numCache>
            </c:numRef>
          </c:val>
          <c:extLst>
            <c:ext xmlns:c16="http://schemas.microsoft.com/office/drawing/2014/chart" uri="{C3380CC4-5D6E-409C-BE32-E72D297353CC}">
              <c16:uniqueId val="{00000002-716A-704E-98E3-CA923D5F70E9}"/>
            </c:ext>
          </c:extLst>
        </c:ser>
        <c:ser>
          <c:idx val="3"/>
          <c:order val="3"/>
          <c:tx>
            <c:strRef>
              <c:f>[1]Sheet3!$G$13</c:f>
              <c:strCache>
                <c:ptCount val="1"/>
                <c:pt idx="0">
                  <c:v>Finland</c:v>
                </c:pt>
              </c:strCache>
            </c:strRef>
          </c:tx>
          <c:invertIfNegative val="0"/>
          <c:cat>
            <c:numRef>
              <c:f>[1]Sheet3!$C$14:$C$24</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[1]Sheet3!$G$14:$G$24</c:f>
              <c:numCache>
                <c:formatCode>General</c:formatCode>
                <c:ptCount val="11"/>
                <c:pt idx="0">
                  <c:v>116337.1</c:v>
                </c:pt>
                <c:pt idx="1">
                  <c:v>182659.04</c:v>
                </c:pt>
                <c:pt idx="2">
                  <c:v>173920.28</c:v>
                </c:pt>
                <c:pt idx="3">
                  <c:v>116337.1</c:v>
                </c:pt>
                <c:pt idx="4">
                  <c:v>182659.04</c:v>
                </c:pt>
                <c:pt idx="5">
                  <c:v>173920.28</c:v>
                </c:pt>
                <c:pt idx="6">
                  <c:v>183728.8</c:v>
                </c:pt>
                <c:pt idx="7">
                  <c:v>128794.24000000001</c:v>
                </c:pt>
                <c:pt idx="8">
                  <c:v>117768.6</c:v>
                </c:pt>
                <c:pt idx="9">
                  <c:v>106009.60000000001</c:v>
                </c:pt>
                <c:pt idx="10">
                  <c:v>132704.6</c:v>
                </c:pt>
              </c:numCache>
            </c:numRef>
          </c:val>
          <c:extLst>
            <c:ext xmlns:c16="http://schemas.microsoft.com/office/drawing/2014/chart" uri="{C3380CC4-5D6E-409C-BE32-E72D297353CC}">
              <c16:uniqueId val="{00000003-716A-704E-98E3-CA923D5F70E9}"/>
            </c:ext>
          </c:extLst>
        </c:ser>
        <c:ser>
          <c:idx val="4"/>
          <c:order val="4"/>
          <c:tx>
            <c:strRef>
              <c:f>[1]Sheet3!$H$13</c:f>
              <c:strCache>
                <c:ptCount val="1"/>
                <c:pt idx="0">
                  <c:v>Iceland</c:v>
                </c:pt>
              </c:strCache>
            </c:strRef>
          </c:tx>
          <c:invertIfNegative val="0"/>
          <c:cat>
            <c:numRef>
              <c:f>[1]Sheet3!$C$14:$C$24</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[1]Sheet3!$H$14:$H$24</c:f>
              <c:numCache>
                <c:formatCode>General</c:formatCode>
                <c:ptCount val="11"/>
                <c:pt idx="0">
                  <c:v>0</c:v>
                </c:pt>
                <c:pt idx="1">
                  <c:v>0</c:v>
                </c:pt>
                <c:pt idx="2">
                  <c:v>0</c:v>
                </c:pt>
                <c:pt idx="3">
                  <c:v>0</c:v>
                </c:pt>
                <c:pt idx="4">
                  <c:v>1816.62</c:v>
                </c:pt>
                <c:pt idx="5">
                  <c:v>523.37</c:v>
                </c:pt>
                <c:pt idx="6">
                  <c:v>0</c:v>
                </c:pt>
                <c:pt idx="7">
                  <c:v>723.92999999999961</c:v>
                </c:pt>
                <c:pt idx="8">
                  <c:v>924</c:v>
                </c:pt>
                <c:pt idx="9">
                  <c:v>719.2</c:v>
                </c:pt>
                <c:pt idx="10">
                  <c:v>1171.8</c:v>
                </c:pt>
              </c:numCache>
            </c:numRef>
          </c:val>
          <c:extLst>
            <c:ext xmlns:c16="http://schemas.microsoft.com/office/drawing/2014/chart" uri="{C3380CC4-5D6E-409C-BE32-E72D297353CC}">
              <c16:uniqueId val="{00000004-716A-704E-98E3-CA923D5F70E9}"/>
            </c:ext>
          </c:extLst>
        </c:ser>
        <c:dLbls>
          <c:showLegendKey val="0"/>
          <c:showVal val="0"/>
          <c:showCatName val="0"/>
          <c:showSerName val="0"/>
          <c:showPercent val="0"/>
          <c:showBubbleSize val="0"/>
        </c:dLbls>
        <c:gapWidth val="150"/>
        <c:overlap val="100"/>
        <c:axId val="-2046385320"/>
        <c:axId val="-2100133464"/>
      </c:barChart>
      <c:catAx>
        <c:axId val="-2046385320"/>
        <c:scaling>
          <c:orientation val="minMax"/>
        </c:scaling>
        <c:delete val="0"/>
        <c:axPos val="b"/>
        <c:numFmt formatCode="General" sourceLinked="1"/>
        <c:majorTickMark val="out"/>
        <c:minorTickMark val="none"/>
        <c:tickLblPos val="nextTo"/>
        <c:crossAx val="-2100133464"/>
        <c:crosses val="autoZero"/>
        <c:auto val="1"/>
        <c:lblAlgn val="ctr"/>
        <c:lblOffset val="100"/>
        <c:noMultiLvlLbl val="0"/>
      </c:catAx>
      <c:valAx>
        <c:axId val="-2100133464"/>
        <c:scaling>
          <c:orientation val="minMax"/>
        </c:scaling>
        <c:delete val="0"/>
        <c:axPos val="l"/>
        <c:majorGridlines/>
        <c:numFmt formatCode="0%" sourceLinked="1"/>
        <c:majorTickMark val="out"/>
        <c:minorTickMark val="none"/>
        <c:tickLblPos val="nextTo"/>
        <c:crossAx val="-2046385320"/>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11"/>
    </mc:Choice>
    <mc:Fallback>
      <c:style val="11"/>
    </mc:Fallback>
  </mc:AlternateContent>
  <c:chart>
    <c:autoTitleDeleted val="1"/>
    <c:plotArea>
      <c:layout>
        <c:manualLayout>
          <c:layoutTarget val="inner"/>
          <c:xMode val="edge"/>
          <c:yMode val="edge"/>
          <c:x val="0.161224558331971"/>
          <c:y val="4.9463932689647702E-2"/>
          <c:w val="0.79933125717829501"/>
          <c:h val="0.680816132551332"/>
        </c:manualLayout>
      </c:layout>
      <c:scatterChart>
        <c:scatterStyle val="lineMarker"/>
        <c:varyColors val="0"/>
        <c:ser>
          <c:idx val="0"/>
          <c:order val="0"/>
          <c:spPr>
            <a:ln w="47625">
              <a:noFill/>
            </a:ln>
          </c:spPr>
          <c:xVal>
            <c:numRef>
              <c:f>'Data for CharXY'!$F$5:$F$50</c:f>
              <c:numCache>
                <c:formatCode>0.00</c:formatCode>
                <c:ptCount val="46"/>
                <c:pt idx="0">
                  <c:v>0.12757575757575701</c:v>
                </c:pt>
                <c:pt idx="1">
                  <c:v>0.105592803030303</c:v>
                </c:pt>
                <c:pt idx="2">
                  <c:v>0.165530303030303</c:v>
                </c:pt>
                <c:pt idx="3">
                  <c:v>6.76136363636375E-2</c:v>
                </c:pt>
                <c:pt idx="4">
                  <c:v>5.475E-2</c:v>
                </c:pt>
                <c:pt idx="5">
                  <c:v>7.1568181818181906E-2</c:v>
                </c:pt>
                <c:pt idx="6">
                  <c:v>2.21742424242444E-2</c:v>
                </c:pt>
                <c:pt idx="7">
                  <c:v>1.86363636363636E-2</c:v>
                </c:pt>
                <c:pt idx="8">
                  <c:v>4.4545454545454499E-2</c:v>
                </c:pt>
                <c:pt idx="9">
                  <c:v>2.3443181818181801E-2</c:v>
                </c:pt>
                <c:pt idx="10">
                  <c:v>3.8590909090909099E-2</c:v>
                </c:pt>
                <c:pt idx="11">
                  <c:v>4.9200757575757502E-2</c:v>
                </c:pt>
                <c:pt idx="12">
                  <c:v>4.69318181818182E-2</c:v>
                </c:pt>
                <c:pt idx="13">
                  <c:v>0.118304924242424</c:v>
                </c:pt>
                <c:pt idx="14">
                  <c:v>4.9715909090909102E-2</c:v>
                </c:pt>
                <c:pt idx="15">
                  <c:v>0.26500000000000001</c:v>
                </c:pt>
                <c:pt idx="16">
                  <c:v>0.14260606060606101</c:v>
                </c:pt>
                <c:pt idx="17">
                  <c:v>0.22474242424243299</c:v>
                </c:pt>
                <c:pt idx="18">
                  <c:v>1.52045454545455E-2</c:v>
                </c:pt>
                <c:pt idx="19">
                  <c:v>0.240151515151515</c:v>
                </c:pt>
                <c:pt idx="20">
                  <c:v>8.0113636363636401E-2</c:v>
                </c:pt>
                <c:pt idx="21">
                  <c:v>8.0621212121213703E-2</c:v>
                </c:pt>
                <c:pt idx="22">
                  <c:v>7.1250000000000003E-3</c:v>
                </c:pt>
                <c:pt idx="23">
                  <c:v>4.9068181818184099E-2</c:v>
                </c:pt>
                <c:pt idx="24">
                  <c:v>7.4772727272731203E-3</c:v>
                </c:pt>
                <c:pt idx="25">
                  <c:v>2.1000000000000001E-2</c:v>
                </c:pt>
                <c:pt idx="26">
                  <c:v>5.8945075757575703E-2</c:v>
                </c:pt>
                <c:pt idx="27">
                  <c:v>8.2575757575757594E-2</c:v>
                </c:pt>
                <c:pt idx="28">
                  <c:v>7.6515151515151494E-2</c:v>
                </c:pt>
                <c:pt idx="29">
                  <c:v>6.10757575757572E-2</c:v>
                </c:pt>
                <c:pt idx="30">
                  <c:v>8.8931818181823996E-2</c:v>
                </c:pt>
                <c:pt idx="31">
                  <c:v>2.4621212121213699E-2</c:v>
                </c:pt>
                <c:pt idx="32">
                  <c:v>8.5795454545455702E-2</c:v>
                </c:pt>
                <c:pt idx="33">
                  <c:v>0.40927878787880001</c:v>
                </c:pt>
                <c:pt idx="34">
                  <c:v>6.2121212121212098E-2</c:v>
                </c:pt>
                <c:pt idx="35">
                  <c:v>0.29994318181818203</c:v>
                </c:pt>
                <c:pt idx="36">
                  <c:v>0.31073863636363602</c:v>
                </c:pt>
                <c:pt idx="37">
                  <c:v>6.4522727272727495E-2</c:v>
                </c:pt>
                <c:pt idx="38">
                  <c:v>4.1113636363636998E-2</c:v>
                </c:pt>
                <c:pt idx="39">
                  <c:v>6.6666666666666693E-2</c:v>
                </c:pt>
                <c:pt idx="40">
                  <c:v>0.106666666666671</c:v>
                </c:pt>
                <c:pt idx="41">
                  <c:v>7.7803030303034504E-3</c:v>
                </c:pt>
                <c:pt idx="42">
                  <c:v>0.17084848484849599</c:v>
                </c:pt>
                <c:pt idx="43">
                  <c:v>0.34181818181819401</c:v>
                </c:pt>
                <c:pt idx="44">
                  <c:v>5.4128787878787901E-2</c:v>
                </c:pt>
                <c:pt idx="45">
                  <c:v>0.115530303030303</c:v>
                </c:pt>
              </c:numCache>
            </c:numRef>
          </c:xVal>
          <c:yVal>
            <c:numRef>
              <c:f>'Data for CharXY'!$G$5:$G$50</c:f>
              <c:numCache>
                <c:formatCode>0.00</c:formatCode>
                <c:ptCount val="46"/>
                <c:pt idx="0">
                  <c:v>0.40625</c:v>
                </c:pt>
                <c:pt idx="1">
                  <c:v>0.44311</c:v>
                </c:pt>
                <c:pt idx="2">
                  <c:v>0.35580000000001</c:v>
                </c:pt>
                <c:pt idx="3">
                  <c:v>0.68588000000000005</c:v>
                </c:pt>
                <c:pt idx="4">
                  <c:v>0.65009000000002604</c:v>
                </c:pt>
                <c:pt idx="5">
                  <c:v>0.44472</c:v>
                </c:pt>
                <c:pt idx="6">
                  <c:v>0.85553000000000001</c:v>
                </c:pt>
                <c:pt idx="7">
                  <c:v>0.359570000000006</c:v>
                </c:pt>
                <c:pt idx="8">
                  <c:v>0.37698000000001503</c:v>
                </c:pt>
                <c:pt idx="9">
                  <c:v>0.27753</c:v>
                </c:pt>
                <c:pt idx="10">
                  <c:v>0.11634</c:v>
                </c:pt>
                <c:pt idx="11">
                  <c:v>0.70577000000002099</c:v>
                </c:pt>
                <c:pt idx="12">
                  <c:v>1.1960000000000319</c:v>
                </c:pt>
                <c:pt idx="13">
                  <c:v>0.27678999999999998</c:v>
                </c:pt>
                <c:pt idx="14">
                  <c:v>0.16138</c:v>
                </c:pt>
                <c:pt idx="15">
                  <c:v>3.9370000000000002E-2</c:v>
                </c:pt>
                <c:pt idx="16">
                  <c:v>0.13231000000000001</c:v>
                </c:pt>
                <c:pt idx="17">
                  <c:v>0.29006999999999999</c:v>
                </c:pt>
                <c:pt idx="18">
                  <c:v>0.76106000000000096</c:v>
                </c:pt>
                <c:pt idx="19">
                  <c:v>0.47633999999999999</c:v>
                </c:pt>
                <c:pt idx="20">
                  <c:v>0.37023</c:v>
                </c:pt>
                <c:pt idx="21">
                  <c:v>0.42821999999999999</c:v>
                </c:pt>
                <c:pt idx="22">
                  <c:v>0.48837000000001302</c:v>
                </c:pt>
                <c:pt idx="23">
                  <c:v>0.57749000000000095</c:v>
                </c:pt>
                <c:pt idx="24">
                  <c:v>0.306840000000007</c:v>
                </c:pt>
                <c:pt idx="25">
                  <c:v>0.45041999999999999</c:v>
                </c:pt>
                <c:pt idx="26">
                  <c:v>0.75693000000000499</c:v>
                </c:pt>
                <c:pt idx="27">
                  <c:v>1.05951</c:v>
                </c:pt>
                <c:pt idx="28">
                  <c:v>0.25328000000000001</c:v>
                </c:pt>
                <c:pt idx="29">
                  <c:v>0.54254000000000002</c:v>
                </c:pt>
                <c:pt idx="30">
                  <c:v>0.18404999999999999</c:v>
                </c:pt>
                <c:pt idx="31">
                  <c:v>0.23429</c:v>
                </c:pt>
                <c:pt idx="32">
                  <c:v>0.32280000000001402</c:v>
                </c:pt>
                <c:pt idx="33">
                  <c:v>0.25115999999999999</c:v>
                </c:pt>
                <c:pt idx="34">
                  <c:v>0.34089999999999998</c:v>
                </c:pt>
                <c:pt idx="35">
                  <c:v>0.12544</c:v>
                </c:pt>
                <c:pt idx="36">
                  <c:v>0.21818000000000001</c:v>
                </c:pt>
                <c:pt idx="37">
                  <c:v>0.45179999999999998</c:v>
                </c:pt>
                <c:pt idx="38">
                  <c:v>0.37069999999999997</c:v>
                </c:pt>
                <c:pt idx="39">
                  <c:v>0.4622</c:v>
                </c:pt>
                <c:pt idx="40">
                  <c:v>0.26929999999999998</c:v>
                </c:pt>
                <c:pt idx="41">
                  <c:v>0.439400000000011</c:v>
                </c:pt>
                <c:pt idx="42">
                  <c:v>0.28710000000000002</c:v>
                </c:pt>
                <c:pt idx="43">
                  <c:v>0.39150000000001101</c:v>
                </c:pt>
                <c:pt idx="44">
                  <c:v>0.420800000000011</c:v>
                </c:pt>
                <c:pt idx="45">
                  <c:v>0.424800000000011</c:v>
                </c:pt>
              </c:numCache>
            </c:numRef>
          </c:yVal>
          <c:smooth val="0"/>
          <c:extLst>
            <c:ext xmlns:c16="http://schemas.microsoft.com/office/drawing/2014/chart" uri="{C3380CC4-5D6E-409C-BE32-E72D297353CC}">
              <c16:uniqueId val="{00000000-484C-3F43-A30C-FAB18F860A82}"/>
            </c:ext>
          </c:extLst>
        </c:ser>
        <c:dLbls>
          <c:showLegendKey val="0"/>
          <c:showVal val="0"/>
          <c:showCatName val="0"/>
          <c:showSerName val="0"/>
          <c:showPercent val="0"/>
          <c:showBubbleSize val="0"/>
        </c:dLbls>
        <c:axId val="1766025872"/>
        <c:axId val="1766029264"/>
      </c:scatterChart>
      <c:valAx>
        <c:axId val="1766025872"/>
        <c:scaling>
          <c:orientation val="minMax"/>
          <c:max val="0.5"/>
        </c:scaling>
        <c:delete val="0"/>
        <c:axPos val="b"/>
        <c:title>
          <c:tx>
            <c:rich>
              <a:bodyPr/>
              <a:lstStyle/>
              <a:p>
                <a:pPr>
                  <a:defRPr sz="1600" b="0">
                    <a:latin typeface="Times New Roman"/>
                    <a:cs typeface="Times New Roman"/>
                  </a:defRPr>
                </a:pPr>
                <a:r>
                  <a:rPr lang="lt-LT" sz="1600" b="0" dirty="0">
                    <a:latin typeface="Times New Roman"/>
                    <a:cs typeface="Times New Roman"/>
                  </a:rPr>
                  <a:t>FDI regulation index</a:t>
                </a:r>
                <a:endParaRPr lang="en-US" sz="1600" b="0" dirty="0">
                  <a:latin typeface="Times New Roman"/>
                  <a:cs typeface="Times New Roman"/>
                </a:endParaRPr>
              </a:p>
            </c:rich>
          </c:tx>
          <c:layout>
            <c:manualLayout>
              <c:xMode val="edge"/>
              <c:yMode val="edge"/>
              <c:x val="0.37277699542604098"/>
              <c:y val="0.86379909452192505"/>
            </c:manualLayout>
          </c:layout>
          <c:overlay val="1"/>
        </c:title>
        <c:numFmt formatCode="#,##0.0" sourceLinked="0"/>
        <c:majorTickMark val="out"/>
        <c:minorTickMark val="cross"/>
        <c:tickLblPos val="nextTo"/>
        <c:txPr>
          <a:bodyPr/>
          <a:lstStyle/>
          <a:p>
            <a:pPr>
              <a:defRPr sz="1600">
                <a:latin typeface="Times New Roman"/>
                <a:cs typeface="Times New Roman"/>
              </a:defRPr>
            </a:pPr>
            <a:endParaRPr lang="en-US"/>
          </a:p>
        </c:txPr>
        <c:crossAx val="1766029264"/>
        <c:crosses val="autoZero"/>
        <c:crossBetween val="midCat"/>
        <c:majorUnit val="0.1"/>
        <c:minorUnit val="0.02"/>
      </c:valAx>
      <c:valAx>
        <c:axId val="1766029264"/>
        <c:scaling>
          <c:orientation val="minMax"/>
        </c:scaling>
        <c:delete val="0"/>
        <c:axPos val="l"/>
        <c:title>
          <c:tx>
            <c:rich>
              <a:bodyPr rot="-5400000" vert="horz"/>
              <a:lstStyle/>
              <a:p>
                <a:pPr>
                  <a:defRPr b="0">
                    <a:latin typeface="Times New Roman"/>
                    <a:cs typeface="Times New Roman"/>
                  </a:defRPr>
                </a:pPr>
                <a:r>
                  <a:rPr lang="en-GB" b="0" dirty="0">
                    <a:latin typeface="Times New Roman"/>
                    <a:cs typeface="Times New Roman"/>
                  </a:rPr>
                  <a:t>FDI growth</a:t>
                </a:r>
                <a:r>
                  <a:rPr lang="en-GB" b="0" baseline="0" dirty="0">
                    <a:latin typeface="Times New Roman"/>
                    <a:cs typeface="Times New Roman"/>
                  </a:rPr>
                  <a:t> in the GDP</a:t>
                </a:r>
                <a:r>
                  <a:rPr lang="en-GB" b="0" dirty="0">
                    <a:latin typeface="Times New Roman"/>
                    <a:cs typeface="Times New Roman"/>
                  </a:rPr>
                  <a:t>, %</a:t>
                </a:r>
                <a:endParaRPr lang="en-US" b="0" dirty="0">
                  <a:latin typeface="Times New Roman"/>
                  <a:cs typeface="Times New Roman"/>
                </a:endParaRPr>
              </a:p>
            </c:rich>
          </c:tx>
          <c:layout>
            <c:manualLayout>
              <c:xMode val="edge"/>
              <c:yMode val="edge"/>
              <c:x val="1.36454118142785E-2"/>
              <c:y val="9.7457895888013998E-2"/>
            </c:manualLayout>
          </c:layout>
          <c:overlay val="1"/>
        </c:title>
        <c:numFmt formatCode="0.00" sourceLinked="1"/>
        <c:majorTickMark val="out"/>
        <c:minorTickMark val="cross"/>
        <c:tickLblPos val="nextTo"/>
        <c:txPr>
          <a:bodyPr/>
          <a:lstStyle/>
          <a:p>
            <a:pPr>
              <a:defRPr sz="1600">
                <a:latin typeface="Times New Roman"/>
                <a:cs typeface="Times New Roman"/>
              </a:defRPr>
            </a:pPr>
            <a:endParaRPr lang="en-US"/>
          </a:p>
        </c:txPr>
        <c:crossAx val="1766025872"/>
        <c:crosses val="autoZero"/>
        <c:crossBetween val="midCat"/>
      </c:valAx>
    </c:plotArea>
    <c:plotVisOnly val="1"/>
    <c:dispBlanksAs val="gap"/>
    <c:showDLblsOverMax val="1"/>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cdr:x>
      <cdr:y>0</cdr:y>
    </cdr:to>
    <cdr:grpSp>
      <cdr:nvGrpSpPr>
        <cdr:cNvPr id="6" name="Group 5">
          <a:extLst xmlns:a="http://schemas.openxmlformats.org/drawingml/2006/main">
            <a:ext uri="{FF2B5EF4-FFF2-40B4-BE49-F238E27FC236}">
              <a16:creationId xmlns:a16="http://schemas.microsoft.com/office/drawing/2014/main" id="{72B43786-74FF-894C-8821-5C0A4D181002}"/>
            </a:ext>
          </a:extLst>
        </cdr:cNvPr>
        <cdr:cNvGrpSpPr/>
      </cdr:nvGrpSpPr>
      <cdr:grpSpPr>
        <a:xfrm xmlns:a="http://schemas.openxmlformats.org/drawingml/2006/main">
          <a:off x="0" y="0"/>
          <a:ext cx="0" cy="0"/>
          <a:chOff x="0" y="0"/>
          <a:chExt cx="0" cy="0"/>
        </a:xfrm>
      </cdr:grpSpPr>
    </cdr:grpSp>
  </cdr:relSizeAnchor>
  <cdr:relSizeAnchor xmlns:cdr="http://schemas.openxmlformats.org/drawingml/2006/chartDrawing">
    <cdr:from>
      <cdr:x>0.66992</cdr:x>
      <cdr:y>0.85169</cdr:y>
    </cdr:from>
    <cdr:to>
      <cdr:x>0.96019</cdr:x>
      <cdr:y>0.98286</cdr:y>
    </cdr:to>
    <cdr:grpSp>
      <cdr:nvGrpSpPr>
        <cdr:cNvPr id="7" name="Group 6">
          <a:extLst xmlns:a="http://schemas.openxmlformats.org/drawingml/2006/main">
            <a:ext uri="{FF2B5EF4-FFF2-40B4-BE49-F238E27FC236}">
              <a16:creationId xmlns:a16="http://schemas.microsoft.com/office/drawing/2014/main" id="{E55D1B60-0DD0-B343-8F60-1061B7714A3B}"/>
            </a:ext>
          </a:extLst>
        </cdr:cNvPr>
        <cdr:cNvGrpSpPr/>
      </cdr:nvGrpSpPr>
      <cdr:grpSpPr>
        <a:xfrm xmlns:a="http://schemas.openxmlformats.org/drawingml/2006/main" rot="5400000">
          <a:off x="6537428" y="2148204"/>
          <a:ext cx="479768" cy="2413641"/>
          <a:chOff x="2196344" y="-6299249"/>
          <a:chExt cx="1098037" cy="4002218"/>
        </a:xfrm>
      </cdr:grpSpPr>
      <cdr:sp macro="" textlink="">
        <cdr:nvSpPr>
          <cdr:cNvPr id="9" name="TextBox 3"/>
          <cdr:cNvSpPr txBox="1"/>
        </cdr:nvSpPr>
        <cdr:spPr>
          <a:xfrm xmlns:a="http://schemas.openxmlformats.org/drawingml/2006/main" rot="16200000">
            <a:off x="744254" y="-4847159"/>
            <a:ext cx="4002218" cy="109803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r"/>
            <a:r>
              <a:rPr lang="en-GB" sz="1600" b="0" dirty="0">
                <a:solidFill>
                  <a:schemeClr val="tx1"/>
                </a:solidFill>
                <a:latin typeface="Times New Roman"/>
                <a:cs typeface="Times New Roman"/>
              </a:rPr>
              <a:t>Growth of regulatory index</a:t>
            </a:r>
            <a:endParaRPr lang="en-US" sz="1600" b="0" dirty="0">
              <a:solidFill>
                <a:schemeClr val="tx1"/>
              </a:solidFill>
              <a:latin typeface="Times New Roman"/>
              <a:cs typeface="Times New Roman"/>
            </a:endParaRPr>
          </a:p>
        </cdr:txBody>
      </cdr:sp>
    </cdr:grp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bg>
      <p:bgRef idx="1002">
        <a:schemeClr val="bg1"/>
      </p:bgRef>
    </p:bg>
    <p:spTree>
      <p:nvGrpSpPr>
        <p:cNvPr id="1" name=""/>
        <p:cNvGrpSpPr/>
        <p:nvPr/>
      </p:nvGrpSpPr>
      <p:grpSpPr>
        <a:xfrm>
          <a:off x="0" y="0"/>
          <a:ext cx="0" cy="0"/>
          <a:chOff x="0" y="0"/>
          <a:chExt cx="0" cy="0"/>
        </a:xfrm>
      </p:grpSpPr>
      <p:sp>
        <p:nvSpPr>
          <p:cNvPr id="8" name="Stačiakampis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esioji jungtis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Antraštė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Paantraštė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os vietos rezervavimo ženklas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6F9B8CD-342D-4579-98EC-A8FD6B7370E1}" type="datetimeFigureOut">
              <a:rPr lang="en-US" smtClean="0"/>
              <a:pPr/>
              <a:t>12/12/19</a:t>
            </a:fld>
            <a:endParaRPr lang="en-US" dirty="0"/>
          </a:p>
        </p:txBody>
      </p:sp>
      <p:sp>
        <p:nvSpPr>
          <p:cNvPr id="18" name="Poraštės vietos rezervavimo ženklas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p>
        </p:txBody>
      </p:sp>
      <p:sp>
        <p:nvSpPr>
          <p:cNvPr id="29" name="Skaidrės numerio vietos rezervavimo ženklas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BBB5E19-F10A-4C2F-BF6F-11C513378A2E}" type="slidenum">
              <a:rPr kumimoji="0" lang="en-US" smtClean="0"/>
              <a:pPr/>
              <a:t>‹#›</a:t>
            </a:fld>
            <a:endParaRPr kumimoji="0" lang="en-US" dirty="0"/>
          </a:p>
        </p:txBody>
      </p:sp>
    </p:spTree>
    <p:extLst>
      <p:ext uri="{BB962C8B-B14F-4D97-AF65-F5344CB8AC3E}">
        <p14:creationId xmlns:p14="http://schemas.microsoft.com/office/powerpoint/2010/main" val="4038912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Vertikalaus teksto vietos rezervavimo ženklas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97768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kalaus teksto vietos rezervavimo ženklas 2"/>
          <p:cNvSpPr>
            <a:spLocks noGrp="1"/>
          </p:cNvSpPr>
          <p:nvPr>
            <p:ph type="body" orient="vert" idx="1"/>
          </p:nvPr>
        </p:nvSpPr>
        <p:spPr>
          <a:xfrm>
            <a:off x="457200" y="274642"/>
            <a:ext cx="6019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a:xfrm>
            <a:off x="4242816" y="6557946"/>
            <a:ext cx="2002464" cy="226902"/>
          </a:xfrm>
        </p:spPr>
        <p:txBody>
          <a:bodyPr/>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a:xfrm>
            <a:off x="457200" y="6556248"/>
            <a:ext cx="3657600" cy="228600"/>
          </a:xfrm>
        </p:spPr>
        <p:txBody>
          <a:bodyPr/>
          <a:lstStyle/>
          <a:p>
            <a:endParaRPr kumimoji="0" lang="en-US"/>
          </a:p>
        </p:txBody>
      </p:sp>
      <p:sp>
        <p:nvSpPr>
          <p:cNvPr id="6" name="Skaidrės numerio vietos rezervavimo ženklas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05786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Turinio vietos rezervavimo ženklas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72067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bg>
      <p:bgRef idx="1001">
        <a:schemeClr val="bg1"/>
      </p:bgRef>
    </p:bg>
    <p:spTree>
      <p:nvGrpSpPr>
        <p:cNvPr id="1" name=""/>
        <p:cNvGrpSpPr/>
        <p:nvPr/>
      </p:nvGrpSpPr>
      <p:grpSpPr>
        <a:xfrm>
          <a:off x="0" y="0"/>
          <a:ext cx="0" cy="0"/>
          <a:chOff x="0" y="0"/>
          <a:chExt cx="0" cy="0"/>
        </a:xfrm>
      </p:grpSpPr>
      <p:sp>
        <p:nvSpPr>
          <p:cNvPr id="2" name="Antraštė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ksto vietos rezervavimo ženklas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os vietos rezervavimo ženklas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kaidrės numerio vietos rezervavimo ženklas 5"/>
          <p:cNvSpPr>
            <a:spLocks noGrp="1"/>
          </p:cNvSpPr>
          <p:nvPr>
            <p:ph type="sldNum" sz="quarter" idx="12"/>
          </p:nvPr>
        </p:nvSpPr>
        <p:spPr>
          <a:xfrm>
            <a:off x="6733952" y="6555112"/>
            <a:ext cx="588336" cy="228600"/>
          </a:xfrm>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3854558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Turinio vietos rezervavimo ženklas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urinio vietos rezervavimo ženklas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fld id="{E6F9B8CD-342D-4579-98EC-A8FD6B7370E1}" type="datetimeFigureOut">
              <a:rPr lang="en-US" smtClean="0"/>
              <a:pPr/>
              <a:t>12/12/19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72486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ksto vietos rezervavimo ženklas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ksto vietos rezervavimo ženklas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Turinio vietos rezervavimo ženklas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Turinio vietos rezervavimo ženklas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os vietos rezervavimo ženklas 6"/>
          <p:cNvSpPr>
            <a:spLocks noGrp="1"/>
          </p:cNvSpPr>
          <p:nvPr>
            <p:ph type="dt" sz="half" idx="10"/>
          </p:nvPr>
        </p:nvSpPr>
        <p:spPr/>
        <p:txBody>
          <a:bodyPr/>
          <a:lstStyle/>
          <a:p>
            <a:fld id="{E6F9B8CD-342D-4579-98EC-A8FD6B7370E1}" type="datetimeFigureOut">
              <a:rPr lang="en-US" smtClean="0"/>
              <a:pPr/>
              <a:t>12/12/19</a:t>
            </a:fld>
            <a:endParaRPr lang="en-US"/>
          </a:p>
        </p:txBody>
      </p:sp>
      <p:sp>
        <p:nvSpPr>
          <p:cNvPr id="8" name="Poraštės vietos rezervavimo ženklas 7"/>
          <p:cNvSpPr>
            <a:spLocks noGrp="1"/>
          </p:cNvSpPr>
          <p:nvPr>
            <p:ph type="ftr" sz="quarter" idx="11"/>
          </p:nvPr>
        </p:nvSpPr>
        <p:spPr/>
        <p:txBody>
          <a:bodyPr/>
          <a:lstStyle/>
          <a:p>
            <a:endParaRPr kumimoji="0" lang="en-US"/>
          </a:p>
        </p:txBody>
      </p:sp>
      <p:sp>
        <p:nvSpPr>
          <p:cNvPr id="9" name="Skaidrės numerio vietos rezervavimo ženklas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60287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os vietos rezervavimo ženklas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4" name="Poraštės vietos rezervavimo ženklas 3"/>
          <p:cNvSpPr>
            <a:spLocks noGrp="1"/>
          </p:cNvSpPr>
          <p:nvPr>
            <p:ph type="ftr" sz="quarter" idx="11"/>
          </p:nvPr>
        </p:nvSpPr>
        <p:spPr/>
        <p:txBody>
          <a:bodyPr/>
          <a:lstStyle/>
          <a:p>
            <a:endParaRPr kumimoji="0" lang="en-US"/>
          </a:p>
        </p:txBody>
      </p:sp>
      <p:sp>
        <p:nvSpPr>
          <p:cNvPr id="5" name="Skaidrės numerio vietos rezervavimo ženklas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15629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lvl1pPr>
              <a:defRPr>
                <a:solidFill>
                  <a:schemeClr val="tx2"/>
                </a:solidFill>
              </a:defRPr>
            </a:lvl1pPr>
            <a:extLst/>
          </a:lstStyle>
          <a:p>
            <a:fld id="{E6F9B8CD-342D-4579-98EC-A8FD6B7370E1}" type="datetimeFigureOut">
              <a:rPr lang="en-US" smtClean="0"/>
              <a:pPr/>
              <a:t>12/12/19</a:t>
            </a:fld>
            <a:endParaRPr lang="en-US"/>
          </a:p>
        </p:txBody>
      </p:sp>
      <p:sp>
        <p:nvSpPr>
          <p:cNvPr id="3" name="Poraštės vietos rezervavimo ženklas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kaidrės numerio vietos rezervavimo ženklas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89091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ksto vietos rezervavimo ženklas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Turinio vietos rezervavimo ženklas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dirty="0"/>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2856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bg>
      <p:bgRef idx="1002">
        <a:schemeClr val="bg2"/>
      </p:bgRef>
    </p:bg>
    <p:spTree>
      <p:nvGrpSpPr>
        <p:cNvPr id="1" name=""/>
        <p:cNvGrpSpPr/>
        <p:nvPr/>
      </p:nvGrpSpPr>
      <p:grpSpPr>
        <a:xfrm>
          <a:off x="0" y="0"/>
          <a:ext cx="0" cy="0"/>
          <a:chOff x="0" y="0"/>
          <a:chExt cx="0" cy="0"/>
        </a:xfrm>
      </p:grpSpPr>
      <p:sp>
        <p:nvSpPr>
          <p:cNvPr id="8" name="Stačiakampis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tačiakampis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Antraštė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ksto vietos rezervavimo ženklas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Edit Master text styles</a:t>
            </a:r>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Paveikslėlio vietos rezervavimo ženklas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extLst>
      <p:ext uri="{BB962C8B-B14F-4D97-AF65-F5344CB8AC3E}">
        <p14:creationId xmlns:p14="http://schemas.microsoft.com/office/powerpoint/2010/main" val="204600368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tačiakampis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avadinimo vietos rezervavimo ženklas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lt-LT"/>
              <a:t>Spustelėkite, jei norite keisite ruoš. pav. stilių</a:t>
            </a:r>
            <a:endParaRPr kumimoji="0" lang="en-US"/>
          </a:p>
        </p:txBody>
      </p:sp>
      <p:sp>
        <p:nvSpPr>
          <p:cNvPr id="31" name="Teksto vietos rezervavimo ženklas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lt-LT"/>
              <a:t>Spustelėkite ruošinio teksto stiliams keisti</a:t>
            </a:r>
          </a:p>
          <a:p>
            <a:pPr lvl="1" eaLnBrk="1" latinLnBrk="0" hangingPunct="1"/>
            <a:r>
              <a:rPr kumimoji="0" lang="lt-LT"/>
              <a:t>Antras lygmuo</a:t>
            </a:r>
          </a:p>
          <a:p>
            <a:pPr lvl="2" eaLnBrk="1" latinLnBrk="0" hangingPunct="1"/>
            <a:r>
              <a:rPr kumimoji="0" lang="lt-LT"/>
              <a:t>Trečias lygmuo</a:t>
            </a:r>
          </a:p>
          <a:p>
            <a:pPr lvl="3" eaLnBrk="1" latinLnBrk="0" hangingPunct="1"/>
            <a:r>
              <a:rPr kumimoji="0" lang="lt-LT"/>
              <a:t>Ketvirtas lygmuo</a:t>
            </a:r>
          </a:p>
          <a:p>
            <a:pPr lvl="4" eaLnBrk="1" latinLnBrk="0" hangingPunct="1"/>
            <a:r>
              <a:rPr kumimoji="0" lang="lt-LT"/>
              <a:t>Penktas lygmuo</a:t>
            </a:r>
            <a:endParaRPr kumimoji="0" lang="en-US"/>
          </a:p>
        </p:txBody>
      </p:sp>
      <p:sp>
        <p:nvSpPr>
          <p:cNvPr id="27" name="Datos vietos rezervavimo ženklas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lgn="r" eaLnBrk="1" latinLnBrk="0" hangingPunct="1"/>
            <a:fld id="{E6F9B8CD-342D-4579-98EC-A8FD6B7370E1}" type="datetimeFigureOut">
              <a:rPr lang="en-US" smtClean="0"/>
              <a:pPr algn="r" eaLnBrk="1" latinLnBrk="0" hangingPunct="1"/>
              <a:t>12/12/19</a:t>
            </a:fld>
            <a:endParaRPr lang="en-US" dirty="0">
              <a:solidFill>
                <a:schemeClr val="tx2"/>
              </a:solidFill>
            </a:endParaRPr>
          </a:p>
        </p:txBody>
      </p:sp>
      <p:sp>
        <p:nvSpPr>
          <p:cNvPr id="4" name="Poraštės vietos rezervavimo ženklas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l" eaLnBrk="1" latinLnBrk="0" hangingPunct="1"/>
            <a:endParaRPr kumimoji="0" lang="en-US" dirty="0">
              <a:solidFill>
                <a:schemeClr val="tx2"/>
              </a:solidFill>
            </a:endParaRPr>
          </a:p>
        </p:txBody>
      </p:sp>
      <p:sp>
        <p:nvSpPr>
          <p:cNvPr id="16" name="Skaidrės numerio vietos rezervavimo ženklas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33895385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spd="slow">
    <p:wheel spokes="8"/>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553" y="3483870"/>
            <a:ext cx="7772400" cy="2033041"/>
          </a:xfrm>
        </p:spPr>
        <p:txBody>
          <a:bodyPr>
            <a:noAutofit/>
          </a:bodyPr>
          <a:lstStyle/>
          <a:p>
            <a:r>
              <a:rPr lang="en-US" sz="3200" dirty="0"/>
              <a:t>ADOPTION OF FISCAL AND FINANCIAL INCENTIVES FOR ATTRACTING FOREIGN DIRECT INVESTMENT</a:t>
            </a:r>
          </a:p>
        </p:txBody>
      </p:sp>
    </p:spTree>
    <p:extLst>
      <p:ext uri="{BB962C8B-B14F-4D97-AF65-F5344CB8AC3E}">
        <p14:creationId xmlns:p14="http://schemas.microsoft.com/office/powerpoint/2010/main" val="2369150562"/>
      </p:ext>
    </p:extLst>
  </p:cSld>
  <p:clrMapOvr>
    <a:masterClrMapping/>
  </p:clrMapOvr>
  <p:transition spd="slow">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7BA9-6F5C-F643-9410-FB0FF82CF852}"/>
              </a:ext>
            </a:extLst>
          </p:cNvPr>
          <p:cNvSpPr>
            <a:spLocks noGrp="1"/>
          </p:cNvSpPr>
          <p:nvPr>
            <p:ph type="title"/>
          </p:nvPr>
        </p:nvSpPr>
        <p:spPr/>
        <p:txBody>
          <a:bodyPr/>
          <a:lstStyle/>
          <a:p>
            <a:r>
              <a:rPr lang="en-US" dirty="0"/>
              <a:t>Theoretical Background</a:t>
            </a:r>
            <a:endParaRPr lang="lt-LT" dirty="0"/>
          </a:p>
        </p:txBody>
      </p:sp>
      <p:sp>
        <p:nvSpPr>
          <p:cNvPr id="3" name="Content Placeholder 2">
            <a:extLst>
              <a:ext uri="{FF2B5EF4-FFF2-40B4-BE49-F238E27FC236}">
                <a16:creationId xmlns:a16="http://schemas.microsoft.com/office/drawing/2014/main" id="{91F08A2F-2DE0-854B-9542-68B93E7CB3DA}"/>
              </a:ext>
            </a:extLst>
          </p:cNvPr>
          <p:cNvSpPr>
            <a:spLocks noGrp="1"/>
          </p:cNvSpPr>
          <p:nvPr>
            <p:ph idx="1"/>
          </p:nvPr>
        </p:nvSpPr>
        <p:spPr/>
        <p:txBody>
          <a:bodyPr/>
          <a:lstStyle/>
          <a:p>
            <a:r>
              <a:rPr lang="en-US" dirty="0"/>
              <a:t>The oligopoly reaction theory defines MNCs willingness to avoid or to reduce business risk</a:t>
            </a:r>
          </a:p>
          <a:p>
            <a:endParaRPr lang="en-US" dirty="0"/>
          </a:p>
          <a:p>
            <a:r>
              <a:rPr lang="en-US" dirty="0"/>
              <a:t>FDI is considered a driving force of economic growth. For this reason, most countries try to attract FDI at any cost. </a:t>
            </a:r>
          </a:p>
          <a:p>
            <a:endParaRPr lang="lt-LT" dirty="0"/>
          </a:p>
        </p:txBody>
      </p:sp>
    </p:spTree>
    <p:extLst>
      <p:ext uri="{BB962C8B-B14F-4D97-AF65-F5344CB8AC3E}">
        <p14:creationId xmlns:p14="http://schemas.microsoft.com/office/powerpoint/2010/main" val="838471146"/>
      </p:ext>
    </p:extLst>
  </p:cSld>
  <p:clrMapOvr>
    <a:masterClrMapping/>
  </p:clrMapOvr>
  <p:transition spd="slow">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B26C-42B1-0448-A2C9-1551E593FC3F}"/>
              </a:ext>
            </a:extLst>
          </p:cNvPr>
          <p:cNvSpPr>
            <a:spLocks noGrp="1"/>
          </p:cNvSpPr>
          <p:nvPr>
            <p:ph type="title"/>
          </p:nvPr>
        </p:nvSpPr>
        <p:spPr/>
        <p:txBody>
          <a:bodyPr/>
          <a:lstStyle/>
          <a:p>
            <a:r>
              <a:rPr lang="lt-LT" dirty="0"/>
              <a:t>FDI </a:t>
            </a:r>
            <a:r>
              <a:rPr lang="lt-LT" dirty="0" err="1"/>
              <a:t>from</a:t>
            </a:r>
            <a:r>
              <a:rPr lang="lt-LT" dirty="0"/>
              <a:t> </a:t>
            </a:r>
            <a:r>
              <a:rPr lang="lt-LT" dirty="0" err="1"/>
              <a:t>the</a:t>
            </a:r>
            <a:r>
              <a:rPr lang="lt-LT" dirty="0"/>
              <a:t> U.S</a:t>
            </a:r>
          </a:p>
        </p:txBody>
      </p:sp>
      <p:pic>
        <p:nvPicPr>
          <p:cNvPr id="5" name="Content Placeholder 4">
            <a:extLst>
              <a:ext uri="{FF2B5EF4-FFF2-40B4-BE49-F238E27FC236}">
                <a16:creationId xmlns:a16="http://schemas.microsoft.com/office/drawing/2014/main" id="{EA7233F0-56D2-0F43-B268-8E527BCECFF4}"/>
              </a:ext>
            </a:extLst>
          </p:cNvPr>
          <p:cNvPicPr>
            <a:picLocks noGrp="1" noChangeAspect="1"/>
          </p:cNvPicPr>
          <p:nvPr>
            <p:ph idx="1"/>
          </p:nvPr>
        </p:nvPicPr>
        <p:blipFill>
          <a:blip r:embed="rId2"/>
          <a:stretch>
            <a:fillRect/>
          </a:stretch>
        </p:blipFill>
        <p:spPr>
          <a:xfrm>
            <a:off x="457200" y="2278310"/>
            <a:ext cx="7239000" cy="3509467"/>
          </a:xfrm>
        </p:spPr>
      </p:pic>
    </p:spTree>
    <p:extLst>
      <p:ext uri="{BB962C8B-B14F-4D97-AF65-F5344CB8AC3E}">
        <p14:creationId xmlns:p14="http://schemas.microsoft.com/office/powerpoint/2010/main" val="2309598893"/>
      </p:ext>
    </p:extLst>
  </p:cSld>
  <p:clrMapOvr>
    <a:masterClrMapping/>
  </p:clrMapOvr>
  <p:transition spd="slow">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0F76-C76C-3A40-89EF-2B121D96ABA0}"/>
              </a:ext>
            </a:extLst>
          </p:cNvPr>
          <p:cNvSpPr>
            <a:spLocks noGrp="1"/>
          </p:cNvSpPr>
          <p:nvPr>
            <p:ph type="title"/>
          </p:nvPr>
        </p:nvSpPr>
        <p:spPr/>
        <p:txBody>
          <a:bodyPr>
            <a:normAutofit fontScale="90000"/>
          </a:bodyPr>
          <a:lstStyle/>
          <a:p>
            <a:r>
              <a:rPr lang="en-US" dirty="0"/>
              <a:t>Trends in the Baltic States: Lithuania</a:t>
            </a:r>
            <a:endParaRPr lang="lt-LT" dirty="0"/>
          </a:p>
        </p:txBody>
      </p:sp>
      <p:graphicFrame>
        <p:nvGraphicFramePr>
          <p:cNvPr id="4" name="Content Placeholder 3">
            <a:extLst>
              <a:ext uri="{FF2B5EF4-FFF2-40B4-BE49-F238E27FC236}">
                <a16:creationId xmlns:a16="http://schemas.microsoft.com/office/drawing/2014/main" id="{AC400D86-9679-6743-B8B5-16BA55EE5DCF}"/>
              </a:ext>
            </a:extLst>
          </p:cNvPr>
          <p:cNvGraphicFramePr>
            <a:graphicFrameLocks noGrp="1"/>
          </p:cNvGraphicFramePr>
          <p:nvPr>
            <p:ph idx="1"/>
            <p:extLst>
              <p:ext uri="{D42A27DB-BD31-4B8C-83A1-F6EECF244321}">
                <p14:modId xmlns:p14="http://schemas.microsoft.com/office/powerpoint/2010/main" val="1594909142"/>
              </p:ext>
            </p:extLst>
          </p:nvPr>
        </p:nvGraphicFramePr>
        <p:xfrm>
          <a:off x="457200" y="1609725"/>
          <a:ext cx="7239000" cy="4846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0648393"/>
      </p:ext>
    </p:extLst>
  </p:cSld>
  <p:clrMapOvr>
    <a:masterClrMapping/>
  </p:clrMapOvr>
  <p:transition spd="slow">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B5CA-C646-8949-B757-CBACAABB2835}"/>
              </a:ext>
            </a:extLst>
          </p:cNvPr>
          <p:cNvSpPr>
            <a:spLocks noGrp="1"/>
          </p:cNvSpPr>
          <p:nvPr>
            <p:ph type="title"/>
          </p:nvPr>
        </p:nvSpPr>
        <p:spPr/>
        <p:txBody>
          <a:bodyPr>
            <a:normAutofit fontScale="90000"/>
          </a:bodyPr>
          <a:lstStyle/>
          <a:p>
            <a:r>
              <a:rPr lang="en-US" dirty="0"/>
              <a:t>Trends in the Baltic States: Latvia</a:t>
            </a:r>
            <a:endParaRPr lang="lt-LT" dirty="0"/>
          </a:p>
        </p:txBody>
      </p:sp>
      <p:graphicFrame>
        <p:nvGraphicFramePr>
          <p:cNvPr id="4" name="Content Placeholder 3">
            <a:extLst>
              <a:ext uri="{FF2B5EF4-FFF2-40B4-BE49-F238E27FC236}">
                <a16:creationId xmlns:a16="http://schemas.microsoft.com/office/drawing/2014/main" id="{9393E3F6-22B6-D64C-953B-372662442F01}"/>
              </a:ext>
            </a:extLst>
          </p:cNvPr>
          <p:cNvGraphicFramePr>
            <a:graphicFrameLocks noGrp="1"/>
          </p:cNvGraphicFramePr>
          <p:nvPr>
            <p:ph idx="1"/>
            <p:extLst>
              <p:ext uri="{D42A27DB-BD31-4B8C-83A1-F6EECF244321}">
                <p14:modId xmlns:p14="http://schemas.microsoft.com/office/powerpoint/2010/main" val="3685453095"/>
              </p:ext>
            </p:extLst>
          </p:nvPr>
        </p:nvGraphicFramePr>
        <p:xfrm>
          <a:off x="457200" y="1609725"/>
          <a:ext cx="7239000" cy="4846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817999"/>
      </p:ext>
    </p:extLst>
  </p:cSld>
  <p:clrMapOvr>
    <a:masterClrMapping/>
  </p:clrMapOvr>
  <p:transition spd="slow">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C293-206A-534E-BD93-203235B84C3B}"/>
              </a:ext>
            </a:extLst>
          </p:cNvPr>
          <p:cNvSpPr>
            <a:spLocks noGrp="1"/>
          </p:cNvSpPr>
          <p:nvPr>
            <p:ph type="title"/>
          </p:nvPr>
        </p:nvSpPr>
        <p:spPr/>
        <p:txBody>
          <a:bodyPr>
            <a:normAutofit fontScale="90000"/>
          </a:bodyPr>
          <a:lstStyle/>
          <a:p>
            <a:r>
              <a:rPr lang="en-US" dirty="0"/>
              <a:t>Trends in the Baltic States: Estonia</a:t>
            </a:r>
            <a:endParaRPr lang="lt-LT" dirty="0"/>
          </a:p>
        </p:txBody>
      </p:sp>
      <p:graphicFrame>
        <p:nvGraphicFramePr>
          <p:cNvPr id="4" name="Content Placeholder 3">
            <a:extLst>
              <a:ext uri="{FF2B5EF4-FFF2-40B4-BE49-F238E27FC236}">
                <a16:creationId xmlns:a16="http://schemas.microsoft.com/office/drawing/2014/main" id="{6DCEEFA1-5B77-1247-B8D5-E873D784F0D7}"/>
              </a:ext>
            </a:extLst>
          </p:cNvPr>
          <p:cNvGraphicFramePr>
            <a:graphicFrameLocks noGrp="1"/>
          </p:cNvGraphicFramePr>
          <p:nvPr>
            <p:ph idx="1"/>
            <p:extLst>
              <p:ext uri="{D42A27DB-BD31-4B8C-83A1-F6EECF244321}">
                <p14:modId xmlns:p14="http://schemas.microsoft.com/office/powerpoint/2010/main" val="2627833810"/>
              </p:ext>
            </p:extLst>
          </p:nvPr>
        </p:nvGraphicFramePr>
        <p:xfrm>
          <a:off x="457200" y="1609725"/>
          <a:ext cx="7239000" cy="4846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7582029"/>
      </p:ext>
    </p:extLst>
  </p:cSld>
  <p:clrMapOvr>
    <a:masterClrMapping/>
  </p:clrMapOvr>
  <p:transition spd="slow">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0F8F-8877-BA4A-9B89-C76DED86C55C}"/>
              </a:ext>
            </a:extLst>
          </p:cNvPr>
          <p:cNvSpPr>
            <a:spLocks noGrp="1"/>
          </p:cNvSpPr>
          <p:nvPr>
            <p:ph type="title"/>
          </p:nvPr>
        </p:nvSpPr>
        <p:spPr/>
        <p:txBody>
          <a:bodyPr/>
          <a:lstStyle/>
          <a:p>
            <a:r>
              <a:rPr lang="en-US" sz="2400" dirty="0"/>
              <a:t>Relationships between Scandinavian and the Baltic States: Lithuania’s Case</a:t>
            </a:r>
            <a:endParaRPr lang="lt-LT" sz="2400" dirty="0"/>
          </a:p>
        </p:txBody>
      </p:sp>
      <p:graphicFrame>
        <p:nvGraphicFramePr>
          <p:cNvPr id="4" name="Content Placeholder 3">
            <a:extLst>
              <a:ext uri="{FF2B5EF4-FFF2-40B4-BE49-F238E27FC236}">
                <a16:creationId xmlns:a16="http://schemas.microsoft.com/office/drawing/2014/main" id="{548FF778-2F95-EA45-9743-398CAEC5DF4D}"/>
              </a:ext>
            </a:extLst>
          </p:cNvPr>
          <p:cNvGraphicFramePr>
            <a:graphicFrameLocks noGrp="1"/>
          </p:cNvGraphicFramePr>
          <p:nvPr>
            <p:ph idx="1"/>
            <p:extLst>
              <p:ext uri="{D42A27DB-BD31-4B8C-83A1-F6EECF244321}">
                <p14:modId xmlns:p14="http://schemas.microsoft.com/office/powerpoint/2010/main" val="1233928084"/>
              </p:ext>
            </p:extLst>
          </p:nvPr>
        </p:nvGraphicFramePr>
        <p:xfrm>
          <a:off x="111637" y="2144752"/>
          <a:ext cx="8852850" cy="4424680"/>
        </p:xfrm>
        <a:graphic>
          <a:graphicData uri="http://schemas.openxmlformats.org/drawingml/2006/table">
            <a:tbl>
              <a:tblPr firstRow="1" bandRow="1">
                <a:tableStyleId>{5C22544A-7EE6-4342-B048-85BDC9FD1C3A}</a:tableStyleId>
              </a:tblPr>
              <a:tblGrid>
                <a:gridCol w="1557251">
                  <a:extLst>
                    <a:ext uri="{9D8B030D-6E8A-4147-A177-3AD203B41FA5}">
                      <a16:colId xmlns:a16="http://schemas.microsoft.com/office/drawing/2014/main" val="20000"/>
                    </a:ext>
                  </a:extLst>
                </a:gridCol>
                <a:gridCol w="1393699">
                  <a:extLst>
                    <a:ext uri="{9D8B030D-6E8A-4147-A177-3AD203B41FA5}">
                      <a16:colId xmlns:a16="http://schemas.microsoft.com/office/drawing/2014/main" val="20001"/>
                    </a:ext>
                  </a:extLst>
                </a:gridCol>
                <a:gridCol w="1475475">
                  <a:extLst>
                    <a:ext uri="{9D8B030D-6E8A-4147-A177-3AD203B41FA5}">
                      <a16:colId xmlns:a16="http://schemas.microsoft.com/office/drawing/2014/main" val="20002"/>
                    </a:ext>
                  </a:extLst>
                </a:gridCol>
                <a:gridCol w="1475475">
                  <a:extLst>
                    <a:ext uri="{9D8B030D-6E8A-4147-A177-3AD203B41FA5}">
                      <a16:colId xmlns:a16="http://schemas.microsoft.com/office/drawing/2014/main" val="20003"/>
                    </a:ext>
                  </a:extLst>
                </a:gridCol>
                <a:gridCol w="1475475">
                  <a:extLst>
                    <a:ext uri="{9D8B030D-6E8A-4147-A177-3AD203B41FA5}">
                      <a16:colId xmlns:a16="http://schemas.microsoft.com/office/drawing/2014/main" val="20004"/>
                    </a:ext>
                  </a:extLst>
                </a:gridCol>
                <a:gridCol w="1475475">
                  <a:extLst>
                    <a:ext uri="{9D8B030D-6E8A-4147-A177-3AD203B41FA5}">
                      <a16:colId xmlns:a16="http://schemas.microsoft.com/office/drawing/2014/main" val="20005"/>
                    </a:ext>
                  </a:extLst>
                </a:gridCol>
              </a:tblGrid>
              <a:tr h="370840">
                <a:tc>
                  <a:txBody>
                    <a:bodyPr/>
                    <a:lstStyle/>
                    <a:p>
                      <a:r>
                        <a:rPr lang="en-GB" sz="1800" dirty="0">
                          <a:effectLst/>
                          <a:latin typeface="Calibri"/>
                        </a:rPr>
                        <a:t>Factor</a:t>
                      </a:r>
                      <a:endParaRPr lang="lt-LT" sz="1800" dirty="0">
                        <a:effectLst/>
                        <a:latin typeface="Calibri"/>
                      </a:endParaRPr>
                    </a:p>
                  </a:txBody>
                  <a:tcPr marL="68580" marR="68580" marT="0" marB="0"/>
                </a:tc>
                <a:tc>
                  <a:txBody>
                    <a:bodyPr/>
                    <a:lstStyle/>
                    <a:p>
                      <a:r>
                        <a:rPr lang="en-GB" sz="1800">
                          <a:effectLst/>
                          <a:latin typeface="Calibri"/>
                        </a:rPr>
                        <a:t>FDI Denmark</a:t>
                      </a:r>
                      <a:endParaRPr lang="lt-LT" sz="1800">
                        <a:effectLst/>
                        <a:latin typeface="Calibri"/>
                      </a:endParaRPr>
                    </a:p>
                  </a:txBody>
                  <a:tcPr marL="68580" marR="68580" marT="0" marB="0"/>
                </a:tc>
                <a:tc>
                  <a:txBody>
                    <a:bodyPr/>
                    <a:lstStyle/>
                    <a:p>
                      <a:r>
                        <a:rPr lang="en-GB" sz="1800">
                          <a:effectLst/>
                          <a:latin typeface="Calibri"/>
                        </a:rPr>
                        <a:t>FDI Iceland</a:t>
                      </a:r>
                      <a:endParaRPr lang="lt-LT" sz="1800">
                        <a:effectLst/>
                        <a:latin typeface="Calibri"/>
                      </a:endParaRPr>
                    </a:p>
                  </a:txBody>
                  <a:tcPr marL="68580" marR="68580" marT="0" marB="0"/>
                </a:tc>
                <a:tc>
                  <a:txBody>
                    <a:bodyPr/>
                    <a:lstStyle/>
                    <a:p>
                      <a:r>
                        <a:rPr lang="en-GB" sz="1800">
                          <a:effectLst/>
                          <a:latin typeface="Calibri"/>
                        </a:rPr>
                        <a:t>FDI Finland</a:t>
                      </a:r>
                      <a:endParaRPr lang="lt-LT" sz="1800">
                        <a:effectLst/>
                        <a:latin typeface="Calibri"/>
                      </a:endParaRPr>
                    </a:p>
                  </a:txBody>
                  <a:tcPr marL="68580" marR="68580" marT="0" marB="0"/>
                </a:tc>
                <a:tc>
                  <a:txBody>
                    <a:bodyPr/>
                    <a:lstStyle/>
                    <a:p>
                      <a:r>
                        <a:rPr lang="en-GB" sz="1800">
                          <a:effectLst/>
                          <a:latin typeface="Calibri"/>
                        </a:rPr>
                        <a:t>FDI Norway</a:t>
                      </a:r>
                      <a:endParaRPr lang="lt-LT" sz="1800">
                        <a:effectLst/>
                        <a:latin typeface="Calibri"/>
                      </a:endParaRPr>
                    </a:p>
                  </a:txBody>
                  <a:tcPr marL="68580" marR="68580" marT="0" marB="0"/>
                </a:tc>
                <a:tc>
                  <a:txBody>
                    <a:bodyPr/>
                    <a:lstStyle/>
                    <a:p>
                      <a:r>
                        <a:rPr lang="en-GB" sz="1800" dirty="0">
                          <a:effectLst/>
                          <a:latin typeface="Calibri"/>
                        </a:rPr>
                        <a:t>FDI Sweden</a:t>
                      </a:r>
                      <a:endParaRPr lang="lt-LT" sz="1800" dirty="0">
                        <a:effectLst/>
                        <a:latin typeface="Calibri"/>
                      </a:endParaRPr>
                    </a:p>
                  </a:txBody>
                  <a:tcPr marL="68580" marR="68580" marT="0" marB="0"/>
                </a:tc>
                <a:extLst>
                  <a:ext uri="{0D108BD9-81ED-4DB2-BD59-A6C34878D82A}">
                    <a16:rowId xmlns:a16="http://schemas.microsoft.com/office/drawing/2014/main" val="10000"/>
                  </a:ext>
                </a:extLst>
              </a:tr>
              <a:tr h="370840">
                <a:tc>
                  <a:txBody>
                    <a:bodyPr/>
                    <a:lstStyle/>
                    <a:p>
                      <a:r>
                        <a:rPr lang="en-GB" sz="2000">
                          <a:effectLst/>
                          <a:latin typeface="Calibri"/>
                        </a:rPr>
                        <a:t>GDP</a:t>
                      </a:r>
                      <a:endParaRPr lang="lt-LT" sz="2000">
                        <a:effectLst/>
                        <a:latin typeface="Calibri"/>
                      </a:endParaRPr>
                    </a:p>
                  </a:txBody>
                  <a:tcPr marL="68580" marR="68580" marT="0" marB="0"/>
                </a:tc>
                <a:tc>
                  <a:txBody>
                    <a:bodyPr/>
                    <a:lstStyle/>
                    <a:p>
                      <a:r>
                        <a:rPr lang="en-GB" sz="2000">
                          <a:effectLst/>
                          <a:latin typeface="Calibri"/>
                        </a:rPr>
                        <a:t>-0,734</a:t>
                      </a:r>
                      <a:endParaRPr lang="lt-LT" sz="2000">
                        <a:effectLst/>
                        <a:latin typeface="Calibri"/>
                      </a:endParaRPr>
                    </a:p>
                  </a:txBody>
                  <a:tcPr marL="68580" marR="68580" marT="0" marB="0"/>
                </a:tc>
                <a:tc>
                  <a:txBody>
                    <a:bodyPr/>
                    <a:lstStyle/>
                    <a:p>
                      <a:r>
                        <a:rPr lang="en-GB" sz="2000">
                          <a:effectLst/>
                          <a:latin typeface="Calibri"/>
                        </a:rPr>
                        <a:t>0,224</a:t>
                      </a:r>
                      <a:endParaRPr lang="lt-LT" sz="2000">
                        <a:effectLst/>
                        <a:latin typeface="Calibri"/>
                      </a:endParaRPr>
                    </a:p>
                  </a:txBody>
                  <a:tcPr marL="68580" marR="68580" marT="0" marB="0"/>
                </a:tc>
                <a:tc>
                  <a:txBody>
                    <a:bodyPr/>
                    <a:lstStyle/>
                    <a:p>
                      <a:r>
                        <a:rPr lang="en-GB" sz="2000">
                          <a:effectLst/>
                          <a:latin typeface="Calibri"/>
                        </a:rPr>
                        <a:t>0,387</a:t>
                      </a:r>
                      <a:endParaRPr lang="lt-LT" sz="2000">
                        <a:effectLst/>
                        <a:latin typeface="Calibri"/>
                      </a:endParaRPr>
                    </a:p>
                  </a:txBody>
                  <a:tcPr marL="68580" marR="68580" marT="0" marB="0"/>
                </a:tc>
                <a:tc>
                  <a:txBody>
                    <a:bodyPr/>
                    <a:lstStyle/>
                    <a:p>
                      <a:r>
                        <a:rPr lang="en-GB" sz="2000">
                          <a:effectLst/>
                          <a:latin typeface="Calibri"/>
                        </a:rPr>
                        <a:t>0,929</a:t>
                      </a:r>
                      <a:endParaRPr lang="lt-LT" sz="2000">
                        <a:effectLst/>
                        <a:latin typeface="Calibri"/>
                      </a:endParaRPr>
                    </a:p>
                  </a:txBody>
                  <a:tcPr marL="68580" marR="68580" marT="0" marB="0"/>
                </a:tc>
                <a:tc>
                  <a:txBody>
                    <a:bodyPr/>
                    <a:lstStyle/>
                    <a:p>
                      <a:r>
                        <a:rPr lang="en-GB" sz="2000">
                          <a:effectLst/>
                          <a:latin typeface="Calibri"/>
                        </a:rPr>
                        <a:t>0,881</a:t>
                      </a:r>
                      <a:endParaRPr lang="lt-LT" sz="2000">
                        <a:effectLst/>
                        <a:latin typeface="Calibri"/>
                      </a:endParaRPr>
                    </a:p>
                  </a:txBody>
                  <a:tcPr marL="68580" marR="68580" marT="0" marB="0"/>
                </a:tc>
                <a:extLst>
                  <a:ext uri="{0D108BD9-81ED-4DB2-BD59-A6C34878D82A}">
                    <a16:rowId xmlns:a16="http://schemas.microsoft.com/office/drawing/2014/main" val="10001"/>
                  </a:ext>
                </a:extLst>
              </a:tr>
              <a:tr h="370840">
                <a:tc>
                  <a:txBody>
                    <a:bodyPr/>
                    <a:lstStyle/>
                    <a:p>
                      <a:r>
                        <a:rPr lang="en-GB" sz="2000">
                          <a:effectLst/>
                          <a:latin typeface="Calibri"/>
                        </a:rPr>
                        <a:t>Exports</a:t>
                      </a:r>
                      <a:endParaRPr lang="lt-LT" sz="2000">
                        <a:effectLst/>
                        <a:latin typeface="Calibri"/>
                      </a:endParaRPr>
                    </a:p>
                  </a:txBody>
                  <a:tcPr marL="68580" marR="68580" marT="0" marB="0"/>
                </a:tc>
                <a:tc>
                  <a:txBody>
                    <a:bodyPr/>
                    <a:lstStyle/>
                    <a:p>
                      <a:r>
                        <a:rPr lang="en-GB" sz="2000">
                          <a:effectLst/>
                          <a:latin typeface="Calibri"/>
                        </a:rPr>
                        <a:t>-0,696</a:t>
                      </a:r>
                      <a:endParaRPr lang="lt-LT" sz="2000">
                        <a:effectLst/>
                        <a:latin typeface="Calibri"/>
                      </a:endParaRPr>
                    </a:p>
                  </a:txBody>
                  <a:tcPr marL="68580" marR="68580" marT="0" marB="0"/>
                </a:tc>
                <a:tc>
                  <a:txBody>
                    <a:bodyPr/>
                    <a:lstStyle/>
                    <a:p>
                      <a:r>
                        <a:rPr lang="en-GB" sz="2000">
                          <a:effectLst/>
                          <a:latin typeface="Calibri"/>
                        </a:rPr>
                        <a:t>0,094</a:t>
                      </a:r>
                      <a:endParaRPr lang="lt-LT" sz="2000">
                        <a:effectLst/>
                        <a:latin typeface="Calibri"/>
                      </a:endParaRPr>
                    </a:p>
                  </a:txBody>
                  <a:tcPr marL="68580" marR="68580" marT="0" marB="0"/>
                </a:tc>
                <a:tc>
                  <a:txBody>
                    <a:bodyPr/>
                    <a:lstStyle/>
                    <a:p>
                      <a:r>
                        <a:rPr lang="en-GB" sz="2000">
                          <a:effectLst/>
                          <a:latin typeface="Calibri"/>
                        </a:rPr>
                        <a:t>0,433</a:t>
                      </a:r>
                      <a:endParaRPr lang="lt-LT" sz="2000">
                        <a:effectLst/>
                        <a:latin typeface="Calibri"/>
                      </a:endParaRPr>
                    </a:p>
                  </a:txBody>
                  <a:tcPr marL="68580" marR="68580" marT="0" marB="0"/>
                </a:tc>
                <a:tc>
                  <a:txBody>
                    <a:bodyPr/>
                    <a:lstStyle/>
                    <a:p>
                      <a:r>
                        <a:rPr lang="en-GB" sz="2000">
                          <a:effectLst/>
                          <a:latin typeface="Calibri"/>
                        </a:rPr>
                        <a:t>0,909</a:t>
                      </a:r>
                      <a:endParaRPr lang="lt-LT" sz="2000">
                        <a:effectLst/>
                        <a:latin typeface="Calibri"/>
                      </a:endParaRPr>
                    </a:p>
                  </a:txBody>
                  <a:tcPr marL="68580" marR="68580" marT="0" marB="0"/>
                </a:tc>
                <a:tc>
                  <a:txBody>
                    <a:bodyPr/>
                    <a:lstStyle/>
                    <a:p>
                      <a:r>
                        <a:rPr lang="en-GB" sz="2000">
                          <a:effectLst/>
                          <a:latin typeface="Calibri"/>
                        </a:rPr>
                        <a:t>0,880</a:t>
                      </a:r>
                      <a:endParaRPr lang="lt-LT" sz="2000">
                        <a:effectLst/>
                        <a:latin typeface="Calibri"/>
                      </a:endParaRPr>
                    </a:p>
                  </a:txBody>
                  <a:tcPr marL="68580" marR="68580" marT="0" marB="0"/>
                </a:tc>
                <a:extLst>
                  <a:ext uri="{0D108BD9-81ED-4DB2-BD59-A6C34878D82A}">
                    <a16:rowId xmlns:a16="http://schemas.microsoft.com/office/drawing/2014/main" val="10002"/>
                  </a:ext>
                </a:extLst>
              </a:tr>
              <a:tr h="370840">
                <a:tc>
                  <a:txBody>
                    <a:bodyPr/>
                    <a:lstStyle/>
                    <a:p>
                      <a:r>
                        <a:rPr lang="en-GB" sz="2000" dirty="0">
                          <a:effectLst/>
                          <a:latin typeface="Calibri"/>
                        </a:rPr>
                        <a:t>Salaries</a:t>
                      </a:r>
                      <a:endParaRPr lang="lt-LT" sz="2000" dirty="0">
                        <a:effectLst/>
                        <a:latin typeface="Calibri"/>
                      </a:endParaRPr>
                    </a:p>
                  </a:txBody>
                  <a:tcPr marL="68580" marR="68580" marT="0" marB="0"/>
                </a:tc>
                <a:tc>
                  <a:txBody>
                    <a:bodyPr/>
                    <a:lstStyle/>
                    <a:p>
                      <a:r>
                        <a:rPr lang="en-GB" sz="2000">
                          <a:effectLst/>
                          <a:latin typeface="Calibri"/>
                        </a:rPr>
                        <a:t>-0,757</a:t>
                      </a:r>
                      <a:endParaRPr lang="lt-LT" sz="2000">
                        <a:effectLst/>
                        <a:latin typeface="Calibri"/>
                      </a:endParaRPr>
                    </a:p>
                  </a:txBody>
                  <a:tcPr marL="68580" marR="68580" marT="0" marB="0"/>
                </a:tc>
                <a:tc>
                  <a:txBody>
                    <a:bodyPr/>
                    <a:lstStyle/>
                    <a:p>
                      <a:r>
                        <a:rPr lang="en-GB" sz="2000">
                          <a:effectLst/>
                          <a:latin typeface="Calibri"/>
                        </a:rPr>
                        <a:t>0,084</a:t>
                      </a:r>
                      <a:endParaRPr lang="lt-LT" sz="2000">
                        <a:effectLst/>
                        <a:latin typeface="Calibri"/>
                      </a:endParaRPr>
                    </a:p>
                  </a:txBody>
                  <a:tcPr marL="68580" marR="68580" marT="0" marB="0"/>
                </a:tc>
                <a:tc>
                  <a:txBody>
                    <a:bodyPr/>
                    <a:lstStyle/>
                    <a:p>
                      <a:r>
                        <a:rPr lang="en-GB" sz="2000">
                          <a:effectLst/>
                          <a:latin typeface="Calibri"/>
                        </a:rPr>
                        <a:t>0,495</a:t>
                      </a:r>
                      <a:endParaRPr lang="lt-LT" sz="2000">
                        <a:effectLst/>
                        <a:latin typeface="Calibri"/>
                      </a:endParaRPr>
                    </a:p>
                  </a:txBody>
                  <a:tcPr marL="68580" marR="68580" marT="0" marB="0"/>
                </a:tc>
                <a:tc>
                  <a:txBody>
                    <a:bodyPr/>
                    <a:lstStyle/>
                    <a:p>
                      <a:r>
                        <a:rPr lang="en-GB" sz="2000">
                          <a:effectLst/>
                          <a:latin typeface="Calibri"/>
                        </a:rPr>
                        <a:t>0,958</a:t>
                      </a:r>
                      <a:endParaRPr lang="lt-LT" sz="2000">
                        <a:effectLst/>
                        <a:latin typeface="Calibri"/>
                      </a:endParaRPr>
                    </a:p>
                  </a:txBody>
                  <a:tcPr marL="68580" marR="68580" marT="0" marB="0"/>
                </a:tc>
                <a:tc>
                  <a:txBody>
                    <a:bodyPr/>
                    <a:lstStyle/>
                    <a:p>
                      <a:r>
                        <a:rPr lang="en-GB" sz="2000">
                          <a:effectLst/>
                          <a:latin typeface="Calibri"/>
                        </a:rPr>
                        <a:t>0,953</a:t>
                      </a:r>
                      <a:endParaRPr lang="lt-LT" sz="2000">
                        <a:effectLst/>
                        <a:latin typeface="Calibri"/>
                      </a:endParaRPr>
                    </a:p>
                  </a:txBody>
                  <a:tcPr marL="68580" marR="68580" marT="0" marB="0"/>
                </a:tc>
                <a:extLst>
                  <a:ext uri="{0D108BD9-81ED-4DB2-BD59-A6C34878D82A}">
                    <a16:rowId xmlns:a16="http://schemas.microsoft.com/office/drawing/2014/main" val="10003"/>
                  </a:ext>
                </a:extLst>
              </a:tr>
              <a:tr h="370840">
                <a:tc>
                  <a:txBody>
                    <a:bodyPr/>
                    <a:lstStyle/>
                    <a:p>
                      <a:r>
                        <a:rPr lang="en-GB" sz="2000">
                          <a:effectLst/>
                          <a:latin typeface="Calibri"/>
                        </a:rPr>
                        <a:t>R&amp;D</a:t>
                      </a:r>
                      <a:endParaRPr lang="lt-LT" sz="2000">
                        <a:effectLst/>
                        <a:latin typeface="Calibri"/>
                      </a:endParaRPr>
                    </a:p>
                  </a:txBody>
                  <a:tcPr marL="68580" marR="68580" marT="0" marB="0"/>
                </a:tc>
                <a:tc>
                  <a:txBody>
                    <a:bodyPr/>
                    <a:lstStyle/>
                    <a:p>
                      <a:r>
                        <a:rPr lang="en-GB" sz="2000">
                          <a:effectLst/>
                          <a:latin typeface="Calibri"/>
                        </a:rPr>
                        <a:t>0,084</a:t>
                      </a:r>
                      <a:endParaRPr lang="lt-LT" sz="2000">
                        <a:effectLst/>
                        <a:latin typeface="Calibri"/>
                      </a:endParaRPr>
                    </a:p>
                  </a:txBody>
                  <a:tcPr marL="68580" marR="68580" marT="0" marB="0"/>
                </a:tc>
                <a:tc>
                  <a:txBody>
                    <a:bodyPr/>
                    <a:lstStyle/>
                    <a:p>
                      <a:r>
                        <a:rPr lang="en-GB" sz="2000">
                          <a:effectLst/>
                          <a:latin typeface="Calibri"/>
                        </a:rPr>
                        <a:t>0,637</a:t>
                      </a:r>
                      <a:endParaRPr lang="lt-LT" sz="2000">
                        <a:effectLst/>
                        <a:latin typeface="Calibri"/>
                      </a:endParaRPr>
                    </a:p>
                  </a:txBody>
                  <a:tcPr marL="68580" marR="68580" marT="0" marB="0"/>
                </a:tc>
                <a:tc>
                  <a:txBody>
                    <a:bodyPr/>
                    <a:lstStyle/>
                    <a:p>
                      <a:r>
                        <a:rPr lang="en-GB" sz="2000">
                          <a:effectLst/>
                          <a:latin typeface="Calibri"/>
                        </a:rPr>
                        <a:t>-0,128</a:t>
                      </a:r>
                      <a:endParaRPr lang="lt-LT" sz="2000">
                        <a:effectLst/>
                        <a:latin typeface="Calibri"/>
                      </a:endParaRPr>
                    </a:p>
                  </a:txBody>
                  <a:tcPr marL="68580" marR="68580" marT="0" marB="0"/>
                </a:tc>
                <a:tc>
                  <a:txBody>
                    <a:bodyPr/>
                    <a:lstStyle/>
                    <a:p>
                      <a:r>
                        <a:rPr lang="en-GB" sz="2000">
                          <a:effectLst/>
                          <a:latin typeface="Calibri"/>
                        </a:rPr>
                        <a:t>0,736</a:t>
                      </a:r>
                      <a:endParaRPr lang="lt-LT" sz="2000">
                        <a:effectLst/>
                        <a:latin typeface="Calibri"/>
                      </a:endParaRPr>
                    </a:p>
                  </a:txBody>
                  <a:tcPr marL="68580" marR="68580" marT="0" marB="0"/>
                </a:tc>
                <a:tc>
                  <a:txBody>
                    <a:bodyPr/>
                    <a:lstStyle/>
                    <a:p>
                      <a:r>
                        <a:rPr lang="en-GB" sz="2000">
                          <a:effectLst/>
                          <a:latin typeface="Calibri"/>
                        </a:rPr>
                        <a:t>0,477</a:t>
                      </a:r>
                      <a:endParaRPr lang="lt-LT" sz="2000">
                        <a:effectLst/>
                        <a:latin typeface="Calibri"/>
                      </a:endParaRPr>
                    </a:p>
                  </a:txBody>
                  <a:tcPr marL="68580" marR="68580" marT="0" marB="0"/>
                </a:tc>
                <a:extLst>
                  <a:ext uri="{0D108BD9-81ED-4DB2-BD59-A6C34878D82A}">
                    <a16:rowId xmlns:a16="http://schemas.microsoft.com/office/drawing/2014/main" val="10004"/>
                  </a:ext>
                </a:extLst>
              </a:tr>
              <a:tr h="370840">
                <a:tc>
                  <a:txBody>
                    <a:bodyPr/>
                    <a:lstStyle/>
                    <a:p>
                      <a:r>
                        <a:rPr lang="en-GB" sz="2000">
                          <a:effectLst/>
                          <a:latin typeface="Calibri"/>
                        </a:rPr>
                        <a:t>Scientific potential</a:t>
                      </a:r>
                      <a:endParaRPr lang="lt-LT" sz="2000">
                        <a:effectLst/>
                        <a:latin typeface="Calibri"/>
                      </a:endParaRPr>
                    </a:p>
                  </a:txBody>
                  <a:tcPr marL="68580" marR="68580" marT="0" marB="0"/>
                </a:tc>
                <a:tc>
                  <a:txBody>
                    <a:bodyPr/>
                    <a:lstStyle/>
                    <a:p>
                      <a:r>
                        <a:rPr lang="en-GB" sz="2000">
                          <a:effectLst/>
                          <a:latin typeface="Calibri"/>
                        </a:rPr>
                        <a:t>0,255</a:t>
                      </a:r>
                      <a:endParaRPr lang="lt-LT" sz="2000">
                        <a:effectLst/>
                        <a:latin typeface="Calibri"/>
                      </a:endParaRPr>
                    </a:p>
                  </a:txBody>
                  <a:tcPr marL="68580" marR="68580" marT="0" marB="0"/>
                </a:tc>
                <a:tc>
                  <a:txBody>
                    <a:bodyPr/>
                    <a:lstStyle/>
                    <a:p>
                      <a:r>
                        <a:rPr lang="en-GB" sz="2000">
                          <a:effectLst/>
                          <a:latin typeface="Calibri"/>
                        </a:rPr>
                        <a:t>0,659</a:t>
                      </a:r>
                      <a:endParaRPr lang="lt-LT" sz="2000">
                        <a:effectLst/>
                        <a:latin typeface="Calibri"/>
                      </a:endParaRPr>
                    </a:p>
                  </a:txBody>
                  <a:tcPr marL="68580" marR="68580" marT="0" marB="0"/>
                </a:tc>
                <a:tc>
                  <a:txBody>
                    <a:bodyPr/>
                    <a:lstStyle/>
                    <a:p>
                      <a:r>
                        <a:rPr lang="en-GB" sz="2000">
                          <a:effectLst/>
                          <a:latin typeface="Calibri"/>
                        </a:rPr>
                        <a:t>-0,102</a:t>
                      </a:r>
                      <a:endParaRPr lang="lt-LT" sz="2000">
                        <a:effectLst/>
                        <a:latin typeface="Calibri"/>
                      </a:endParaRPr>
                    </a:p>
                  </a:txBody>
                  <a:tcPr marL="68580" marR="68580" marT="0" marB="0"/>
                </a:tc>
                <a:tc>
                  <a:txBody>
                    <a:bodyPr/>
                    <a:lstStyle/>
                    <a:p>
                      <a:r>
                        <a:rPr lang="en-GB" sz="2000">
                          <a:effectLst/>
                          <a:latin typeface="Calibri"/>
                        </a:rPr>
                        <a:t>0,653</a:t>
                      </a:r>
                      <a:endParaRPr lang="lt-LT" sz="2000">
                        <a:effectLst/>
                        <a:latin typeface="Calibri"/>
                      </a:endParaRPr>
                    </a:p>
                  </a:txBody>
                  <a:tcPr marL="68580" marR="68580" marT="0" marB="0"/>
                </a:tc>
                <a:tc>
                  <a:txBody>
                    <a:bodyPr/>
                    <a:lstStyle/>
                    <a:p>
                      <a:r>
                        <a:rPr lang="en-GB" sz="2000">
                          <a:effectLst/>
                          <a:latin typeface="Calibri"/>
                        </a:rPr>
                        <a:t>0,353</a:t>
                      </a:r>
                      <a:endParaRPr lang="lt-LT" sz="2000">
                        <a:effectLst/>
                        <a:latin typeface="Calibri"/>
                      </a:endParaRPr>
                    </a:p>
                  </a:txBody>
                  <a:tcPr marL="68580" marR="68580" marT="0" marB="0"/>
                </a:tc>
                <a:extLst>
                  <a:ext uri="{0D108BD9-81ED-4DB2-BD59-A6C34878D82A}">
                    <a16:rowId xmlns:a16="http://schemas.microsoft.com/office/drawing/2014/main" val="10005"/>
                  </a:ext>
                </a:extLst>
              </a:tr>
              <a:tr h="370840">
                <a:tc>
                  <a:txBody>
                    <a:bodyPr/>
                    <a:lstStyle/>
                    <a:p>
                      <a:r>
                        <a:rPr lang="en-GB" sz="2000">
                          <a:effectLst/>
                          <a:latin typeface="Calibri"/>
                        </a:rPr>
                        <a:t>Expenditures on education</a:t>
                      </a:r>
                      <a:endParaRPr lang="lt-LT" sz="2000">
                        <a:effectLst/>
                        <a:latin typeface="Calibri"/>
                      </a:endParaRPr>
                    </a:p>
                  </a:txBody>
                  <a:tcPr marL="68580" marR="68580" marT="0" marB="0"/>
                </a:tc>
                <a:tc>
                  <a:txBody>
                    <a:bodyPr/>
                    <a:lstStyle/>
                    <a:p>
                      <a:r>
                        <a:rPr lang="en-GB" sz="2000">
                          <a:effectLst/>
                          <a:latin typeface="Calibri"/>
                        </a:rPr>
                        <a:t>-0,942</a:t>
                      </a:r>
                      <a:endParaRPr lang="lt-LT" sz="2000">
                        <a:effectLst/>
                        <a:latin typeface="Calibri"/>
                      </a:endParaRPr>
                    </a:p>
                  </a:txBody>
                  <a:tcPr marL="68580" marR="68580" marT="0" marB="0"/>
                </a:tc>
                <a:tc>
                  <a:txBody>
                    <a:bodyPr/>
                    <a:lstStyle/>
                    <a:p>
                      <a:r>
                        <a:rPr lang="en-GB" sz="2000">
                          <a:effectLst/>
                          <a:latin typeface="Calibri"/>
                        </a:rPr>
                        <a:t>-0,953</a:t>
                      </a:r>
                      <a:endParaRPr lang="lt-LT" sz="2000">
                        <a:effectLst/>
                        <a:latin typeface="Calibri"/>
                      </a:endParaRPr>
                    </a:p>
                  </a:txBody>
                  <a:tcPr marL="68580" marR="68580" marT="0" marB="0"/>
                </a:tc>
                <a:tc>
                  <a:txBody>
                    <a:bodyPr/>
                    <a:lstStyle/>
                    <a:p>
                      <a:r>
                        <a:rPr lang="en-GB" sz="2000">
                          <a:effectLst/>
                          <a:latin typeface="Calibri"/>
                        </a:rPr>
                        <a:t>0,255</a:t>
                      </a:r>
                      <a:endParaRPr lang="lt-LT" sz="2000">
                        <a:effectLst/>
                        <a:latin typeface="Calibri"/>
                      </a:endParaRPr>
                    </a:p>
                  </a:txBody>
                  <a:tcPr marL="68580" marR="68580" marT="0" marB="0"/>
                </a:tc>
                <a:tc>
                  <a:txBody>
                    <a:bodyPr/>
                    <a:lstStyle/>
                    <a:p>
                      <a:r>
                        <a:rPr lang="en-GB" sz="2000">
                          <a:effectLst/>
                          <a:latin typeface="Calibri"/>
                        </a:rPr>
                        <a:t>0,845</a:t>
                      </a:r>
                      <a:endParaRPr lang="lt-LT" sz="2000">
                        <a:effectLst/>
                        <a:latin typeface="Calibri"/>
                      </a:endParaRPr>
                    </a:p>
                  </a:txBody>
                  <a:tcPr marL="68580" marR="68580" marT="0" marB="0"/>
                </a:tc>
                <a:tc>
                  <a:txBody>
                    <a:bodyPr/>
                    <a:lstStyle/>
                    <a:p>
                      <a:r>
                        <a:rPr lang="en-GB" sz="2000">
                          <a:effectLst/>
                          <a:latin typeface="Calibri"/>
                        </a:rPr>
                        <a:t>0,253</a:t>
                      </a:r>
                      <a:endParaRPr lang="lt-LT" sz="2000">
                        <a:effectLst/>
                        <a:latin typeface="Calibri"/>
                      </a:endParaRPr>
                    </a:p>
                  </a:txBody>
                  <a:tcPr marL="68580" marR="68580" marT="0" marB="0"/>
                </a:tc>
                <a:extLst>
                  <a:ext uri="{0D108BD9-81ED-4DB2-BD59-A6C34878D82A}">
                    <a16:rowId xmlns:a16="http://schemas.microsoft.com/office/drawing/2014/main" val="10006"/>
                  </a:ext>
                </a:extLst>
              </a:tr>
              <a:tr h="370840">
                <a:tc>
                  <a:txBody>
                    <a:bodyPr/>
                    <a:lstStyle/>
                    <a:p>
                      <a:r>
                        <a:rPr lang="en-GB" sz="2000" dirty="0" err="1">
                          <a:effectLst/>
                          <a:latin typeface="Calibri"/>
                        </a:rPr>
                        <a:t>Unemploy-ment</a:t>
                      </a:r>
                      <a:r>
                        <a:rPr lang="en-GB" sz="2000" dirty="0">
                          <a:effectLst/>
                          <a:latin typeface="Calibri"/>
                        </a:rPr>
                        <a:t> </a:t>
                      </a:r>
                      <a:endParaRPr lang="lt-LT" sz="2000" dirty="0">
                        <a:effectLst/>
                        <a:latin typeface="Calibri"/>
                      </a:endParaRPr>
                    </a:p>
                  </a:txBody>
                  <a:tcPr marL="68580" marR="68580" marT="0" marB="0"/>
                </a:tc>
                <a:tc>
                  <a:txBody>
                    <a:bodyPr/>
                    <a:lstStyle/>
                    <a:p>
                      <a:r>
                        <a:rPr lang="en-GB" sz="2000">
                          <a:effectLst/>
                          <a:latin typeface="Calibri"/>
                        </a:rPr>
                        <a:t>-0,732</a:t>
                      </a:r>
                      <a:endParaRPr lang="lt-LT" sz="2000">
                        <a:effectLst/>
                        <a:latin typeface="Calibri"/>
                      </a:endParaRPr>
                    </a:p>
                  </a:txBody>
                  <a:tcPr marL="68580" marR="68580" marT="0" marB="0"/>
                </a:tc>
                <a:tc>
                  <a:txBody>
                    <a:bodyPr/>
                    <a:lstStyle/>
                    <a:p>
                      <a:r>
                        <a:rPr lang="en-GB" sz="2000">
                          <a:effectLst/>
                          <a:latin typeface="Calibri"/>
                        </a:rPr>
                        <a:t>-0,346</a:t>
                      </a:r>
                      <a:endParaRPr lang="lt-LT" sz="2000">
                        <a:effectLst/>
                        <a:latin typeface="Calibri"/>
                      </a:endParaRPr>
                    </a:p>
                  </a:txBody>
                  <a:tcPr marL="68580" marR="68580" marT="0" marB="0"/>
                </a:tc>
                <a:tc>
                  <a:txBody>
                    <a:bodyPr/>
                    <a:lstStyle/>
                    <a:p>
                      <a:r>
                        <a:rPr lang="en-GB" sz="2000">
                          <a:effectLst/>
                          <a:latin typeface="Calibri"/>
                        </a:rPr>
                        <a:t>0,285</a:t>
                      </a:r>
                      <a:endParaRPr lang="lt-LT" sz="2000">
                        <a:effectLst/>
                        <a:latin typeface="Calibri"/>
                      </a:endParaRPr>
                    </a:p>
                  </a:txBody>
                  <a:tcPr marL="68580" marR="68580" marT="0" marB="0"/>
                </a:tc>
                <a:tc>
                  <a:txBody>
                    <a:bodyPr/>
                    <a:lstStyle/>
                    <a:p>
                      <a:r>
                        <a:rPr lang="en-GB" sz="2000">
                          <a:effectLst/>
                          <a:latin typeface="Calibri"/>
                        </a:rPr>
                        <a:t>0,653</a:t>
                      </a:r>
                      <a:endParaRPr lang="lt-LT" sz="2000">
                        <a:effectLst/>
                        <a:latin typeface="Calibri"/>
                      </a:endParaRPr>
                    </a:p>
                  </a:txBody>
                  <a:tcPr marL="68580" marR="68580" marT="0" marB="0"/>
                </a:tc>
                <a:tc>
                  <a:txBody>
                    <a:bodyPr/>
                    <a:lstStyle/>
                    <a:p>
                      <a:r>
                        <a:rPr lang="en-GB" sz="2000">
                          <a:effectLst/>
                          <a:latin typeface="Calibri"/>
                        </a:rPr>
                        <a:t>0,736</a:t>
                      </a:r>
                      <a:endParaRPr lang="lt-LT" sz="2000">
                        <a:effectLst/>
                        <a:latin typeface="Calibri"/>
                      </a:endParaRPr>
                    </a:p>
                  </a:txBody>
                  <a:tcPr marL="68580" marR="68580" marT="0" marB="0"/>
                </a:tc>
                <a:extLst>
                  <a:ext uri="{0D108BD9-81ED-4DB2-BD59-A6C34878D82A}">
                    <a16:rowId xmlns:a16="http://schemas.microsoft.com/office/drawing/2014/main" val="10007"/>
                  </a:ext>
                </a:extLst>
              </a:tr>
              <a:tr h="370840">
                <a:tc>
                  <a:txBody>
                    <a:bodyPr/>
                    <a:lstStyle/>
                    <a:p>
                      <a:r>
                        <a:rPr lang="en-GB" sz="2000" dirty="0">
                          <a:effectLst/>
                          <a:latin typeface="Calibri"/>
                        </a:rPr>
                        <a:t> R</a:t>
                      </a:r>
                      <a:endParaRPr lang="lt-LT" sz="2000" dirty="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extLst>
                  <a:ext uri="{0D108BD9-81ED-4DB2-BD59-A6C34878D82A}">
                    <a16:rowId xmlns:a16="http://schemas.microsoft.com/office/drawing/2014/main" val="10008"/>
                  </a:ext>
                </a:extLst>
              </a:tr>
              <a:tr h="370840">
                <a:tc>
                  <a:txBody>
                    <a:bodyPr/>
                    <a:lstStyle/>
                    <a:p>
                      <a:r>
                        <a:rPr lang="en-GB" sz="2000" dirty="0">
                          <a:effectLst/>
                          <a:latin typeface="Calibri"/>
                        </a:rPr>
                        <a:t>R</a:t>
                      </a:r>
                      <a:r>
                        <a:rPr lang="en-GB" sz="2000" baseline="30000" dirty="0">
                          <a:effectLst/>
                          <a:latin typeface="Calibri"/>
                        </a:rPr>
                        <a:t>2</a:t>
                      </a:r>
                      <a:endParaRPr lang="lt-LT" sz="2000" dirty="0">
                        <a:effectLst/>
                        <a:latin typeface="Calibri"/>
                      </a:endParaRPr>
                    </a:p>
                  </a:txBody>
                  <a:tcPr marL="68580" marR="68580" marT="0" marB="0"/>
                </a:tc>
                <a:tc>
                  <a:txBody>
                    <a:bodyPr/>
                    <a:lstStyle/>
                    <a:p>
                      <a:r>
                        <a:rPr lang="en-GB" sz="2000">
                          <a:effectLst/>
                          <a:latin typeface="Calibri"/>
                        </a:rPr>
                        <a:t>0,824</a:t>
                      </a:r>
                      <a:endParaRPr lang="lt-LT" sz="2000">
                        <a:effectLst/>
                        <a:latin typeface="Calibri"/>
                      </a:endParaRPr>
                    </a:p>
                  </a:txBody>
                  <a:tcPr marL="68580" marR="68580" marT="0" marB="0"/>
                </a:tc>
                <a:tc>
                  <a:txBody>
                    <a:bodyPr/>
                    <a:lstStyle/>
                    <a:p>
                      <a:r>
                        <a:rPr lang="en-GB" sz="2000">
                          <a:effectLst/>
                          <a:latin typeface="Calibri"/>
                        </a:rPr>
                        <a:t>0,801</a:t>
                      </a:r>
                      <a:endParaRPr lang="lt-LT" sz="2000">
                        <a:effectLst/>
                        <a:latin typeface="Calibri"/>
                      </a:endParaRPr>
                    </a:p>
                  </a:txBody>
                  <a:tcPr marL="68580" marR="68580" marT="0" marB="0"/>
                </a:tc>
                <a:tc>
                  <a:txBody>
                    <a:bodyPr/>
                    <a:lstStyle/>
                    <a:p>
                      <a:r>
                        <a:rPr lang="en-GB" sz="2000">
                          <a:effectLst/>
                          <a:latin typeface="Calibri"/>
                        </a:rPr>
                        <a:t>0,681</a:t>
                      </a:r>
                      <a:endParaRPr lang="lt-LT" sz="2000">
                        <a:effectLst/>
                        <a:latin typeface="Calibri"/>
                      </a:endParaRPr>
                    </a:p>
                  </a:txBody>
                  <a:tcPr marL="68580" marR="68580" marT="0" marB="0"/>
                </a:tc>
                <a:tc>
                  <a:txBody>
                    <a:bodyPr/>
                    <a:lstStyle/>
                    <a:p>
                      <a:r>
                        <a:rPr lang="en-GB" sz="2000">
                          <a:effectLst/>
                          <a:latin typeface="Calibri"/>
                        </a:rPr>
                        <a:t>0,962</a:t>
                      </a:r>
                      <a:endParaRPr lang="lt-LT" sz="2000">
                        <a:effectLst/>
                        <a:latin typeface="Calibri"/>
                      </a:endParaRPr>
                    </a:p>
                  </a:txBody>
                  <a:tcPr marL="68580" marR="68580" marT="0" marB="0"/>
                </a:tc>
                <a:tc>
                  <a:txBody>
                    <a:bodyPr/>
                    <a:lstStyle/>
                    <a:p>
                      <a:r>
                        <a:rPr lang="en-GB" sz="2000" dirty="0">
                          <a:effectLst/>
                          <a:latin typeface="Calibri"/>
                        </a:rPr>
                        <a:t>0,968</a:t>
                      </a:r>
                      <a:endParaRPr lang="lt-LT" sz="2000" dirty="0">
                        <a:effectLst/>
                        <a:latin typeface="Calibri"/>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17724606"/>
      </p:ext>
    </p:extLst>
  </p:cSld>
  <p:clrMapOvr>
    <a:masterClrMapping/>
  </p:clrMapOvr>
  <p:transition spd="slow">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13E9-9D04-C64E-A419-B9DE8670AC9E}"/>
              </a:ext>
            </a:extLst>
          </p:cNvPr>
          <p:cNvSpPr>
            <a:spLocks noGrp="1"/>
          </p:cNvSpPr>
          <p:nvPr>
            <p:ph type="title"/>
          </p:nvPr>
        </p:nvSpPr>
        <p:spPr>
          <a:xfrm>
            <a:off x="306326" y="500276"/>
            <a:ext cx="8568952" cy="936104"/>
          </a:xfrm>
        </p:spPr>
        <p:txBody>
          <a:bodyPr/>
          <a:lstStyle/>
          <a:p>
            <a:pPr algn="r"/>
            <a:r>
              <a:rPr lang="en-US" sz="2800" dirty="0"/>
              <a:t>Relationships between Scandinavian and the Baltic States: Latvia’s Case</a:t>
            </a:r>
            <a:endParaRPr lang="lt-LT" sz="2800" dirty="0"/>
          </a:p>
        </p:txBody>
      </p:sp>
      <p:graphicFrame>
        <p:nvGraphicFramePr>
          <p:cNvPr id="4" name="Content Placeholder 3">
            <a:extLst>
              <a:ext uri="{FF2B5EF4-FFF2-40B4-BE49-F238E27FC236}">
                <a16:creationId xmlns:a16="http://schemas.microsoft.com/office/drawing/2014/main" id="{69E476EA-5EA1-054F-B62A-79AB5BB5ED2D}"/>
              </a:ext>
            </a:extLst>
          </p:cNvPr>
          <p:cNvGraphicFramePr>
            <a:graphicFrameLocks noGrp="1"/>
          </p:cNvGraphicFramePr>
          <p:nvPr>
            <p:ph idx="1"/>
            <p:extLst>
              <p:ext uri="{D42A27DB-BD31-4B8C-83A1-F6EECF244321}">
                <p14:modId xmlns:p14="http://schemas.microsoft.com/office/powerpoint/2010/main" val="1856232126"/>
              </p:ext>
            </p:extLst>
          </p:nvPr>
        </p:nvGraphicFramePr>
        <p:xfrm>
          <a:off x="18802" y="1706602"/>
          <a:ext cx="9144000" cy="4424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370840">
                <a:tc>
                  <a:txBody>
                    <a:bodyPr/>
                    <a:lstStyle/>
                    <a:p>
                      <a:r>
                        <a:rPr lang="en-GB" sz="2000" dirty="0">
                          <a:effectLst/>
                          <a:latin typeface="Calibri"/>
                        </a:rPr>
                        <a:t>Factor</a:t>
                      </a:r>
                      <a:endParaRPr lang="lt-LT" sz="2000" dirty="0">
                        <a:effectLst/>
                        <a:latin typeface="Calibri"/>
                      </a:endParaRPr>
                    </a:p>
                  </a:txBody>
                  <a:tcPr marL="68580" marR="68580" marT="0" marB="0"/>
                </a:tc>
                <a:tc>
                  <a:txBody>
                    <a:bodyPr/>
                    <a:lstStyle/>
                    <a:p>
                      <a:r>
                        <a:rPr lang="en-GB" sz="2000" dirty="0">
                          <a:effectLst/>
                          <a:latin typeface="Calibri"/>
                        </a:rPr>
                        <a:t>FDI Denmark</a:t>
                      </a:r>
                      <a:endParaRPr lang="lt-LT" sz="2000" dirty="0">
                        <a:effectLst/>
                        <a:latin typeface="Calibri"/>
                      </a:endParaRPr>
                    </a:p>
                  </a:txBody>
                  <a:tcPr marL="68580" marR="68580" marT="0" marB="0"/>
                </a:tc>
                <a:tc>
                  <a:txBody>
                    <a:bodyPr/>
                    <a:lstStyle/>
                    <a:p>
                      <a:r>
                        <a:rPr lang="en-GB" sz="2000">
                          <a:effectLst/>
                          <a:latin typeface="Calibri"/>
                        </a:rPr>
                        <a:t>FDI Iceland</a:t>
                      </a:r>
                      <a:endParaRPr lang="lt-LT" sz="2000">
                        <a:effectLst/>
                        <a:latin typeface="Calibri"/>
                      </a:endParaRPr>
                    </a:p>
                  </a:txBody>
                  <a:tcPr marL="68580" marR="68580" marT="0" marB="0"/>
                </a:tc>
                <a:tc>
                  <a:txBody>
                    <a:bodyPr/>
                    <a:lstStyle/>
                    <a:p>
                      <a:r>
                        <a:rPr lang="en-GB" sz="2000">
                          <a:effectLst/>
                          <a:latin typeface="Calibri"/>
                        </a:rPr>
                        <a:t>FDI Finland</a:t>
                      </a:r>
                      <a:endParaRPr lang="lt-LT" sz="2000">
                        <a:effectLst/>
                        <a:latin typeface="Calibri"/>
                      </a:endParaRPr>
                    </a:p>
                  </a:txBody>
                  <a:tcPr marL="68580" marR="68580" marT="0" marB="0"/>
                </a:tc>
                <a:tc>
                  <a:txBody>
                    <a:bodyPr/>
                    <a:lstStyle/>
                    <a:p>
                      <a:r>
                        <a:rPr lang="en-GB" sz="2000">
                          <a:effectLst/>
                          <a:latin typeface="Calibri"/>
                        </a:rPr>
                        <a:t>FDI Norway</a:t>
                      </a:r>
                      <a:endParaRPr lang="lt-LT" sz="2000">
                        <a:effectLst/>
                        <a:latin typeface="Calibri"/>
                      </a:endParaRPr>
                    </a:p>
                  </a:txBody>
                  <a:tcPr marL="68580" marR="68580" marT="0" marB="0"/>
                </a:tc>
                <a:tc>
                  <a:txBody>
                    <a:bodyPr/>
                    <a:lstStyle/>
                    <a:p>
                      <a:r>
                        <a:rPr lang="en-GB" sz="2000" dirty="0">
                          <a:effectLst/>
                          <a:latin typeface="Calibri"/>
                        </a:rPr>
                        <a:t>FDI Sweden</a:t>
                      </a:r>
                      <a:endParaRPr lang="lt-LT" sz="2000" dirty="0">
                        <a:effectLst/>
                        <a:latin typeface="Calibri"/>
                      </a:endParaRPr>
                    </a:p>
                  </a:txBody>
                  <a:tcPr marL="68580" marR="68580" marT="0" marB="0"/>
                </a:tc>
                <a:extLst>
                  <a:ext uri="{0D108BD9-81ED-4DB2-BD59-A6C34878D82A}">
                    <a16:rowId xmlns:a16="http://schemas.microsoft.com/office/drawing/2014/main" val="10000"/>
                  </a:ext>
                </a:extLst>
              </a:tr>
              <a:tr h="370840">
                <a:tc>
                  <a:txBody>
                    <a:bodyPr/>
                    <a:lstStyle/>
                    <a:p>
                      <a:r>
                        <a:rPr lang="en-GB" sz="2000">
                          <a:effectLst/>
                          <a:latin typeface="Calibri"/>
                        </a:rPr>
                        <a:t>GDP</a:t>
                      </a:r>
                      <a:endParaRPr lang="lt-LT" sz="2000">
                        <a:effectLst/>
                        <a:latin typeface="Calibri"/>
                      </a:endParaRPr>
                    </a:p>
                  </a:txBody>
                  <a:tcPr marL="68580" marR="68580" marT="0" marB="0"/>
                </a:tc>
                <a:tc>
                  <a:txBody>
                    <a:bodyPr/>
                    <a:lstStyle/>
                    <a:p>
                      <a:r>
                        <a:rPr lang="en-GB" sz="2000">
                          <a:effectLst/>
                          <a:latin typeface="Calibri"/>
                        </a:rPr>
                        <a:t>0,830</a:t>
                      </a:r>
                      <a:endParaRPr lang="lt-LT" sz="2000">
                        <a:effectLst/>
                        <a:latin typeface="Calibri"/>
                      </a:endParaRPr>
                    </a:p>
                  </a:txBody>
                  <a:tcPr marL="68580" marR="68580" marT="0" marB="0"/>
                </a:tc>
                <a:tc>
                  <a:txBody>
                    <a:bodyPr/>
                    <a:lstStyle/>
                    <a:p>
                      <a:r>
                        <a:rPr lang="en-GB" sz="2000">
                          <a:effectLst/>
                          <a:latin typeface="Calibri"/>
                        </a:rPr>
                        <a:t>0,672</a:t>
                      </a:r>
                      <a:endParaRPr lang="lt-LT" sz="2000">
                        <a:effectLst/>
                        <a:latin typeface="Calibri"/>
                      </a:endParaRPr>
                    </a:p>
                  </a:txBody>
                  <a:tcPr marL="68580" marR="68580" marT="0" marB="0"/>
                </a:tc>
                <a:tc>
                  <a:txBody>
                    <a:bodyPr/>
                    <a:lstStyle/>
                    <a:p>
                      <a:r>
                        <a:rPr lang="en-GB" sz="2000">
                          <a:effectLst/>
                          <a:latin typeface="Calibri"/>
                        </a:rPr>
                        <a:t>0,843</a:t>
                      </a:r>
                      <a:endParaRPr lang="lt-LT" sz="2000">
                        <a:effectLst/>
                        <a:latin typeface="Calibri"/>
                      </a:endParaRPr>
                    </a:p>
                  </a:txBody>
                  <a:tcPr marL="68580" marR="68580" marT="0" marB="0"/>
                </a:tc>
                <a:tc>
                  <a:txBody>
                    <a:bodyPr/>
                    <a:lstStyle/>
                    <a:p>
                      <a:r>
                        <a:rPr lang="en-GB" sz="2000">
                          <a:effectLst/>
                          <a:latin typeface="Calibri"/>
                        </a:rPr>
                        <a:t>0,822</a:t>
                      </a:r>
                      <a:endParaRPr lang="lt-LT" sz="2000">
                        <a:effectLst/>
                        <a:latin typeface="Calibri"/>
                      </a:endParaRPr>
                    </a:p>
                  </a:txBody>
                  <a:tcPr marL="68580" marR="68580" marT="0" marB="0"/>
                </a:tc>
                <a:tc>
                  <a:txBody>
                    <a:bodyPr/>
                    <a:lstStyle/>
                    <a:p>
                      <a:r>
                        <a:rPr lang="en-GB" sz="2000">
                          <a:effectLst/>
                          <a:latin typeface="Calibri"/>
                        </a:rPr>
                        <a:t>0,890</a:t>
                      </a:r>
                      <a:endParaRPr lang="lt-LT" sz="2000">
                        <a:effectLst/>
                        <a:latin typeface="Calibri"/>
                      </a:endParaRPr>
                    </a:p>
                  </a:txBody>
                  <a:tcPr marL="68580" marR="68580" marT="0" marB="0"/>
                </a:tc>
                <a:extLst>
                  <a:ext uri="{0D108BD9-81ED-4DB2-BD59-A6C34878D82A}">
                    <a16:rowId xmlns:a16="http://schemas.microsoft.com/office/drawing/2014/main" val="10001"/>
                  </a:ext>
                </a:extLst>
              </a:tr>
              <a:tr h="370840">
                <a:tc>
                  <a:txBody>
                    <a:bodyPr/>
                    <a:lstStyle/>
                    <a:p>
                      <a:r>
                        <a:rPr lang="en-GB" sz="2000">
                          <a:effectLst/>
                          <a:latin typeface="Calibri"/>
                        </a:rPr>
                        <a:t>Exports</a:t>
                      </a:r>
                      <a:endParaRPr lang="lt-LT" sz="2000">
                        <a:effectLst/>
                        <a:latin typeface="Calibri"/>
                      </a:endParaRPr>
                    </a:p>
                  </a:txBody>
                  <a:tcPr marL="68580" marR="68580" marT="0" marB="0"/>
                </a:tc>
                <a:tc>
                  <a:txBody>
                    <a:bodyPr/>
                    <a:lstStyle/>
                    <a:p>
                      <a:r>
                        <a:rPr lang="en-GB" sz="2000">
                          <a:effectLst/>
                          <a:latin typeface="Calibri"/>
                        </a:rPr>
                        <a:t>0,610</a:t>
                      </a:r>
                      <a:endParaRPr lang="lt-LT" sz="2000">
                        <a:effectLst/>
                        <a:latin typeface="Calibri"/>
                      </a:endParaRPr>
                    </a:p>
                  </a:txBody>
                  <a:tcPr marL="68580" marR="68580" marT="0" marB="0"/>
                </a:tc>
                <a:tc>
                  <a:txBody>
                    <a:bodyPr/>
                    <a:lstStyle/>
                    <a:p>
                      <a:r>
                        <a:rPr lang="en-GB" sz="2000">
                          <a:effectLst/>
                          <a:latin typeface="Calibri"/>
                        </a:rPr>
                        <a:t>0,519</a:t>
                      </a:r>
                      <a:endParaRPr lang="lt-LT" sz="2000">
                        <a:effectLst/>
                        <a:latin typeface="Calibri"/>
                      </a:endParaRPr>
                    </a:p>
                  </a:txBody>
                  <a:tcPr marL="68580" marR="68580" marT="0" marB="0"/>
                </a:tc>
                <a:tc>
                  <a:txBody>
                    <a:bodyPr/>
                    <a:lstStyle/>
                    <a:p>
                      <a:r>
                        <a:rPr lang="en-GB" sz="2000">
                          <a:effectLst/>
                          <a:latin typeface="Calibri"/>
                        </a:rPr>
                        <a:t>0,693</a:t>
                      </a:r>
                      <a:endParaRPr lang="lt-LT" sz="2000">
                        <a:effectLst/>
                        <a:latin typeface="Calibri"/>
                      </a:endParaRPr>
                    </a:p>
                  </a:txBody>
                  <a:tcPr marL="68580" marR="68580" marT="0" marB="0"/>
                </a:tc>
                <a:tc>
                  <a:txBody>
                    <a:bodyPr/>
                    <a:lstStyle/>
                    <a:p>
                      <a:r>
                        <a:rPr lang="en-GB" sz="2000">
                          <a:effectLst/>
                          <a:latin typeface="Calibri"/>
                        </a:rPr>
                        <a:t>0,942</a:t>
                      </a:r>
                      <a:endParaRPr lang="lt-LT" sz="2000">
                        <a:effectLst/>
                        <a:latin typeface="Calibri"/>
                      </a:endParaRPr>
                    </a:p>
                  </a:txBody>
                  <a:tcPr marL="68580" marR="68580" marT="0" marB="0"/>
                </a:tc>
                <a:tc>
                  <a:txBody>
                    <a:bodyPr/>
                    <a:lstStyle/>
                    <a:p>
                      <a:r>
                        <a:rPr lang="en-GB" sz="2000">
                          <a:effectLst/>
                          <a:latin typeface="Calibri"/>
                        </a:rPr>
                        <a:t>0,948</a:t>
                      </a:r>
                      <a:endParaRPr lang="lt-LT" sz="2000">
                        <a:effectLst/>
                        <a:latin typeface="Calibri"/>
                      </a:endParaRPr>
                    </a:p>
                  </a:txBody>
                  <a:tcPr marL="68580" marR="68580" marT="0" marB="0"/>
                </a:tc>
                <a:extLst>
                  <a:ext uri="{0D108BD9-81ED-4DB2-BD59-A6C34878D82A}">
                    <a16:rowId xmlns:a16="http://schemas.microsoft.com/office/drawing/2014/main" val="10002"/>
                  </a:ext>
                </a:extLst>
              </a:tr>
              <a:tr h="370840">
                <a:tc>
                  <a:txBody>
                    <a:bodyPr/>
                    <a:lstStyle/>
                    <a:p>
                      <a:r>
                        <a:rPr lang="en-GB" sz="2000">
                          <a:effectLst/>
                          <a:latin typeface="Calibri"/>
                        </a:rPr>
                        <a:t>Salaries</a:t>
                      </a:r>
                      <a:endParaRPr lang="lt-LT" sz="2000">
                        <a:effectLst/>
                        <a:latin typeface="Calibri"/>
                      </a:endParaRPr>
                    </a:p>
                  </a:txBody>
                  <a:tcPr marL="68580" marR="68580" marT="0" marB="0"/>
                </a:tc>
                <a:tc>
                  <a:txBody>
                    <a:bodyPr/>
                    <a:lstStyle/>
                    <a:p>
                      <a:r>
                        <a:rPr lang="en-GB" sz="2000">
                          <a:effectLst/>
                          <a:latin typeface="Calibri"/>
                        </a:rPr>
                        <a:t>0,797</a:t>
                      </a:r>
                      <a:endParaRPr lang="lt-LT" sz="2000">
                        <a:effectLst/>
                        <a:latin typeface="Calibri"/>
                      </a:endParaRPr>
                    </a:p>
                  </a:txBody>
                  <a:tcPr marL="68580" marR="68580" marT="0" marB="0"/>
                </a:tc>
                <a:tc>
                  <a:txBody>
                    <a:bodyPr/>
                    <a:lstStyle/>
                    <a:p>
                      <a:r>
                        <a:rPr lang="en-GB" sz="2000">
                          <a:effectLst/>
                          <a:latin typeface="Calibri"/>
                        </a:rPr>
                        <a:t>0,695</a:t>
                      </a:r>
                      <a:endParaRPr lang="lt-LT" sz="2000">
                        <a:effectLst/>
                        <a:latin typeface="Calibri"/>
                      </a:endParaRPr>
                    </a:p>
                  </a:txBody>
                  <a:tcPr marL="68580" marR="68580" marT="0" marB="0"/>
                </a:tc>
                <a:tc>
                  <a:txBody>
                    <a:bodyPr/>
                    <a:lstStyle/>
                    <a:p>
                      <a:r>
                        <a:rPr lang="en-GB" sz="2000">
                          <a:effectLst/>
                          <a:latin typeface="Calibri"/>
                        </a:rPr>
                        <a:t>0,768</a:t>
                      </a:r>
                      <a:endParaRPr lang="lt-LT" sz="2000">
                        <a:effectLst/>
                        <a:latin typeface="Calibri"/>
                      </a:endParaRPr>
                    </a:p>
                  </a:txBody>
                  <a:tcPr marL="68580" marR="68580" marT="0" marB="0"/>
                </a:tc>
                <a:tc>
                  <a:txBody>
                    <a:bodyPr/>
                    <a:lstStyle/>
                    <a:p>
                      <a:r>
                        <a:rPr lang="en-GB" sz="2000">
                          <a:effectLst/>
                          <a:latin typeface="Calibri"/>
                        </a:rPr>
                        <a:t>0,837</a:t>
                      </a:r>
                      <a:endParaRPr lang="lt-LT" sz="2000">
                        <a:effectLst/>
                        <a:latin typeface="Calibri"/>
                      </a:endParaRPr>
                    </a:p>
                  </a:txBody>
                  <a:tcPr marL="68580" marR="68580" marT="0" marB="0"/>
                </a:tc>
                <a:tc>
                  <a:txBody>
                    <a:bodyPr/>
                    <a:lstStyle/>
                    <a:p>
                      <a:r>
                        <a:rPr lang="en-GB" sz="2000">
                          <a:effectLst/>
                          <a:latin typeface="Calibri"/>
                        </a:rPr>
                        <a:t>0,896</a:t>
                      </a:r>
                      <a:endParaRPr lang="lt-LT" sz="2000">
                        <a:effectLst/>
                        <a:latin typeface="Calibri"/>
                      </a:endParaRPr>
                    </a:p>
                  </a:txBody>
                  <a:tcPr marL="68580" marR="68580" marT="0" marB="0"/>
                </a:tc>
                <a:extLst>
                  <a:ext uri="{0D108BD9-81ED-4DB2-BD59-A6C34878D82A}">
                    <a16:rowId xmlns:a16="http://schemas.microsoft.com/office/drawing/2014/main" val="10003"/>
                  </a:ext>
                </a:extLst>
              </a:tr>
              <a:tr h="370840">
                <a:tc>
                  <a:txBody>
                    <a:bodyPr/>
                    <a:lstStyle/>
                    <a:p>
                      <a:r>
                        <a:rPr lang="en-GB" sz="2000">
                          <a:effectLst/>
                          <a:latin typeface="Calibri"/>
                        </a:rPr>
                        <a:t>R&amp;D</a:t>
                      </a:r>
                      <a:endParaRPr lang="lt-LT" sz="2000">
                        <a:effectLst/>
                        <a:latin typeface="Calibri"/>
                      </a:endParaRPr>
                    </a:p>
                  </a:txBody>
                  <a:tcPr marL="68580" marR="68580" marT="0" marB="0"/>
                </a:tc>
                <a:tc>
                  <a:txBody>
                    <a:bodyPr/>
                    <a:lstStyle/>
                    <a:p>
                      <a:r>
                        <a:rPr lang="en-GB" sz="2000">
                          <a:effectLst/>
                          <a:latin typeface="Calibri"/>
                        </a:rPr>
                        <a:t>0,733</a:t>
                      </a:r>
                      <a:endParaRPr lang="lt-LT" sz="2000">
                        <a:effectLst/>
                        <a:latin typeface="Calibri"/>
                      </a:endParaRPr>
                    </a:p>
                  </a:txBody>
                  <a:tcPr marL="68580" marR="68580" marT="0" marB="0"/>
                </a:tc>
                <a:tc>
                  <a:txBody>
                    <a:bodyPr/>
                    <a:lstStyle/>
                    <a:p>
                      <a:r>
                        <a:rPr lang="en-GB" sz="2000">
                          <a:effectLst/>
                          <a:latin typeface="Calibri"/>
                        </a:rPr>
                        <a:t>0,529</a:t>
                      </a:r>
                      <a:endParaRPr lang="lt-LT" sz="2000">
                        <a:effectLst/>
                        <a:latin typeface="Calibri"/>
                      </a:endParaRPr>
                    </a:p>
                  </a:txBody>
                  <a:tcPr marL="68580" marR="68580" marT="0" marB="0"/>
                </a:tc>
                <a:tc>
                  <a:txBody>
                    <a:bodyPr/>
                    <a:lstStyle/>
                    <a:p>
                      <a:r>
                        <a:rPr lang="en-GB" sz="2000">
                          <a:effectLst/>
                          <a:latin typeface="Calibri"/>
                        </a:rPr>
                        <a:t>0,693</a:t>
                      </a:r>
                      <a:endParaRPr lang="lt-LT" sz="2000">
                        <a:effectLst/>
                        <a:latin typeface="Calibri"/>
                      </a:endParaRPr>
                    </a:p>
                  </a:txBody>
                  <a:tcPr marL="68580" marR="68580" marT="0" marB="0"/>
                </a:tc>
                <a:tc>
                  <a:txBody>
                    <a:bodyPr/>
                    <a:lstStyle/>
                    <a:p>
                      <a:r>
                        <a:rPr lang="en-GB" sz="2000">
                          <a:effectLst/>
                          <a:latin typeface="Calibri"/>
                        </a:rPr>
                        <a:t>0,633</a:t>
                      </a:r>
                      <a:endParaRPr lang="lt-LT" sz="2000">
                        <a:effectLst/>
                        <a:latin typeface="Calibri"/>
                      </a:endParaRPr>
                    </a:p>
                  </a:txBody>
                  <a:tcPr marL="68580" marR="68580" marT="0" marB="0"/>
                </a:tc>
                <a:tc>
                  <a:txBody>
                    <a:bodyPr/>
                    <a:lstStyle/>
                    <a:p>
                      <a:r>
                        <a:rPr lang="en-GB" sz="2000">
                          <a:effectLst/>
                          <a:latin typeface="Calibri"/>
                        </a:rPr>
                        <a:t>0,688</a:t>
                      </a:r>
                      <a:endParaRPr lang="lt-LT" sz="2000">
                        <a:effectLst/>
                        <a:latin typeface="Calibri"/>
                      </a:endParaRPr>
                    </a:p>
                  </a:txBody>
                  <a:tcPr marL="68580" marR="68580" marT="0" marB="0"/>
                </a:tc>
                <a:extLst>
                  <a:ext uri="{0D108BD9-81ED-4DB2-BD59-A6C34878D82A}">
                    <a16:rowId xmlns:a16="http://schemas.microsoft.com/office/drawing/2014/main" val="10004"/>
                  </a:ext>
                </a:extLst>
              </a:tr>
              <a:tr h="370840">
                <a:tc>
                  <a:txBody>
                    <a:bodyPr/>
                    <a:lstStyle/>
                    <a:p>
                      <a:r>
                        <a:rPr lang="en-GB" sz="2000">
                          <a:effectLst/>
                          <a:latin typeface="Calibri"/>
                        </a:rPr>
                        <a:t>Scientific potential</a:t>
                      </a:r>
                      <a:endParaRPr lang="lt-LT" sz="2000">
                        <a:effectLst/>
                        <a:latin typeface="Calibri"/>
                      </a:endParaRPr>
                    </a:p>
                  </a:txBody>
                  <a:tcPr marL="68580" marR="68580" marT="0" marB="0"/>
                </a:tc>
                <a:tc>
                  <a:txBody>
                    <a:bodyPr/>
                    <a:lstStyle/>
                    <a:p>
                      <a:r>
                        <a:rPr lang="en-GB" sz="2000">
                          <a:effectLst/>
                          <a:latin typeface="Calibri"/>
                        </a:rPr>
                        <a:t>0,739</a:t>
                      </a:r>
                      <a:endParaRPr lang="lt-LT" sz="2000">
                        <a:effectLst/>
                        <a:latin typeface="Calibri"/>
                      </a:endParaRPr>
                    </a:p>
                  </a:txBody>
                  <a:tcPr marL="68580" marR="68580" marT="0" marB="0"/>
                </a:tc>
                <a:tc>
                  <a:txBody>
                    <a:bodyPr/>
                    <a:lstStyle/>
                    <a:p>
                      <a:r>
                        <a:rPr lang="en-GB" sz="2000">
                          <a:effectLst/>
                          <a:latin typeface="Calibri"/>
                        </a:rPr>
                        <a:t>0,679</a:t>
                      </a:r>
                      <a:endParaRPr lang="lt-LT" sz="2000">
                        <a:effectLst/>
                        <a:latin typeface="Calibri"/>
                      </a:endParaRPr>
                    </a:p>
                  </a:txBody>
                  <a:tcPr marL="68580" marR="68580" marT="0" marB="0"/>
                </a:tc>
                <a:tc>
                  <a:txBody>
                    <a:bodyPr/>
                    <a:lstStyle/>
                    <a:p>
                      <a:r>
                        <a:rPr lang="en-GB" sz="2000">
                          <a:effectLst/>
                          <a:latin typeface="Calibri"/>
                        </a:rPr>
                        <a:t>0,633</a:t>
                      </a:r>
                      <a:endParaRPr lang="lt-LT" sz="2000">
                        <a:effectLst/>
                        <a:latin typeface="Calibri"/>
                      </a:endParaRPr>
                    </a:p>
                  </a:txBody>
                  <a:tcPr marL="68580" marR="68580" marT="0" marB="0"/>
                </a:tc>
                <a:tc>
                  <a:txBody>
                    <a:bodyPr/>
                    <a:lstStyle/>
                    <a:p>
                      <a:r>
                        <a:rPr lang="en-GB" sz="2000">
                          <a:effectLst/>
                          <a:latin typeface="Calibri"/>
                        </a:rPr>
                        <a:t>-0,01</a:t>
                      </a:r>
                      <a:endParaRPr lang="lt-LT" sz="2000">
                        <a:effectLst/>
                        <a:latin typeface="Calibri"/>
                      </a:endParaRPr>
                    </a:p>
                  </a:txBody>
                  <a:tcPr marL="68580" marR="68580" marT="0" marB="0"/>
                </a:tc>
                <a:tc>
                  <a:txBody>
                    <a:bodyPr/>
                    <a:lstStyle/>
                    <a:p>
                      <a:r>
                        <a:rPr lang="en-GB" sz="2000">
                          <a:effectLst/>
                          <a:latin typeface="Calibri"/>
                        </a:rPr>
                        <a:t>0,110</a:t>
                      </a:r>
                      <a:endParaRPr lang="lt-LT" sz="2000">
                        <a:effectLst/>
                        <a:latin typeface="Calibri"/>
                      </a:endParaRPr>
                    </a:p>
                  </a:txBody>
                  <a:tcPr marL="68580" marR="68580" marT="0" marB="0"/>
                </a:tc>
                <a:extLst>
                  <a:ext uri="{0D108BD9-81ED-4DB2-BD59-A6C34878D82A}">
                    <a16:rowId xmlns:a16="http://schemas.microsoft.com/office/drawing/2014/main" val="10005"/>
                  </a:ext>
                </a:extLst>
              </a:tr>
              <a:tr h="370840">
                <a:tc>
                  <a:txBody>
                    <a:bodyPr/>
                    <a:lstStyle/>
                    <a:p>
                      <a:r>
                        <a:rPr lang="en-GB" sz="2000" dirty="0">
                          <a:effectLst/>
                          <a:latin typeface="Calibri"/>
                        </a:rPr>
                        <a:t>Expenditures on education</a:t>
                      </a:r>
                      <a:endParaRPr lang="lt-LT" sz="2000" dirty="0">
                        <a:effectLst/>
                        <a:latin typeface="Calibri"/>
                      </a:endParaRPr>
                    </a:p>
                  </a:txBody>
                  <a:tcPr marL="68580" marR="68580" marT="0" marB="0"/>
                </a:tc>
                <a:tc>
                  <a:txBody>
                    <a:bodyPr/>
                    <a:lstStyle/>
                    <a:p>
                      <a:r>
                        <a:rPr lang="en-GB" sz="2000">
                          <a:effectLst/>
                          <a:latin typeface="Calibri"/>
                        </a:rPr>
                        <a:t>0,970</a:t>
                      </a:r>
                      <a:endParaRPr lang="lt-LT" sz="2000">
                        <a:effectLst/>
                        <a:latin typeface="Calibri"/>
                      </a:endParaRPr>
                    </a:p>
                  </a:txBody>
                  <a:tcPr marL="68580" marR="68580" marT="0" marB="0"/>
                </a:tc>
                <a:tc>
                  <a:txBody>
                    <a:bodyPr/>
                    <a:lstStyle/>
                    <a:p>
                      <a:r>
                        <a:rPr lang="en-GB" sz="2000">
                          <a:effectLst/>
                          <a:latin typeface="Calibri"/>
                        </a:rPr>
                        <a:t>0,931</a:t>
                      </a:r>
                      <a:endParaRPr lang="lt-LT" sz="2000">
                        <a:effectLst/>
                        <a:latin typeface="Calibri"/>
                      </a:endParaRPr>
                    </a:p>
                  </a:txBody>
                  <a:tcPr marL="68580" marR="68580" marT="0" marB="0"/>
                </a:tc>
                <a:tc>
                  <a:txBody>
                    <a:bodyPr/>
                    <a:lstStyle/>
                    <a:p>
                      <a:r>
                        <a:rPr lang="en-GB" sz="2000">
                          <a:effectLst/>
                          <a:latin typeface="Calibri"/>
                        </a:rPr>
                        <a:t>0,947</a:t>
                      </a:r>
                      <a:endParaRPr lang="lt-LT" sz="2000">
                        <a:effectLst/>
                        <a:latin typeface="Calibri"/>
                      </a:endParaRPr>
                    </a:p>
                  </a:txBody>
                  <a:tcPr marL="68580" marR="68580" marT="0" marB="0"/>
                </a:tc>
                <a:tc>
                  <a:txBody>
                    <a:bodyPr/>
                    <a:lstStyle/>
                    <a:p>
                      <a:r>
                        <a:rPr lang="en-GB" sz="2000">
                          <a:effectLst/>
                          <a:latin typeface="Calibri"/>
                        </a:rPr>
                        <a:t>0,603</a:t>
                      </a:r>
                      <a:endParaRPr lang="lt-LT" sz="2000">
                        <a:effectLst/>
                        <a:latin typeface="Calibri"/>
                      </a:endParaRPr>
                    </a:p>
                  </a:txBody>
                  <a:tcPr marL="68580" marR="68580" marT="0" marB="0"/>
                </a:tc>
                <a:tc>
                  <a:txBody>
                    <a:bodyPr/>
                    <a:lstStyle/>
                    <a:p>
                      <a:r>
                        <a:rPr lang="en-GB" sz="2000">
                          <a:effectLst/>
                          <a:latin typeface="Calibri"/>
                        </a:rPr>
                        <a:t>0,723</a:t>
                      </a:r>
                      <a:endParaRPr lang="lt-LT" sz="2000">
                        <a:effectLst/>
                        <a:latin typeface="Calibri"/>
                      </a:endParaRPr>
                    </a:p>
                  </a:txBody>
                  <a:tcPr marL="68580" marR="68580" marT="0" marB="0"/>
                </a:tc>
                <a:extLst>
                  <a:ext uri="{0D108BD9-81ED-4DB2-BD59-A6C34878D82A}">
                    <a16:rowId xmlns:a16="http://schemas.microsoft.com/office/drawing/2014/main" val="10006"/>
                  </a:ext>
                </a:extLst>
              </a:tr>
              <a:tr h="370840">
                <a:tc>
                  <a:txBody>
                    <a:bodyPr/>
                    <a:lstStyle/>
                    <a:p>
                      <a:r>
                        <a:rPr lang="en-GB" sz="2000">
                          <a:effectLst/>
                          <a:latin typeface="Calibri"/>
                        </a:rPr>
                        <a:t>Unemployment </a:t>
                      </a:r>
                      <a:endParaRPr lang="lt-LT" sz="2000">
                        <a:effectLst/>
                        <a:latin typeface="Calibri"/>
                      </a:endParaRPr>
                    </a:p>
                  </a:txBody>
                  <a:tcPr marL="68580" marR="68580" marT="0" marB="0"/>
                </a:tc>
                <a:tc>
                  <a:txBody>
                    <a:bodyPr/>
                    <a:lstStyle/>
                    <a:p>
                      <a:r>
                        <a:rPr lang="en-GB" sz="2000">
                          <a:effectLst/>
                          <a:latin typeface="Calibri"/>
                        </a:rPr>
                        <a:t>0,201</a:t>
                      </a:r>
                      <a:endParaRPr lang="lt-LT" sz="2000">
                        <a:effectLst/>
                        <a:latin typeface="Calibri"/>
                      </a:endParaRPr>
                    </a:p>
                  </a:txBody>
                  <a:tcPr marL="68580" marR="68580" marT="0" marB="0"/>
                </a:tc>
                <a:tc>
                  <a:txBody>
                    <a:bodyPr/>
                    <a:lstStyle/>
                    <a:p>
                      <a:r>
                        <a:rPr lang="en-GB" sz="2000">
                          <a:effectLst/>
                          <a:latin typeface="Calibri"/>
                        </a:rPr>
                        <a:t>-0,230</a:t>
                      </a:r>
                      <a:endParaRPr lang="lt-LT" sz="2000">
                        <a:effectLst/>
                        <a:latin typeface="Calibri"/>
                      </a:endParaRPr>
                    </a:p>
                  </a:txBody>
                  <a:tcPr marL="68580" marR="68580" marT="0" marB="0"/>
                </a:tc>
                <a:tc>
                  <a:txBody>
                    <a:bodyPr/>
                    <a:lstStyle/>
                    <a:p>
                      <a:r>
                        <a:rPr lang="en-GB" sz="2000">
                          <a:effectLst/>
                          <a:latin typeface="Calibri"/>
                        </a:rPr>
                        <a:t>-0,262</a:t>
                      </a:r>
                      <a:endParaRPr lang="lt-LT" sz="2000">
                        <a:effectLst/>
                        <a:latin typeface="Calibri"/>
                      </a:endParaRPr>
                    </a:p>
                  </a:txBody>
                  <a:tcPr marL="68580" marR="68580" marT="0" marB="0"/>
                </a:tc>
                <a:tc>
                  <a:txBody>
                    <a:bodyPr/>
                    <a:lstStyle/>
                    <a:p>
                      <a:r>
                        <a:rPr lang="en-GB" sz="2000">
                          <a:effectLst/>
                          <a:latin typeface="Calibri"/>
                        </a:rPr>
                        <a:t>0,004</a:t>
                      </a:r>
                      <a:endParaRPr lang="lt-LT" sz="2000">
                        <a:effectLst/>
                        <a:latin typeface="Calibri"/>
                      </a:endParaRPr>
                    </a:p>
                  </a:txBody>
                  <a:tcPr marL="68580" marR="68580" marT="0" marB="0"/>
                </a:tc>
                <a:tc>
                  <a:txBody>
                    <a:bodyPr/>
                    <a:lstStyle/>
                    <a:p>
                      <a:r>
                        <a:rPr lang="en-GB" sz="2000">
                          <a:effectLst/>
                          <a:latin typeface="Calibri"/>
                        </a:rPr>
                        <a:t>0,037</a:t>
                      </a:r>
                      <a:endParaRPr lang="lt-LT" sz="2000">
                        <a:effectLst/>
                        <a:latin typeface="Calibri"/>
                      </a:endParaRPr>
                    </a:p>
                  </a:txBody>
                  <a:tcPr marL="68580" marR="68580" marT="0" marB="0"/>
                </a:tc>
                <a:extLst>
                  <a:ext uri="{0D108BD9-81ED-4DB2-BD59-A6C34878D82A}">
                    <a16:rowId xmlns:a16="http://schemas.microsoft.com/office/drawing/2014/main" val="10007"/>
                  </a:ext>
                </a:extLst>
              </a:tr>
              <a:tr h="370840">
                <a:tc>
                  <a:txBody>
                    <a:bodyPr/>
                    <a:lstStyle/>
                    <a:p>
                      <a:r>
                        <a:rPr lang="en-GB" sz="2000">
                          <a:effectLst/>
                          <a:latin typeface="Calibri"/>
                        </a:rPr>
                        <a:t>R</a:t>
                      </a:r>
                      <a:endParaRPr lang="lt-LT" sz="2000">
                        <a:effectLst/>
                        <a:latin typeface="Calibri"/>
                      </a:endParaRPr>
                    </a:p>
                  </a:txBody>
                  <a:tcPr marL="68580" marR="68580" marT="0" marB="0"/>
                </a:tc>
                <a:tc>
                  <a:txBody>
                    <a:bodyPr/>
                    <a:lstStyle/>
                    <a:p>
                      <a:r>
                        <a:rPr lang="en-GB" sz="2000">
                          <a:effectLst/>
                          <a:latin typeface="Calibri"/>
                        </a:rPr>
                        <a:t>0,991</a:t>
                      </a:r>
                      <a:endParaRPr lang="lt-LT" sz="2000">
                        <a:effectLst/>
                        <a:latin typeface="Calibri"/>
                      </a:endParaRPr>
                    </a:p>
                  </a:txBody>
                  <a:tcPr marL="68580" marR="68580" marT="0" marB="0"/>
                </a:tc>
                <a:tc>
                  <a:txBody>
                    <a:bodyPr/>
                    <a:lstStyle/>
                    <a:p>
                      <a:r>
                        <a:rPr lang="en-GB" sz="2000">
                          <a:effectLst/>
                          <a:latin typeface="Calibri"/>
                        </a:rPr>
                        <a:t>0,987</a:t>
                      </a:r>
                      <a:endParaRPr lang="lt-LT" sz="2000">
                        <a:effectLst/>
                        <a:latin typeface="Calibri"/>
                      </a:endParaRPr>
                    </a:p>
                  </a:txBody>
                  <a:tcPr marL="68580" marR="68580" marT="0" marB="0"/>
                </a:tc>
                <a:tc>
                  <a:txBody>
                    <a:bodyPr/>
                    <a:lstStyle/>
                    <a:p>
                      <a:r>
                        <a:rPr lang="en-GB" sz="2000">
                          <a:effectLst/>
                          <a:latin typeface="Calibri"/>
                        </a:rPr>
                        <a:t>0,987</a:t>
                      </a:r>
                      <a:endParaRPr lang="lt-LT" sz="2000">
                        <a:effectLst/>
                        <a:latin typeface="Calibri"/>
                      </a:endParaRPr>
                    </a:p>
                  </a:txBody>
                  <a:tcPr marL="68580" marR="68580" marT="0" marB="0"/>
                </a:tc>
                <a:tc>
                  <a:txBody>
                    <a:bodyPr/>
                    <a:lstStyle/>
                    <a:p>
                      <a:r>
                        <a:rPr lang="en-GB" sz="2000">
                          <a:effectLst/>
                          <a:latin typeface="Calibri"/>
                        </a:rPr>
                        <a:t>0,968</a:t>
                      </a:r>
                      <a:endParaRPr lang="lt-LT" sz="2000">
                        <a:effectLst/>
                        <a:latin typeface="Calibri"/>
                      </a:endParaRPr>
                    </a:p>
                  </a:txBody>
                  <a:tcPr marL="68580" marR="68580" marT="0" marB="0"/>
                </a:tc>
                <a:tc>
                  <a:txBody>
                    <a:bodyPr/>
                    <a:lstStyle/>
                    <a:p>
                      <a:r>
                        <a:rPr lang="en-GB" sz="2000">
                          <a:effectLst/>
                          <a:latin typeface="Calibri"/>
                        </a:rPr>
                        <a:t>0,988</a:t>
                      </a:r>
                      <a:endParaRPr lang="lt-LT" sz="2000">
                        <a:effectLst/>
                        <a:latin typeface="Calibri"/>
                      </a:endParaRPr>
                    </a:p>
                  </a:txBody>
                  <a:tcPr marL="68580" marR="68580" marT="0" marB="0"/>
                </a:tc>
                <a:extLst>
                  <a:ext uri="{0D108BD9-81ED-4DB2-BD59-A6C34878D82A}">
                    <a16:rowId xmlns:a16="http://schemas.microsoft.com/office/drawing/2014/main" val="10008"/>
                  </a:ext>
                </a:extLst>
              </a:tr>
              <a:tr h="370840">
                <a:tc>
                  <a:txBody>
                    <a:bodyPr/>
                    <a:lstStyle/>
                    <a:p>
                      <a:r>
                        <a:rPr lang="en-GB" sz="2000" dirty="0">
                          <a:effectLst/>
                          <a:latin typeface="Calibri"/>
                        </a:rPr>
                        <a:t>R</a:t>
                      </a:r>
                      <a:r>
                        <a:rPr lang="en-GB" sz="2000" baseline="30000" dirty="0">
                          <a:effectLst/>
                          <a:latin typeface="Calibri"/>
                        </a:rPr>
                        <a:t>2</a:t>
                      </a:r>
                      <a:endParaRPr lang="lt-LT" sz="2000" dirty="0">
                        <a:effectLst/>
                        <a:latin typeface="Calibri"/>
                      </a:endParaRPr>
                    </a:p>
                  </a:txBody>
                  <a:tcPr marL="68580" marR="68580" marT="0" marB="0"/>
                </a:tc>
                <a:tc>
                  <a:txBody>
                    <a:bodyPr/>
                    <a:lstStyle/>
                    <a:p>
                      <a:r>
                        <a:rPr lang="en-GB" sz="2000">
                          <a:effectLst/>
                          <a:latin typeface="Calibri"/>
                        </a:rPr>
                        <a:t>0,981</a:t>
                      </a:r>
                      <a:endParaRPr lang="lt-LT" sz="2000">
                        <a:effectLst/>
                        <a:latin typeface="Calibri"/>
                      </a:endParaRPr>
                    </a:p>
                  </a:txBody>
                  <a:tcPr marL="68580" marR="68580" marT="0" marB="0"/>
                </a:tc>
                <a:tc>
                  <a:txBody>
                    <a:bodyPr/>
                    <a:lstStyle/>
                    <a:p>
                      <a:r>
                        <a:rPr lang="en-GB" sz="2000">
                          <a:effectLst/>
                          <a:latin typeface="Calibri"/>
                        </a:rPr>
                        <a:t>0,975</a:t>
                      </a:r>
                      <a:endParaRPr lang="lt-LT" sz="2000">
                        <a:effectLst/>
                        <a:latin typeface="Calibri"/>
                      </a:endParaRPr>
                    </a:p>
                  </a:txBody>
                  <a:tcPr marL="68580" marR="68580" marT="0" marB="0"/>
                </a:tc>
                <a:tc>
                  <a:txBody>
                    <a:bodyPr/>
                    <a:lstStyle/>
                    <a:p>
                      <a:r>
                        <a:rPr lang="en-GB" sz="2000">
                          <a:effectLst/>
                          <a:latin typeface="Calibri"/>
                        </a:rPr>
                        <a:t>0,975</a:t>
                      </a:r>
                      <a:endParaRPr lang="lt-LT" sz="2000">
                        <a:effectLst/>
                        <a:latin typeface="Calibri"/>
                      </a:endParaRPr>
                    </a:p>
                  </a:txBody>
                  <a:tcPr marL="68580" marR="68580" marT="0" marB="0"/>
                </a:tc>
                <a:tc>
                  <a:txBody>
                    <a:bodyPr/>
                    <a:lstStyle/>
                    <a:p>
                      <a:r>
                        <a:rPr lang="en-GB" sz="2000">
                          <a:effectLst/>
                          <a:latin typeface="Calibri"/>
                        </a:rPr>
                        <a:t>0,940</a:t>
                      </a:r>
                      <a:endParaRPr lang="lt-LT" sz="2000">
                        <a:effectLst/>
                        <a:latin typeface="Calibri"/>
                      </a:endParaRPr>
                    </a:p>
                  </a:txBody>
                  <a:tcPr marL="68580" marR="68580" marT="0" marB="0"/>
                </a:tc>
                <a:tc>
                  <a:txBody>
                    <a:bodyPr/>
                    <a:lstStyle/>
                    <a:p>
                      <a:r>
                        <a:rPr lang="en-GB" sz="2000" dirty="0">
                          <a:effectLst/>
                          <a:latin typeface="Calibri"/>
                        </a:rPr>
                        <a:t>0,976</a:t>
                      </a:r>
                      <a:endParaRPr lang="lt-LT" sz="2000" dirty="0">
                        <a:effectLst/>
                        <a:latin typeface="Calibri"/>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11694931"/>
      </p:ext>
    </p:extLst>
  </p:cSld>
  <p:clrMapOvr>
    <a:masterClrMapping/>
  </p:clrMapOvr>
  <p:transition spd="slow">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B3-1052-A349-9F77-CB4F7F486730}"/>
              </a:ext>
            </a:extLst>
          </p:cNvPr>
          <p:cNvSpPr>
            <a:spLocks noGrp="1"/>
          </p:cNvSpPr>
          <p:nvPr>
            <p:ph type="title"/>
          </p:nvPr>
        </p:nvSpPr>
        <p:spPr/>
        <p:txBody>
          <a:bodyPr/>
          <a:lstStyle/>
          <a:p>
            <a:r>
              <a:rPr lang="en-US" sz="2800" dirty="0"/>
              <a:t>Relationships between Scandinavian and the Baltic States: Estonia’s Case</a:t>
            </a:r>
            <a:endParaRPr lang="lt-LT" sz="2800" dirty="0"/>
          </a:p>
        </p:txBody>
      </p:sp>
      <p:graphicFrame>
        <p:nvGraphicFramePr>
          <p:cNvPr id="4" name="Content Placeholder 3">
            <a:extLst>
              <a:ext uri="{FF2B5EF4-FFF2-40B4-BE49-F238E27FC236}">
                <a16:creationId xmlns:a16="http://schemas.microsoft.com/office/drawing/2014/main" id="{FCF485D0-6661-7C48-8B07-76351D3C6C49}"/>
              </a:ext>
            </a:extLst>
          </p:cNvPr>
          <p:cNvGraphicFramePr>
            <a:graphicFrameLocks noGrp="1"/>
          </p:cNvGraphicFramePr>
          <p:nvPr>
            <p:ph idx="1"/>
            <p:extLst>
              <p:ext uri="{D42A27DB-BD31-4B8C-83A1-F6EECF244321}">
                <p14:modId xmlns:p14="http://schemas.microsoft.com/office/powerpoint/2010/main" val="1037780837"/>
              </p:ext>
            </p:extLst>
          </p:nvPr>
        </p:nvGraphicFramePr>
        <p:xfrm>
          <a:off x="179388" y="2060848"/>
          <a:ext cx="8964612" cy="4795520"/>
        </p:xfrm>
        <a:graphic>
          <a:graphicData uri="http://schemas.openxmlformats.org/drawingml/2006/table">
            <a:tbl>
              <a:tblPr firstRow="1" bandRow="1">
                <a:tableStyleId>{5C22544A-7EE6-4342-B048-85BDC9FD1C3A}</a:tableStyleId>
              </a:tblPr>
              <a:tblGrid>
                <a:gridCol w="1494102">
                  <a:extLst>
                    <a:ext uri="{9D8B030D-6E8A-4147-A177-3AD203B41FA5}">
                      <a16:colId xmlns:a16="http://schemas.microsoft.com/office/drawing/2014/main" val="20000"/>
                    </a:ext>
                  </a:extLst>
                </a:gridCol>
                <a:gridCol w="1494102">
                  <a:extLst>
                    <a:ext uri="{9D8B030D-6E8A-4147-A177-3AD203B41FA5}">
                      <a16:colId xmlns:a16="http://schemas.microsoft.com/office/drawing/2014/main" val="20001"/>
                    </a:ext>
                  </a:extLst>
                </a:gridCol>
                <a:gridCol w="1494102">
                  <a:extLst>
                    <a:ext uri="{9D8B030D-6E8A-4147-A177-3AD203B41FA5}">
                      <a16:colId xmlns:a16="http://schemas.microsoft.com/office/drawing/2014/main" val="20002"/>
                    </a:ext>
                  </a:extLst>
                </a:gridCol>
                <a:gridCol w="1494102">
                  <a:extLst>
                    <a:ext uri="{9D8B030D-6E8A-4147-A177-3AD203B41FA5}">
                      <a16:colId xmlns:a16="http://schemas.microsoft.com/office/drawing/2014/main" val="20003"/>
                    </a:ext>
                  </a:extLst>
                </a:gridCol>
                <a:gridCol w="1494102">
                  <a:extLst>
                    <a:ext uri="{9D8B030D-6E8A-4147-A177-3AD203B41FA5}">
                      <a16:colId xmlns:a16="http://schemas.microsoft.com/office/drawing/2014/main" val="20004"/>
                    </a:ext>
                  </a:extLst>
                </a:gridCol>
                <a:gridCol w="1494102">
                  <a:extLst>
                    <a:ext uri="{9D8B030D-6E8A-4147-A177-3AD203B41FA5}">
                      <a16:colId xmlns:a16="http://schemas.microsoft.com/office/drawing/2014/main" val="20005"/>
                    </a:ext>
                  </a:extLst>
                </a:gridCol>
              </a:tblGrid>
              <a:tr h="370840">
                <a:tc>
                  <a:txBody>
                    <a:bodyPr/>
                    <a:lstStyle/>
                    <a:p>
                      <a:r>
                        <a:rPr lang="en-GB" sz="1800" dirty="0">
                          <a:effectLst/>
                          <a:latin typeface="Calibri"/>
                        </a:rPr>
                        <a:t>Factor</a:t>
                      </a:r>
                      <a:endParaRPr lang="lt-LT" sz="1800" dirty="0">
                        <a:effectLst/>
                        <a:latin typeface="Calibri"/>
                      </a:endParaRPr>
                    </a:p>
                  </a:txBody>
                  <a:tcPr marL="68580" marR="68580" marT="0" marB="0"/>
                </a:tc>
                <a:tc>
                  <a:txBody>
                    <a:bodyPr/>
                    <a:lstStyle/>
                    <a:p>
                      <a:r>
                        <a:rPr lang="en-GB" sz="1800">
                          <a:effectLst/>
                          <a:latin typeface="Calibri"/>
                        </a:rPr>
                        <a:t>FDI Denmark</a:t>
                      </a:r>
                      <a:endParaRPr lang="lt-LT" sz="1800">
                        <a:effectLst/>
                        <a:latin typeface="Calibri"/>
                      </a:endParaRPr>
                    </a:p>
                  </a:txBody>
                  <a:tcPr marL="68580" marR="68580" marT="0" marB="0"/>
                </a:tc>
                <a:tc>
                  <a:txBody>
                    <a:bodyPr/>
                    <a:lstStyle/>
                    <a:p>
                      <a:r>
                        <a:rPr lang="en-GB" sz="1800" dirty="0">
                          <a:effectLst/>
                          <a:latin typeface="Calibri"/>
                        </a:rPr>
                        <a:t>FDI Iceland</a:t>
                      </a:r>
                      <a:endParaRPr lang="lt-LT" sz="1800" dirty="0">
                        <a:effectLst/>
                        <a:latin typeface="Calibri"/>
                      </a:endParaRPr>
                    </a:p>
                  </a:txBody>
                  <a:tcPr marL="68580" marR="68580" marT="0" marB="0"/>
                </a:tc>
                <a:tc>
                  <a:txBody>
                    <a:bodyPr/>
                    <a:lstStyle/>
                    <a:p>
                      <a:r>
                        <a:rPr lang="en-GB" sz="1800" dirty="0">
                          <a:effectLst/>
                          <a:latin typeface="Calibri"/>
                        </a:rPr>
                        <a:t>FDI Finland</a:t>
                      </a:r>
                      <a:endParaRPr lang="lt-LT" sz="1800" dirty="0">
                        <a:effectLst/>
                        <a:latin typeface="Calibri"/>
                      </a:endParaRPr>
                    </a:p>
                  </a:txBody>
                  <a:tcPr marL="68580" marR="68580" marT="0" marB="0"/>
                </a:tc>
                <a:tc>
                  <a:txBody>
                    <a:bodyPr/>
                    <a:lstStyle/>
                    <a:p>
                      <a:r>
                        <a:rPr lang="en-GB" sz="1800" dirty="0">
                          <a:effectLst/>
                          <a:latin typeface="Calibri"/>
                        </a:rPr>
                        <a:t>FDI Norway</a:t>
                      </a:r>
                      <a:endParaRPr lang="lt-LT" sz="1800" dirty="0">
                        <a:effectLst/>
                        <a:latin typeface="Calibri"/>
                      </a:endParaRPr>
                    </a:p>
                  </a:txBody>
                  <a:tcPr marL="68580" marR="68580" marT="0" marB="0"/>
                </a:tc>
                <a:tc>
                  <a:txBody>
                    <a:bodyPr/>
                    <a:lstStyle/>
                    <a:p>
                      <a:r>
                        <a:rPr lang="en-GB" sz="1800" dirty="0">
                          <a:effectLst/>
                          <a:latin typeface="Calibri"/>
                        </a:rPr>
                        <a:t>FDI Sweden</a:t>
                      </a:r>
                      <a:endParaRPr lang="lt-LT" sz="1800" dirty="0">
                        <a:effectLst/>
                        <a:latin typeface="Calibri"/>
                      </a:endParaRPr>
                    </a:p>
                  </a:txBody>
                  <a:tcPr marL="68580" marR="68580" marT="0" marB="0"/>
                </a:tc>
                <a:extLst>
                  <a:ext uri="{0D108BD9-81ED-4DB2-BD59-A6C34878D82A}">
                    <a16:rowId xmlns:a16="http://schemas.microsoft.com/office/drawing/2014/main" val="10000"/>
                  </a:ext>
                </a:extLst>
              </a:tr>
              <a:tr h="370840">
                <a:tc>
                  <a:txBody>
                    <a:bodyPr/>
                    <a:lstStyle/>
                    <a:p>
                      <a:r>
                        <a:rPr lang="en-GB" sz="2000">
                          <a:effectLst/>
                          <a:latin typeface="Calibri"/>
                        </a:rPr>
                        <a:t>GDP</a:t>
                      </a:r>
                      <a:endParaRPr lang="lt-LT" sz="2000">
                        <a:effectLst/>
                        <a:latin typeface="Calibri"/>
                      </a:endParaRPr>
                    </a:p>
                  </a:txBody>
                  <a:tcPr marL="68580" marR="68580" marT="0" marB="0"/>
                </a:tc>
                <a:tc>
                  <a:txBody>
                    <a:bodyPr/>
                    <a:lstStyle/>
                    <a:p>
                      <a:r>
                        <a:rPr lang="en-GB" sz="2000">
                          <a:effectLst/>
                          <a:latin typeface="Calibri"/>
                        </a:rPr>
                        <a:t>0,729</a:t>
                      </a:r>
                      <a:endParaRPr lang="lt-LT" sz="2000">
                        <a:effectLst/>
                        <a:latin typeface="Calibri"/>
                      </a:endParaRPr>
                    </a:p>
                  </a:txBody>
                  <a:tcPr marL="68580" marR="68580" marT="0" marB="0"/>
                </a:tc>
                <a:tc>
                  <a:txBody>
                    <a:bodyPr/>
                    <a:lstStyle/>
                    <a:p>
                      <a:pPr>
                        <a:tabLst>
                          <a:tab pos="321945" algn="l"/>
                        </a:tabLst>
                      </a:pPr>
                      <a:r>
                        <a:rPr lang="en-GB" sz="2000">
                          <a:effectLst/>
                          <a:latin typeface="Calibri"/>
                        </a:rPr>
                        <a:t>0,372</a:t>
                      </a:r>
                      <a:endParaRPr lang="lt-LT" sz="2000">
                        <a:effectLst/>
                        <a:latin typeface="Calibri"/>
                      </a:endParaRPr>
                    </a:p>
                  </a:txBody>
                  <a:tcPr marL="68580" marR="68580" marT="0" marB="0"/>
                </a:tc>
                <a:tc>
                  <a:txBody>
                    <a:bodyPr/>
                    <a:lstStyle/>
                    <a:p>
                      <a:r>
                        <a:rPr lang="en-GB" sz="2000">
                          <a:effectLst/>
                          <a:latin typeface="Calibri"/>
                        </a:rPr>
                        <a:t>0,460</a:t>
                      </a:r>
                      <a:endParaRPr lang="lt-LT" sz="2000">
                        <a:effectLst/>
                        <a:latin typeface="Calibri"/>
                      </a:endParaRPr>
                    </a:p>
                  </a:txBody>
                  <a:tcPr marL="68580" marR="68580" marT="0" marB="0"/>
                </a:tc>
                <a:tc>
                  <a:txBody>
                    <a:bodyPr/>
                    <a:lstStyle/>
                    <a:p>
                      <a:r>
                        <a:rPr lang="en-GB" sz="2000">
                          <a:effectLst/>
                          <a:latin typeface="Calibri"/>
                        </a:rPr>
                        <a:t>0,893</a:t>
                      </a:r>
                      <a:endParaRPr lang="lt-LT" sz="2000">
                        <a:effectLst/>
                        <a:latin typeface="Calibri"/>
                      </a:endParaRPr>
                    </a:p>
                  </a:txBody>
                  <a:tcPr marL="68580" marR="68580" marT="0" marB="0"/>
                </a:tc>
                <a:tc>
                  <a:txBody>
                    <a:bodyPr/>
                    <a:lstStyle/>
                    <a:p>
                      <a:r>
                        <a:rPr lang="en-GB" sz="2000">
                          <a:effectLst/>
                          <a:latin typeface="Calibri"/>
                        </a:rPr>
                        <a:t>0,802</a:t>
                      </a:r>
                      <a:endParaRPr lang="lt-LT" sz="2000">
                        <a:effectLst/>
                        <a:latin typeface="Calibri"/>
                      </a:endParaRPr>
                    </a:p>
                  </a:txBody>
                  <a:tcPr marL="68580" marR="68580" marT="0" marB="0"/>
                </a:tc>
                <a:extLst>
                  <a:ext uri="{0D108BD9-81ED-4DB2-BD59-A6C34878D82A}">
                    <a16:rowId xmlns:a16="http://schemas.microsoft.com/office/drawing/2014/main" val="10001"/>
                  </a:ext>
                </a:extLst>
              </a:tr>
              <a:tr h="370840">
                <a:tc>
                  <a:txBody>
                    <a:bodyPr/>
                    <a:lstStyle/>
                    <a:p>
                      <a:r>
                        <a:rPr lang="en-GB" sz="2000">
                          <a:effectLst/>
                          <a:latin typeface="Calibri"/>
                        </a:rPr>
                        <a:t>Exports</a:t>
                      </a:r>
                      <a:endParaRPr lang="lt-LT" sz="2000">
                        <a:effectLst/>
                        <a:latin typeface="Calibri"/>
                      </a:endParaRPr>
                    </a:p>
                  </a:txBody>
                  <a:tcPr marL="68580" marR="68580" marT="0" marB="0"/>
                </a:tc>
                <a:tc>
                  <a:txBody>
                    <a:bodyPr/>
                    <a:lstStyle/>
                    <a:p>
                      <a:r>
                        <a:rPr lang="en-GB" sz="2000">
                          <a:effectLst/>
                          <a:latin typeface="Calibri"/>
                        </a:rPr>
                        <a:t>0,833</a:t>
                      </a:r>
                      <a:endParaRPr lang="lt-LT" sz="2000">
                        <a:effectLst/>
                        <a:latin typeface="Calibri"/>
                      </a:endParaRPr>
                    </a:p>
                  </a:txBody>
                  <a:tcPr marL="68580" marR="68580" marT="0" marB="0"/>
                </a:tc>
                <a:tc>
                  <a:txBody>
                    <a:bodyPr/>
                    <a:lstStyle/>
                    <a:p>
                      <a:pPr>
                        <a:tabLst>
                          <a:tab pos="338455" algn="l"/>
                        </a:tabLst>
                      </a:pPr>
                      <a:r>
                        <a:rPr lang="en-GB" sz="2000">
                          <a:effectLst/>
                          <a:latin typeface="Calibri"/>
                        </a:rPr>
                        <a:t>0,403</a:t>
                      </a:r>
                      <a:endParaRPr lang="lt-LT" sz="2000">
                        <a:effectLst/>
                        <a:latin typeface="Calibri"/>
                      </a:endParaRPr>
                    </a:p>
                  </a:txBody>
                  <a:tcPr marL="68580" marR="68580" marT="0" marB="0"/>
                </a:tc>
                <a:tc>
                  <a:txBody>
                    <a:bodyPr/>
                    <a:lstStyle/>
                    <a:p>
                      <a:r>
                        <a:rPr lang="en-GB" sz="2000">
                          <a:effectLst/>
                          <a:latin typeface="Calibri"/>
                        </a:rPr>
                        <a:t>0,417</a:t>
                      </a:r>
                      <a:endParaRPr lang="lt-LT" sz="2000">
                        <a:effectLst/>
                        <a:latin typeface="Calibri"/>
                      </a:endParaRPr>
                    </a:p>
                  </a:txBody>
                  <a:tcPr marL="68580" marR="68580" marT="0" marB="0"/>
                </a:tc>
                <a:tc>
                  <a:txBody>
                    <a:bodyPr/>
                    <a:lstStyle/>
                    <a:p>
                      <a:r>
                        <a:rPr lang="en-GB" sz="2000">
                          <a:effectLst/>
                          <a:latin typeface="Calibri"/>
                        </a:rPr>
                        <a:t>0,887</a:t>
                      </a:r>
                      <a:endParaRPr lang="lt-LT" sz="2000">
                        <a:effectLst/>
                        <a:latin typeface="Calibri"/>
                      </a:endParaRPr>
                    </a:p>
                  </a:txBody>
                  <a:tcPr marL="68580" marR="68580" marT="0" marB="0"/>
                </a:tc>
                <a:tc>
                  <a:txBody>
                    <a:bodyPr/>
                    <a:lstStyle/>
                    <a:p>
                      <a:r>
                        <a:rPr lang="en-GB" sz="2000" dirty="0">
                          <a:effectLst/>
                          <a:latin typeface="Calibri"/>
                        </a:rPr>
                        <a:t>0,912</a:t>
                      </a:r>
                      <a:endParaRPr lang="lt-LT" sz="2000" dirty="0">
                        <a:effectLst/>
                        <a:latin typeface="Calibri"/>
                      </a:endParaRPr>
                    </a:p>
                  </a:txBody>
                  <a:tcPr marL="68580" marR="68580" marT="0" marB="0"/>
                </a:tc>
                <a:extLst>
                  <a:ext uri="{0D108BD9-81ED-4DB2-BD59-A6C34878D82A}">
                    <a16:rowId xmlns:a16="http://schemas.microsoft.com/office/drawing/2014/main" val="10002"/>
                  </a:ext>
                </a:extLst>
              </a:tr>
              <a:tr h="370840">
                <a:tc>
                  <a:txBody>
                    <a:bodyPr/>
                    <a:lstStyle/>
                    <a:p>
                      <a:r>
                        <a:rPr lang="en-GB" sz="2000">
                          <a:effectLst/>
                          <a:latin typeface="Calibri"/>
                        </a:rPr>
                        <a:t>Salaries</a:t>
                      </a:r>
                      <a:endParaRPr lang="lt-LT" sz="2000">
                        <a:effectLst/>
                        <a:latin typeface="Calibri"/>
                      </a:endParaRPr>
                    </a:p>
                  </a:txBody>
                  <a:tcPr marL="68580" marR="68580" marT="0" marB="0"/>
                </a:tc>
                <a:tc>
                  <a:txBody>
                    <a:bodyPr/>
                    <a:lstStyle/>
                    <a:p>
                      <a:r>
                        <a:rPr lang="en-GB" sz="2000">
                          <a:effectLst/>
                          <a:latin typeface="Calibri"/>
                        </a:rPr>
                        <a:t>0,784</a:t>
                      </a:r>
                      <a:endParaRPr lang="lt-LT" sz="2000">
                        <a:effectLst/>
                        <a:latin typeface="Calibri"/>
                      </a:endParaRPr>
                    </a:p>
                  </a:txBody>
                  <a:tcPr marL="68580" marR="68580" marT="0" marB="0"/>
                </a:tc>
                <a:tc>
                  <a:txBody>
                    <a:bodyPr/>
                    <a:lstStyle/>
                    <a:p>
                      <a:r>
                        <a:rPr lang="en-GB" sz="2000">
                          <a:effectLst/>
                          <a:latin typeface="Calibri"/>
                        </a:rPr>
                        <a:t>0,395</a:t>
                      </a:r>
                      <a:endParaRPr lang="lt-LT" sz="2000">
                        <a:effectLst/>
                        <a:latin typeface="Calibri"/>
                      </a:endParaRPr>
                    </a:p>
                  </a:txBody>
                  <a:tcPr marL="68580" marR="68580" marT="0" marB="0"/>
                </a:tc>
                <a:tc>
                  <a:txBody>
                    <a:bodyPr/>
                    <a:lstStyle/>
                    <a:p>
                      <a:r>
                        <a:rPr lang="en-GB" sz="2000">
                          <a:effectLst/>
                          <a:latin typeface="Calibri"/>
                        </a:rPr>
                        <a:t>0,752</a:t>
                      </a:r>
                      <a:endParaRPr lang="lt-LT" sz="2000">
                        <a:effectLst/>
                        <a:latin typeface="Calibri"/>
                      </a:endParaRPr>
                    </a:p>
                  </a:txBody>
                  <a:tcPr marL="68580" marR="68580" marT="0" marB="0"/>
                </a:tc>
                <a:tc>
                  <a:txBody>
                    <a:bodyPr/>
                    <a:lstStyle/>
                    <a:p>
                      <a:r>
                        <a:rPr lang="en-GB" sz="2000">
                          <a:effectLst/>
                          <a:latin typeface="Calibri"/>
                        </a:rPr>
                        <a:t>0,501</a:t>
                      </a:r>
                      <a:endParaRPr lang="lt-LT" sz="2000">
                        <a:effectLst/>
                        <a:latin typeface="Calibri"/>
                      </a:endParaRPr>
                    </a:p>
                  </a:txBody>
                  <a:tcPr marL="68580" marR="68580" marT="0" marB="0"/>
                </a:tc>
                <a:tc>
                  <a:txBody>
                    <a:bodyPr/>
                    <a:lstStyle/>
                    <a:p>
                      <a:r>
                        <a:rPr lang="en-GB" sz="2000">
                          <a:effectLst/>
                          <a:latin typeface="Calibri"/>
                        </a:rPr>
                        <a:t>0,769</a:t>
                      </a:r>
                      <a:endParaRPr lang="lt-LT" sz="2000">
                        <a:effectLst/>
                        <a:latin typeface="Calibri"/>
                      </a:endParaRPr>
                    </a:p>
                  </a:txBody>
                  <a:tcPr marL="68580" marR="68580" marT="0" marB="0"/>
                </a:tc>
                <a:extLst>
                  <a:ext uri="{0D108BD9-81ED-4DB2-BD59-A6C34878D82A}">
                    <a16:rowId xmlns:a16="http://schemas.microsoft.com/office/drawing/2014/main" val="10003"/>
                  </a:ext>
                </a:extLst>
              </a:tr>
              <a:tr h="370840">
                <a:tc>
                  <a:txBody>
                    <a:bodyPr/>
                    <a:lstStyle/>
                    <a:p>
                      <a:r>
                        <a:rPr lang="en-GB" sz="2000">
                          <a:effectLst/>
                          <a:latin typeface="Calibri"/>
                        </a:rPr>
                        <a:t>R&amp;D</a:t>
                      </a:r>
                      <a:endParaRPr lang="lt-LT" sz="2000">
                        <a:effectLst/>
                        <a:latin typeface="Calibri"/>
                      </a:endParaRPr>
                    </a:p>
                  </a:txBody>
                  <a:tcPr marL="68580" marR="68580" marT="0" marB="0"/>
                </a:tc>
                <a:tc>
                  <a:txBody>
                    <a:bodyPr/>
                    <a:lstStyle/>
                    <a:p>
                      <a:r>
                        <a:rPr lang="en-GB" sz="2000">
                          <a:effectLst/>
                          <a:latin typeface="Calibri"/>
                        </a:rPr>
                        <a:t>0,773</a:t>
                      </a:r>
                      <a:endParaRPr lang="lt-LT" sz="2000">
                        <a:effectLst/>
                        <a:latin typeface="Calibri"/>
                      </a:endParaRPr>
                    </a:p>
                  </a:txBody>
                  <a:tcPr marL="68580" marR="68580" marT="0" marB="0"/>
                </a:tc>
                <a:tc>
                  <a:txBody>
                    <a:bodyPr/>
                    <a:lstStyle/>
                    <a:p>
                      <a:r>
                        <a:rPr lang="en-GB" sz="2000">
                          <a:effectLst/>
                          <a:latin typeface="Calibri"/>
                        </a:rPr>
                        <a:t>0,357</a:t>
                      </a:r>
                      <a:endParaRPr lang="lt-LT" sz="2000">
                        <a:effectLst/>
                        <a:latin typeface="Calibri"/>
                      </a:endParaRPr>
                    </a:p>
                  </a:txBody>
                  <a:tcPr marL="68580" marR="68580" marT="0" marB="0"/>
                </a:tc>
                <a:tc>
                  <a:txBody>
                    <a:bodyPr/>
                    <a:lstStyle/>
                    <a:p>
                      <a:r>
                        <a:rPr lang="en-GB" sz="2000">
                          <a:effectLst/>
                          <a:latin typeface="Calibri"/>
                        </a:rPr>
                        <a:t>0,546</a:t>
                      </a:r>
                      <a:endParaRPr lang="lt-LT" sz="2000">
                        <a:effectLst/>
                        <a:latin typeface="Calibri"/>
                      </a:endParaRPr>
                    </a:p>
                  </a:txBody>
                  <a:tcPr marL="68580" marR="68580" marT="0" marB="0"/>
                </a:tc>
                <a:tc>
                  <a:txBody>
                    <a:bodyPr/>
                    <a:lstStyle/>
                    <a:p>
                      <a:r>
                        <a:rPr lang="en-GB" sz="2000">
                          <a:effectLst/>
                          <a:latin typeface="Calibri"/>
                        </a:rPr>
                        <a:t>0,752</a:t>
                      </a:r>
                      <a:endParaRPr lang="lt-LT" sz="2000">
                        <a:effectLst/>
                        <a:latin typeface="Calibri"/>
                      </a:endParaRPr>
                    </a:p>
                  </a:txBody>
                  <a:tcPr marL="68580" marR="68580" marT="0" marB="0"/>
                </a:tc>
                <a:tc>
                  <a:txBody>
                    <a:bodyPr/>
                    <a:lstStyle/>
                    <a:p>
                      <a:r>
                        <a:rPr lang="en-GB" sz="2000">
                          <a:effectLst/>
                          <a:latin typeface="Calibri"/>
                        </a:rPr>
                        <a:t>0,828</a:t>
                      </a:r>
                      <a:endParaRPr lang="lt-LT" sz="2000">
                        <a:effectLst/>
                        <a:latin typeface="Calibri"/>
                      </a:endParaRPr>
                    </a:p>
                  </a:txBody>
                  <a:tcPr marL="68580" marR="68580" marT="0" marB="0"/>
                </a:tc>
                <a:extLst>
                  <a:ext uri="{0D108BD9-81ED-4DB2-BD59-A6C34878D82A}">
                    <a16:rowId xmlns:a16="http://schemas.microsoft.com/office/drawing/2014/main" val="10004"/>
                  </a:ext>
                </a:extLst>
              </a:tr>
              <a:tr h="370840">
                <a:tc>
                  <a:txBody>
                    <a:bodyPr/>
                    <a:lstStyle/>
                    <a:p>
                      <a:r>
                        <a:rPr lang="en-GB" sz="2000">
                          <a:effectLst/>
                          <a:latin typeface="Calibri"/>
                        </a:rPr>
                        <a:t>Scientific potential</a:t>
                      </a:r>
                      <a:endParaRPr lang="lt-LT" sz="2000">
                        <a:effectLst/>
                        <a:latin typeface="Calibri"/>
                      </a:endParaRPr>
                    </a:p>
                  </a:txBody>
                  <a:tcPr marL="68580" marR="68580" marT="0" marB="0"/>
                </a:tc>
                <a:tc>
                  <a:txBody>
                    <a:bodyPr/>
                    <a:lstStyle/>
                    <a:p>
                      <a:r>
                        <a:rPr lang="en-GB" sz="2000">
                          <a:effectLst/>
                          <a:latin typeface="Calibri"/>
                        </a:rPr>
                        <a:t>0,635</a:t>
                      </a:r>
                      <a:endParaRPr lang="lt-LT" sz="2000">
                        <a:effectLst/>
                        <a:latin typeface="Calibri"/>
                      </a:endParaRPr>
                    </a:p>
                  </a:txBody>
                  <a:tcPr marL="68580" marR="68580" marT="0" marB="0"/>
                </a:tc>
                <a:tc>
                  <a:txBody>
                    <a:bodyPr/>
                    <a:lstStyle/>
                    <a:p>
                      <a:r>
                        <a:rPr lang="en-GB" sz="2000">
                          <a:effectLst/>
                          <a:latin typeface="Calibri"/>
                        </a:rPr>
                        <a:t>0,351</a:t>
                      </a:r>
                      <a:endParaRPr lang="lt-LT" sz="2000">
                        <a:effectLst/>
                        <a:latin typeface="Calibri"/>
                      </a:endParaRPr>
                    </a:p>
                  </a:txBody>
                  <a:tcPr marL="68580" marR="68580" marT="0" marB="0"/>
                </a:tc>
                <a:tc>
                  <a:txBody>
                    <a:bodyPr/>
                    <a:lstStyle/>
                    <a:p>
                      <a:r>
                        <a:rPr lang="en-GB" sz="2000">
                          <a:effectLst/>
                          <a:latin typeface="Calibri"/>
                        </a:rPr>
                        <a:t>0,867</a:t>
                      </a:r>
                      <a:endParaRPr lang="lt-LT" sz="2000">
                        <a:effectLst/>
                        <a:latin typeface="Calibri"/>
                      </a:endParaRPr>
                    </a:p>
                  </a:txBody>
                  <a:tcPr marL="68580" marR="68580" marT="0" marB="0"/>
                </a:tc>
                <a:tc>
                  <a:txBody>
                    <a:bodyPr/>
                    <a:lstStyle/>
                    <a:p>
                      <a:r>
                        <a:rPr lang="en-GB" sz="2000">
                          <a:effectLst/>
                          <a:latin typeface="Calibri"/>
                        </a:rPr>
                        <a:t>0,556</a:t>
                      </a:r>
                      <a:endParaRPr lang="lt-LT" sz="2000">
                        <a:effectLst/>
                        <a:latin typeface="Calibri"/>
                      </a:endParaRPr>
                    </a:p>
                  </a:txBody>
                  <a:tcPr marL="68580" marR="68580" marT="0" marB="0"/>
                </a:tc>
                <a:tc>
                  <a:txBody>
                    <a:bodyPr/>
                    <a:lstStyle/>
                    <a:p>
                      <a:r>
                        <a:rPr lang="en-GB" sz="2000">
                          <a:effectLst/>
                          <a:latin typeface="Calibri"/>
                        </a:rPr>
                        <a:t>0,563</a:t>
                      </a:r>
                      <a:endParaRPr lang="lt-LT" sz="2000">
                        <a:effectLst/>
                        <a:latin typeface="Calibri"/>
                      </a:endParaRPr>
                    </a:p>
                  </a:txBody>
                  <a:tcPr marL="68580" marR="68580" marT="0" marB="0"/>
                </a:tc>
                <a:extLst>
                  <a:ext uri="{0D108BD9-81ED-4DB2-BD59-A6C34878D82A}">
                    <a16:rowId xmlns:a16="http://schemas.microsoft.com/office/drawing/2014/main" val="10005"/>
                  </a:ext>
                </a:extLst>
              </a:tr>
              <a:tr h="370840">
                <a:tc>
                  <a:txBody>
                    <a:bodyPr/>
                    <a:lstStyle/>
                    <a:p>
                      <a:r>
                        <a:rPr lang="en-GB" sz="2000">
                          <a:effectLst/>
                          <a:latin typeface="Calibri"/>
                        </a:rPr>
                        <a:t>Expenditures on education</a:t>
                      </a:r>
                      <a:endParaRPr lang="lt-LT" sz="2000">
                        <a:effectLst/>
                        <a:latin typeface="Calibri"/>
                      </a:endParaRPr>
                    </a:p>
                  </a:txBody>
                  <a:tcPr marL="68580" marR="68580" marT="0" marB="0"/>
                </a:tc>
                <a:tc>
                  <a:txBody>
                    <a:bodyPr/>
                    <a:lstStyle/>
                    <a:p>
                      <a:r>
                        <a:rPr lang="en-GB" sz="2000">
                          <a:effectLst/>
                          <a:latin typeface="Calibri"/>
                        </a:rPr>
                        <a:t>0,803</a:t>
                      </a:r>
                      <a:endParaRPr lang="lt-LT" sz="2000">
                        <a:effectLst/>
                        <a:latin typeface="Calibri"/>
                      </a:endParaRPr>
                    </a:p>
                  </a:txBody>
                  <a:tcPr marL="68580" marR="68580" marT="0" marB="0"/>
                </a:tc>
                <a:tc>
                  <a:txBody>
                    <a:bodyPr/>
                    <a:lstStyle/>
                    <a:p>
                      <a:r>
                        <a:rPr lang="en-GB" sz="2000">
                          <a:effectLst/>
                          <a:latin typeface="Calibri"/>
                        </a:rPr>
                        <a:t>0,461</a:t>
                      </a:r>
                      <a:endParaRPr lang="lt-LT" sz="2000">
                        <a:effectLst/>
                        <a:latin typeface="Calibri"/>
                      </a:endParaRPr>
                    </a:p>
                  </a:txBody>
                  <a:tcPr marL="68580" marR="68580" marT="0" marB="0"/>
                </a:tc>
                <a:tc>
                  <a:txBody>
                    <a:bodyPr/>
                    <a:lstStyle/>
                    <a:p>
                      <a:r>
                        <a:rPr lang="en-GB" sz="2000">
                          <a:effectLst/>
                          <a:latin typeface="Calibri"/>
                        </a:rPr>
                        <a:t>0,466</a:t>
                      </a:r>
                      <a:endParaRPr lang="lt-LT" sz="2000">
                        <a:effectLst/>
                        <a:latin typeface="Calibri"/>
                      </a:endParaRPr>
                    </a:p>
                  </a:txBody>
                  <a:tcPr marL="68580" marR="68580" marT="0" marB="0"/>
                </a:tc>
                <a:tc>
                  <a:txBody>
                    <a:bodyPr/>
                    <a:lstStyle/>
                    <a:p>
                      <a:r>
                        <a:rPr lang="en-GB" sz="2000">
                          <a:effectLst/>
                          <a:latin typeface="Calibri"/>
                        </a:rPr>
                        <a:t>0,683</a:t>
                      </a:r>
                      <a:endParaRPr lang="lt-LT" sz="2000">
                        <a:effectLst/>
                        <a:latin typeface="Calibri"/>
                      </a:endParaRPr>
                    </a:p>
                  </a:txBody>
                  <a:tcPr marL="68580" marR="68580" marT="0" marB="0"/>
                </a:tc>
                <a:tc>
                  <a:txBody>
                    <a:bodyPr/>
                    <a:lstStyle/>
                    <a:p>
                      <a:r>
                        <a:rPr lang="en-GB" sz="2000">
                          <a:effectLst/>
                          <a:latin typeface="Calibri"/>
                        </a:rPr>
                        <a:t>0,903</a:t>
                      </a:r>
                      <a:endParaRPr lang="lt-LT" sz="2000">
                        <a:effectLst/>
                        <a:latin typeface="Calibri"/>
                      </a:endParaRPr>
                    </a:p>
                  </a:txBody>
                  <a:tcPr marL="68580" marR="68580" marT="0" marB="0"/>
                </a:tc>
                <a:extLst>
                  <a:ext uri="{0D108BD9-81ED-4DB2-BD59-A6C34878D82A}">
                    <a16:rowId xmlns:a16="http://schemas.microsoft.com/office/drawing/2014/main" val="10006"/>
                  </a:ext>
                </a:extLst>
              </a:tr>
              <a:tr h="370840">
                <a:tc>
                  <a:txBody>
                    <a:bodyPr/>
                    <a:lstStyle/>
                    <a:p>
                      <a:r>
                        <a:rPr lang="en-GB" sz="2000">
                          <a:effectLst/>
                          <a:latin typeface="Calibri"/>
                        </a:rPr>
                        <a:t>Unemployment </a:t>
                      </a:r>
                      <a:endParaRPr lang="lt-LT" sz="2000">
                        <a:effectLst/>
                        <a:latin typeface="Calibri"/>
                      </a:endParaRPr>
                    </a:p>
                  </a:txBody>
                  <a:tcPr marL="68580" marR="68580" marT="0" marB="0"/>
                </a:tc>
                <a:tc>
                  <a:txBody>
                    <a:bodyPr/>
                    <a:lstStyle/>
                    <a:p>
                      <a:r>
                        <a:rPr lang="en-GB" sz="2000">
                          <a:effectLst/>
                          <a:latin typeface="Calibri"/>
                        </a:rPr>
                        <a:t>-0,226</a:t>
                      </a:r>
                      <a:endParaRPr lang="lt-LT" sz="2000">
                        <a:effectLst/>
                        <a:latin typeface="Calibri"/>
                      </a:endParaRPr>
                    </a:p>
                  </a:txBody>
                  <a:tcPr marL="68580" marR="68580" marT="0" marB="0"/>
                </a:tc>
                <a:tc>
                  <a:txBody>
                    <a:bodyPr/>
                    <a:lstStyle/>
                    <a:p>
                      <a:r>
                        <a:rPr lang="en-GB" sz="2000">
                          <a:effectLst/>
                          <a:latin typeface="Calibri"/>
                        </a:rPr>
                        <a:t>-0,444</a:t>
                      </a:r>
                      <a:endParaRPr lang="lt-LT" sz="2000">
                        <a:effectLst/>
                        <a:latin typeface="Calibri"/>
                      </a:endParaRPr>
                    </a:p>
                  </a:txBody>
                  <a:tcPr marL="68580" marR="68580" marT="0" marB="0"/>
                </a:tc>
                <a:tc>
                  <a:txBody>
                    <a:bodyPr/>
                    <a:lstStyle/>
                    <a:p>
                      <a:r>
                        <a:rPr lang="en-GB" sz="2000">
                          <a:effectLst/>
                          <a:latin typeface="Calibri"/>
                        </a:rPr>
                        <a:t>0,263</a:t>
                      </a:r>
                      <a:endParaRPr lang="lt-LT" sz="2000">
                        <a:effectLst/>
                        <a:latin typeface="Calibri"/>
                      </a:endParaRPr>
                    </a:p>
                  </a:txBody>
                  <a:tcPr marL="68580" marR="68580" marT="0" marB="0"/>
                </a:tc>
                <a:tc>
                  <a:txBody>
                    <a:bodyPr/>
                    <a:lstStyle/>
                    <a:p>
                      <a:r>
                        <a:rPr lang="en-GB" sz="2000">
                          <a:effectLst/>
                          <a:latin typeface="Calibri"/>
                        </a:rPr>
                        <a:t>-0,243</a:t>
                      </a:r>
                      <a:endParaRPr lang="lt-LT" sz="2000">
                        <a:effectLst/>
                        <a:latin typeface="Calibri"/>
                      </a:endParaRPr>
                    </a:p>
                  </a:txBody>
                  <a:tcPr marL="68580" marR="68580" marT="0" marB="0"/>
                </a:tc>
                <a:tc>
                  <a:txBody>
                    <a:bodyPr/>
                    <a:lstStyle/>
                    <a:p>
                      <a:r>
                        <a:rPr lang="en-GB" sz="2000">
                          <a:effectLst/>
                          <a:latin typeface="Calibri"/>
                        </a:rPr>
                        <a:t>-0,186</a:t>
                      </a:r>
                      <a:endParaRPr lang="lt-LT" sz="2000">
                        <a:effectLst/>
                        <a:latin typeface="Calibri"/>
                      </a:endParaRPr>
                    </a:p>
                  </a:txBody>
                  <a:tcPr marL="68580" marR="68580" marT="0" marB="0"/>
                </a:tc>
                <a:extLst>
                  <a:ext uri="{0D108BD9-81ED-4DB2-BD59-A6C34878D82A}">
                    <a16:rowId xmlns:a16="http://schemas.microsoft.com/office/drawing/2014/main" val="10007"/>
                  </a:ext>
                </a:extLst>
              </a:tr>
              <a:tr h="370840">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tc>
                  <a:txBody>
                    <a:bodyPr/>
                    <a:lstStyle/>
                    <a:p>
                      <a:r>
                        <a:rPr lang="en-GB" sz="2000">
                          <a:effectLst/>
                          <a:latin typeface="Calibri"/>
                        </a:rPr>
                        <a:t> </a:t>
                      </a:r>
                      <a:endParaRPr lang="lt-LT" sz="2000">
                        <a:effectLst/>
                        <a:latin typeface="Calibri"/>
                      </a:endParaRPr>
                    </a:p>
                  </a:txBody>
                  <a:tcPr marL="68580" marR="68580" marT="0" marB="0"/>
                </a:tc>
                <a:extLst>
                  <a:ext uri="{0D108BD9-81ED-4DB2-BD59-A6C34878D82A}">
                    <a16:rowId xmlns:a16="http://schemas.microsoft.com/office/drawing/2014/main" val="10008"/>
                  </a:ext>
                </a:extLst>
              </a:tr>
              <a:tr h="370840">
                <a:tc>
                  <a:txBody>
                    <a:bodyPr/>
                    <a:lstStyle/>
                    <a:p>
                      <a:r>
                        <a:rPr lang="en-GB" sz="2000">
                          <a:effectLst/>
                          <a:latin typeface="Calibri"/>
                        </a:rPr>
                        <a:t>R</a:t>
                      </a:r>
                      <a:endParaRPr lang="lt-LT" sz="2000">
                        <a:effectLst/>
                        <a:latin typeface="Calibri"/>
                      </a:endParaRPr>
                    </a:p>
                  </a:txBody>
                  <a:tcPr marL="68580" marR="68580" marT="0" marB="0"/>
                </a:tc>
                <a:tc>
                  <a:txBody>
                    <a:bodyPr/>
                    <a:lstStyle/>
                    <a:p>
                      <a:r>
                        <a:rPr lang="en-GB" sz="2000">
                          <a:effectLst/>
                          <a:latin typeface="Calibri"/>
                        </a:rPr>
                        <a:t>0,867</a:t>
                      </a:r>
                      <a:endParaRPr lang="lt-LT" sz="2000">
                        <a:effectLst/>
                        <a:latin typeface="Calibri"/>
                      </a:endParaRPr>
                    </a:p>
                  </a:txBody>
                  <a:tcPr marL="68580" marR="68580" marT="0" marB="0"/>
                </a:tc>
                <a:tc>
                  <a:txBody>
                    <a:bodyPr/>
                    <a:lstStyle/>
                    <a:p>
                      <a:r>
                        <a:rPr lang="en-GB" sz="2000">
                          <a:effectLst/>
                          <a:latin typeface="Calibri"/>
                        </a:rPr>
                        <a:t>0,922</a:t>
                      </a:r>
                      <a:endParaRPr lang="lt-LT" sz="2000">
                        <a:effectLst/>
                        <a:latin typeface="Calibri"/>
                      </a:endParaRPr>
                    </a:p>
                  </a:txBody>
                  <a:tcPr marL="68580" marR="68580" marT="0" marB="0"/>
                </a:tc>
                <a:tc>
                  <a:txBody>
                    <a:bodyPr/>
                    <a:lstStyle/>
                    <a:p>
                      <a:r>
                        <a:rPr lang="en-GB" sz="2000">
                          <a:effectLst/>
                          <a:latin typeface="Calibri"/>
                        </a:rPr>
                        <a:t>0,971</a:t>
                      </a:r>
                      <a:endParaRPr lang="lt-LT" sz="2000">
                        <a:effectLst/>
                        <a:latin typeface="Calibri"/>
                      </a:endParaRPr>
                    </a:p>
                  </a:txBody>
                  <a:tcPr marL="68580" marR="68580" marT="0" marB="0"/>
                </a:tc>
                <a:tc>
                  <a:txBody>
                    <a:bodyPr/>
                    <a:lstStyle/>
                    <a:p>
                      <a:r>
                        <a:rPr lang="en-GB" sz="2000">
                          <a:effectLst/>
                          <a:latin typeface="Calibri"/>
                        </a:rPr>
                        <a:t>0,733</a:t>
                      </a:r>
                      <a:endParaRPr lang="lt-LT" sz="2000">
                        <a:effectLst/>
                        <a:latin typeface="Calibri"/>
                      </a:endParaRPr>
                    </a:p>
                  </a:txBody>
                  <a:tcPr marL="68580" marR="68580" marT="0" marB="0"/>
                </a:tc>
                <a:tc>
                  <a:txBody>
                    <a:bodyPr/>
                    <a:lstStyle/>
                    <a:p>
                      <a:r>
                        <a:rPr lang="en-GB" sz="2000">
                          <a:effectLst/>
                          <a:latin typeface="Calibri"/>
                        </a:rPr>
                        <a:t>0,999</a:t>
                      </a:r>
                      <a:endParaRPr lang="lt-LT" sz="2000">
                        <a:effectLst/>
                        <a:latin typeface="Calibri"/>
                      </a:endParaRPr>
                    </a:p>
                  </a:txBody>
                  <a:tcPr marL="68580" marR="68580" marT="0" marB="0"/>
                </a:tc>
                <a:extLst>
                  <a:ext uri="{0D108BD9-81ED-4DB2-BD59-A6C34878D82A}">
                    <a16:rowId xmlns:a16="http://schemas.microsoft.com/office/drawing/2014/main" val="10009"/>
                  </a:ext>
                </a:extLst>
              </a:tr>
              <a:tr h="370840">
                <a:tc>
                  <a:txBody>
                    <a:bodyPr/>
                    <a:lstStyle/>
                    <a:p>
                      <a:r>
                        <a:rPr lang="en-GB" sz="2000">
                          <a:effectLst/>
                          <a:latin typeface="Calibri"/>
                        </a:rPr>
                        <a:t>R</a:t>
                      </a:r>
                      <a:r>
                        <a:rPr lang="en-GB" sz="2000" baseline="30000">
                          <a:effectLst/>
                          <a:latin typeface="Calibri"/>
                        </a:rPr>
                        <a:t>2</a:t>
                      </a:r>
                      <a:endParaRPr lang="lt-LT" sz="2000">
                        <a:effectLst/>
                        <a:latin typeface="Calibri"/>
                      </a:endParaRPr>
                    </a:p>
                  </a:txBody>
                  <a:tcPr marL="68580" marR="68580" marT="0" marB="0"/>
                </a:tc>
                <a:tc>
                  <a:txBody>
                    <a:bodyPr/>
                    <a:lstStyle/>
                    <a:p>
                      <a:r>
                        <a:rPr lang="en-GB" sz="2000">
                          <a:effectLst/>
                          <a:latin typeface="Calibri"/>
                        </a:rPr>
                        <a:t>0,752</a:t>
                      </a:r>
                      <a:endParaRPr lang="lt-LT" sz="2000">
                        <a:effectLst/>
                        <a:latin typeface="Calibri"/>
                      </a:endParaRPr>
                    </a:p>
                  </a:txBody>
                  <a:tcPr marL="68580" marR="68580" marT="0" marB="0"/>
                </a:tc>
                <a:tc>
                  <a:txBody>
                    <a:bodyPr/>
                    <a:lstStyle/>
                    <a:p>
                      <a:r>
                        <a:rPr lang="en-GB" sz="2000">
                          <a:effectLst/>
                          <a:latin typeface="Calibri"/>
                        </a:rPr>
                        <a:t>0,849</a:t>
                      </a:r>
                      <a:endParaRPr lang="lt-LT" sz="2000">
                        <a:effectLst/>
                        <a:latin typeface="Calibri"/>
                      </a:endParaRPr>
                    </a:p>
                  </a:txBody>
                  <a:tcPr marL="68580" marR="68580" marT="0" marB="0"/>
                </a:tc>
                <a:tc>
                  <a:txBody>
                    <a:bodyPr/>
                    <a:lstStyle/>
                    <a:p>
                      <a:r>
                        <a:rPr lang="en-GB" sz="2000">
                          <a:effectLst/>
                          <a:latin typeface="Calibri"/>
                        </a:rPr>
                        <a:t>0,942</a:t>
                      </a:r>
                      <a:endParaRPr lang="lt-LT" sz="2000">
                        <a:effectLst/>
                        <a:latin typeface="Calibri"/>
                      </a:endParaRPr>
                    </a:p>
                  </a:txBody>
                  <a:tcPr marL="68580" marR="68580" marT="0" marB="0"/>
                </a:tc>
                <a:tc>
                  <a:txBody>
                    <a:bodyPr/>
                    <a:lstStyle/>
                    <a:p>
                      <a:r>
                        <a:rPr lang="en-GB" sz="2000">
                          <a:effectLst/>
                          <a:latin typeface="Calibri"/>
                        </a:rPr>
                        <a:t>0,586</a:t>
                      </a:r>
                      <a:endParaRPr lang="lt-LT" sz="2000">
                        <a:effectLst/>
                        <a:latin typeface="Calibri"/>
                      </a:endParaRPr>
                    </a:p>
                  </a:txBody>
                  <a:tcPr marL="68580" marR="68580" marT="0" marB="0"/>
                </a:tc>
                <a:tc>
                  <a:txBody>
                    <a:bodyPr/>
                    <a:lstStyle/>
                    <a:p>
                      <a:r>
                        <a:rPr lang="en-GB" sz="2000" dirty="0">
                          <a:effectLst/>
                          <a:latin typeface="Calibri"/>
                        </a:rPr>
                        <a:t>0,999</a:t>
                      </a:r>
                      <a:endParaRPr lang="lt-LT" sz="2000" dirty="0">
                        <a:effectLst/>
                        <a:latin typeface="Calibri"/>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98515163"/>
      </p:ext>
    </p:extLst>
  </p:cSld>
  <p:clrMapOvr>
    <a:masterClrMapping/>
  </p:clrMapOvr>
  <p:transition spd="slow">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779094"/>
            <a:ext cx="8876012" cy="1469306"/>
          </a:xfrm>
        </p:spPr>
        <p:txBody>
          <a:bodyPr/>
          <a:lstStyle/>
          <a:p>
            <a:r>
              <a:rPr lang="en-US" sz="4400" dirty="0"/>
              <a:t>Motives for Foreign Direct Investment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2037596"/>
              </p:ext>
            </p:extLst>
          </p:nvPr>
        </p:nvGraphicFramePr>
        <p:xfrm>
          <a:off x="0" y="281634"/>
          <a:ext cx="8876012" cy="3596640"/>
        </p:xfrm>
        <a:graphic>
          <a:graphicData uri="http://schemas.openxmlformats.org/drawingml/2006/table">
            <a:tbl>
              <a:tblPr firstRow="1" bandRow="1">
                <a:tableStyleId>{5C22544A-7EE6-4342-B048-85BDC9FD1C3A}</a:tableStyleId>
              </a:tblPr>
              <a:tblGrid>
                <a:gridCol w="1884926">
                  <a:extLst>
                    <a:ext uri="{9D8B030D-6E8A-4147-A177-3AD203B41FA5}">
                      <a16:colId xmlns:a16="http://schemas.microsoft.com/office/drawing/2014/main" val="20000"/>
                    </a:ext>
                  </a:extLst>
                </a:gridCol>
                <a:gridCol w="2447583">
                  <a:extLst>
                    <a:ext uri="{9D8B030D-6E8A-4147-A177-3AD203B41FA5}">
                      <a16:colId xmlns:a16="http://schemas.microsoft.com/office/drawing/2014/main" val="20001"/>
                    </a:ext>
                  </a:extLst>
                </a:gridCol>
                <a:gridCol w="1223792">
                  <a:extLst>
                    <a:ext uri="{9D8B030D-6E8A-4147-A177-3AD203B41FA5}">
                      <a16:colId xmlns:a16="http://schemas.microsoft.com/office/drawing/2014/main" val="20002"/>
                    </a:ext>
                  </a:extLst>
                </a:gridCol>
                <a:gridCol w="970594">
                  <a:extLst>
                    <a:ext uri="{9D8B030D-6E8A-4147-A177-3AD203B41FA5}">
                      <a16:colId xmlns:a16="http://schemas.microsoft.com/office/drawing/2014/main" val="20003"/>
                    </a:ext>
                  </a:extLst>
                </a:gridCol>
                <a:gridCol w="998727">
                  <a:extLst>
                    <a:ext uri="{9D8B030D-6E8A-4147-A177-3AD203B41FA5}">
                      <a16:colId xmlns:a16="http://schemas.microsoft.com/office/drawing/2014/main" val="20004"/>
                    </a:ext>
                  </a:extLst>
                </a:gridCol>
                <a:gridCol w="1350390">
                  <a:extLst>
                    <a:ext uri="{9D8B030D-6E8A-4147-A177-3AD203B41FA5}">
                      <a16:colId xmlns:a16="http://schemas.microsoft.com/office/drawing/2014/main" val="20005"/>
                    </a:ext>
                  </a:extLst>
                </a:gridCol>
              </a:tblGrid>
              <a:tr h="401221">
                <a:tc>
                  <a:txBody>
                    <a:bodyPr/>
                    <a:lstStyle/>
                    <a:p>
                      <a:r>
                        <a:rPr lang="en-US" sz="2000" dirty="0"/>
                        <a:t>Region/Motives</a:t>
                      </a:r>
                    </a:p>
                  </a:txBody>
                  <a:tcPr/>
                </a:tc>
                <a:tc>
                  <a:txBody>
                    <a:bodyPr/>
                    <a:lstStyle/>
                    <a:p>
                      <a:r>
                        <a:rPr lang="en-US" sz="2000" dirty="0"/>
                        <a:t>Central and</a:t>
                      </a:r>
                      <a:r>
                        <a:rPr lang="en-US" sz="2000" baseline="0" dirty="0"/>
                        <a:t> Eastern Europe</a:t>
                      </a:r>
                      <a:endParaRPr lang="en-US" sz="2000" dirty="0"/>
                    </a:p>
                  </a:txBody>
                  <a:tcPr/>
                </a:tc>
                <a:tc>
                  <a:txBody>
                    <a:bodyPr/>
                    <a:lstStyle/>
                    <a:p>
                      <a:r>
                        <a:rPr lang="en-US" sz="2000" dirty="0"/>
                        <a:t>Russia</a:t>
                      </a:r>
                    </a:p>
                  </a:txBody>
                  <a:tcPr/>
                </a:tc>
                <a:tc>
                  <a:txBody>
                    <a:bodyPr/>
                    <a:lstStyle/>
                    <a:p>
                      <a:r>
                        <a:rPr lang="en-US" sz="2000" dirty="0"/>
                        <a:t>Asia</a:t>
                      </a:r>
                    </a:p>
                  </a:txBody>
                  <a:tcPr/>
                </a:tc>
                <a:tc>
                  <a:txBody>
                    <a:bodyPr/>
                    <a:lstStyle/>
                    <a:p>
                      <a:r>
                        <a:rPr lang="en-US" sz="2000" dirty="0"/>
                        <a:t>Africa</a:t>
                      </a:r>
                    </a:p>
                  </a:txBody>
                  <a:tcPr/>
                </a:tc>
                <a:tc>
                  <a:txBody>
                    <a:bodyPr/>
                    <a:lstStyle/>
                    <a:p>
                      <a:r>
                        <a:rPr lang="en-US" sz="2000" dirty="0"/>
                        <a:t>Middle</a:t>
                      </a:r>
                      <a:r>
                        <a:rPr lang="en-US" sz="2000" baseline="0" dirty="0"/>
                        <a:t> East</a:t>
                      </a:r>
                      <a:endParaRPr lang="en-US" sz="2000" dirty="0"/>
                    </a:p>
                  </a:txBody>
                  <a:tcPr/>
                </a:tc>
                <a:extLst>
                  <a:ext uri="{0D108BD9-81ED-4DB2-BD59-A6C34878D82A}">
                    <a16:rowId xmlns:a16="http://schemas.microsoft.com/office/drawing/2014/main" val="10000"/>
                  </a:ext>
                </a:extLst>
              </a:tr>
              <a:tr h="370840">
                <a:tc>
                  <a:txBody>
                    <a:bodyPr/>
                    <a:lstStyle/>
                    <a:p>
                      <a:r>
                        <a:rPr lang="en-US" sz="2000" dirty="0"/>
                        <a:t>Market-seeking</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5</a:t>
                      </a:r>
                    </a:p>
                  </a:txBody>
                  <a:tcPr/>
                </a:tc>
                <a:tc>
                  <a:txBody>
                    <a:bodyPr/>
                    <a:lstStyle/>
                    <a:p>
                      <a:r>
                        <a:rPr lang="en-US" sz="2000" dirty="0"/>
                        <a:t>5</a:t>
                      </a:r>
                    </a:p>
                  </a:txBody>
                  <a:tcPr/>
                </a:tc>
                <a:tc>
                  <a:txBody>
                    <a:bodyPr/>
                    <a:lstStyle/>
                    <a:p>
                      <a:r>
                        <a:rPr lang="en-US" sz="2000" dirty="0"/>
                        <a:t>5</a:t>
                      </a:r>
                    </a:p>
                  </a:txBody>
                  <a:tcPr/>
                </a:tc>
                <a:extLst>
                  <a:ext uri="{0D108BD9-81ED-4DB2-BD59-A6C34878D82A}">
                    <a16:rowId xmlns:a16="http://schemas.microsoft.com/office/drawing/2014/main" val="10001"/>
                  </a:ext>
                </a:extLst>
              </a:tr>
              <a:tr h="370840">
                <a:tc>
                  <a:txBody>
                    <a:bodyPr/>
                    <a:lstStyle/>
                    <a:p>
                      <a:r>
                        <a:rPr lang="en-US" sz="2000" dirty="0"/>
                        <a:t>Resource-seeking </a:t>
                      </a:r>
                    </a:p>
                  </a:txBody>
                  <a:tcPr/>
                </a:tc>
                <a:tc>
                  <a:txBody>
                    <a:bodyPr/>
                    <a:lstStyle/>
                    <a:p>
                      <a:r>
                        <a:rPr lang="en-US" sz="2000" dirty="0"/>
                        <a:t>5</a:t>
                      </a:r>
                    </a:p>
                  </a:txBody>
                  <a:tcPr/>
                </a:tc>
                <a:tc>
                  <a:txBody>
                    <a:bodyPr/>
                    <a:lstStyle/>
                    <a:p>
                      <a:r>
                        <a:rPr lang="en-US" sz="2000" dirty="0"/>
                        <a:t>4</a:t>
                      </a:r>
                    </a:p>
                  </a:txBody>
                  <a:tcPr/>
                </a:tc>
                <a:tc>
                  <a:txBody>
                    <a:bodyPr/>
                    <a:lstStyle/>
                    <a:p>
                      <a:r>
                        <a:rPr lang="en-US" sz="2000" dirty="0"/>
                        <a:t>4</a:t>
                      </a:r>
                    </a:p>
                  </a:txBody>
                  <a:tcPr/>
                </a:tc>
                <a:tc>
                  <a:txBody>
                    <a:bodyPr/>
                    <a:lstStyle/>
                    <a:p>
                      <a:r>
                        <a:rPr lang="en-US" sz="2000" dirty="0"/>
                        <a:t>1,2</a:t>
                      </a:r>
                    </a:p>
                  </a:txBody>
                  <a:tcPr/>
                </a:tc>
                <a:tc>
                  <a:txBody>
                    <a:bodyPr/>
                    <a:lstStyle/>
                    <a:p>
                      <a:r>
                        <a:rPr lang="en-US" sz="2000" dirty="0"/>
                        <a:t>2</a:t>
                      </a:r>
                    </a:p>
                  </a:txBody>
                  <a:tcPr/>
                </a:tc>
                <a:extLst>
                  <a:ext uri="{0D108BD9-81ED-4DB2-BD59-A6C34878D82A}">
                    <a16:rowId xmlns:a16="http://schemas.microsoft.com/office/drawing/2014/main" val="10002"/>
                  </a:ext>
                </a:extLst>
              </a:tr>
              <a:tr h="370840">
                <a:tc>
                  <a:txBody>
                    <a:bodyPr/>
                    <a:lstStyle/>
                    <a:p>
                      <a:r>
                        <a:rPr lang="en-US" sz="2000" dirty="0"/>
                        <a:t>Efficiency-seeking</a:t>
                      </a:r>
                    </a:p>
                  </a:txBody>
                  <a:tcPr/>
                </a:tc>
                <a:tc>
                  <a:txBody>
                    <a:bodyPr/>
                    <a:lstStyle/>
                    <a:p>
                      <a:r>
                        <a:rPr lang="en-US" sz="2000" dirty="0"/>
                        <a:t>1</a:t>
                      </a:r>
                    </a:p>
                  </a:txBody>
                  <a:tcPr/>
                </a:tc>
                <a:tc>
                  <a:txBody>
                    <a:bodyPr/>
                    <a:lstStyle/>
                    <a:p>
                      <a:r>
                        <a:rPr lang="en-US" sz="2000" dirty="0"/>
                        <a:t>1</a:t>
                      </a:r>
                    </a:p>
                  </a:txBody>
                  <a:tcPr/>
                </a:tc>
                <a:tc>
                  <a:txBody>
                    <a:bodyPr/>
                    <a:lstStyle/>
                    <a:p>
                      <a:r>
                        <a:rPr lang="en-US" sz="2000" dirty="0"/>
                        <a:t>1</a:t>
                      </a:r>
                    </a:p>
                  </a:txBody>
                  <a:tcPr/>
                </a:tc>
                <a:tc>
                  <a:txBody>
                    <a:bodyPr/>
                    <a:lstStyle/>
                    <a:p>
                      <a:r>
                        <a:rPr lang="en-US" sz="2000" dirty="0"/>
                        <a:t>1,2</a:t>
                      </a:r>
                    </a:p>
                  </a:txBody>
                  <a:tcPr/>
                </a:tc>
                <a:tc>
                  <a:txBody>
                    <a:bodyPr/>
                    <a:lstStyle/>
                    <a:p>
                      <a:r>
                        <a:rPr lang="en-US" sz="2000" dirty="0"/>
                        <a:t>1</a:t>
                      </a:r>
                    </a:p>
                  </a:txBody>
                  <a:tcPr/>
                </a:tc>
                <a:extLst>
                  <a:ext uri="{0D108BD9-81ED-4DB2-BD59-A6C34878D82A}">
                    <a16:rowId xmlns:a16="http://schemas.microsoft.com/office/drawing/2014/main" val="10003"/>
                  </a:ext>
                </a:extLst>
              </a:tr>
              <a:tr h="370840">
                <a:tc>
                  <a:txBody>
                    <a:bodyPr/>
                    <a:lstStyle/>
                    <a:p>
                      <a:r>
                        <a:rPr lang="en-US" sz="2000" dirty="0"/>
                        <a:t>Asset-seeking</a:t>
                      </a:r>
                    </a:p>
                  </a:txBody>
                  <a:tcPr/>
                </a:tc>
                <a:tc>
                  <a:txBody>
                    <a:bodyPr/>
                    <a:lstStyle/>
                    <a:p>
                      <a:r>
                        <a:rPr lang="en-US" sz="2000" dirty="0"/>
                        <a:t>4</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10004"/>
                  </a:ext>
                </a:extLst>
              </a:tr>
              <a:tr h="370840">
                <a:tc>
                  <a:txBody>
                    <a:bodyPr/>
                    <a:lstStyle/>
                    <a:p>
                      <a:r>
                        <a:rPr lang="en-US" sz="2000" dirty="0"/>
                        <a:t>Risk Diversification</a:t>
                      </a:r>
                    </a:p>
                  </a:txBody>
                  <a:tcPr/>
                </a:tc>
                <a:tc>
                  <a:txBody>
                    <a:bodyPr/>
                    <a:lstStyle/>
                    <a:p>
                      <a:r>
                        <a:rPr lang="en-US" sz="2000" dirty="0"/>
                        <a:t>2</a:t>
                      </a:r>
                    </a:p>
                  </a:txBody>
                  <a:tcPr/>
                </a:tc>
                <a:tc>
                  <a:txBody>
                    <a:bodyPr/>
                    <a:lstStyle/>
                    <a:p>
                      <a:r>
                        <a:rPr lang="en-US" sz="2000" dirty="0"/>
                        <a:t>2</a:t>
                      </a:r>
                    </a:p>
                  </a:txBody>
                  <a:tcPr/>
                </a:tc>
                <a:tc>
                  <a:txBody>
                    <a:bodyPr/>
                    <a:lstStyle/>
                    <a:p>
                      <a:r>
                        <a:rPr lang="en-US" sz="2000" dirty="0"/>
                        <a:t>2</a:t>
                      </a:r>
                    </a:p>
                  </a:txBody>
                  <a:tcPr/>
                </a:tc>
                <a:tc>
                  <a:txBody>
                    <a:bodyPr/>
                    <a:lstStyle/>
                    <a:p>
                      <a:r>
                        <a:rPr lang="en-US" sz="2000" dirty="0"/>
                        <a:t>4</a:t>
                      </a:r>
                    </a:p>
                  </a:txBody>
                  <a:tcPr/>
                </a:tc>
                <a:tc>
                  <a:txBody>
                    <a:bodyPr/>
                    <a:lstStyle/>
                    <a:p>
                      <a:r>
                        <a:rPr lang="en-US" sz="2000"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166935"/>
      </p:ext>
    </p:extLst>
  </p:cSld>
  <p:clrMapOvr>
    <a:masterClrMapping/>
  </p:clrMapOvr>
  <p:transition spd="slow">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5828632"/>
            <a:ext cx="7543800" cy="914400"/>
          </a:xfrm>
        </p:spPr>
        <p:txBody>
          <a:bodyPr>
            <a:normAutofit fontScale="90000"/>
          </a:bodyPr>
          <a:lstStyle/>
          <a:p>
            <a:r>
              <a:rPr lang="en-US" sz="2800" dirty="0"/>
              <a:t>Identification Of The Country’s Attractiveness Factors For Foreign Direct Investments: Estonia’s Case</a:t>
            </a:r>
          </a:p>
        </p:txBody>
      </p:sp>
      <p:pic>
        <p:nvPicPr>
          <p:cNvPr id="4" name="Content Placeholder 3" descr="Screen Shot 2016-05-05 at 06.33.19.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3747" b="9869"/>
          <a:stretch/>
        </p:blipFill>
        <p:spPr>
          <a:xfrm>
            <a:off x="0" y="940286"/>
            <a:ext cx="8999034" cy="3475598"/>
          </a:xfrm>
        </p:spPr>
      </p:pic>
    </p:spTree>
    <p:extLst>
      <p:ext uri="{BB962C8B-B14F-4D97-AF65-F5344CB8AC3E}">
        <p14:creationId xmlns:p14="http://schemas.microsoft.com/office/powerpoint/2010/main" val="953689765"/>
      </p:ext>
    </p:extLst>
  </p:cSld>
  <p:clrMapOvr>
    <a:masterClrMapping/>
  </p:clrMapOvr>
  <p:transition spd="slow">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F4C62F-FE4E-934E-8216-2DE0D738DF3B}"/>
              </a:ext>
            </a:extLst>
          </p:cNvPr>
          <p:cNvSpPr>
            <a:spLocks noGrp="1"/>
          </p:cNvSpPr>
          <p:nvPr>
            <p:ph type="title"/>
          </p:nvPr>
        </p:nvSpPr>
        <p:spPr/>
        <p:txBody>
          <a:bodyPr/>
          <a:lstStyle/>
          <a:p>
            <a:r>
              <a:rPr lang="lt-LT" dirty="0"/>
              <a:t>OBJECTIVES OF THE LECTURE</a:t>
            </a:r>
          </a:p>
        </p:txBody>
      </p:sp>
      <p:sp>
        <p:nvSpPr>
          <p:cNvPr id="2" name="Content Placeholder 1">
            <a:extLst>
              <a:ext uri="{FF2B5EF4-FFF2-40B4-BE49-F238E27FC236}">
                <a16:creationId xmlns:a16="http://schemas.microsoft.com/office/drawing/2014/main" id="{BECBA319-1237-3347-91C2-5D39BA82C7B9}"/>
              </a:ext>
            </a:extLst>
          </p:cNvPr>
          <p:cNvSpPr>
            <a:spLocks noGrp="1"/>
          </p:cNvSpPr>
          <p:nvPr>
            <p:ph idx="1"/>
          </p:nvPr>
        </p:nvSpPr>
        <p:spPr/>
        <p:txBody>
          <a:bodyPr/>
          <a:lstStyle/>
          <a:p>
            <a:r>
              <a:rPr lang="lt-LT" dirty="0"/>
              <a:t>To </a:t>
            </a:r>
            <a:r>
              <a:rPr lang="lt-LT" dirty="0" err="1"/>
              <a:t>analyse</a:t>
            </a:r>
            <a:r>
              <a:rPr lang="lt-LT" dirty="0"/>
              <a:t> </a:t>
            </a:r>
            <a:r>
              <a:rPr lang="lt-LT" dirty="0" err="1"/>
              <a:t>theoretical</a:t>
            </a:r>
            <a:r>
              <a:rPr lang="lt-LT" dirty="0"/>
              <a:t> </a:t>
            </a:r>
            <a:r>
              <a:rPr lang="lt-LT" dirty="0" err="1"/>
              <a:t>points</a:t>
            </a:r>
            <a:r>
              <a:rPr lang="lt-LT" dirty="0"/>
              <a:t> </a:t>
            </a:r>
            <a:r>
              <a:rPr lang="lt-LT" dirty="0" err="1"/>
              <a:t>of</a:t>
            </a:r>
            <a:r>
              <a:rPr lang="lt-LT" dirty="0"/>
              <a:t> </a:t>
            </a:r>
            <a:r>
              <a:rPr lang="lt-LT" dirty="0" err="1"/>
              <a:t>view</a:t>
            </a:r>
            <a:r>
              <a:rPr lang="lt-LT" dirty="0"/>
              <a:t> </a:t>
            </a:r>
            <a:r>
              <a:rPr lang="lt-LT" dirty="0" err="1"/>
              <a:t>towards</a:t>
            </a:r>
            <a:r>
              <a:rPr lang="lt-LT" dirty="0"/>
              <a:t> FDI</a:t>
            </a:r>
          </a:p>
          <a:p>
            <a:r>
              <a:rPr lang="lt-LT" dirty="0"/>
              <a:t>To </a:t>
            </a:r>
            <a:r>
              <a:rPr lang="lt-LT" dirty="0" err="1"/>
              <a:t>understand</a:t>
            </a:r>
            <a:r>
              <a:rPr lang="lt-LT" dirty="0"/>
              <a:t> </a:t>
            </a:r>
            <a:r>
              <a:rPr lang="lt-LT" dirty="0" err="1"/>
              <a:t>factors</a:t>
            </a:r>
            <a:r>
              <a:rPr lang="lt-LT" dirty="0"/>
              <a:t> </a:t>
            </a:r>
            <a:r>
              <a:rPr lang="lt-LT" dirty="0" err="1"/>
              <a:t>influencing</a:t>
            </a:r>
            <a:r>
              <a:rPr lang="lt-LT" dirty="0"/>
              <a:t> FDI </a:t>
            </a:r>
            <a:r>
              <a:rPr lang="lt-LT" dirty="0" err="1"/>
              <a:t>flows</a:t>
            </a:r>
            <a:endParaRPr lang="lt-LT" dirty="0"/>
          </a:p>
          <a:p>
            <a:r>
              <a:rPr lang="lt-LT" dirty="0"/>
              <a:t>To </a:t>
            </a:r>
            <a:r>
              <a:rPr lang="lt-LT" dirty="0" err="1"/>
              <a:t>understand</a:t>
            </a:r>
            <a:r>
              <a:rPr lang="lt-LT" dirty="0"/>
              <a:t> </a:t>
            </a:r>
            <a:r>
              <a:rPr lang="lt-LT" dirty="0" err="1"/>
              <a:t>the</a:t>
            </a:r>
            <a:r>
              <a:rPr lang="lt-LT" dirty="0"/>
              <a:t> </a:t>
            </a:r>
            <a:r>
              <a:rPr lang="lt-LT" dirty="0" err="1"/>
              <a:t>need</a:t>
            </a:r>
            <a:r>
              <a:rPr lang="lt-LT" dirty="0"/>
              <a:t> </a:t>
            </a:r>
            <a:r>
              <a:rPr lang="lt-LT" dirty="0" err="1"/>
              <a:t>of</a:t>
            </a:r>
            <a:r>
              <a:rPr lang="lt-LT" dirty="0"/>
              <a:t> </a:t>
            </a:r>
            <a:r>
              <a:rPr lang="lt-LT" dirty="0" err="1"/>
              <a:t>measures</a:t>
            </a:r>
            <a:r>
              <a:rPr lang="lt-LT" dirty="0"/>
              <a:t> </a:t>
            </a:r>
            <a:r>
              <a:rPr lang="lt-LT" dirty="0" err="1"/>
              <a:t>adopted</a:t>
            </a:r>
            <a:r>
              <a:rPr lang="lt-LT" dirty="0"/>
              <a:t> </a:t>
            </a:r>
            <a:r>
              <a:rPr lang="lt-LT" dirty="0" err="1"/>
              <a:t>for</a:t>
            </a:r>
            <a:r>
              <a:rPr lang="lt-LT" dirty="0"/>
              <a:t> </a:t>
            </a:r>
            <a:r>
              <a:rPr lang="lt-LT" dirty="0" err="1"/>
              <a:t>attracting</a:t>
            </a:r>
            <a:r>
              <a:rPr lang="lt-LT" dirty="0"/>
              <a:t> FDI</a:t>
            </a:r>
          </a:p>
        </p:txBody>
      </p:sp>
    </p:spTree>
    <p:extLst>
      <p:ext uri="{BB962C8B-B14F-4D97-AF65-F5344CB8AC3E}">
        <p14:creationId xmlns:p14="http://schemas.microsoft.com/office/powerpoint/2010/main" val="3124856405"/>
      </p:ext>
    </p:extLst>
  </p:cSld>
  <p:clrMapOvr>
    <a:masterClrMapping/>
  </p:clrMapOvr>
  <p:transition spd="slow">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6879" y="4791569"/>
            <a:ext cx="7543800" cy="914400"/>
          </a:xfrm>
        </p:spPr>
        <p:txBody>
          <a:bodyPr>
            <a:normAutofit fontScale="90000"/>
          </a:bodyPr>
          <a:lstStyle/>
          <a:p>
            <a:r>
              <a:rPr lang="en-US" sz="2800" dirty="0"/>
              <a:t>Identification Of The Country’s Attractiveness Factors For Foreign Direct Investments: </a:t>
            </a:r>
            <a:r>
              <a:rPr lang="en-US" sz="2800" dirty="0" err="1"/>
              <a:t>Ltihuania’s</a:t>
            </a:r>
            <a:r>
              <a:rPr lang="en-US" sz="2800" dirty="0"/>
              <a:t> Case</a:t>
            </a:r>
          </a:p>
        </p:txBody>
      </p:sp>
      <p:pic>
        <p:nvPicPr>
          <p:cNvPr id="4" name="Content Placeholder 3" descr="Screen Shot 2016-05-05 at 06.35.02.png"/>
          <p:cNvPicPr>
            <a:picLocks noGrp="1" noChangeAspect="1"/>
          </p:cNvPicPr>
          <p:nvPr>
            <p:ph idx="1"/>
          </p:nvPr>
        </p:nvPicPr>
        <p:blipFill rotWithShape="1">
          <a:blip r:embed="rId2">
            <a:extLst>
              <a:ext uri="{28A0092B-C50C-407E-A947-70E740481C1C}">
                <a14:useLocalDpi xmlns:a14="http://schemas.microsoft.com/office/drawing/2010/main" val="0"/>
              </a:ext>
            </a:extLst>
          </a:blip>
          <a:srcRect r="1115"/>
          <a:stretch/>
        </p:blipFill>
        <p:spPr>
          <a:xfrm>
            <a:off x="401053" y="685801"/>
            <a:ext cx="8301789" cy="3657599"/>
          </a:xfrm>
        </p:spPr>
      </p:pic>
    </p:spTree>
    <p:extLst>
      <p:ext uri="{BB962C8B-B14F-4D97-AF65-F5344CB8AC3E}">
        <p14:creationId xmlns:p14="http://schemas.microsoft.com/office/powerpoint/2010/main" val="3921141922"/>
      </p:ext>
    </p:extLst>
  </p:cSld>
  <p:clrMapOvr>
    <a:masterClrMapping/>
  </p:clrMapOvr>
  <p:transition spd="slow">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Directions of FDI policy</a:t>
            </a:r>
          </a:p>
        </p:txBody>
      </p:sp>
      <p:sp>
        <p:nvSpPr>
          <p:cNvPr id="2" name="Content Placeholder 1"/>
          <p:cNvSpPr>
            <a:spLocks noGrp="1"/>
          </p:cNvSpPr>
          <p:nvPr>
            <p:ph idx="1"/>
          </p:nvPr>
        </p:nvSpPr>
        <p:spPr>
          <a:xfrm>
            <a:off x="395536" y="2224669"/>
            <a:ext cx="8237411" cy="4190999"/>
          </a:xfrm>
        </p:spPr>
        <p:txBody>
          <a:bodyPr/>
          <a:lstStyle/>
          <a:p>
            <a:r>
              <a:rPr lang="en-US" dirty="0"/>
              <a:t>Liberal (USA-UK School)</a:t>
            </a:r>
          </a:p>
          <a:p>
            <a:endParaRPr lang="en-US" dirty="0"/>
          </a:p>
          <a:p>
            <a:r>
              <a:rPr lang="en-US" dirty="0"/>
              <a:t>Regulatory (German-Scandinavian School). Regulation is difficult to define as it is adopted in different areas</a:t>
            </a:r>
          </a:p>
          <a:p>
            <a:endParaRPr lang="en-US" dirty="0"/>
          </a:p>
          <a:p>
            <a:endParaRPr lang="en-US" dirty="0"/>
          </a:p>
        </p:txBody>
      </p:sp>
    </p:spTree>
    <p:extLst>
      <p:ext uri="{BB962C8B-B14F-4D97-AF65-F5344CB8AC3E}">
        <p14:creationId xmlns:p14="http://schemas.microsoft.com/office/powerpoint/2010/main" val="2811537400"/>
      </p:ext>
    </p:extLst>
  </p:cSld>
  <p:clrMapOvr>
    <a:masterClrMapping/>
  </p:clrMapOvr>
  <p:transition spd="slow">
    <p:wheel spokes="8"/>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869" y="189571"/>
            <a:ext cx="7543800" cy="737937"/>
          </a:xfrm>
        </p:spPr>
        <p:txBody>
          <a:bodyPr/>
          <a:lstStyle/>
          <a:p>
            <a:pPr algn="r"/>
            <a:r>
              <a:rPr lang="en-US" dirty="0"/>
              <a:t>Incentives. Definition</a:t>
            </a:r>
          </a:p>
        </p:txBody>
      </p:sp>
      <p:sp>
        <p:nvSpPr>
          <p:cNvPr id="3" name="Content Placeholder 2"/>
          <p:cNvSpPr>
            <a:spLocks noGrp="1"/>
          </p:cNvSpPr>
          <p:nvPr>
            <p:ph idx="1"/>
          </p:nvPr>
        </p:nvSpPr>
        <p:spPr>
          <a:xfrm>
            <a:off x="309691" y="1283369"/>
            <a:ext cx="8529052" cy="5574631"/>
          </a:xfrm>
        </p:spPr>
        <p:txBody>
          <a:bodyPr>
            <a:normAutofit fontScale="92500" lnSpcReduction="10000"/>
          </a:bodyPr>
          <a:lstStyle/>
          <a:p>
            <a:r>
              <a:rPr lang="en-US" dirty="0"/>
              <a:t>In general, an incentive is understood as any government measure designed to influence an investment decision, or have the effect of increasing the profit, even if these measures do not make direct influence.</a:t>
            </a:r>
          </a:p>
          <a:p>
            <a:pPr marL="18288" indent="0">
              <a:buNone/>
            </a:pPr>
            <a:endParaRPr lang="en-US" dirty="0"/>
          </a:p>
          <a:p>
            <a:r>
              <a:rPr lang="en-US" dirty="0"/>
              <a:t>FDI incentives - specific measures aimed at either increasing the rate of return of a particular FDI project or reducing its costs or risks. </a:t>
            </a:r>
          </a:p>
          <a:p>
            <a:pPr marL="18288" indent="0">
              <a:buNone/>
            </a:pPr>
            <a:endParaRPr lang="en-US" dirty="0"/>
          </a:p>
          <a:p>
            <a:r>
              <a:rPr lang="en-US" dirty="0"/>
              <a:t>In literature, investment incentives are defined as “support”, “incentives,” “initiative”, as well as “promotion”.</a:t>
            </a:r>
          </a:p>
          <a:p>
            <a:endParaRPr lang="en-US" dirty="0"/>
          </a:p>
          <a:p>
            <a:r>
              <a:rPr lang="en-US" dirty="0"/>
              <a:t>The disincentive in one region can be regarded as an incentive in a different area of a business or a branch.</a:t>
            </a:r>
          </a:p>
          <a:p>
            <a:endParaRPr lang="en-US" dirty="0"/>
          </a:p>
        </p:txBody>
      </p:sp>
    </p:spTree>
    <p:extLst>
      <p:ext uri="{BB962C8B-B14F-4D97-AF65-F5344CB8AC3E}">
        <p14:creationId xmlns:p14="http://schemas.microsoft.com/office/powerpoint/2010/main" val="1186160442"/>
      </p:ext>
    </p:extLst>
  </p:cSld>
  <p:clrMapOvr>
    <a:masterClrMapping/>
  </p:clrMapOvr>
  <p:transition spd="slow">
    <p:wheel spokes="8"/>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9767" y="-1435"/>
            <a:ext cx="7543800" cy="914400"/>
          </a:xfrm>
        </p:spPr>
        <p:txBody>
          <a:bodyPr/>
          <a:lstStyle/>
          <a:p>
            <a:pPr algn="r"/>
            <a:r>
              <a:rPr lang="en-US" dirty="0"/>
              <a:t>Role of Incentives</a:t>
            </a:r>
          </a:p>
        </p:txBody>
      </p:sp>
      <p:sp>
        <p:nvSpPr>
          <p:cNvPr id="5" name="Content Placeholder 4"/>
          <p:cNvSpPr>
            <a:spLocks noGrp="1"/>
          </p:cNvSpPr>
          <p:nvPr>
            <p:ph idx="1"/>
          </p:nvPr>
        </p:nvSpPr>
        <p:spPr>
          <a:xfrm>
            <a:off x="369324" y="1328887"/>
            <a:ext cx="8448842" cy="5237747"/>
          </a:xfrm>
        </p:spPr>
        <p:txBody>
          <a:bodyPr>
            <a:normAutofit fontScale="92500" lnSpcReduction="20000"/>
          </a:bodyPr>
          <a:lstStyle/>
          <a:p>
            <a:endParaRPr lang="en-US" dirty="0"/>
          </a:p>
          <a:p>
            <a:r>
              <a:rPr lang="en-US" dirty="0"/>
              <a:t>The primary aim of these incentives is to create a friendly business environment where foreign investors feel comfortable with the legal and financial framework of the country and have the potential to reap profit from economically viable businesses.</a:t>
            </a:r>
          </a:p>
          <a:p>
            <a:endParaRPr lang="en-US" dirty="0"/>
          </a:p>
          <a:p>
            <a:r>
              <a:rPr lang="en-US" dirty="0"/>
              <a:t>Incentives serve to win over foreign investors who are assessing the advantages of various destinations.</a:t>
            </a:r>
          </a:p>
          <a:p>
            <a:endParaRPr lang="en-US" dirty="0"/>
          </a:p>
          <a:p>
            <a:r>
              <a:rPr lang="en-US" dirty="0"/>
              <a:t>Promotion is activity spreading information about an investment-friendly climate or attempting to create a positive image of the country and provide investment services to potential investors, which can be defined as non-financial investment incentives.</a:t>
            </a:r>
          </a:p>
          <a:p>
            <a:pPr marL="18288" indent="0">
              <a:buNone/>
            </a:pPr>
            <a:endParaRPr lang="en-US" dirty="0"/>
          </a:p>
          <a:p>
            <a:endParaRPr lang="en-US" dirty="0"/>
          </a:p>
        </p:txBody>
      </p:sp>
    </p:spTree>
    <p:extLst>
      <p:ext uri="{BB962C8B-B14F-4D97-AF65-F5344CB8AC3E}">
        <p14:creationId xmlns:p14="http://schemas.microsoft.com/office/powerpoint/2010/main" val="2993258820"/>
      </p:ext>
    </p:extLst>
  </p:cSld>
  <p:clrMapOvr>
    <a:masterClrMapping/>
  </p:clrMapOvr>
  <p:transition spd="slow">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of Incentives</a:t>
            </a:r>
          </a:p>
        </p:txBody>
      </p:sp>
      <p:sp>
        <p:nvSpPr>
          <p:cNvPr id="2" name="Content Placeholder 1"/>
          <p:cNvSpPr>
            <a:spLocks noGrp="1"/>
          </p:cNvSpPr>
          <p:nvPr>
            <p:ph idx="1"/>
          </p:nvPr>
        </p:nvSpPr>
        <p:spPr>
          <a:xfrm>
            <a:off x="595188" y="2235820"/>
            <a:ext cx="7935495" cy="3657599"/>
          </a:xfrm>
        </p:spPr>
        <p:txBody>
          <a:bodyPr/>
          <a:lstStyle/>
          <a:p>
            <a:r>
              <a:rPr lang="en-GB" dirty="0"/>
              <a:t>Fiscal incentives</a:t>
            </a:r>
          </a:p>
          <a:p>
            <a:r>
              <a:rPr lang="en-GB" dirty="0"/>
              <a:t>Financial incentives</a:t>
            </a:r>
          </a:p>
          <a:p>
            <a:r>
              <a:rPr lang="en-GB" dirty="0"/>
              <a:t>Non-financial incentives</a:t>
            </a:r>
          </a:p>
          <a:p>
            <a:r>
              <a:rPr lang="en-GB" dirty="0"/>
              <a:t>Bilateral, multilateral, and international agreements</a:t>
            </a:r>
          </a:p>
        </p:txBody>
      </p:sp>
    </p:spTree>
    <p:extLst>
      <p:ext uri="{BB962C8B-B14F-4D97-AF65-F5344CB8AC3E}">
        <p14:creationId xmlns:p14="http://schemas.microsoft.com/office/powerpoint/2010/main" val="1142268583"/>
      </p:ext>
    </p:extLst>
  </p:cSld>
  <p:clrMapOvr>
    <a:masterClrMapping/>
  </p:clrMapOvr>
  <p:transition spd="slow">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Fiscal Incentives</a:t>
            </a:r>
          </a:p>
        </p:txBody>
      </p:sp>
      <p:sp>
        <p:nvSpPr>
          <p:cNvPr id="3" name="Content Placeholder 2"/>
          <p:cNvSpPr>
            <a:spLocks noGrp="1"/>
          </p:cNvSpPr>
          <p:nvPr>
            <p:ph idx="1"/>
          </p:nvPr>
        </p:nvSpPr>
        <p:spPr>
          <a:xfrm>
            <a:off x="208173" y="2157762"/>
            <a:ext cx="8756315" cy="3657599"/>
          </a:xfrm>
        </p:spPr>
        <p:txBody>
          <a:bodyPr>
            <a:normAutofit/>
          </a:bodyPr>
          <a:lstStyle/>
          <a:p>
            <a:r>
              <a:rPr lang="en-US" sz="2800" dirty="0"/>
              <a:t>Accelerated depreciation</a:t>
            </a:r>
          </a:p>
          <a:p>
            <a:r>
              <a:rPr lang="en-US" sz="2800" dirty="0"/>
              <a:t>Tax holidays</a:t>
            </a:r>
          </a:p>
          <a:p>
            <a:r>
              <a:rPr lang="en-US" sz="2800" dirty="0"/>
              <a:t>Preferential tax rates</a:t>
            </a:r>
          </a:p>
          <a:p>
            <a:r>
              <a:rPr lang="en-US" sz="2800" dirty="0"/>
              <a:t>Tax exemption </a:t>
            </a:r>
          </a:p>
          <a:p>
            <a:r>
              <a:rPr lang="en-US" sz="2800" dirty="0"/>
              <a:t>Tax credits, including the measures relating to social security contributions and investment reserves</a:t>
            </a:r>
          </a:p>
        </p:txBody>
      </p:sp>
    </p:spTree>
    <p:extLst>
      <p:ext uri="{BB962C8B-B14F-4D97-AF65-F5344CB8AC3E}">
        <p14:creationId xmlns:p14="http://schemas.microsoft.com/office/powerpoint/2010/main" val="1755701577"/>
      </p:ext>
    </p:extLst>
  </p:cSld>
  <p:clrMapOvr>
    <a:masterClrMapping/>
  </p:clrMapOvr>
  <p:transition spd="slow">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891" y="132315"/>
            <a:ext cx="7543800" cy="914400"/>
          </a:xfrm>
        </p:spPr>
        <p:txBody>
          <a:bodyPr/>
          <a:lstStyle/>
          <a:p>
            <a:pPr algn="r"/>
            <a:r>
              <a:rPr lang="en-US" dirty="0"/>
              <a:t>Fiscal Incentives</a:t>
            </a:r>
          </a:p>
        </p:txBody>
      </p:sp>
      <p:sp>
        <p:nvSpPr>
          <p:cNvPr id="2" name="Content Placeholder 1"/>
          <p:cNvSpPr>
            <a:spLocks noGrp="1"/>
          </p:cNvSpPr>
          <p:nvPr>
            <p:ph idx="1"/>
          </p:nvPr>
        </p:nvSpPr>
        <p:spPr>
          <a:xfrm>
            <a:off x="247181" y="1422725"/>
            <a:ext cx="8122653" cy="4826000"/>
          </a:xfrm>
        </p:spPr>
        <p:txBody>
          <a:bodyPr>
            <a:normAutofit/>
          </a:bodyPr>
          <a:lstStyle/>
          <a:p>
            <a:r>
              <a:rPr lang="en-US" sz="2800" dirty="0"/>
              <a:t>Fiscal measures are designed to encourage investment in various business sectors. Fiscal incentives include narrower policy goals:</a:t>
            </a:r>
          </a:p>
          <a:p>
            <a:pPr lvl="1"/>
            <a:r>
              <a:rPr lang="en-US" sz="2800" dirty="0"/>
              <a:t>promotion of regional development,</a:t>
            </a:r>
          </a:p>
          <a:p>
            <a:pPr lvl="1"/>
            <a:r>
              <a:rPr lang="en-US" sz="2800" dirty="0"/>
              <a:t> R&amp;D,</a:t>
            </a:r>
          </a:p>
          <a:p>
            <a:pPr lvl="1"/>
            <a:r>
              <a:rPr lang="en-US" sz="2800" dirty="0"/>
              <a:t> development of Investment Projects</a:t>
            </a:r>
          </a:p>
          <a:p>
            <a:pPr lvl="1"/>
            <a:r>
              <a:rPr lang="en-US" sz="2800" dirty="0"/>
              <a:t>problems of specific business sectors</a:t>
            </a:r>
          </a:p>
        </p:txBody>
      </p:sp>
    </p:spTree>
    <p:extLst>
      <p:ext uri="{BB962C8B-B14F-4D97-AF65-F5344CB8AC3E}">
        <p14:creationId xmlns:p14="http://schemas.microsoft.com/office/powerpoint/2010/main" val="4115623476"/>
      </p:ext>
    </p:extLst>
  </p:cSld>
  <p:clrMapOvr>
    <a:masterClrMapping/>
  </p:clrMapOvr>
  <p:transition spd="slow">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Incentives</a:t>
            </a:r>
          </a:p>
        </p:txBody>
      </p:sp>
      <p:sp>
        <p:nvSpPr>
          <p:cNvPr id="3" name="Content Placeholder 2"/>
          <p:cNvSpPr>
            <a:spLocks noGrp="1"/>
          </p:cNvSpPr>
          <p:nvPr>
            <p:ph idx="1"/>
          </p:nvPr>
        </p:nvSpPr>
        <p:spPr>
          <a:xfrm>
            <a:off x="866449" y="2060848"/>
            <a:ext cx="7452360" cy="3657599"/>
          </a:xfrm>
        </p:spPr>
        <p:txBody>
          <a:bodyPr>
            <a:noAutofit/>
          </a:bodyPr>
          <a:lstStyle/>
          <a:p>
            <a:r>
              <a:rPr lang="en-US" sz="3200" dirty="0"/>
              <a:t>Grants,</a:t>
            </a:r>
          </a:p>
          <a:p>
            <a:r>
              <a:rPr lang="en-US" sz="3200" dirty="0"/>
              <a:t>Support </a:t>
            </a:r>
          </a:p>
          <a:p>
            <a:r>
              <a:rPr lang="en-US" sz="3200" dirty="0"/>
              <a:t>Preferential loans</a:t>
            </a:r>
          </a:p>
          <a:p>
            <a:r>
              <a:rPr lang="en-US" sz="3200" dirty="0"/>
              <a:t>Loan guarantees</a:t>
            </a:r>
          </a:p>
          <a:p>
            <a:r>
              <a:rPr lang="en-US" sz="3200" dirty="0"/>
              <a:t>Interest rate subsidy </a:t>
            </a:r>
          </a:p>
          <a:p>
            <a:r>
              <a:rPr lang="en-US" sz="3200" dirty="0"/>
              <a:t>Subsidies for job creation</a:t>
            </a:r>
          </a:p>
          <a:p>
            <a:r>
              <a:rPr lang="en-US" sz="3200" dirty="0"/>
              <a:t>Subsidies for training</a:t>
            </a:r>
          </a:p>
        </p:txBody>
      </p:sp>
    </p:spTree>
    <p:extLst>
      <p:ext uri="{BB962C8B-B14F-4D97-AF65-F5344CB8AC3E}">
        <p14:creationId xmlns:p14="http://schemas.microsoft.com/office/powerpoint/2010/main" val="508413774"/>
      </p:ext>
    </p:extLst>
  </p:cSld>
  <p:clrMapOvr>
    <a:masterClrMapping/>
  </p:clrMapOvr>
  <p:transition spd="slow">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9532" y="313147"/>
            <a:ext cx="8568952" cy="936104"/>
          </a:xfrm>
        </p:spPr>
        <p:txBody>
          <a:bodyPr>
            <a:normAutofit fontScale="90000"/>
          </a:bodyPr>
          <a:lstStyle/>
          <a:p>
            <a:pPr algn="ctr"/>
            <a:r>
              <a:rPr lang="en-US" sz="3600" dirty="0"/>
              <a:t>Advantages and Disadvantages of Employing FDI Incentives</a:t>
            </a:r>
          </a:p>
        </p:txBody>
      </p:sp>
      <p:sp>
        <p:nvSpPr>
          <p:cNvPr id="8" name="Content Placeholder 7"/>
          <p:cNvSpPr>
            <a:spLocks noGrp="1"/>
          </p:cNvSpPr>
          <p:nvPr>
            <p:ph sz="half" idx="1"/>
          </p:nvPr>
        </p:nvSpPr>
        <p:spPr>
          <a:xfrm>
            <a:off x="359532" y="2590056"/>
            <a:ext cx="4248472" cy="4176464"/>
          </a:xfrm>
        </p:spPr>
        <p:txBody>
          <a:bodyPr/>
          <a:lstStyle/>
          <a:p>
            <a:r>
              <a:rPr lang="en-US" dirty="0"/>
              <a:t>Fiscal measures would encourage economic growth.</a:t>
            </a:r>
          </a:p>
          <a:p>
            <a:r>
              <a:rPr lang="en-US" dirty="0"/>
              <a:t>Grants have the long–term affect on MNCs decisions to make investments</a:t>
            </a:r>
          </a:p>
        </p:txBody>
      </p:sp>
      <p:sp>
        <p:nvSpPr>
          <p:cNvPr id="10" name="Content Placeholder 9"/>
          <p:cNvSpPr>
            <a:spLocks noGrp="1"/>
          </p:cNvSpPr>
          <p:nvPr>
            <p:ph sz="half" idx="2"/>
          </p:nvPr>
        </p:nvSpPr>
        <p:spPr>
          <a:xfrm>
            <a:off x="4889376" y="2681536"/>
            <a:ext cx="4254624" cy="4176464"/>
          </a:xfrm>
        </p:spPr>
        <p:txBody>
          <a:bodyPr>
            <a:normAutofit fontScale="92500" lnSpcReduction="20000"/>
          </a:bodyPr>
          <a:lstStyle/>
          <a:p>
            <a:r>
              <a:rPr lang="en-US" dirty="0"/>
              <a:t>May bring exceptional losses to the state budget.</a:t>
            </a:r>
          </a:p>
          <a:p>
            <a:r>
              <a:rPr lang="en-US" dirty="0"/>
              <a:t>Rise to costly “bidding wars”.</a:t>
            </a:r>
          </a:p>
          <a:p>
            <a:r>
              <a:rPr lang="en-US" dirty="0"/>
              <a:t>cause only short–term positive effect in attracting FDI as MNCs tend to “move” their capital and select business–friendly environment</a:t>
            </a:r>
          </a:p>
          <a:p>
            <a:endParaRPr lang="en-US" dirty="0"/>
          </a:p>
        </p:txBody>
      </p:sp>
      <p:sp>
        <p:nvSpPr>
          <p:cNvPr id="7" name="Text Placeholder 6"/>
          <p:cNvSpPr>
            <a:spLocks noGrp="1"/>
          </p:cNvSpPr>
          <p:nvPr>
            <p:ph type="body" idx="4294967295"/>
          </p:nvPr>
        </p:nvSpPr>
        <p:spPr>
          <a:xfrm>
            <a:off x="0" y="1743075"/>
            <a:ext cx="3273425" cy="639763"/>
          </a:xfrm>
        </p:spPr>
        <p:txBody>
          <a:bodyPr/>
          <a:lstStyle/>
          <a:p>
            <a:pPr marL="0" indent="0">
              <a:buNone/>
            </a:pPr>
            <a:r>
              <a:rPr lang="en-US" b="1" i="1" dirty="0"/>
              <a:t>Advantages</a:t>
            </a:r>
          </a:p>
        </p:txBody>
      </p:sp>
      <p:sp>
        <p:nvSpPr>
          <p:cNvPr id="9" name="Text Placeholder 8"/>
          <p:cNvSpPr>
            <a:spLocks noGrp="1"/>
          </p:cNvSpPr>
          <p:nvPr>
            <p:ph type="body" sz="quarter" idx="4294967295"/>
          </p:nvPr>
        </p:nvSpPr>
        <p:spPr>
          <a:xfrm>
            <a:off x="5870575" y="1660525"/>
            <a:ext cx="3273425" cy="639763"/>
          </a:xfrm>
        </p:spPr>
        <p:txBody>
          <a:bodyPr/>
          <a:lstStyle/>
          <a:p>
            <a:pPr marL="0" indent="0">
              <a:buNone/>
            </a:pPr>
            <a:r>
              <a:rPr lang="en-US" b="1" i="1" dirty="0"/>
              <a:t>Disadvantages</a:t>
            </a:r>
          </a:p>
        </p:txBody>
      </p:sp>
    </p:spTree>
    <p:extLst>
      <p:ext uri="{BB962C8B-B14F-4D97-AF65-F5344CB8AC3E}">
        <p14:creationId xmlns:p14="http://schemas.microsoft.com/office/powerpoint/2010/main" val="23408860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94FA3D-6F4C-EC4B-8B42-1B758D7F7E8F}"/>
              </a:ext>
            </a:extLst>
          </p:cNvPr>
          <p:cNvSpPr>
            <a:spLocks noGrp="1"/>
          </p:cNvSpPr>
          <p:nvPr>
            <p:ph type="ctrTitle"/>
          </p:nvPr>
        </p:nvSpPr>
        <p:spPr/>
        <p:txBody>
          <a:bodyPr/>
          <a:lstStyle/>
          <a:p>
            <a:r>
              <a:rPr lang="en-US" dirty="0"/>
              <a:t>Documents related to the promotion of foreign direct investment in Lithuania </a:t>
            </a:r>
            <a:br>
              <a:rPr lang="en-US" dirty="0"/>
            </a:br>
            <a:endParaRPr lang="lt-LT" dirty="0"/>
          </a:p>
        </p:txBody>
      </p:sp>
    </p:spTree>
    <p:extLst>
      <p:ext uri="{BB962C8B-B14F-4D97-AF65-F5344CB8AC3E}">
        <p14:creationId xmlns:p14="http://schemas.microsoft.com/office/powerpoint/2010/main" val="1749514101"/>
      </p:ext>
    </p:extLst>
  </p:cSld>
  <p:clrMapOvr>
    <a:masterClrMapping/>
  </p:clrMapOvr>
  <p:transition spd="slow">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540" y="206048"/>
            <a:ext cx="7543800" cy="577516"/>
          </a:xfrm>
        </p:spPr>
        <p:txBody>
          <a:bodyPr>
            <a:normAutofit fontScale="90000"/>
          </a:bodyPr>
          <a:lstStyle/>
          <a:p>
            <a:pPr algn="r"/>
            <a:r>
              <a:rPr lang="en-US" dirty="0"/>
              <a:t>Definition</a:t>
            </a:r>
          </a:p>
        </p:txBody>
      </p:sp>
      <p:sp>
        <p:nvSpPr>
          <p:cNvPr id="3" name="Content Placeholder 2"/>
          <p:cNvSpPr>
            <a:spLocks noGrp="1"/>
          </p:cNvSpPr>
          <p:nvPr>
            <p:ph idx="1"/>
          </p:nvPr>
        </p:nvSpPr>
        <p:spPr>
          <a:xfrm>
            <a:off x="542940" y="896760"/>
            <a:ext cx="8012400" cy="5039895"/>
          </a:xfrm>
        </p:spPr>
        <p:txBody>
          <a:bodyPr>
            <a:normAutofit fontScale="92500" lnSpcReduction="10000"/>
          </a:bodyPr>
          <a:lstStyle/>
          <a:p>
            <a:r>
              <a:rPr lang="en-GB" dirty="0"/>
              <a:t>Foreign Direct Investment - investments made by individuals or enterprises that have their centre of economic interest in an economy other than the economy in which they invest.</a:t>
            </a:r>
          </a:p>
          <a:p>
            <a:pPr marL="18288" indent="0">
              <a:buNone/>
            </a:pPr>
            <a:endParaRPr lang="en-GB" dirty="0"/>
          </a:p>
          <a:p>
            <a:r>
              <a:rPr lang="en-GB" dirty="0"/>
              <a:t>Foreign Direct Investment is a flow of lending to or purchase of ownership in, a foreign enterprise that is largely owned by residents of the investing country.</a:t>
            </a:r>
          </a:p>
          <a:p>
            <a:pPr marL="18288" indent="0">
              <a:buNone/>
            </a:pPr>
            <a:endParaRPr lang="en-GB" dirty="0"/>
          </a:p>
          <a:p>
            <a:r>
              <a:rPr lang="en-GB" dirty="0"/>
              <a:t>Foreign Direct Investment is established when a resident in one economy owns 10 per cent or more of the ordinary shares or voting power of an </a:t>
            </a:r>
            <a:r>
              <a:rPr lang="en-US" dirty="0"/>
              <a:t>enterprise in the foreign country,</a:t>
            </a:r>
          </a:p>
        </p:txBody>
      </p:sp>
    </p:spTree>
    <p:extLst>
      <p:ext uri="{BB962C8B-B14F-4D97-AF65-F5344CB8AC3E}">
        <p14:creationId xmlns:p14="http://schemas.microsoft.com/office/powerpoint/2010/main" val="266559268"/>
      </p:ext>
    </p:extLst>
  </p:cSld>
  <p:clrMapOvr>
    <a:masterClrMapping/>
  </p:clrMapOvr>
  <p:transition spd="slow">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CA5AE88-22E4-BC42-9014-6344D000780E}"/>
              </a:ext>
            </a:extLst>
          </p:cNvPr>
          <p:cNvGraphicFramePr>
            <a:graphicFrameLocks noGrp="1"/>
          </p:cNvGraphicFramePr>
          <p:nvPr>
            <p:ph idx="1"/>
            <p:extLst>
              <p:ext uri="{D42A27DB-BD31-4B8C-83A1-F6EECF244321}">
                <p14:modId xmlns:p14="http://schemas.microsoft.com/office/powerpoint/2010/main" val="1812755014"/>
              </p:ext>
            </p:extLst>
          </p:nvPr>
        </p:nvGraphicFramePr>
        <p:xfrm>
          <a:off x="0" y="278781"/>
          <a:ext cx="9144000" cy="6247249"/>
        </p:xfrm>
        <a:graphic>
          <a:graphicData uri="http://schemas.openxmlformats.org/drawingml/2006/table">
            <a:tbl>
              <a:tblPr firstRow="1" bandRow="1">
                <a:tableStyleId>{5C22544A-7EE6-4342-B048-85BDC9FD1C3A}</a:tableStyleId>
              </a:tblPr>
              <a:tblGrid>
                <a:gridCol w="1660535">
                  <a:extLst>
                    <a:ext uri="{9D8B030D-6E8A-4147-A177-3AD203B41FA5}">
                      <a16:colId xmlns:a16="http://schemas.microsoft.com/office/drawing/2014/main" val="507321171"/>
                    </a:ext>
                  </a:extLst>
                </a:gridCol>
                <a:gridCol w="3902885">
                  <a:extLst>
                    <a:ext uri="{9D8B030D-6E8A-4147-A177-3AD203B41FA5}">
                      <a16:colId xmlns:a16="http://schemas.microsoft.com/office/drawing/2014/main" val="1746561832"/>
                    </a:ext>
                  </a:extLst>
                </a:gridCol>
                <a:gridCol w="3580580">
                  <a:extLst>
                    <a:ext uri="{9D8B030D-6E8A-4147-A177-3AD203B41FA5}">
                      <a16:colId xmlns:a16="http://schemas.microsoft.com/office/drawing/2014/main" val="1283498352"/>
                    </a:ext>
                  </a:extLst>
                </a:gridCol>
              </a:tblGrid>
              <a:tr h="324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latin typeface="+mn-lt"/>
                          <a:ea typeface="+mn-ea"/>
                          <a:cs typeface="+mn-cs"/>
                        </a:rPr>
                        <a:t>Document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Priority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Measures to attract investment </a:t>
                      </a:r>
                      <a:endParaRPr lang="en-US" sz="1600" dirty="0"/>
                    </a:p>
                  </a:txBody>
                  <a:tcPr/>
                </a:tc>
                <a:extLst>
                  <a:ext uri="{0D108BD9-81ED-4DB2-BD59-A6C34878D82A}">
                    <a16:rowId xmlns:a16="http://schemas.microsoft.com/office/drawing/2014/main" val="1829136061"/>
                  </a:ext>
                </a:extLst>
              </a:tr>
              <a:tr h="972989">
                <a:tc>
                  <a:txBody>
                    <a:bodyPr/>
                    <a:lstStyle/>
                    <a:p>
                      <a:r>
                        <a:rPr lang="en-US" sz="1200" kern="1200" dirty="0">
                          <a:solidFill>
                            <a:schemeClr val="dk1"/>
                          </a:solidFill>
                          <a:effectLst/>
                          <a:latin typeface="+mn-lt"/>
                          <a:ea typeface="+mn-ea"/>
                          <a:cs typeface="+mn-cs"/>
                        </a:rPr>
                        <a:t>Investment Law </a:t>
                      </a:r>
                      <a:endParaRPr lang="en-US" sz="1200" dirty="0">
                        <a:effectLst/>
                      </a:endParaRPr>
                    </a:p>
                    <a:p>
                      <a:r>
                        <a:rPr lang="en-US" sz="1200" kern="1200" dirty="0">
                          <a:solidFill>
                            <a:schemeClr val="dk1"/>
                          </a:solidFill>
                          <a:effectLst/>
                          <a:latin typeface="+mn-lt"/>
                          <a:ea typeface="+mn-ea"/>
                          <a:cs typeface="+mn-cs"/>
                        </a:rPr>
                        <a:t>(1999) </a:t>
                      </a:r>
                      <a:endParaRPr 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Greenfield investments, investment in unfinished buildings; investment in problematic regions; investments in free economic zones, science and technology parks; investment in innovation, investments into </a:t>
                      </a:r>
                      <a:r>
                        <a:rPr lang="en-US" sz="1200" kern="1200" dirty="0" err="1">
                          <a:solidFill>
                            <a:schemeClr val="dk1"/>
                          </a:solidFill>
                          <a:effectLst/>
                          <a:latin typeface="+mn-lt"/>
                          <a:ea typeface="+mn-ea"/>
                          <a:cs typeface="+mn-cs"/>
                        </a:rPr>
                        <a:t>centres</a:t>
                      </a:r>
                      <a:r>
                        <a:rPr lang="en-US" sz="1200" kern="1200" dirty="0">
                          <a:solidFill>
                            <a:schemeClr val="dk1"/>
                          </a:solidFill>
                          <a:effectLst/>
                          <a:latin typeface="+mn-lt"/>
                          <a:ea typeface="+mn-ea"/>
                          <a:cs typeface="+mn-cs"/>
                        </a:rPr>
                        <a:t> of knowledge economics – clusters. </a:t>
                      </a:r>
                      <a:endParaRPr 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Tax incentives; staff retraining costs partially or completely covered; loans to the state (municipal) guarantee; state land leased to the investor at auction. </a:t>
                      </a:r>
                      <a:endParaRPr lang="en-US" sz="1200" dirty="0">
                        <a:effectLst/>
                      </a:endParaRPr>
                    </a:p>
                    <a:p>
                      <a:endParaRPr lang="lt-LT" sz="1200" dirty="0"/>
                    </a:p>
                  </a:txBody>
                  <a:tcPr/>
                </a:tc>
                <a:extLst>
                  <a:ext uri="{0D108BD9-81ED-4DB2-BD59-A6C34878D82A}">
                    <a16:rowId xmlns:a16="http://schemas.microsoft.com/office/drawing/2014/main" val="2836182481"/>
                  </a:ext>
                </a:extLst>
              </a:tr>
              <a:tr h="972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Free economic zone</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Act (1995) </a:t>
                      </a:r>
                      <a:endParaRPr 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 international trade, production and export of financial activities; scientific-technical progress in developing and installing companies and organizations; the creation of new jobs </a:t>
                      </a:r>
                      <a:endParaRPr lang="en-US" sz="1200" dirty="0">
                        <a:effectLst/>
                      </a:endParaRPr>
                    </a:p>
                    <a:p>
                      <a:endParaRPr lang="lt-L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For rental state land is paid a reduced up to 50per cent land tax; tax holidays; 50per cent reduced income tax rate; dividends are exempt; other tax concessions as regards under the law. </a:t>
                      </a:r>
                      <a:endParaRPr lang="en-US" sz="1200" dirty="0">
                        <a:effectLst/>
                      </a:endParaRPr>
                    </a:p>
                  </a:txBody>
                  <a:tcPr/>
                </a:tc>
                <a:extLst>
                  <a:ext uri="{0D108BD9-81ED-4DB2-BD59-A6C34878D82A}">
                    <a16:rowId xmlns:a16="http://schemas.microsoft.com/office/drawing/2014/main" val="3486871157"/>
                  </a:ext>
                </a:extLst>
              </a:tr>
              <a:tr h="1149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Investment Promotion </a:t>
                      </a:r>
                      <a:r>
                        <a:rPr lang="en-US" sz="1200" kern="1200" dirty="0" err="1">
                          <a:solidFill>
                            <a:schemeClr val="dk1"/>
                          </a:solidFill>
                          <a:effectLst/>
                          <a:latin typeface="+mn-lt"/>
                          <a:ea typeface="+mn-ea"/>
                          <a:cs typeface="+mn-cs"/>
                        </a:rPr>
                        <a:t>Programme</a:t>
                      </a:r>
                      <a:r>
                        <a:rPr lang="en-US" sz="1200" kern="1200" dirty="0">
                          <a:solidFill>
                            <a:schemeClr val="dk1"/>
                          </a:solidFill>
                          <a:effectLst/>
                          <a:latin typeface="+mn-lt"/>
                          <a:ea typeface="+mn-ea"/>
                          <a:cs typeface="+mn-cs"/>
                        </a:rPr>
                        <a:t> 2008-2013</a:t>
                      </a:r>
                      <a:endParaRPr 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Development of high-tech and medium high-tech sectors, or enhancement of companies generating high value added products; employment issues. </a:t>
                      </a:r>
                      <a:endParaRPr 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Improving the image of the country; Design and development of investment promotion measures; flexible </a:t>
                      </a:r>
                      <a:r>
                        <a:rPr lang="en-US" sz="1200" kern="1200" dirty="0" err="1">
                          <a:solidFill>
                            <a:schemeClr val="dk1"/>
                          </a:solidFill>
                          <a:effectLst/>
                          <a:latin typeface="+mn-lt"/>
                          <a:ea typeface="+mn-ea"/>
                          <a:cs typeface="+mn-cs"/>
                        </a:rPr>
                        <a:t>labour</a:t>
                      </a:r>
                      <a:r>
                        <a:rPr lang="en-US" sz="1200" kern="1200" dirty="0">
                          <a:solidFill>
                            <a:schemeClr val="dk1"/>
                          </a:solidFill>
                          <a:effectLst/>
                          <a:latin typeface="+mn-lt"/>
                          <a:ea typeface="+mn-ea"/>
                          <a:cs typeface="+mn-cs"/>
                        </a:rPr>
                        <a:t> laws; </a:t>
                      </a:r>
                      <a:r>
                        <a:rPr lang="en-US" sz="1200" kern="1200" dirty="0" err="1">
                          <a:solidFill>
                            <a:schemeClr val="dk1"/>
                          </a:solidFill>
                          <a:effectLst/>
                          <a:latin typeface="+mn-lt"/>
                          <a:ea typeface="+mn-ea"/>
                          <a:cs typeface="+mn-cs"/>
                        </a:rPr>
                        <a:t>favourable</a:t>
                      </a:r>
                      <a:r>
                        <a:rPr lang="en-US" sz="1200" kern="1200" dirty="0">
                          <a:solidFill>
                            <a:schemeClr val="dk1"/>
                          </a:solidFill>
                          <a:effectLst/>
                          <a:latin typeface="+mn-lt"/>
                          <a:ea typeface="+mn-ea"/>
                          <a:cs typeface="+mn-cs"/>
                        </a:rPr>
                        <a:t> tax environment for businesses; rapid construction permit sand licensing; Provision of EU Structural Funds; PP network expansion </a:t>
                      </a:r>
                      <a:endParaRPr lang="en-US" sz="1200" dirty="0">
                        <a:effectLst/>
                      </a:endParaRPr>
                    </a:p>
                  </a:txBody>
                  <a:tcPr/>
                </a:tc>
                <a:extLst>
                  <a:ext uri="{0D108BD9-81ED-4DB2-BD59-A6C34878D82A}">
                    <a16:rowId xmlns:a16="http://schemas.microsoft.com/office/drawing/2014/main" val="1110076180"/>
                  </a:ext>
                </a:extLst>
              </a:tr>
              <a:tr h="61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dk1"/>
                          </a:solidFill>
                          <a:effectLst/>
                          <a:latin typeface="+mn-lt"/>
                          <a:ea typeface="+mn-ea"/>
                          <a:cs typeface="+mn-cs"/>
                        </a:rPr>
                        <a:t>Programme</a:t>
                      </a:r>
                      <a:r>
                        <a:rPr lang="en-US" sz="1200" kern="1200" dirty="0">
                          <a:solidFill>
                            <a:schemeClr val="dk1"/>
                          </a:solidFill>
                          <a:effectLst/>
                          <a:latin typeface="+mn-lt"/>
                          <a:ea typeface="+mn-ea"/>
                          <a:cs typeface="+mn-cs"/>
                        </a:rPr>
                        <a:t> of XV Government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Companies with a global and long-term growth potential; innovative and creating high added value; promoting technical and technological progress.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Not specified </a:t>
                      </a:r>
                      <a:endParaRPr lang="en-US" sz="1200" dirty="0"/>
                    </a:p>
                    <a:p>
                      <a:endParaRPr lang="lt-LT" sz="1200" dirty="0"/>
                    </a:p>
                  </a:txBody>
                  <a:tcPr/>
                </a:tc>
                <a:extLst>
                  <a:ext uri="{0D108BD9-81ED-4DB2-BD59-A6C34878D82A}">
                    <a16:rowId xmlns:a16="http://schemas.microsoft.com/office/drawing/2014/main" val="1363435277"/>
                  </a:ext>
                </a:extLst>
              </a:tr>
              <a:tr h="508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dk1"/>
                          </a:solidFill>
                          <a:effectLst/>
                          <a:latin typeface="+mn-lt"/>
                          <a:ea typeface="+mn-ea"/>
                          <a:cs typeface="+mn-cs"/>
                        </a:rPr>
                        <a:t>Programme</a:t>
                      </a:r>
                      <a:r>
                        <a:rPr lang="en-US" sz="1200" kern="1200" dirty="0">
                          <a:solidFill>
                            <a:schemeClr val="dk1"/>
                          </a:solidFill>
                          <a:effectLst/>
                          <a:latin typeface="+mn-lt"/>
                          <a:ea typeface="+mn-ea"/>
                          <a:cs typeface="+mn-cs"/>
                        </a:rPr>
                        <a:t> of XVI Government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FDI directed into the industrial sector, their efficiency and development; increasing employment; effective FDI.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Not specified </a:t>
                      </a:r>
                      <a:endParaRPr lang="en-US" sz="1200" dirty="0"/>
                    </a:p>
                  </a:txBody>
                  <a:tcPr/>
                </a:tc>
                <a:extLst>
                  <a:ext uri="{0D108BD9-81ED-4DB2-BD59-A6C34878D82A}">
                    <a16:rowId xmlns:a16="http://schemas.microsoft.com/office/drawing/2014/main" val="113814570"/>
                  </a:ext>
                </a:extLst>
              </a:tr>
              <a:tr h="1563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Investment </a:t>
                      </a:r>
                      <a:r>
                        <a:rPr lang="en-US" sz="1200" kern="1200" dirty="0" err="1">
                          <a:solidFill>
                            <a:schemeClr val="dk1"/>
                          </a:solidFill>
                          <a:effectLst/>
                          <a:latin typeface="+mn-lt"/>
                          <a:ea typeface="+mn-ea"/>
                          <a:cs typeface="+mn-cs"/>
                        </a:rPr>
                        <a:t>Pormotion</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Programme</a:t>
                      </a:r>
                      <a:r>
                        <a:rPr lang="en-US" sz="1200" kern="1200" dirty="0">
                          <a:solidFill>
                            <a:schemeClr val="dk1"/>
                          </a:solidFill>
                          <a:effectLst/>
                          <a:latin typeface="+mn-lt"/>
                          <a:ea typeface="+mn-ea"/>
                          <a:cs typeface="+mn-cs"/>
                        </a:rPr>
                        <a:t> 2014-2020</a:t>
                      </a:r>
                      <a:endParaRPr lang="en-US" sz="1200" dirty="0">
                        <a:effectLst/>
                      </a:endParaRPr>
                    </a:p>
                    <a:p>
                      <a:endParaRPr lang="lt-L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High-skilled jobs; high-tech and medium high-tech sectors; services, production and manufacturing companies seeking high-tech and medium-high technology and the use of high value-added product development and their export </a:t>
                      </a:r>
                      <a:endParaRPr lang="en-US" sz="1200" dirty="0">
                        <a:effectLst/>
                      </a:endParaRPr>
                    </a:p>
                    <a:p>
                      <a:endParaRPr lang="lt-L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Next to financial create tax measures; not into </a:t>
                      </a:r>
                      <a:r>
                        <a:rPr lang="en-US" sz="1200" kern="1200" dirty="0" err="1">
                          <a:solidFill>
                            <a:schemeClr val="dk1"/>
                          </a:solidFill>
                          <a:effectLst/>
                          <a:latin typeface="+mn-lt"/>
                          <a:ea typeface="+mn-ea"/>
                          <a:cs typeface="+mn-cs"/>
                        </a:rPr>
                        <a:t>favour</a:t>
                      </a:r>
                      <a:r>
                        <a:rPr lang="en-US" sz="1200" kern="1200" dirty="0">
                          <a:solidFill>
                            <a:schemeClr val="dk1"/>
                          </a:solidFill>
                          <a:effectLst/>
                          <a:latin typeface="+mn-lt"/>
                          <a:ea typeface="+mn-ea"/>
                          <a:cs typeface="+mn-cs"/>
                        </a:rPr>
                        <a:t> of green field investments and its specific areas; removal of bureaucratic and administrative barriers to business; </a:t>
                      </a:r>
                      <a:r>
                        <a:rPr lang="en-US" sz="1200" kern="1200" dirty="0" err="1">
                          <a:solidFill>
                            <a:schemeClr val="dk1"/>
                          </a:solidFill>
                          <a:effectLst/>
                          <a:latin typeface="+mn-lt"/>
                          <a:ea typeface="+mn-ea"/>
                          <a:cs typeface="+mn-cs"/>
                        </a:rPr>
                        <a:t>favourable</a:t>
                      </a:r>
                      <a:r>
                        <a:rPr lang="en-US" sz="1200" kern="1200" dirty="0">
                          <a:solidFill>
                            <a:schemeClr val="dk1"/>
                          </a:solidFill>
                          <a:effectLst/>
                          <a:latin typeface="+mn-lt"/>
                          <a:ea typeface="+mn-ea"/>
                          <a:cs typeface="+mn-cs"/>
                        </a:rPr>
                        <a:t> tax environment for business creation; Business Control System’s simplification; liberalization of </a:t>
                      </a:r>
                      <a:r>
                        <a:rPr lang="en-US" sz="1200" kern="1200" dirty="0" err="1">
                          <a:solidFill>
                            <a:schemeClr val="dk1"/>
                          </a:solidFill>
                          <a:effectLst/>
                          <a:latin typeface="+mn-lt"/>
                          <a:ea typeface="+mn-ea"/>
                          <a:cs typeface="+mn-cs"/>
                        </a:rPr>
                        <a:t>labour</a:t>
                      </a:r>
                      <a:r>
                        <a:rPr lang="en-US" sz="1200" kern="1200" dirty="0">
                          <a:solidFill>
                            <a:schemeClr val="dk1"/>
                          </a:solidFill>
                          <a:effectLst/>
                          <a:latin typeface="+mn-lt"/>
                          <a:ea typeface="+mn-ea"/>
                          <a:cs typeface="+mn-cs"/>
                        </a:rPr>
                        <a:t> relations; improving the state of infrastructure. </a:t>
                      </a:r>
                      <a:endParaRPr lang="en-US" sz="1200" dirty="0">
                        <a:effectLst/>
                      </a:endParaRPr>
                    </a:p>
                  </a:txBody>
                  <a:tcPr/>
                </a:tc>
                <a:extLst>
                  <a:ext uri="{0D108BD9-81ED-4DB2-BD59-A6C34878D82A}">
                    <a16:rowId xmlns:a16="http://schemas.microsoft.com/office/drawing/2014/main" val="181077626"/>
                  </a:ext>
                </a:extLst>
              </a:tr>
            </a:tbl>
          </a:graphicData>
        </a:graphic>
      </p:graphicFrame>
    </p:spTree>
    <p:extLst>
      <p:ext uri="{BB962C8B-B14F-4D97-AF65-F5344CB8AC3E}">
        <p14:creationId xmlns:p14="http://schemas.microsoft.com/office/powerpoint/2010/main" val="1523563023"/>
      </p:ext>
    </p:extLst>
  </p:cSld>
  <p:clrMapOvr>
    <a:masterClrMapping/>
  </p:clrMapOvr>
  <p:transition spd="slow">
    <p:wheel spokes="8"/>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424" y="0"/>
            <a:ext cx="8075243" cy="914400"/>
          </a:xfrm>
        </p:spPr>
        <p:txBody>
          <a:bodyPr>
            <a:normAutofit fontScale="90000"/>
          </a:bodyPr>
          <a:lstStyle/>
          <a:p>
            <a:r>
              <a:rPr lang="en-US" sz="3200" dirty="0"/>
              <a:t>Expert’s Assessment of the Adoption of Foreign Direct investment Incentives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6846421"/>
              </p:ext>
            </p:extLst>
          </p:nvPr>
        </p:nvGraphicFramePr>
        <p:xfrm>
          <a:off x="118520" y="1154151"/>
          <a:ext cx="8712147" cy="3931920"/>
        </p:xfrm>
        <a:graphic>
          <a:graphicData uri="http://schemas.openxmlformats.org/drawingml/2006/table">
            <a:tbl>
              <a:tblPr firstRow="1" bandRow="1">
                <a:tableStyleId>{5C22544A-7EE6-4342-B048-85BDC9FD1C3A}</a:tableStyleId>
              </a:tblPr>
              <a:tblGrid>
                <a:gridCol w="2904049">
                  <a:extLst>
                    <a:ext uri="{9D8B030D-6E8A-4147-A177-3AD203B41FA5}">
                      <a16:colId xmlns:a16="http://schemas.microsoft.com/office/drawing/2014/main" val="20000"/>
                    </a:ext>
                  </a:extLst>
                </a:gridCol>
                <a:gridCol w="2904049">
                  <a:extLst>
                    <a:ext uri="{9D8B030D-6E8A-4147-A177-3AD203B41FA5}">
                      <a16:colId xmlns:a16="http://schemas.microsoft.com/office/drawing/2014/main" val="20001"/>
                    </a:ext>
                  </a:extLst>
                </a:gridCol>
                <a:gridCol w="2904049">
                  <a:extLst>
                    <a:ext uri="{9D8B030D-6E8A-4147-A177-3AD203B41FA5}">
                      <a16:colId xmlns:a16="http://schemas.microsoft.com/office/drawing/2014/main" val="20002"/>
                    </a:ext>
                  </a:extLst>
                </a:gridCol>
              </a:tblGrid>
              <a:tr h="370840">
                <a:tc>
                  <a:txBody>
                    <a:bodyPr/>
                    <a:lstStyle/>
                    <a:p>
                      <a:r>
                        <a:rPr lang="en-US" sz="2400" dirty="0"/>
                        <a:t>Groups of FDI Incentives</a:t>
                      </a:r>
                    </a:p>
                  </a:txBody>
                  <a:tcPr/>
                </a:tc>
                <a:tc>
                  <a:txBody>
                    <a:bodyPr/>
                    <a:lstStyle/>
                    <a:p>
                      <a:r>
                        <a:rPr lang="en-US" sz="2400" dirty="0"/>
                        <a:t>Developing</a:t>
                      </a:r>
                      <a:r>
                        <a:rPr lang="en-US" sz="2400" baseline="0" dirty="0"/>
                        <a:t> Countries</a:t>
                      </a:r>
                      <a:endParaRPr lang="en-US" sz="2400" dirty="0"/>
                    </a:p>
                  </a:txBody>
                  <a:tcPr/>
                </a:tc>
                <a:tc>
                  <a:txBody>
                    <a:bodyPr/>
                    <a:lstStyle/>
                    <a:p>
                      <a:r>
                        <a:rPr lang="en-US" sz="2400" dirty="0"/>
                        <a:t>Developed Countries</a:t>
                      </a:r>
                    </a:p>
                  </a:txBody>
                  <a:tcPr/>
                </a:tc>
                <a:extLst>
                  <a:ext uri="{0D108BD9-81ED-4DB2-BD59-A6C34878D82A}">
                    <a16:rowId xmlns:a16="http://schemas.microsoft.com/office/drawing/2014/main" val="10000"/>
                  </a:ext>
                </a:extLst>
              </a:tr>
              <a:tr h="370840">
                <a:tc>
                  <a:txBody>
                    <a:bodyPr/>
                    <a:lstStyle/>
                    <a:p>
                      <a:r>
                        <a:rPr lang="en-US" sz="2400" dirty="0"/>
                        <a:t>Fiscal</a:t>
                      </a:r>
                    </a:p>
                  </a:txBody>
                  <a:tcPr/>
                </a:tc>
                <a:tc>
                  <a:txBody>
                    <a:bodyPr/>
                    <a:lstStyle/>
                    <a:p>
                      <a:r>
                        <a:rPr lang="en-US" sz="2400" dirty="0"/>
                        <a:t>4</a:t>
                      </a:r>
                    </a:p>
                  </a:txBody>
                  <a:tcPr/>
                </a:tc>
                <a:tc>
                  <a:txBody>
                    <a:bodyPr/>
                    <a:lstStyle/>
                    <a:p>
                      <a:r>
                        <a:rPr lang="en-US" sz="2400" dirty="0"/>
                        <a:t>2</a:t>
                      </a:r>
                    </a:p>
                  </a:txBody>
                  <a:tcPr/>
                </a:tc>
                <a:extLst>
                  <a:ext uri="{0D108BD9-81ED-4DB2-BD59-A6C34878D82A}">
                    <a16:rowId xmlns:a16="http://schemas.microsoft.com/office/drawing/2014/main" val="10001"/>
                  </a:ext>
                </a:extLst>
              </a:tr>
              <a:tr h="370840">
                <a:tc>
                  <a:txBody>
                    <a:bodyPr/>
                    <a:lstStyle/>
                    <a:p>
                      <a:r>
                        <a:rPr lang="en-US" sz="2400" dirty="0"/>
                        <a:t>Financial</a:t>
                      </a:r>
                    </a:p>
                  </a:txBody>
                  <a:tcPr/>
                </a:tc>
                <a:tc>
                  <a:txBody>
                    <a:bodyPr/>
                    <a:lstStyle/>
                    <a:p>
                      <a:r>
                        <a:rPr lang="en-US" sz="2400" dirty="0"/>
                        <a:t>1</a:t>
                      </a:r>
                    </a:p>
                  </a:txBody>
                  <a:tcPr/>
                </a:tc>
                <a:tc>
                  <a:txBody>
                    <a:bodyPr/>
                    <a:lstStyle/>
                    <a:p>
                      <a:r>
                        <a:rPr lang="en-US" sz="2400" dirty="0"/>
                        <a:t>1</a:t>
                      </a:r>
                    </a:p>
                  </a:txBody>
                  <a:tcPr/>
                </a:tc>
                <a:extLst>
                  <a:ext uri="{0D108BD9-81ED-4DB2-BD59-A6C34878D82A}">
                    <a16:rowId xmlns:a16="http://schemas.microsoft.com/office/drawing/2014/main" val="10002"/>
                  </a:ext>
                </a:extLst>
              </a:tr>
              <a:tr h="370840">
                <a:tc>
                  <a:txBody>
                    <a:bodyPr/>
                    <a:lstStyle/>
                    <a:p>
                      <a:r>
                        <a:rPr lang="en-US" sz="2400" dirty="0"/>
                        <a:t>Non-financial</a:t>
                      </a:r>
                    </a:p>
                  </a:txBody>
                  <a:tcPr/>
                </a:tc>
                <a:tc>
                  <a:txBody>
                    <a:bodyPr/>
                    <a:lstStyle/>
                    <a:p>
                      <a:r>
                        <a:rPr lang="en-US" sz="2400" dirty="0"/>
                        <a:t>5</a:t>
                      </a:r>
                    </a:p>
                  </a:txBody>
                  <a:tcPr/>
                </a:tc>
                <a:tc>
                  <a:txBody>
                    <a:bodyPr/>
                    <a:lstStyle/>
                    <a:p>
                      <a:r>
                        <a:rPr lang="en-US" sz="2400" dirty="0"/>
                        <a:t>3</a:t>
                      </a:r>
                    </a:p>
                  </a:txBody>
                  <a:tcPr/>
                </a:tc>
                <a:extLst>
                  <a:ext uri="{0D108BD9-81ED-4DB2-BD59-A6C34878D82A}">
                    <a16:rowId xmlns:a16="http://schemas.microsoft.com/office/drawing/2014/main" val="10003"/>
                  </a:ext>
                </a:extLst>
              </a:tr>
              <a:tr h="370840">
                <a:tc>
                  <a:txBody>
                    <a:bodyPr/>
                    <a:lstStyle/>
                    <a:p>
                      <a:r>
                        <a:rPr lang="en-US" sz="2400" dirty="0"/>
                        <a:t>Country’s marketing</a:t>
                      </a:r>
                    </a:p>
                  </a:txBody>
                  <a:tcPr/>
                </a:tc>
                <a:tc>
                  <a:txBody>
                    <a:bodyPr/>
                    <a:lstStyle/>
                    <a:p>
                      <a:r>
                        <a:rPr lang="en-US" sz="2400" dirty="0"/>
                        <a:t>6</a:t>
                      </a:r>
                    </a:p>
                  </a:txBody>
                  <a:tcPr/>
                </a:tc>
                <a:tc>
                  <a:txBody>
                    <a:bodyPr/>
                    <a:lstStyle/>
                    <a:p>
                      <a:r>
                        <a:rPr lang="en-US" sz="2400" dirty="0"/>
                        <a:t>4</a:t>
                      </a:r>
                    </a:p>
                  </a:txBody>
                  <a:tcPr/>
                </a:tc>
                <a:extLst>
                  <a:ext uri="{0D108BD9-81ED-4DB2-BD59-A6C34878D82A}">
                    <a16:rowId xmlns:a16="http://schemas.microsoft.com/office/drawing/2014/main" val="10004"/>
                  </a:ext>
                </a:extLst>
              </a:tr>
              <a:tr h="370840">
                <a:tc>
                  <a:txBody>
                    <a:bodyPr/>
                    <a:lstStyle/>
                    <a:p>
                      <a:r>
                        <a:rPr lang="en-US" sz="2400" dirty="0"/>
                        <a:t>International agreements</a:t>
                      </a:r>
                    </a:p>
                  </a:txBody>
                  <a:tcPr/>
                </a:tc>
                <a:tc>
                  <a:txBody>
                    <a:bodyPr/>
                    <a:lstStyle/>
                    <a:p>
                      <a:r>
                        <a:rPr lang="en-US" sz="2400" dirty="0"/>
                        <a:t>2</a:t>
                      </a:r>
                    </a:p>
                  </a:txBody>
                  <a:tcPr/>
                </a:tc>
                <a:tc>
                  <a:txBody>
                    <a:bodyPr/>
                    <a:lstStyle/>
                    <a:p>
                      <a:r>
                        <a:rPr lang="en-US" sz="2400" dirty="0"/>
                        <a:t>6</a:t>
                      </a:r>
                    </a:p>
                  </a:txBody>
                  <a:tcPr/>
                </a:tc>
                <a:extLst>
                  <a:ext uri="{0D108BD9-81ED-4DB2-BD59-A6C34878D82A}">
                    <a16:rowId xmlns:a16="http://schemas.microsoft.com/office/drawing/2014/main" val="10005"/>
                  </a:ext>
                </a:extLst>
              </a:tr>
              <a:tr h="370840">
                <a:tc>
                  <a:txBody>
                    <a:bodyPr/>
                    <a:lstStyle/>
                    <a:p>
                      <a:r>
                        <a:rPr lang="en-US" sz="2400" dirty="0"/>
                        <a:t>Bilateral agreements</a:t>
                      </a:r>
                    </a:p>
                  </a:txBody>
                  <a:tcPr/>
                </a:tc>
                <a:tc>
                  <a:txBody>
                    <a:bodyPr/>
                    <a:lstStyle/>
                    <a:p>
                      <a:r>
                        <a:rPr lang="en-US" sz="2400" dirty="0"/>
                        <a:t>3</a:t>
                      </a:r>
                    </a:p>
                  </a:txBody>
                  <a:tcPr/>
                </a:tc>
                <a:tc>
                  <a:txBody>
                    <a:bodyPr/>
                    <a:lstStyle/>
                    <a:p>
                      <a:r>
                        <a:rPr lang="en-US" sz="2400" dirty="0"/>
                        <a:t>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6388804"/>
      </p:ext>
    </p:extLst>
  </p:cSld>
  <p:clrMapOvr>
    <a:masterClrMapping/>
  </p:clrMapOvr>
  <p:transition spd="slow">
    <p:wheel spokes="8"/>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5283074"/>
              </p:ext>
            </p:extLst>
          </p:nvPr>
        </p:nvGraphicFramePr>
        <p:xfrm>
          <a:off x="-93579" y="0"/>
          <a:ext cx="9237579" cy="6764422"/>
        </p:xfrm>
        <a:graphic>
          <a:graphicData uri="http://schemas.openxmlformats.org/drawingml/2006/table">
            <a:tbl>
              <a:tblPr firstRow="1" bandRow="1">
                <a:tableStyleId>{B301B821-A1FF-4177-AEE7-76D212191A09}</a:tableStyleId>
              </a:tblPr>
              <a:tblGrid>
                <a:gridCol w="999799">
                  <a:extLst>
                    <a:ext uri="{9D8B030D-6E8A-4147-A177-3AD203B41FA5}">
                      <a16:colId xmlns:a16="http://schemas.microsoft.com/office/drawing/2014/main" val="20000"/>
                    </a:ext>
                  </a:extLst>
                </a:gridCol>
                <a:gridCol w="2464293">
                  <a:extLst>
                    <a:ext uri="{9D8B030D-6E8A-4147-A177-3AD203B41FA5}">
                      <a16:colId xmlns:a16="http://schemas.microsoft.com/office/drawing/2014/main" val="20001"/>
                    </a:ext>
                  </a:extLst>
                </a:gridCol>
                <a:gridCol w="5773487">
                  <a:extLst>
                    <a:ext uri="{9D8B030D-6E8A-4147-A177-3AD203B41FA5}">
                      <a16:colId xmlns:a16="http://schemas.microsoft.com/office/drawing/2014/main" val="20002"/>
                    </a:ext>
                  </a:extLst>
                </a:gridCol>
              </a:tblGrid>
              <a:tr h="398817">
                <a:tc>
                  <a:txBody>
                    <a:bodyPr/>
                    <a:lstStyle/>
                    <a:p>
                      <a:endParaRPr lang="en-US" sz="1600" dirty="0"/>
                    </a:p>
                  </a:txBody>
                  <a:tcPr/>
                </a:tc>
                <a:tc>
                  <a:txBody>
                    <a:bodyPr/>
                    <a:lstStyle/>
                    <a:p>
                      <a:r>
                        <a:rPr lang="en-US" sz="1600" dirty="0"/>
                        <a:t>Incentives</a:t>
                      </a:r>
                    </a:p>
                  </a:txBody>
                  <a:tcPr/>
                </a:tc>
                <a:tc>
                  <a:txBody>
                    <a:bodyPr/>
                    <a:lstStyle/>
                    <a:p>
                      <a:r>
                        <a:rPr lang="en-US" sz="1600" dirty="0"/>
                        <a:t>Countries </a:t>
                      </a:r>
                    </a:p>
                  </a:txBody>
                  <a:tcPr/>
                </a:tc>
                <a:extLst>
                  <a:ext uri="{0D108BD9-81ED-4DB2-BD59-A6C34878D82A}">
                    <a16:rowId xmlns:a16="http://schemas.microsoft.com/office/drawing/2014/main" val="10000"/>
                  </a:ext>
                </a:extLst>
              </a:tr>
              <a:tr h="510625">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Specific invest-</a:t>
                      </a:r>
                      <a:r>
                        <a:rPr lang="en-US" sz="1400" u="none" strike="noStrike" kern="1200" baseline="0" dirty="0" err="1"/>
                        <a:t>ment</a:t>
                      </a:r>
                      <a:r>
                        <a:rPr lang="en-US" sz="1400" u="none" strike="noStrike" kern="1200" baseline="0" dirty="0"/>
                        <a:t> incentives 	</a:t>
                      </a:r>
                    </a:p>
                    <a:p>
                      <a:endParaRPr lang="en-US" sz="1400" dirty="0"/>
                    </a:p>
                  </a:txBody>
                  <a:tcPr/>
                </a:tc>
                <a:tc>
                  <a:txBody>
                    <a:bodyPr/>
                    <a:lstStyle/>
                    <a:p>
                      <a:r>
                        <a:rPr lang="en-US" sz="1400" dirty="0"/>
                        <a:t>“Start-up”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Australia, India, USA, Canada, China, S. Korea, Mexico, Germany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1279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Exemptions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Australia, India, Indonesia, Canada, China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510625">
                <a:tc vMerge="1">
                  <a:txBody>
                    <a:bodyPr/>
                    <a:lstStyle/>
                    <a:p>
                      <a:endParaRPr lang="en-US" dirty="0"/>
                    </a:p>
                  </a:txBody>
                  <a:tcPr/>
                </a:tc>
                <a:tc>
                  <a:txBody>
                    <a:bodyPr/>
                    <a:lstStyle/>
                    <a:p>
                      <a:r>
                        <a:rPr lang="en-US" sz="1400" dirty="0"/>
                        <a:t>Management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Argentina, Brazil, India, Indonesia, China, Mexico, South Africa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803286">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Specific fiscal measures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Japan, China, Poland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720882">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Invest-</a:t>
                      </a:r>
                      <a:r>
                        <a:rPr lang="en-US" sz="1400" u="none" strike="noStrike" kern="1200" baseline="0" dirty="0" err="1"/>
                        <a:t>ment</a:t>
                      </a:r>
                      <a:r>
                        <a:rPr lang="en-US" sz="1400" u="none" strike="noStrike" kern="1200" baseline="0" dirty="0"/>
                        <a:t> related measures 	</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Legal regulation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Ireland, Canada, China, the Netherlands, Poland, Portugal, Romania, Russia, Saudi Arabia, Hungary, Germany, Turkey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1245617">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Support/ State aid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Argentina, Australia, Austria, Belgium, Brazil, Czech Republic, Denmark, Estonia, Greece, Italy, Japan, United States, United Kingdom, Canada, China, South Korea, Latvia, Luxembourg, Malta, Mexico, Netherlands, Russia, Slovenia, Slovakia Finland, Sweden, Hungary, Germany, the European Union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r h="55725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General tax measures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Argentina, Greece, Indonesia, Ireland, Italy, Japan, Canada, China, Russia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7"/>
                  </a:ext>
                </a:extLst>
              </a:tr>
              <a:tr h="170453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IIAs (international institution agreements) </a:t>
                      </a:r>
                      <a:endParaRPr lang="en-US" sz="14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Argentina, Australia, Austria, Belgium, Bulgaria, Czech Republic, Denmark, Estonia, Greece, India, Indonesia, Ireland, Italy, Japan, United States, United Kingdom, Canada, China, Cyprus, South Korea, Latvia, Lithuania, Poland , Luxembourg, Malta, the Netherlands, South Africa, France, Portugal, Romania, Russia, Saudi Arabia, Slovenia, Slovakia, Finland, Sweden, Hungary, Germany, Turkey, the European Union 	</a:t>
                      </a:r>
                      <a:endParaRPr lang="en-US" sz="14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03617361"/>
      </p:ext>
    </p:extLst>
  </p:cSld>
  <p:clrMapOvr>
    <a:masterClrMapping/>
  </p:clrMapOvr>
  <p:transition spd="slow">
    <p:wheel spokes="8"/>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4011" y="0"/>
            <a:ext cx="7543800" cy="914400"/>
          </a:xfrm>
        </p:spPr>
        <p:txBody>
          <a:bodyPr/>
          <a:lstStyle/>
          <a:p>
            <a:pPr algn="r"/>
            <a:r>
              <a:rPr lang="en-US" dirty="0"/>
              <a:t>Non-financial incentives</a:t>
            </a:r>
          </a:p>
        </p:txBody>
      </p:sp>
      <p:sp>
        <p:nvSpPr>
          <p:cNvPr id="2" name="Content Placeholder 1"/>
          <p:cNvSpPr>
            <a:spLocks noGrp="1"/>
          </p:cNvSpPr>
          <p:nvPr>
            <p:ph idx="1"/>
          </p:nvPr>
        </p:nvSpPr>
        <p:spPr>
          <a:xfrm>
            <a:off x="220611" y="1287967"/>
            <a:ext cx="8836526" cy="4599877"/>
          </a:xfrm>
        </p:spPr>
        <p:txBody>
          <a:bodyPr>
            <a:normAutofit fontScale="92500" lnSpcReduction="10000"/>
          </a:bodyPr>
          <a:lstStyle/>
          <a:p>
            <a:r>
              <a:rPr lang="en-US" dirty="0"/>
              <a:t>Non-financial incentives include measures, which can at least indirectly determine the future profitability of investments and the potential risks that may affect investors’ plans.</a:t>
            </a:r>
          </a:p>
          <a:p>
            <a:pPr marL="18288" indent="0">
              <a:buNone/>
            </a:pPr>
            <a:endParaRPr lang="en-US" dirty="0"/>
          </a:p>
          <a:p>
            <a:r>
              <a:rPr lang="en-US" dirty="0"/>
              <a:t>Classification of non-financial incentives</a:t>
            </a:r>
          </a:p>
          <a:p>
            <a:pPr lvl="1"/>
            <a:r>
              <a:rPr lang="en-US" dirty="0"/>
              <a:t>Promotion,</a:t>
            </a:r>
          </a:p>
          <a:p>
            <a:pPr lvl="1"/>
            <a:r>
              <a:rPr lang="en-US" dirty="0"/>
              <a:t> Activities of information providing agencies,</a:t>
            </a:r>
          </a:p>
          <a:p>
            <a:pPr lvl="1"/>
            <a:r>
              <a:rPr lang="en-US" dirty="0"/>
              <a:t> Infrastructure-related assistance, </a:t>
            </a:r>
          </a:p>
          <a:p>
            <a:pPr lvl="1"/>
            <a:r>
              <a:rPr lang="en-US" dirty="0"/>
              <a:t>Preferential government contracts the provision of certain services, and</a:t>
            </a:r>
          </a:p>
          <a:p>
            <a:pPr lvl="1"/>
            <a:r>
              <a:rPr lang="en-US" dirty="0"/>
              <a:t>the establishment of free trade, enterprise and technology zones</a:t>
            </a:r>
          </a:p>
        </p:txBody>
      </p:sp>
    </p:spTree>
    <p:extLst>
      <p:ext uri="{BB962C8B-B14F-4D97-AF65-F5344CB8AC3E}">
        <p14:creationId xmlns:p14="http://schemas.microsoft.com/office/powerpoint/2010/main" val="4284185266"/>
      </p:ext>
    </p:extLst>
  </p:cSld>
  <p:clrMapOvr>
    <a:masterClrMapping/>
  </p:clrMapOvr>
  <p:transition spd="slow">
    <p:wheel spokes="8"/>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91B7-CAE3-3945-9019-C686EC46C51F}"/>
              </a:ext>
            </a:extLst>
          </p:cNvPr>
          <p:cNvSpPr>
            <a:spLocks noGrp="1"/>
          </p:cNvSpPr>
          <p:nvPr>
            <p:ph type="ctrTitle"/>
          </p:nvPr>
        </p:nvSpPr>
        <p:spPr/>
        <p:txBody>
          <a:bodyPr/>
          <a:lstStyle/>
          <a:p>
            <a:r>
              <a:rPr lang="en-US" dirty="0"/>
              <a:t>Bilateral and Multilateral Agreements</a:t>
            </a:r>
            <a:endParaRPr lang="lt-LT" dirty="0"/>
          </a:p>
        </p:txBody>
      </p:sp>
    </p:spTree>
    <p:extLst>
      <p:ext uri="{BB962C8B-B14F-4D97-AF65-F5344CB8AC3E}">
        <p14:creationId xmlns:p14="http://schemas.microsoft.com/office/powerpoint/2010/main" val="657423111"/>
      </p:ext>
    </p:extLst>
  </p:cSld>
  <p:clrMapOvr>
    <a:masterClrMapping/>
  </p:clrMapOvr>
  <p:transition spd="slow">
    <p:wheel spokes="8"/>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t-LT" sz="2400" dirty="0"/>
              <a:t>Interconnection Between Inward Foreign Direct Investment And Regulation </a:t>
            </a:r>
            <a:endParaRPr lang="en-US" sz="2400" dirty="0"/>
          </a:p>
        </p:txBody>
      </p:sp>
      <p:graphicFrame>
        <p:nvGraphicFramePr>
          <p:cNvPr id="5" name="Diagrama 2"/>
          <p:cNvGraphicFramePr>
            <a:graphicFrameLocks noGrp="1"/>
          </p:cNvGraphicFramePr>
          <p:nvPr>
            <p:ph idx="1"/>
            <p:extLst>
              <p:ext uri="{D42A27DB-BD31-4B8C-83A1-F6EECF244321}">
                <p14:modId xmlns:p14="http://schemas.microsoft.com/office/powerpoint/2010/main" val="509266209"/>
              </p:ext>
            </p:extLst>
          </p:nvPr>
        </p:nvGraphicFramePr>
        <p:xfrm>
          <a:off x="395536" y="2637263"/>
          <a:ext cx="8315158"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4781342"/>
      </p:ext>
    </p:extLst>
  </p:cSld>
  <p:clrMapOvr>
    <a:masterClrMapping/>
  </p:clrMapOvr>
  <p:transition spd="slow">
    <p:wheel spokes="8"/>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Bilateral agreements</a:t>
            </a:r>
          </a:p>
        </p:txBody>
      </p:sp>
      <p:sp>
        <p:nvSpPr>
          <p:cNvPr id="2" name="Content Placeholder 1"/>
          <p:cNvSpPr>
            <a:spLocks noGrp="1"/>
          </p:cNvSpPr>
          <p:nvPr>
            <p:ph idx="1"/>
          </p:nvPr>
        </p:nvSpPr>
        <p:spPr>
          <a:xfrm>
            <a:off x="492349" y="2592660"/>
            <a:ext cx="7681495" cy="3657599"/>
          </a:xfrm>
        </p:spPr>
        <p:txBody>
          <a:bodyPr/>
          <a:lstStyle/>
          <a:p>
            <a:r>
              <a:rPr lang="en-GB" dirty="0"/>
              <a:t>BITs are international legal commitments that guarantee the property rights of foreign investors which include expropriation clauses defining what is deemed to be expropriator behaviour and specify compensation and dispute-settlement mechanisms, such as the recourse to international arbitration courts</a:t>
            </a:r>
          </a:p>
        </p:txBody>
      </p:sp>
    </p:spTree>
    <p:extLst>
      <p:ext uri="{BB962C8B-B14F-4D97-AF65-F5344CB8AC3E}">
        <p14:creationId xmlns:p14="http://schemas.microsoft.com/office/powerpoint/2010/main" val="2259486924"/>
      </p:ext>
    </p:extLst>
  </p:cSld>
  <p:clrMapOvr>
    <a:masterClrMapping/>
  </p:clrMapOvr>
  <p:transition spd="slow">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873" y="241139"/>
            <a:ext cx="8568952" cy="936104"/>
          </a:xfrm>
        </p:spPr>
        <p:txBody>
          <a:bodyPr>
            <a:normAutofit fontScale="90000"/>
          </a:bodyPr>
          <a:lstStyle/>
          <a:p>
            <a:r>
              <a:rPr lang="en-US" sz="3200" dirty="0"/>
              <a:t>Advantages and Disadvantages of Employing Bilateral Agreements</a:t>
            </a:r>
          </a:p>
        </p:txBody>
      </p:sp>
      <p:sp>
        <p:nvSpPr>
          <p:cNvPr id="6" name="Content Placeholder 5"/>
          <p:cNvSpPr>
            <a:spLocks noGrp="1"/>
          </p:cNvSpPr>
          <p:nvPr>
            <p:ph sz="half" idx="1"/>
          </p:nvPr>
        </p:nvSpPr>
        <p:spPr>
          <a:xfrm>
            <a:off x="395536" y="2790778"/>
            <a:ext cx="3919986" cy="3253183"/>
          </a:xfrm>
        </p:spPr>
        <p:txBody>
          <a:bodyPr>
            <a:normAutofit fontScale="92500"/>
          </a:bodyPr>
          <a:lstStyle/>
          <a:p>
            <a:r>
              <a:rPr lang="en-US" dirty="0"/>
              <a:t>higher level of regulation attracts more targeted FDI in the host country </a:t>
            </a:r>
          </a:p>
        </p:txBody>
      </p:sp>
      <p:sp>
        <p:nvSpPr>
          <p:cNvPr id="8" name="Content Placeholder 7"/>
          <p:cNvSpPr>
            <a:spLocks noGrp="1"/>
          </p:cNvSpPr>
          <p:nvPr>
            <p:ph sz="half" idx="2"/>
          </p:nvPr>
        </p:nvSpPr>
        <p:spPr/>
        <p:txBody>
          <a:bodyPr>
            <a:normAutofit fontScale="92500"/>
          </a:bodyPr>
          <a:lstStyle/>
          <a:p>
            <a:r>
              <a:rPr lang="en-US" dirty="0"/>
              <a:t>the intervention regarding FDI flows reduces the number of investors </a:t>
            </a:r>
          </a:p>
          <a:p>
            <a:r>
              <a:rPr lang="en-US" dirty="0"/>
              <a:t>host country can benefit from FDI regulation only in a long period of time. </a:t>
            </a:r>
          </a:p>
          <a:p>
            <a:r>
              <a:rPr lang="en-US" dirty="0"/>
              <a:t>cause bureaucracy and corruption</a:t>
            </a:r>
          </a:p>
        </p:txBody>
      </p:sp>
      <p:sp>
        <p:nvSpPr>
          <p:cNvPr id="5" name="Text Placeholder 4"/>
          <p:cNvSpPr>
            <a:spLocks noGrp="1"/>
          </p:cNvSpPr>
          <p:nvPr>
            <p:ph type="body" idx="4294967295"/>
          </p:nvPr>
        </p:nvSpPr>
        <p:spPr>
          <a:xfrm>
            <a:off x="0" y="1663700"/>
            <a:ext cx="3273425" cy="639763"/>
          </a:xfrm>
        </p:spPr>
        <p:txBody>
          <a:bodyPr/>
          <a:lstStyle/>
          <a:p>
            <a:pPr marL="0" indent="0">
              <a:buNone/>
            </a:pPr>
            <a:r>
              <a:rPr lang="en-US" b="1" i="1" dirty="0"/>
              <a:t>Advantages</a:t>
            </a:r>
          </a:p>
        </p:txBody>
      </p:sp>
      <p:sp>
        <p:nvSpPr>
          <p:cNvPr id="7" name="Text Placeholder 6"/>
          <p:cNvSpPr>
            <a:spLocks noGrp="1"/>
          </p:cNvSpPr>
          <p:nvPr>
            <p:ph type="body" sz="quarter" idx="4294967295"/>
          </p:nvPr>
        </p:nvSpPr>
        <p:spPr>
          <a:xfrm>
            <a:off x="5870575" y="1420813"/>
            <a:ext cx="3273425" cy="639762"/>
          </a:xfrm>
        </p:spPr>
        <p:txBody>
          <a:bodyPr/>
          <a:lstStyle/>
          <a:p>
            <a:pPr marL="0" indent="0">
              <a:buNone/>
            </a:pPr>
            <a:r>
              <a:rPr lang="en-US" b="1" i="1" dirty="0"/>
              <a:t>Disadvantages</a:t>
            </a:r>
          </a:p>
        </p:txBody>
      </p:sp>
    </p:spTree>
    <p:extLst>
      <p:ext uri="{BB962C8B-B14F-4D97-AF65-F5344CB8AC3E}">
        <p14:creationId xmlns:p14="http://schemas.microsoft.com/office/powerpoint/2010/main" val="9479830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5A7C63-3FE1-C844-9FB4-3167E7DE3418}"/>
              </a:ext>
            </a:extLst>
          </p:cNvPr>
          <p:cNvSpPr>
            <a:spLocks noGrp="1"/>
          </p:cNvSpPr>
          <p:nvPr>
            <p:ph type="ctrTitle"/>
          </p:nvPr>
        </p:nvSpPr>
        <p:spPr/>
        <p:txBody>
          <a:bodyPr/>
          <a:lstStyle/>
          <a:p>
            <a:r>
              <a:rPr lang="en-US" sz="3200" dirty="0"/>
              <a:t>ADOPTION OF FISCAL AND FINANCIAL INCENTIVES FOR ATTRACTING FOREIGN DIRECT INVESTMENT</a:t>
            </a:r>
            <a:endParaRPr lang="lt-LT" sz="3200" dirty="0"/>
          </a:p>
        </p:txBody>
      </p:sp>
    </p:spTree>
    <p:extLst>
      <p:ext uri="{BB962C8B-B14F-4D97-AF65-F5344CB8AC3E}">
        <p14:creationId xmlns:p14="http://schemas.microsoft.com/office/powerpoint/2010/main" val="1788548547"/>
      </p:ext>
    </p:extLst>
  </p:cSld>
  <p:clrMapOvr>
    <a:masterClrMapping/>
  </p:clrMapOvr>
  <p:transition spd="slow">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465" y="12708"/>
            <a:ext cx="8606913" cy="1032321"/>
          </a:xfrm>
        </p:spPr>
        <p:txBody>
          <a:bodyPr/>
          <a:lstStyle/>
          <a:p>
            <a:pPr algn="r"/>
            <a:r>
              <a:rPr lang="en-US" sz="3200" dirty="0"/>
              <a:t>Classification of Foreign Direct Investment</a:t>
            </a:r>
          </a:p>
        </p:txBody>
      </p:sp>
      <p:sp>
        <p:nvSpPr>
          <p:cNvPr id="2" name="Content Placeholder 1"/>
          <p:cNvSpPr>
            <a:spLocks noGrp="1"/>
          </p:cNvSpPr>
          <p:nvPr>
            <p:ph idx="1"/>
          </p:nvPr>
        </p:nvSpPr>
        <p:spPr>
          <a:xfrm>
            <a:off x="540465" y="1200240"/>
            <a:ext cx="8201563" cy="3867060"/>
          </a:xfrm>
        </p:spPr>
        <p:txBody>
          <a:bodyPr>
            <a:noAutofit/>
          </a:bodyPr>
          <a:lstStyle/>
          <a:p>
            <a:r>
              <a:rPr lang="en-US" sz="2400" dirty="0"/>
              <a:t>Horizontal FDI – corporations make “horizontal” investments to produce abroad the same lines of goods as they produce in the home market, thus exploiting their monopolistic or oligopolistic advantages.</a:t>
            </a:r>
          </a:p>
          <a:p>
            <a:pPr marL="18288" indent="0">
              <a:buNone/>
            </a:pPr>
            <a:endParaRPr lang="en-US" sz="2400" dirty="0"/>
          </a:p>
          <a:p>
            <a:r>
              <a:rPr lang="en-US" sz="2400" dirty="0"/>
              <a:t>Vertical FDI –the purpose of exploiting raw material or other input abroad to their production process at home (backward vertical FDI) or to be closer to the customers through acquisition of distribution outlets (forward vertical FDI).</a:t>
            </a:r>
          </a:p>
          <a:p>
            <a:pPr marL="18288" indent="0">
              <a:buNone/>
            </a:pPr>
            <a:endParaRPr lang="en-US" sz="2400" dirty="0"/>
          </a:p>
          <a:p>
            <a:r>
              <a:rPr lang="en-US" sz="2400" dirty="0"/>
              <a:t>Conglomerate FDI – includes both horizontal and vertical FDI. </a:t>
            </a:r>
          </a:p>
        </p:txBody>
      </p:sp>
    </p:spTree>
    <p:extLst>
      <p:ext uri="{BB962C8B-B14F-4D97-AF65-F5344CB8AC3E}">
        <p14:creationId xmlns:p14="http://schemas.microsoft.com/office/powerpoint/2010/main" val="3247960515"/>
      </p:ext>
    </p:extLst>
  </p:cSld>
  <p:clrMapOvr>
    <a:masterClrMapping/>
  </p:clrMapOvr>
  <p:transition spd="slow">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8497" y="938150"/>
            <a:ext cx="7543800" cy="663367"/>
          </a:xfrm>
        </p:spPr>
        <p:txBody>
          <a:bodyPr>
            <a:normAutofit fontScale="90000"/>
          </a:bodyPr>
          <a:lstStyle/>
          <a:p>
            <a:pPr algn="r"/>
            <a:r>
              <a:rPr lang="en-US" sz="3200" dirty="0"/>
              <a:t>Forms of Foreign Direct Investment</a:t>
            </a:r>
          </a:p>
        </p:txBody>
      </p:sp>
      <p:sp>
        <p:nvSpPr>
          <p:cNvPr id="2" name="Content Placeholder 1"/>
          <p:cNvSpPr>
            <a:spLocks noGrp="1"/>
          </p:cNvSpPr>
          <p:nvPr>
            <p:ph idx="1"/>
          </p:nvPr>
        </p:nvSpPr>
        <p:spPr>
          <a:xfrm>
            <a:off x="381598" y="1746009"/>
            <a:ext cx="8404238" cy="4654130"/>
          </a:xfrm>
        </p:spPr>
        <p:txBody>
          <a:bodyPr>
            <a:normAutofit fontScale="92500" lnSpcReduction="20000"/>
          </a:bodyPr>
          <a:lstStyle/>
          <a:p>
            <a:r>
              <a:rPr lang="en-US" dirty="0"/>
              <a:t>Greenfield FDI is involved in establishing new production, distribution or other facilities in the host country.</a:t>
            </a:r>
          </a:p>
          <a:p>
            <a:endParaRPr lang="en-US" dirty="0"/>
          </a:p>
          <a:p>
            <a:r>
              <a:rPr lang="en-US" dirty="0"/>
              <a:t>Mergers and acquisition - may occur through an acquisition of or a merger with an established firm in the host country.</a:t>
            </a:r>
          </a:p>
          <a:p>
            <a:endParaRPr lang="en-US" dirty="0"/>
          </a:p>
          <a:p>
            <a:r>
              <a:rPr lang="en-US" dirty="0"/>
              <a:t>Brownfield FDI when a foreign investor formally acquires a firm, but replaces almost completely resources and capabilities of the acquired firm.</a:t>
            </a:r>
          </a:p>
          <a:p>
            <a:endParaRPr lang="en-US" dirty="0"/>
          </a:p>
          <a:p>
            <a:r>
              <a:rPr lang="en-US" dirty="0"/>
              <a:t>Joint ventures - either with a host country firm or a government institution, or with another company that is foreign to the host country</a:t>
            </a:r>
          </a:p>
        </p:txBody>
      </p:sp>
    </p:spTree>
    <p:extLst>
      <p:ext uri="{BB962C8B-B14F-4D97-AF65-F5344CB8AC3E}">
        <p14:creationId xmlns:p14="http://schemas.microsoft.com/office/powerpoint/2010/main" val="4204798915"/>
      </p:ext>
    </p:extLst>
  </p:cSld>
  <p:clrMapOvr>
    <a:masterClrMapping/>
  </p:clrMapOvr>
  <p:transition spd="slow">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67" y="5276649"/>
            <a:ext cx="7543800" cy="752669"/>
          </a:xfrm>
        </p:spPr>
        <p:txBody>
          <a:bodyPr/>
          <a:lstStyle/>
          <a:p>
            <a:r>
              <a:rPr lang="en-US" dirty="0"/>
              <a:t>Theories of FDI</a:t>
            </a:r>
          </a:p>
        </p:txBody>
      </p:sp>
      <p:sp>
        <p:nvSpPr>
          <p:cNvPr id="3" name="Content Placeholder 2"/>
          <p:cNvSpPr>
            <a:spLocks noGrp="1"/>
          </p:cNvSpPr>
          <p:nvPr>
            <p:ph idx="1"/>
          </p:nvPr>
        </p:nvSpPr>
        <p:spPr>
          <a:xfrm>
            <a:off x="189163" y="189140"/>
            <a:ext cx="8742029" cy="5463843"/>
          </a:xfrm>
        </p:spPr>
        <p:txBody>
          <a:bodyPr>
            <a:normAutofit lnSpcReduction="10000"/>
          </a:bodyPr>
          <a:lstStyle/>
          <a:p>
            <a:r>
              <a:rPr lang="en-US" b="1" dirty="0"/>
              <a:t>Neoclassical financial theory </a:t>
            </a:r>
          </a:p>
          <a:p>
            <a:r>
              <a:rPr lang="en-US" b="1" dirty="0"/>
              <a:t>Neoclassical trade theory</a:t>
            </a:r>
          </a:p>
          <a:p>
            <a:r>
              <a:rPr lang="en-US" b="1" dirty="0"/>
              <a:t>Industrial Organization Theory</a:t>
            </a:r>
            <a:r>
              <a:rPr lang="en-US" dirty="0"/>
              <a:t>  </a:t>
            </a:r>
          </a:p>
          <a:p>
            <a:r>
              <a:rPr lang="en-US" b="1" dirty="0"/>
              <a:t>New Trade Theory</a:t>
            </a:r>
          </a:p>
          <a:p>
            <a:r>
              <a:rPr lang="en-US" b="1" dirty="0"/>
              <a:t>The Kojima Hypothesis</a:t>
            </a:r>
          </a:p>
          <a:p>
            <a:r>
              <a:rPr lang="en-US" b="1" dirty="0" err="1"/>
              <a:t>Dependencia</a:t>
            </a:r>
            <a:r>
              <a:rPr lang="en-US" b="1" dirty="0"/>
              <a:t> School</a:t>
            </a:r>
          </a:p>
          <a:p>
            <a:r>
              <a:rPr lang="en-US" b="1" dirty="0"/>
              <a:t>OLI paradigm</a:t>
            </a:r>
          </a:p>
          <a:p>
            <a:r>
              <a:rPr lang="en-US" b="1" dirty="0"/>
              <a:t>Uppsala school</a:t>
            </a:r>
          </a:p>
          <a:p>
            <a:r>
              <a:rPr lang="en-US" b="1" dirty="0"/>
              <a:t>Market imperfection theory</a:t>
            </a:r>
          </a:p>
          <a:p>
            <a:r>
              <a:rPr lang="en-US" b="1" dirty="0"/>
              <a:t>International production theory</a:t>
            </a:r>
          </a:p>
          <a:p>
            <a:r>
              <a:rPr lang="en-US" b="1" dirty="0"/>
              <a:t>Internationalization theory of New globally born companies</a:t>
            </a:r>
          </a:p>
          <a:p>
            <a:endParaRPr lang="en-US" b="1" dirty="0"/>
          </a:p>
          <a:p>
            <a:endParaRPr lang="en-US" b="1" dirty="0"/>
          </a:p>
        </p:txBody>
      </p:sp>
    </p:spTree>
    <p:extLst>
      <p:ext uri="{BB962C8B-B14F-4D97-AF65-F5344CB8AC3E}">
        <p14:creationId xmlns:p14="http://schemas.microsoft.com/office/powerpoint/2010/main" val="3727146079"/>
      </p:ext>
    </p:extLst>
  </p:cSld>
  <p:clrMapOvr>
    <a:masterClrMapping/>
  </p:clrMapOvr>
  <p:transition spd="slow">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D991-70C6-1443-914C-F68EB18127D9}"/>
              </a:ext>
            </a:extLst>
          </p:cNvPr>
          <p:cNvSpPr>
            <a:spLocks noGrp="1"/>
          </p:cNvSpPr>
          <p:nvPr>
            <p:ph type="title"/>
          </p:nvPr>
        </p:nvSpPr>
        <p:spPr>
          <a:xfrm>
            <a:off x="395536" y="317222"/>
            <a:ext cx="8568952" cy="936104"/>
          </a:xfrm>
        </p:spPr>
        <p:txBody>
          <a:bodyPr/>
          <a:lstStyle/>
          <a:p>
            <a:pPr algn="r"/>
            <a:r>
              <a:rPr lang="en-US" dirty="0"/>
              <a:t>Theoretical Background</a:t>
            </a:r>
            <a:endParaRPr lang="lt-LT" dirty="0"/>
          </a:p>
        </p:txBody>
      </p:sp>
      <p:sp>
        <p:nvSpPr>
          <p:cNvPr id="3" name="Content Placeholder 2">
            <a:extLst>
              <a:ext uri="{FF2B5EF4-FFF2-40B4-BE49-F238E27FC236}">
                <a16:creationId xmlns:a16="http://schemas.microsoft.com/office/drawing/2014/main" id="{02166FA4-22E6-D144-B039-63B03B420526}"/>
              </a:ext>
            </a:extLst>
          </p:cNvPr>
          <p:cNvSpPr>
            <a:spLocks noGrp="1"/>
          </p:cNvSpPr>
          <p:nvPr>
            <p:ph idx="1"/>
          </p:nvPr>
        </p:nvSpPr>
        <p:spPr>
          <a:xfrm>
            <a:off x="241157" y="969073"/>
            <a:ext cx="8568952" cy="5764235"/>
          </a:xfrm>
        </p:spPr>
        <p:txBody>
          <a:bodyPr/>
          <a:lstStyle/>
          <a:p>
            <a:r>
              <a:rPr lang="en-US" dirty="0"/>
              <a:t>Two approaches:</a:t>
            </a:r>
          </a:p>
          <a:p>
            <a:pPr lvl="1"/>
            <a:r>
              <a:rPr lang="en-US" dirty="0"/>
              <a:t>Positive </a:t>
            </a:r>
            <a:r>
              <a:rPr lang="en-GB" dirty="0"/>
              <a:t>(Humphreys, Padgett 2006; (</a:t>
            </a:r>
            <a:r>
              <a:rPr lang="en-GB" dirty="0" err="1"/>
              <a:t>Gui-diby</a:t>
            </a:r>
            <a:r>
              <a:rPr lang="en-GB" dirty="0"/>
              <a:t>, Renard, 2015) find the host country benefit from FDI just in short-term. However, the interest in attracting FDI and its significance has increased several decades later.</a:t>
            </a:r>
            <a:r>
              <a:rPr lang="lt-LT" dirty="0"/>
              <a:t> </a:t>
            </a:r>
          </a:p>
          <a:p>
            <a:pPr marL="457200" lvl="1" indent="0">
              <a:buNone/>
            </a:pPr>
            <a:endParaRPr lang="en-US" dirty="0"/>
          </a:p>
          <a:p>
            <a:pPr lvl="1"/>
            <a:r>
              <a:rPr lang="en-US" dirty="0"/>
              <a:t>Negative (Brown 1950; Chase-Dunn 1975; </a:t>
            </a:r>
            <a:r>
              <a:rPr lang="en-US" dirty="0" err="1"/>
              <a:t>Kahouli</a:t>
            </a:r>
            <a:r>
              <a:rPr lang="en-US" dirty="0"/>
              <a:t>, </a:t>
            </a:r>
            <a:r>
              <a:rPr lang="en-US" dirty="0" err="1"/>
              <a:t>Maktouf</a:t>
            </a:r>
            <a:r>
              <a:rPr lang="en-US" dirty="0"/>
              <a:t> 2015; Xu Xu, </a:t>
            </a:r>
            <a:r>
              <a:rPr lang="en-US" dirty="0" err="1"/>
              <a:t>Sylwester</a:t>
            </a:r>
            <a:r>
              <a:rPr lang="en-US" dirty="0"/>
              <a:t> 2016; </a:t>
            </a:r>
            <a:r>
              <a:rPr lang="en-US" dirty="0" err="1"/>
              <a:t>Völlmecke</a:t>
            </a:r>
            <a:r>
              <a:rPr lang="en-US" dirty="0"/>
              <a:t> et al 2016). These scientists emphasize that the main negative consequence of activating inward FDI stimulation is that the host economy becomes dependent on foreign capital over a certain period of time and MNCs have effect on decisions of the host government. </a:t>
            </a:r>
          </a:p>
          <a:p>
            <a:endParaRPr lang="lt-LT" dirty="0"/>
          </a:p>
        </p:txBody>
      </p:sp>
    </p:spTree>
    <p:extLst>
      <p:ext uri="{BB962C8B-B14F-4D97-AF65-F5344CB8AC3E}">
        <p14:creationId xmlns:p14="http://schemas.microsoft.com/office/powerpoint/2010/main" val="1150773236"/>
      </p:ext>
    </p:extLst>
  </p:cSld>
  <p:clrMapOvr>
    <a:masterClrMapping/>
  </p:clrMapOvr>
  <p:transition spd="slow">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6A18-AFD7-A44E-AA71-00F7B4BF8844}"/>
              </a:ext>
            </a:extLst>
          </p:cNvPr>
          <p:cNvSpPr>
            <a:spLocks noGrp="1"/>
          </p:cNvSpPr>
          <p:nvPr>
            <p:ph type="title"/>
          </p:nvPr>
        </p:nvSpPr>
        <p:spPr/>
        <p:txBody>
          <a:bodyPr/>
          <a:lstStyle/>
          <a:p>
            <a:r>
              <a:rPr lang="en-US" dirty="0"/>
              <a:t>Theoretical Background</a:t>
            </a:r>
            <a:endParaRPr lang="lt-LT" dirty="0"/>
          </a:p>
        </p:txBody>
      </p:sp>
      <p:sp>
        <p:nvSpPr>
          <p:cNvPr id="3" name="Content Placeholder 2">
            <a:extLst>
              <a:ext uri="{FF2B5EF4-FFF2-40B4-BE49-F238E27FC236}">
                <a16:creationId xmlns:a16="http://schemas.microsoft.com/office/drawing/2014/main" id="{15D22E6A-4494-8048-9780-30558D060E84}"/>
              </a:ext>
            </a:extLst>
          </p:cNvPr>
          <p:cNvSpPr>
            <a:spLocks noGrp="1"/>
          </p:cNvSpPr>
          <p:nvPr>
            <p:ph idx="1"/>
          </p:nvPr>
        </p:nvSpPr>
        <p:spPr/>
        <p:txBody>
          <a:bodyPr/>
          <a:lstStyle/>
          <a:p>
            <a:r>
              <a:rPr lang="en-GB" dirty="0"/>
              <a:t>The role of FDI is twofold (</a:t>
            </a:r>
            <a:r>
              <a:rPr lang="nb-NO" dirty="0" err="1"/>
              <a:t>Demir</a:t>
            </a:r>
            <a:r>
              <a:rPr lang="nb-NO" dirty="0"/>
              <a:t> 2016; Lin, Kwan 2016; </a:t>
            </a:r>
            <a:r>
              <a:rPr lang="nb-NO" dirty="0" err="1"/>
              <a:t>Sahin</a:t>
            </a:r>
            <a:r>
              <a:rPr lang="nb-NO" dirty="0"/>
              <a:t>, Ege, 2015; </a:t>
            </a:r>
            <a:r>
              <a:rPr lang="nb-NO" dirty="0" err="1"/>
              <a:t>Choi</a:t>
            </a:r>
            <a:r>
              <a:rPr lang="nb-NO" dirty="0"/>
              <a:t> et. al 2016; Lien, </a:t>
            </a:r>
            <a:r>
              <a:rPr lang="nb-NO" dirty="0" err="1"/>
              <a:t>Filatotchev</a:t>
            </a:r>
            <a:r>
              <a:rPr lang="nb-NO" dirty="0"/>
              <a:t> 2015; </a:t>
            </a:r>
            <a:r>
              <a:rPr lang="en-GB" dirty="0" err="1"/>
              <a:t>Hymer</a:t>
            </a:r>
            <a:r>
              <a:rPr lang="en-GB" dirty="0"/>
              <a:t> 1971)</a:t>
            </a:r>
            <a:r>
              <a:rPr lang="lt-LT" dirty="0"/>
              <a:t> :</a:t>
            </a:r>
          </a:p>
          <a:p>
            <a:pPr lvl="1"/>
            <a:r>
              <a:rPr lang="en-GB" dirty="0"/>
              <a:t>FDI positively influences the growth of host economy as it creates new job places, domestic companies improve their technological processes due </a:t>
            </a:r>
            <a:r>
              <a:rPr lang="en-GB" dirty="0" err="1"/>
              <a:t>spillovers</a:t>
            </a:r>
            <a:r>
              <a:rPr lang="en-GB" dirty="0"/>
              <a:t> of “know-how”.</a:t>
            </a:r>
            <a:r>
              <a:rPr lang="lt-LT" dirty="0"/>
              <a:t> </a:t>
            </a:r>
          </a:p>
          <a:p>
            <a:pPr lvl="1"/>
            <a:r>
              <a:rPr lang="en-GB" dirty="0"/>
              <a:t>large MNCs “push out” of the market local player, or start headhunting and cause brain drain from domestic companies</a:t>
            </a:r>
            <a:r>
              <a:rPr lang="lt-LT" dirty="0"/>
              <a:t>.</a:t>
            </a:r>
          </a:p>
          <a:p>
            <a:endParaRPr lang="lt-LT" dirty="0"/>
          </a:p>
        </p:txBody>
      </p:sp>
    </p:spTree>
    <p:extLst>
      <p:ext uri="{BB962C8B-B14F-4D97-AF65-F5344CB8AC3E}">
        <p14:creationId xmlns:p14="http://schemas.microsoft.com/office/powerpoint/2010/main" val="1332770464"/>
      </p:ext>
    </p:extLst>
  </p:cSld>
  <p:clrMapOvr>
    <a:masterClrMapping/>
  </p:clrMapOvr>
  <p:transition spd="slow">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ECF3-7E7C-0244-9310-E44DE0A0F0D0}"/>
              </a:ext>
            </a:extLst>
          </p:cNvPr>
          <p:cNvSpPr>
            <a:spLocks noGrp="1"/>
          </p:cNvSpPr>
          <p:nvPr>
            <p:ph type="title"/>
          </p:nvPr>
        </p:nvSpPr>
        <p:spPr/>
        <p:txBody>
          <a:bodyPr/>
          <a:lstStyle/>
          <a:p>
            <a:r>
              <a:rPr lang="en-US" dirty="0"/>
              <a:t>Theoretical Background</a:t>
            </a:r>
            <a:endParaRPr lang="lt-LT" dirty="0"/>
          </a:p>
        </p:txBody>
      </p:sp>
      <p:sp>
        <p:nvSpPr>
          <p:cNvPr id="3" name="Content Placeholder 2">
            <a:extLst>
              <a:ext uri="{FF2B5EF4-FFF2-40B4-BE49-F238E27FC236}">
                <a16:creationId xmlns:a16="http://schemas.microsoft.com/office/drawing/2014/main" id="{32225D56-AAE0-1949-AE14-85E8C1A7772B}"/>
              </a:ext>
            </a:extLst>
          </p:cNvPr>
          <p:cNvSpPr>
            <a:spLocks noGrp="1"/>
          </p:cNvSpPr>
          <p:nvPr>
            <p:ph idx="1"/>
          </p:nvPr>
        </p:nvSpPr>
        <p:spPr/>
        <p:txBody>
          <a:bodyPr/>
          <a:lstStyle/>
          <a:p>
            <a:endParaRPr lang="en-US" dirty="0"/>
          </a:p>
          <a:p>
            <a:endParaRPr lang="en-US" dirty="0"/>
          </a:p>
          <a:p>
            <a:r>
              <a:rPr lang="en-US" dirty="0"/>
              <a:t>market imperfection theory states that MNCs move their activity to the host country to explore their own competitive advantages over the domestic capital .</a:t>
            </a:r>
          </a:p>
          <a:p>
            <a:endParaRPr lang="lt-LT" dirty="0"/>
          </a:p>
        </p:txBody>
      </p:sp>
    </p:spTree>
    <p:extLst>
      <p:ext uri="{BB962C8B-B14F-4D97-AF65-F5344CB8AC3E}">
        <p14:creationId xmlns:p14="http://schemas.microsoft.com/office/powerpoint/2010/main" val="1849021499"/>
      </p:ext>
    </p:extLst>
  </p:cSld>
  <p:clrMapOvr>
    <a:masterClrMapping/>
  </p:clrMapOvr>
  <p:transition spd="slow">
    <p:wheel spokes="8"/>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udonai-pilkas">
  <a:themeElements>
    <a:clrScheme name="Prabangus">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rabangus">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abangu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raudonai-pilkas</Template>
  <TotalTime>6082</TotalTime>
  <Words>2239</Words>
  <Application>Microsoft Macintosh PowerPoint</Application>
  <PresentationFormat>On-screen Show (4:3)</PresentationFormat>
  <Paragraphs>430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Times New Roman</vt:lpstr>
      <vt:lpstr>Trebuchet MS</vt:lpstr>
      <vt:lpstr>Wingdings</vt:lpstr>
      <vt:lpstr>Wingdings 2</vt:lpstr>
      <vt:lpstr>raudonai-pilkas</vt:lpstr>
      <vt:lpstr>ADOPTION OF FISCAL AND FINANCIAL INCENTIVES FOR ATTRACTING FOREIGN DIRECT INVESTMENT</vt:lpstr>
      <vt:lpstr>OBJECTIVES OF THE LECTURE</vt:lpstr>
      <vt:lpstr>Definition</vt:lpstr>
      <vt:lpstr>Classification of Foreign Direct Investment</vt:lpstr>
      <vt:lpstr>Forms of Foreign Direct Investment</vt:lpstr>
      <vt:lpstr>Theories of FDI</vt:lpstr>
      <vt:lpstr>Theoretical Background</vt:lpstr>
      <vt:lpstr>Theoretical Background</vt:lpstr>
      <vt:lpstr>Theoretical Background</vt:lpstr>
      <vt:lpstr>Theoretical Background</vt:lpstr>
      <vt:lpstr>FDI from the U.S</vt:lpstr>
      <vt:lpstr>Trends in the Baltic States: Lithuania</vt:lpstr>
      <vt:lpstr>Trends in the Baltic States: Latvia</vt:lpstr>
      <vt:lpstr>Trends in the Baltic States: Estonia</vt:lpstr>
      <vt:lpstr>Relationships between Scandinavian and the Baltic States: Lithuania’s Case</vt:lpstr>
      <vt:lpstr>Relationships between Scandinavian and the Baltic States: Latvia’s Case</vt:lpstr>
      <vt:lpstr>Relationships between Scandinavian and the Baltic States: Estonia’s Case</vt:lpstr>
      <vt:lpstr>Motives for Foreign Direct Investment</vt:lpstr>
      <vt:lpstr>Identification Of The Country’s Attractiveness Factors For Foreign Direct Investments: Estonia’s Case</vt:lpstr>
      <vt:lpstr>Identification Of The Country’s Attractiveness Factors For Foreign Direct Investments: Ltihuania’s Case</vt:lpstr>
      <vt:lpstr>Directions of FDI policy</vt:lpstr>
      <vt:lpstr>Incentives. Definition</vt:lpstr>
      <vt:lpstr>Role of Incentives</vt:lpstr>
      <vt:lpstr>Classification of Incentives</vt:lpstr>
      <vt:lpstr>Fiscal Incentives</vt:lpstr>
      <vt:lpstr>Fiscal Incentives</vt:lpstr>
      <vt:lpstr>Financial Incentives</vt:lpstr>
      <vt:lpstr>Advantages and Disadvantages of Employing FDI Incentives</vt:lpstr>
      <vt:lpstr>Documents related to the promotion of foreign direct investment in Lithuania  </vt:lpstr>
      <vt:lpstr>PowerPoint Presentation</vt:lpstr>
      <vt:lpstr>Expert’s Assessment of the Adoption of Foreign Direct investment Incentives</vt:lpstr>
      <vt:lpstr>PowerPoint Presentation</vt:lpstr>
      <vt:lpstr>Non-financial incentives</vt:lpstr>
      <vt:lpstr>Bilateral and Multilateral Agreements</vt:lpstr>
      <vt:lpstr>Interconnection Between Inward Foreign Direct Investment And Regulation </vt:lpstr>
      <vt:lpstr>Bilateral agreements</vt:lpstr>
      <vt:lpstr>Advantages and Disadvantages of Employing Bilateral Agreements</vt:lpstr>
      <vt:lpstr>ADOPTION OF FISCAL AND FINANCIAL INCENTIVES FOR ATTRACTING FOREIGN DIRECT INVESTMENT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Adoption of Fiscal and Financial Incentives for Attracting Foreign Direct Investment</dc:title>
  <dc:creator>User</dc:creator>
  <cp:lastModifiedBy>Agnė Agnė</cp:lastModifiedBy>
  <cp:revision>53</cp:revision>
  <dcterms:created xsi:type="dcterms:W3CDTF">2016-04-27T08:04:22Z</dcterms:created>
  <dcterms:modified xsi:type="dcterms:W3CDTF">2019-12-12T07:42:50Z</dcterms:modified>
</cp:coreProperties>
</file>