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51"/>
  </p:notesMasterIdLst>
  <p:sldIdLst>
    <p:sldId id="256" r:id="rId2"/>
    <p:sldId id="262" r:id="rId3"/>
    <p:sldId id="257" r:id="rId4"/>
    <p:sldId id="263" r:id="rId5"/>
    <p:sldId id="258" r:id="rId6"/>
    <p:sldId id="266" r:id="rId7"/>
    <p:sldId id="259" r:id="rId8"/>
    <p:sldId id="265" r:id="rId9"/>
    <p:sldId id="267" r:id="rId10"/>
    <p:sldId id="268" r:id="rId11"/>
    <p:sldId id="269" r:id="rId12"/>
    <p:sldId id="276" r:id="rId13"/>
    <p:sldId id="277" r:id="rId14"/>
    <p:sldId id="278" r:id="rId15"/>
    <p:sldId id="279" r:id="rId16"/>
    <p:sldId id="280" r:id="rId17"/>
    <p:sldId id="260" r:id="rId18"/>
    <p:sldId id="282" r:id="rId19"/>
    <p:sldId id="261" r:id="rId20"/>
    <p:sldId id="270" r:id="rId21"/>
    <p:sldId id="271" r:id="rId22"/>
    <p:sldId id="281" r:id="rId23"/>
    <p:sldId id="272" r:id="rId24"/>
    <p:sldId id="284" r:id="rId25"/>
    <p:sldId id="273" r:id="rId26"/>
    <p:sldId id="274" r:id="rId27"/>
    <p:sldId id="275" r:id="rId28"/>
    <p:sldId id="285"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5" r:id="rId44"/>
    <p:sldId id="302" r:id="rId45"/>
    <p:sldId id="303" r:id="rId46"/>
    <p:sldId id="304" r:id="rId47"/>
    <p:sldId id="306" r:id="rId48"/>
    <p:sldId id="307" r:id="rId49"/>
    <p:sldId id="287"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2"/>
    <p:restoredTop sz="94689"/>
  </p:normalViewPr>
  <p:slideViewPr>
    <p:cSldViewPr snapToGrid="0" snapToObjects="1">
      <p:cViewPr varScale="1">
        <p:scale>
          <a:sx n="108" d="100"/>
          <a:sy n="108" d="100"/>
        </p:scale>
        <p:origin x="17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1B849E-D749-EC4F-A875-7249D79E7E9C}" type="datetimeFigureOut">
              <a:rPr lang="en-US" smtClean="0"/>
              <a:t>12/12/19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4630F-2C65-5048-A53D-134E9AD2A849}" type="slidenum">
              <a:rPr lang="en-US" smtClean="0"/>
              <a:t>‹#›</a:t>
            </a:fld>
            <a:endParaRPr lang="en-US"/>
          </a:p>
        </p:txBody>
      </p:sp>
    </p:spTree>
    <p:extLst>
      <p:ext uri="{BB962C8B-B14F-4D97-AF65-F5344CB8AC3E}">
        <p14:creationId xmlns:p14="http://schemas.microsoft.com/office/powerpoint/2010/main" val="717455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Examples range from platforms facilitating </a:t>
            </a:r>
            <a:r>
              <a:rPr lang="en-US" sz="1200" kern="1200" dirty="0" err="1">
                <a:solidFill>
                  <a:schemeClr val="tx1"/>
                </a:solidFill>
                <a:effectLst/>
                <a:latin typeface="+mn-lt"/>
                <a:ea typeface="+mn-ea"/>
                <a:cs typeface="+mn-cs"/>
              </a:rPr>
              <a:t>shortterm</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rentals (e.g., Airbnb) and ridesharing (e.g., </a:t>
            </a:r>
            <a:r>
              <a:rPr lang="en-US" sz="1200" kern="1200" dirty="0" err="1">
                <a:solidFill>
                  <a:schemeClr val="tx1"/>
                </a:solidFill>
                <a:effectLst/>
                <a:latin typeface="+mn-lt"/>
                <a:ea typeface="+mn-ea"/>
                <a:cs typeface="+mn-cs"/>
              </a:rPr>
              <a:t>BlaBlaCar</a:t>
            </a:r>
            <a:r>
              <a:rPr lang="en-US" sz="1200" kern="1200" dirty="0">
                <a:solidFill>
                  <a:schemeClr val="tx1"/>
                </a:solidFill>
                <a:effectLst/>
                <a:latin typeface="+mn-lt"/>
                <a:ea typeface="+mn-ea"/>
                <a:cs typeface="+mn-cs"/>
              </a:rPr>
              <a:t>) to tool</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Only in Europe, the</a:t>
            </a:r>
          </a:p>
          <a:p>
            <a:r>
              <a:rPr lang="en-US" sz="1200" kern="1200" dirty="0">
                <a:solidFill>
                  <a:schemeClr val="tx1"/>
                </a:solidFill>
                <a:effectLst/>
                <a:latin typeface="+mn-lt"/>
                <a:ea typeface="+mn-ea"/>
                <a:cs typeface="+mn-cs"/>
              </a:rPr>
              <a:t>sharing economy has generated revenues of nearly e4bn and facilitated e28bn of transactions</a:t>
            </a:r>
          </a:p>
          <a:p>
            <a:r>
              <a:rPr lang="en-US" sz="1200" kern="1200" dirty="0">
                <a:solidFill>
                  <a:schemeClr val="tx1"/>
                </a:solidFill>
                <a:effectLst/>
                <a:latin typeface="+mn-lt"/>
                <a:ea typeface="+mn-ea"/>
                <a:cs typeface="+mn-cs"/>
              </a:rPr>
              <a:t>in 2015 [47].</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F64630F-2C65-5048-A53D-134E9AD2A849}" type="slidenum">
              <a:rPr lang="en-US" smtClean="0"/>
              <a:t>3</a:t>
            </a:fld>
            <a:endParaRPr lang="en-US"/>
          </a:p>
        </p:txBody>
      </p:sp>
    </p:spTree>
    <p:extLst>
      <p:ext uri="{BB962C8B-B14F-4D97-AF65-F5344CB8AC3E}">
        <p14:creationId xmlns:p14="http://schemas.microsoft.com/office/powerpoint/2010/main" val="1028067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P2P markets, there</a:t>
            </a:r>
          </a:p>
          <a:p>
            <a:r>
              <a:rPr lang="en-US" sz="1200" kern="1200" dirty="0">
                <a:solidFill>
                  <a:schemeClr val="tx1"/>
                </a:solidFill>
                <a:effectLst/>
                <a:latin typeface="+mn-lt"/>
                <a:ea typeface="+mn-ea"/>
                <a:cs typeface="+mn-cs"/>
              </a:rPr>
              <a:t>must be enough peer providers to offer products and services and</a:t>
            </a:r>
          </a:p>
          <a:p>
            <a:r>
              <a:rPr lang="en-US" sz="1200" kern="1200" dirty="0">
                <a:solidFill>
                  <a:schemeClr val="tx1"/>
                </a:solidFill>
                <a:effectLst/>
                <a:latin typeface="+mn-lt"/>
                <a:ea typeface="+mn-ea"/>
                <a:cs typeface="+mn-cs"/>
              </a:rPr>
              <a:t>enough consumers to buy them; thus, sharing economy firms must</a:t>
            </a:r>
          </a:p>
          <a:p>
            <a:r>
              <a:rPr lang="en-US" sz="1200" kern="1200" dirty="0">
                <a:solidFill>
                  <a:schemeClr val="tx1"/>
                </a:solidFill>
                <a:effectLst/>
                <a:latin typeface="+mn-lt"/>
                <a:ea typeface="+mn-ea"/>
                <a:cs typeface="+mn-cs"/>
              </a:rPr>
              <a:t>reach a critical mass of platform users to effectively match supply</a:t>
            </a:r>
          </a:p>
          <a:p>
            <a:r>
              <a:rPr lang="en-US" sz="1200" kern="1200" dirty="0">
                <a:solidFill>
                  <a:schemeClr val="tx1"/>
                </a:solidFill>
                <a:effectLst/>
                <a:latin typeface="+mn-lt"/>
                <a:ea typeface="+mn-ea"/>
                <a:cs typeface="+mn-cs"/>
              </a:rPr>
              <a:t>and demand</a:t>
            </a:r>
          </a:p>
          <a:p>
            <a:endParaRPr lang="en-US" dirty="0"/>
          </a:p>
        </p:txBody>
      </p:sp>
      <p:sp>
        <p:nvSpPr>
          <p:cNvPr id="4" name="Slide Number Placeholder 3"/>
          <p:cNvSpPr>
            <a:spLocks noGrp="1"/>
          </p:cNvSpPr>
          <p:nvPr>
            <p:ph type="sldNum" sz="quarter" idx="5"/>
          </p:nvPr>
        </p:nvSpPr>
        <p:spPr/>
        <p:txBody>
          <a:bodyPr/>
          <a:lstStyle/>
          <a:p>
            <a:fld id="{1F64630F-2C65-5048-A53D-134E9AD2A849}" type="slidenum">
              <a:rPr lang="en-US" smtClean="0"/>
              <a:t>11</a:t>
            </a:fld>
            <a:endParaRPr lang="en-US"/>
          </a:p>
        </p:txBody>
      </p:sp>
    </p:spTree>
    <p:extLst>
      <p:ext uri="{BB962C8B-B14F-4D97-AF65-F5344CB8AC3E}">
        <p14:creationId xmlns:p14="http://schemas.microsoft.com/office/powerpoint/2010/main" val="2342811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Sharing economy platforms enable this participation by providing new ways for attachments between people to take place through space. Rather it works as a sensibility in which</a:t>
            </a:r>
          </a:p>
          <a:p>
            <a:r>
              <a:rPr lang="en-US" sz="1200" kern="1200" dirty="0">
                <a:solidFill>
                  <a:schemeClr val="tx1"/>
                </a:solidFill>
                <a:effectLst/>
                <a:latin typeface="+mn-lt"/>
                <a:ea typeface="+mn-ea"/>
                <a:cs typeface="+mn-cs"/>
              </a:rPr>
              <a:t>being in place is necessarily to be connected such that connectivity</a:t>
            </a:r>
          </a:p>
          <a:p>
            <a:r>
              <a:rPr lang="en-US" sz="1200" kern="1200" dirty="0">
                <a:solidFill>
                  <a:schemeClr val="tx1"/>
                </a:solidFill>
                <a:effectLst/>
                <a:latin typeface="+mn-lt"/>
                <a:ea typeface="+mn-ea"/>
                <a:cs typeface="+mn-cs"/>
              </a:rPr>
              <a:t>is belonging (i.e. if you’re not connected you cannot belong). In this</a:t>
            </a:r>
          </a:p>
          <a:p>
            <a:r>
              <a:rPr lang="en-US" sz="1200" kern="1200" dirty="0">
                <a:solidFill>
                  <a:schemeClr val="tx1"/>
                </a:solidFill>
                <a:effectLst/>
                <a:latin typeface="+mn-lt"/>
                <a:ea typeface="+mn-ea"/>
                <a:cs typeface="+mn-cs"/>
              </a:rPr>
              <a:t>thorough entanglement of the virtual and the material (Kinsley,</a:t>
            </a:r>
          </a:p>
          <a:p>
            <a:r>
              <a:rPr lang="en-US" sz="1200" kern="1200" dirty="0">
                <a:solidFill>
                  <a:schemeClr val="tx1"/>
                </a:solidFill>
                <a:effectLst/>
                <a:latin typeface="+mn-lt"/>
                <a:ea typeface="+mn-ea"/>
                <a:cs typeface="+mn-cs"/>
              </a:rPr>
              <a:t>2014), digital footprints equate to ‘real’ footprints. Constant connection</a:t>
            </a:r>
          </a:p>
          <a:p>
            <a:r>
              <a:rPr lang="en-US" sz="1200" kern="1200" dirty="0">
                <a:solidFill>
                  <a:schemeClr val="tx1"/>
                </a:solidFill>
                <a:effectLst/>
                <a:latin typeface="+mn-lt"/>
                <a:ea typeface="+mn-ea"/>
                <a:cs typeface="+mn-cs"/>
              </a:rPr>
              <a:t>means that online and offline self are difficult to distinguish.</a:t>
            </a:r>
          </a:p>
          <a:p>
            <a:r>
              <a:rPr lang="en-US" sz="1200" kern="1200" dirty="0">
                <a:solidFill>
                  <a:schemeClr val="tx1"/>
                </a:solidFill>
                <a:effectLst/>
                <a:latin typeface="+mn-lt"/>
                <a:ea typeface="+mn-ea"/>
                <a:cs typeface="+mn-cs"/>
              </a:rPr>
              <a:t>The sharing economy </a:t>
            </a:r>
            <a:r>
              <a:rPr lang="en-US" sz="1200" kern="1200" dirty="0" err="1">
                <a:solidFill>
                  <a:schemeClr val="tx1"/>
                </a:solidFill>
                <a:effectLst/>
                <a:latin typeface="+mn-lt"/>
                <a:ea typeface="+mn-ea"/>
                <a:cs typeface="+mn-cs"/>
              </a:rPr>
              <a:t>utilises</a:t>
            </a:r>
            <a:r>
              <a:rPr lang="en-US" sz="1200" kern="1200" dirty="0">
                <a:solidFill>
                  <a:schemeClr val="tx1"/>
                </a:solidFill>
                <a:effectLst/>
                <a:latin typeface="+mn-lt"/>
                <a:ea typeface="+mn-ea"/>
                <a:cs typeface="+mn-cs"/>
              </a:rPr>
              <a:t> this merger of online and</a:t>
            </a:r>
          </a:p>
          <a:p>
            <a:r>
              <a:rPr lang="en-US" sz="1200" kern="1200" dirty="0">
                <a:solidFill>
                  <a:schemeClr val="tx1"/>
                </a:solidFill>
                <a:effectLst/>
                <a:latin typeface="+mn-lt"/>
                <a:ea typeface="+mn-ea"/>
                <a:cs typeface="+mn-cs"/>
              </a:rPr>
              <a:t>offline through connectivity to facilitate proximities between</a:t>
            </a:r>
          </a:p>
          <a:p>
            <a:r>
              <a:rPr lang="en-US" sz="1200" kern="1200" dirty="0">
                <a:solidFill>
                  <a:schemeClr val="tx1"/>
                </a:solidFill>
                <a:effectLst/>
                <a:latin typeface="+mn-lt"/>
                <a:ea typeface="+mn-ea"/>
                <a:cs typeface="+mn-cs"/>
              </a:rPr>
              <a:t>strangers, thereby fostering participation in a community orientated</a:t>
            </a:r>
          </a:p>
          <a:p>
            <a:r>
              <a:rPr lang="en-US" sz="1200" kern="1200" dirty="0">
                <a:solidFill>
                  <a:schemeClr val="tx1"/>
                </a:solidFill>
                <a:effectLst/>
                <a:latin typeface="+mn-lt"/>
                <a:ea typeface="+mn-ea"/>
                <a:cs typeface="+mn-cs"/>
              </a:rPr>
              <a:t>around a particular service or resource</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F64630F-2C65-5048-A53D-134E9AD2A849}" type="slidenum">
              <a:rPr lang="en-US" smtClean="0"/>
              <a:t>12</a:t>
            </a:fld>
            <a:endParaRPr lang="en-US"/>
          </a:p>
        </p:txBody>
      </p:sp>
    </p:spTree>
    <p:extLst>
      <p:ext uri="{BB962C8B-B14F-4D97-AF65-F5344CB8AC3E}">
        <p14:creationId xmlns:p14="http://schemas.microsoft.com/office/powerpoint/2010/main" val="2651786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Essentially, it is an alternative to financing</a:t>
            </a:r>
          </a:p>
          <a:p>
            <a:r>
              <a:rPr lang="en-US" sz="1200" kern="1200" dirty="0">
                <a:solidFill>
                  <a:schemeClr val="tx1"/>
                </a:solidFill>
                <a:effectLst/>
                <a:latin typeface="+mn-lt"/>
                <a:ea typeface="+mn-ea"/>
                <a:cs typeface="+mn-cs"/>
              </a:rPr>
              <a:t>a purchase by credit. Car leasing customers acquire permanent use</a:t>
            </a:r>
          </a:p>
          <a:p>
            <a:r>
              <a:rPr lang="en-US" sz="1200" kern="1200" dirty="0">
                <a:solidFill>
                  <a:schemeClr val="tx1"/>
                </a:solidFill>
                <a:effectLst/>
                <a:latin typeface="+mn-lt"/>
                <a:ea typeface="+mn-ea"/>
                <a:cs typeface="+mn-cs"/>
              </a:rPr>
              <a:t>of a car over a long period (from six months to several years); thus,</a:t>
            </a:r>
          </a:p>
          <a:p>
            <a:r>
              <a:rPr lang="en-US" sz="1200" kern="1200" dirty="0">
                <a:solidFill>
                  <a:schemeClr val="tx1"/>
                </a:solidFill>
                <a:effectLst/>
                <a:latin typeface="+mn-lt"/>
                <a:ea typeface="+mn-ea"/>
                <a:cs typeface="+mn-cs"/>
              </a:rPr>
              <a:t>they perceive the car as their own property (i.e. psychological</a:t>
            </a:r>
          </a:p>
          <a:p>
            <a:r>
              <a:rPr lang="en-US" sz="1200" kern="1200" dirty="0">
                <a:solidFill>
                  <a:schemeClr val="tx1"/>
                </a:solidFill>
                <a:effectLst/>
                <a:latin typeface="+mn-lt"/>
                <a:ea typeface="+mn-ea"/>
                <a:cs typeface="+mn-cs"/>
              </a:rPr>
              <a:t>ownership; Peck and Shu, 2018), while legal ownership remains</a:t>
            </a:r>
          </a:p>
          <a:p>
            <a:r>
              <a:rPr lang="en-US" sz="1200" kern="1200" dirty="0">
                <a:solidFill>
                  <a:schemeClr val="tx1"/>
                </a:solidFill>
                <a:effectLst/>
                <a:latin typeface="+mn-lt"/>
                <a:ea typeface="+mn-ea"/>
                <a:cs typeface="+mn-cs"/>
              </a:rPr>
              <a:t>with the firm. Leasing services are B2C solutions based on PSS</a:t>
            </a:r>
          </a:p>
          <a:p>
            <a:endParaRPr lang="en-US" dirty="0"/>
          </a:p>
        </p:txBody>
      </p:sp>
      <p:sp>
        <p:nvSpPr>
          <p:cNvPr id="4" name="Slide Number Placeholder 3"/>
          <p:cNvSpPr>
            <a:spLocks noGrp="1"/>
          </p:cNvSpPr>
          <p:nvPr>
            <p:ph type="sldNum" sz="quarter" idx="5"/>
          </p:nvPr>
        </p:nvSpPr>
        <p:spPr/>
        <p:txBody>
          <a:bodyPr/>
          <a:lstStyle/>
          <a:p>
            <a:fld id="{1F64630F-2C65-5048-A53D-134E9AD2A849}" type="slidenum">
              <a:rPr lang="en-US" smtClean="0"/>
              <a:t>19</a:t>
            </a:fld>
            <a:endParaRPr lang="en-US"/>
          </a:p>
        </p:txBody>
      </p:sp>
    </p:spTree>
    <p:extLst>
      <p:ext uri="{BB962C8B-B14F-4D97-AF65-F5344CB8AC3E}">
        <p14:creationId xmlns:p14="http://schemas.microsoft.com/office/powerpoint/2010/main" val="237108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Passengers contribute to travel</a:t>
            </a:r>
          </a:p>
          <a:p>
            <a:r>
              <a:rPr lang="en-US" sz="1200" kern="1200" dirty="0">
                <a:solidFill>
                  <a:schemeClr val="tx1"/>
                </a:solidFill>
                <a:effectLst/>
                <a:latin typeface="+mn-lt"/>
                <a:ea typeface="+mn-ea"/>
                <a:cs typeface="+mn-cs"/>
              </a:rPr>
              <a:t>expenses but do not remunerate the driver (</a:t>
            </a:r>
            <a:r>
              <a:rPr lang="en-US" sz="1200" kern="1200" dirty="0" err="1">
                <a:solidFill>
                  <a:schemeClr val="tx1"/>
                </a:solidFill>
                <a:effectLst/>
                <a:latin typeface="+mn-lt"/>
                <a:ea typeface="+mn-ea"/>
                <a:cs typeface="+mn-cs"/>
              </a:rPr>
              <a:t>Shaheen</a:t>
            </a:r>
            <a:r>
              <a:rPr lang="en-US" sz="1200" kern="1200" dirty="0">
                <a:solidFill>
                  <a:schemeClr val="tx1"/>
                </a:solidFill>
                <a:effectLst/>
                <a:latin typeface="+mn-lt"/>
                <a:ea typeface="+mn-ea"/>
                <a:cs typeface="+mn-cs"/>
              </a:rPr>
              <a:t> et al., 2016). A</a:t>
            </a:r>
          </a:p>
          <a:p>
            <a:r>
              <a:rPr lang="en-US" sz="1200" kern="1200" dirty="0">
                <a:solidFill>
                  <a:schemeClr val="tx1"/>
                </a:solidFill>
                <a:effectLst/>
                <a:latin typeface="+mn-lt"/>
                <a:ea typeface="+mn-ea"/>
                <a:cs typeface="+mn-cs"/>
              </a:rPr>
              <a:t>successful shared ride between long-distance travelers needs coordination</a:t>
            </a:r>
          </a:p>
          <a:p>
            <a:r>
              <a:rPr lang="en-US" sz="1200" kern="1200" dirty="0">
                <a:solidFill>
                  <a:schemeClr val="tx1"/>
                </a:solidFill>
                <a:effectLst/>
                <a:latin typeface="+mn-lt"/>
                <a:ea typeface="+mn-ea"/>
                <a:cs typeface="+mn-cs"/>
              </a:rPr>
              <a:t>regarding itineraries and the place and time of pick-up</a:t>
            </a:r>
          </a:p>
          <a:p>
            <a:r>
              <a:rPr lang="en-US" sz="1200" kern="1200" dirty="0">
                <a:solidFill>
                  <a:schemeClr val="tx1"/>
                </a:solidFill>
                <a:effectLst/>
                <a:latin typeface="+mn-lt"/>
                <a:ea typeface="+mn-ea"/>
                <a:cs typeface="+mn-cs"/>
              </a:rPr>
              <a:t>and drop-off (Chan and </a:t>
            </a:r>
            <a:r>
              <a:rPr lang="en-US" sz="1200" kern="1200" dirty="0" err="1">
                <a:solidFill>
                  <a:schemeClr val="tx1"/>
                </a:solidFill>
                <a:effectLst/>
                <a:latin typeface="+mn-lt"/>
                <a:ea typeface="+mn-ea"/>
                <a:cs typeface="+mn-cs"/>
              </a:rPr>
              <a:t>Shaheen</a:t>
            </a:r>
            <a:r>
              <a:rPr lang="en-US" sz="1200" kern="1200" dirty="0">
                <a:solidFill>
                  <a:schemeClr val="tx1"/>
                </a:solidFill>
                <a:effectLst/>
                <a:latin typeface="+mn-lt"/>
                <a:ea typeface="+mn-ea"/>
                <a:cs typeface="+mn-cs"/>
              </a:rPr>
              <a:t>, 2012; </a:t>
            </a:r>
            <a:r>
              <a:rPr lang="en-US" sz="1200" kern="1200" dirty="0" err="1">
                <a:solidFill>
                  <a:schemeClr val="tx1"/>
                </a:solidFill>
                <a:effectLst/>
                <a:latin typeface="+mn-lt"/>
                <a:ea typeface="+mn-ea"/>
                <a:cs typeface="+mn-cs"/>
              </a:rPr>
              <a:t>Furuhata</a:t>
            </a:r>
            <a:r>
              <a:rPr lang="en-US" sz="1200" kern="1200" dirty="0">
                <a:solidFill>
                  <a:schemeClr val="tx1"/>
                </a:solidFill>
                <a:effectLst/>
                <a:latin typeface="+mn-lt"/>
                <a:ea typeface="+mn-ea"/>
                <a:cs typeface="+mn-cs"/>
              </a:rPr>
              <a:t> et al., 2013). The</a:t>
            </a:r>
          </a:p>
          <a:p>
            <a:r>
              <a:rPr lang="en-US" sz="1200" kern="1200" dirty="0">
                <a:solidFill>
                  <a:schemeClr val="tx1"/>
                </a:solidFill>
                <a:effectLst/>
                <a:latin typeface="+mn-lt"/>
                <a:ea typeface="+mn-ea"/>
                <a:cs typeface="+mn-cs"/>
              </a:rPr>
              <a:t>coordination between drivers and passengers is facilitated by</a:t>
            </a:r>
          </a:p>
          <a:p>
            <a:r>
              <a:rPr lang="en-US" sz="1200" kern="1200" dirty="0">
                <a:solidFill>
                  <a:schemeClr val="tx1"/>
                </a:solidFill>
                <a:effectLst/>
                <a:latin typeface="+mn-lt"/>
                <a:ea typeface="+mn-ea"/>
                <a:cs typeface="+mn-cs"/>
              </a:rPr>
              <a:t>ridesharing platforms in exchange for a service fee and/or a commission,</a:t>
            </a:r>
          </a:p>
          <a:p>
            <a:r>
              <a:rPr lang="en-US" sz="1200" kern="1200" dirty="0">
                <a:solidFill>
                  <a:schemeClr val="tx1"/>
                </a:solidFill>
                <a:effectLst/>
                <a:latin typeface="+mn-lt"/>
                <a:ea typeface="+mn-ea"/>
                <a:cs typeface="+mn-cs"/>
              </a:rPr>
              <a:t>or for free when operated by grassroots or non-profit</a:t>
            </a:r>
          </a:p>
          <a:p>
            <a:r>
              <a:rPr lang="en-US" sz="1200" kern="1200" dirty="0">
                <a:solidFill>
                  <a:schemeClr val="tx1"/>
                </a:solidFill>
                <a:effectLst/>
                <a:latin typeface="+mn-lt"/>
                <a:ea typeface="+mn-ea"/>
                <a:cs typeface="+mn-cs"/>
              </a:rPr>
              <a:t>organizations.</a:t>
            </a:r>
          </a:p>
          <a:p>
            <a:endParaRPr lang="en-US" dirty="0"/>
          </a:p>
        </p:txBody>
      </p:sp>
      <p:sp>
        <p:nvSpPr>
          <p:cNvPr id="4" name="Slide Number Placeholder 3"/>
          <p:cNvSpPr>
            <a:spLocks noGrp="1"/>
          </p:cNvSpPr>
          <p:nvPr>
            <p:ph type="sldNum" sz="quarter" idx="5"/>
          </p:nvPr>
        </p:nvSpPr>
        <p:spPr/>
        <p:txBody>
          <a:bodyPr/>
          <a:lstStyle/>
          <a:p>
            <a:fld id="{1F64630F-2C65-5048-A53D-134E9AD2A849}" type="slidenum">
              <a:rPr lang="en-US" smtClean="0"/>
              <a:t>21</a:t>
            </a:fld>
            <a:endParaRPr lang="en-US"/>
          </a:p>
        </p:txBody>
      </p:sp>
    </p:spTree>
    <p:extLst>
      <p:ext uri="{BB962C8B-B14F-4D97-AF65-F5344CB8AC3E}">
        <p14:creationId xmlns:p14="http://schemas.microsoft.com/office/powerpoint/2010/main" val="9891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sharing economy grew significantly in the context of Great</a:t>
            </a:r>
          </a:p>
          <a:p>
            <a:r>
              <a:rPr lang="en-US" sz="1200" kern="1200" dirty="0">
                <a:solidFill>
                  <a:schemeClr val="tx1"/>
                </a:solidFill>
                <a:effectLst/>
                <a:latin typeface="+mn-lt"/>
                <a:ea typeface="+mn-ea"/>
                <a:cs typeface="+mn-cs"/>
              </a:rPr>
              <a:t>Recession (2007–2009), as the platforms provided new means of</a:t>
            </a:r>
          </a:p>
          <a:p>
            <a:r>
              <a:rPr lang="en-US" sz="1200" kern="1200" dirty="0">
                <a:solidFill>
                  <a:schemeClr val="tx1"/>
                </a:solidFill>
                <a:effectLst/>
                <a:latin typeface="+mn-lt"/>
                <a:ea typeface="+mn-ea"/>
                <a:cs typeface="+mn-cs"/>
              </a:rPr>
              <a:t>earnings by renting extant assets. Gig tasks provided flexible job opportunities</a:t>
            </a:r>
          </a:p>
          <a:p>
            <a:r>
              <a:rPr lang="en-US" sz="1200" kern="1200" dirty="0">
                <a:solidFill>
                  <a:schemeClr val="tx1"/>
                </a:solidFill>
                <a:effectLst/>
                <a:latin typeface="+mn-lt"/>
                <a:ea typeface="+mn-ea"/>
                <a:cs typeface="+mn-cs"/>
              </a:rPr>
              <a:t>in place of unemployment (Marshall, 2015). The sharing</a:t>
            </a:r>
          </a:p>
          <a:p>
            <a:r>
              <a:rPr lang="en-US" sz="1200" kern="1200" dirty="0">
                <a:solidFill>
                  <a:schemeClr val="tx1"/>
                </a:solidFill>
                <a:effectLst/>
                <a:latin typeface="+mn-lt"/>
                <a:ea typeface="+mn-ea"/>
                <a:cs typeface="+mn-cs"/>
              </a:rPr>
              <a:t>platforms have grown both in terms of service sectors and size worldwide.</a:t>
            </a:r>
          </a:p>
          <a:p>
            <a:r>
              <a:rPr lang="en-US" sz="1200" kern="1200" dirty="0">
                <a:solidFill>
                  <a:schemeClr val="tx1"/>
                </a:solidFill>
                <a:effectLst/>
                <a:latin typeface="+mn-lt"/>
                <a:ea typeface="+mn-ea"/>
                <a:cs typeface="+mn-cs"/>
              </a:rPr>
              <a:t>In terms of services, the</a:t>
            </a:r>
          </a:p>
          <a:p>
            <a:endParaRPr lang="en-US" dirty="0"/>
          </a:p>
        </p:txBody>
      </p:sp>
      <p:sp>
        <p:nvSpPr>
          <p:cNvPr id="4" name="Slide Number Placeholder 3"/>
          <p:cNvSpPr>
            <a:spLocks noGrp="1"/>
          </p:cNvSpPr>
          <p:nvPr>
            <p:ph type="sldNum" sz="quarter" idx="5"/>
          </p:nvPr>
        </p:nvSpPr>
        <p:spPr/>
        <p:txBody>
          <a:bodyPr/>
          <a:lstStyle/>
          <a:p>
            <a:fld id="{1F64630F-2C65-5048-A53D-134E9AD2A849}" type="slidenum">
              <a:rPr lang="en-US" smtClean="0"/>
              <a:t>22</a:t>
            </a:fld>
            <a:endParaRPr lang="en-US"/>
          </a:p>
        </p:txBody>
      </p:sp>
    </p:spTree>
    <p:extLst>
      <p:ext uri="{BB962C8B-B14F-4D97-AF65-F5344CB8AC3E}">
        <p14:creationId xmlns:p14="http://schemas.microsoft.com/office/powerpoint/2010/main" val="2312511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example, Rent the Runway was the first fashion</a:t>
            </a:r>
          </a:p>
          <a:p>
            <a:r>
              <a:rPr lang="en-US" sz="1200" kern="1200" dirty="0">
                <a:solidFill>
                  <a:schemeClr val="tx1"/>
                </a:solidFill>
                <a:effectLst/>
                <a:latin typeface="+mn-lt"/>
                <a:ea typeface="+mn-ea"/>
                <a:cs typeface="+mn-cs"/>
              </a:rPr>
              <a:t>rental platform launched in 2009 and until 2018, more than 9 million people are registered as members</a:t>
            </a:r>
          </a:p>
          <a:p>
            <a:r>
              <a:rPr lang="en-US" sz="1200" kern="1200" dirty="0">
                <a:solidFill>
                  <a:schemeClr val="tx1"/>
                </a:solidFill>
                <a:effectLst/>
                <a:latin typeface="+mn-lt"/>
                <a:ea typeface="+mn-ea"/>
                <a:cs typeface="+mn-cs"/>
              </a:rPr>
              <a:t>with US $100 million in revenue</a:t>
            </a:r>
          </a:p>
          <a:p>
            <a:r>
              <a:rPr lang="en-US" sz="1200" kern="1200" dirty="0">
                <a:solidFill>
                  <a:schemeClr val="tx1"/>
                </a:solidFill>
                <a:effectLst/>
                <a:latin typeface="+mn-lt"/>
                <a:ea typeface="+mn-ea"/>
                <a:cs typeface="+mn-cs"/>
              </a:rPr>
              <a:t>The return rate of party dresses could be 35%-75% and the biggest return</a:t>
            </a:r>
          </a:p>
          <a:p>
            <a:r>
              <a:rPr lang="en-US" sz="1200" kern="1200" dirty="0">
                <a:solidFill>
                  <a:schemeClr val="tx1"/>
                </a:solidFill>
                <a:effectLst/>
                <a:latin typeface="+mn-lt"/>
                <a:ea typeface="+mn-ea"/>
                <a:cs typeface="+mn-cs"/>
              </a:rPr>
              <a:t>day of the year is January 2 as the party dresses were just used in the New Year Party (Recode 2017).</a:t>
            </a:r>
          </a:p>
          <a:p>
            <a:r>
              <a:rPr lang="en-US" sz="1200" kern="1200" dirty="0">
                <a:solidFill>
                  <a:schemeClr val="tx1"/>
                </a:solidFill>
                <a:effectLst/>
                <a:latin typeface="+mn-lt"/>
                <a:ea typeface="+mn-ea"/>
                <a:cs typeface="+mn-cs"/>
              </a:rPr>
              <a:t>Thus, one interesting phenomena in the fashion industry is that consumers have been “illegally renting”</a:t>
            </a:r>
          </a:p>
          <a:p>
            <a:r>
              <a:rPr lang="en-US" sz="1200" kern="1200" dirty="0">
                <a:solidFill>
                  <a:schemeClr val="tx1"/>
                </a:solidFill>
                <a:effectLst/>
                <a:latin typeface="+mn-lt"/>
                <a:ea typeface="+mn-ea"/>
                <a:cs typeface="+mn-cs"/>
              </a:rPr>
              <a:t>the fashion products for decades.</a:t>
            </a:r>
          </a:p>
          <a:p>
            <a:endParaRPr lang="en-US" dirty="0"/>
          </a:p>
        </p:txBody>
      </p:sp>
      <p:sp>
        <p:nvSpPr>
          <p:cNvPr id="4" name="Slide Number Placeholder 3"/>
          <p:cNvSpPr>
            <a:spLocks noGrp="1"/>
          </p:cNvSpPr>
          <p:nvPr>
            <p:ph type="sldNum" sz="quarter" idx="5"/>
          </p:nvPr>
        </p:nvSpPr>
        <p:spPr/>
        <p:txBody>
          <a:bodyPr/>
          <a:lstStyle/>
          <a:p>
            <a:fld id="{1F64630F-2C65-5048-A53D-134E9AD2A849}" type="slidenum">
              <a:rPr lang="en-US" smtClean="0"/>
              <a:t>26</a:t>
            </a:fld>
            <a:endParaRPr lang="en-US"/>
          </a:p>
        </p:txBody>
      </p:sp>
    </p:spTree>
    <p:extLst>
      <p:ext uri="{BB962C8B-B14F-4D97-AF65-F5344CB8AC3E}">
        <p14:creationId xmlns:p14="http://schemas.microsoft.com/office/powerpoint/2010/main" val="2812920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lt-LT" sz="1200" kern="1200" dirty="0">
                <a:solidFill>
                  <a:schemeClr val="tx1"/>
                </a:solidFill>
                <a:effectLst/>
                <a:latin typeface="+mn-lt"/>
                <a:ea typeface="+mn-ea"/>
                <a:cs typeface="+mn-cs"/>
              </a:rPr>
              <a:t>,,</a:t>
            </a:r>
            <a:r>
              <a:rPr lang="lt-LT" sz="1200" kern="1200" dirty="0" err="1">
                <a:solidFill>
                  <a:schemeClr val="tx1"/>
                </a:solidFill>
                <a:effectLst/>
                <a:latin typeface="+mn-lt"/>
                <a:ea typeface="+mn-ea"/>
                <a:cs typeface="+mn-cs"/>
              </a:rPr>
              <a:t>Uber</a:t>
            </a:r>
            <a:r>
              <a:rPr lang="lt-LT" sz="1200" kern="1200" dirty="0">
                <a:solidFill>
                  <a:schemeClr val="tx1"/>
                </a:solidFill>
                <a:effectLst/>
                <a:latin typeface="+mn-lt"/>
                <a:ea typeface="+mn-ea"/>
                <a:cs typeface="+mn-cs"/>
              </a:rPr>
              <a:t>” įkurta 2009 metais </a:t>
            </a:r>
            <a:r>
              <a:rPr lang="lt-LT" sz="1200" kern="1200" dirty="0" err="1">
                <a:solidFill>
                  <a:schemeClr val="tx1"/>
                </a:solidFill>
                <a:effectLst/>
                <a:latin typeface="+mn-lt"/>
                <a:ea typeface="+mn-ea"/>
                <a:cs typeface="+mn-cs"/>
              </a:rPr>
              <a:t>Travio</a:t>
            </a:r>
            <a:r>
              <a:rPr lang="lt-LT" sz="1200" kern="1200" dirty="0">
                <a:solidFill>
                  <a:schemeClr val="tx1"/>
                </a:solidFill>
                <a:effectLst/>
                <a:latin typeface="+mn-lt"/>
                <a:ea typeface="+mn-ea"/>
                <a:cs typeface="+mn-cs"/>
              </a:rPr>
              <a:t> </a:t>
            </a:r>
            <a:r>
              <a:rPr lang="lt-LT" sz="1200" kern="1200" dirty="0" err="1">
                <a:solidFill>
                  <a:schemeClr val="tx1"/>
                </a:solidFill>
                <a:effectLst/>
                <a:latin typeface="+mn-lt"/>
                <a:ea typeface="+mn-ea"/>
                <a:cs typeface="+mn-cs"/>
              </a:rPr>
              <a:t>Kalanicko</a:t>
            </a:r>
            <a:r>
              <a:rPr lang="lt-LT" sz="1200" kern="1200" dirty="0">
                <a:solidFill>
                  <a:schemeClr val="tx1"/>
                </a:solidFill>
                <a:effectLst/>
                <a:latin typeface="+mn-lt"/>
                <a:ea typeface="+mn-ea"/>
                <a:cs typeface="+mn-cs"/>
              </a:rPr>
              <a:t> ir </a:t>
            </a:r>
            <a:r>
              <a:rPr lang="lt-LT" sz="1200" kern="1200" dirty="0" err="1">
                <a:solidFill>
                  <a:schemeClr val="tx1"/>
                </a:solidFill>
                <a:effectLst/>
                <a:latin typeface="+mn-lt"/>
                <a:ea typeface="+mn-ea"/>
                <a:cs typeface="+mn-cs"/>
              </a:rPr>
              <a:t>Garreto</a:t>
            </a:r>
            <a:r>
              <a:rPr lang="lt-LT" sz="1200" kern="1200" dirty="0">
                <a:solidFill>
                  <a:schemeClr val="tx1"/>
                </a:solidFill>
                <a:effectLst/>
                <a:latin typeface="+mn-lt"/>
                <a:ea typeface="+mn-ea"/>
                <a:cs typeface="+mn-cs"/>
              </a:rPr>
              <a:t> </a:t>
            </a:r>
            <a:r>
              <a:rPr lang="lt-LT" sz="1200" kern="1200" dirty="0" err="1">
                <a:solidFill>
                  <a:schemeClr val="tx1"/>
                </a:solidFill>
                <a:effectLst/>
                <a:latin typeface="+mn-lt"/>
                <a:ea typeface="+mn-ea"/>
                <a:cs typeface="+mn-cs"/>
              </a:rPr>
              <a:t>Campo</a:t>
            </a:r>
            <a:r>
              <a:rPr lang="lt-LT" sz="1200" kern="1200" dirty="0">
                <a:solidFill>
                  <a:schemeClr val="tx1"/>
                </a:solidFill>
                <a:effectLst/>
                <a:latin typeface="+mn-lt"/>
                <a:ea typeface="+mn-ea"/>
                <a:cs typeface="+mn-cs"/>
              </a:rPr>
              <a:t>. Pagrindinė būstinė  San Franciske, Kalifornijoje JAV</a:t>
            </a:r>
            <a:r>
              <a:rPr lang="en-US" dirty="0">
                <a:effectLst/>
              </a:rPr>
              <a:t> </a:t>
            </a:r>
            <a:r>
              <a:rPr lang="lt-LT" sz="1200" kern="1200" dirty="0">
                <a:solidFill>
                  <a:schemeClr val="tx1"/>
                </a:solidFill>
                <a:effectLst/>
                <a:latin typeface="+mn-lt"/>
                <a:ea typeface="+mn-ea"/>
                <a:cs typeface="+mn-cs"/>
              </a:rPr>
              <a:t>Įmonės įplaukos 2015 metais sudarė 8,2 milijardus JAV dolerių, įmonės vertė 51 milijardas JAV dolerių. Šiuo metu įmonė veikia 66 šalyse 545 miestuose. Kas mėnesį užregistruoja 50000 vairuotojų. Vidutinis kelionių skaičius vienas milijonas. </a:t>
            </a:r>
            <a:endParaRPr lang="en-US" sz="1200" kern="1200" dirty="0">
              <a:solidFill>
                <a:schemeClr val="tx1"/>
              </a:solidFill>
              <a:effectLst/>
              <a:latin typeface="+mn-lt"/>
              <a:ea typeface="+mn-ea"/>
              <a:cs typeface="+mn-cs"/>
            </a:endParaRPr>
          </a:p>
          <a:p>
            <a:pPr lvl="0"/>
            <a:r>
              <a:rPr lang="lt-LT" sz="1200" kern="1200" dirty="0">
                <a:solidFill>
                  <a:schemeClr val="tx1"/>
                </a:solidFill>
                <a:effectLst/>
                <a:latin typeface="+mn-lt"/>
                <a:ea typeface="+mn-ea"/>
                <a:cs typeface="+mn-cs"/>
              </a:rPr>
              <a:t>,,</a:t>
            </a:r>
            <a:r>
              <a:rPr lang="lt-LT" sz="1200" kern="1200" dirty="0" err="1">
                <a:solidFill>
                  <a:schemeClr val="tx1"/>
                </a:solidFill>
                <a:effectLst/>
                <a:latin typeface="+mn-lt"/>
                <a:ea typeface="+mn-ea"/>
                <a:cs typeface="+mn-cs"/>
              </a:rPr>
              <a:t>Uber</a:t>
            </a:r>
            <a:r>
              <a:rPr lang="lt-LT" sz="1200" kern="1200" dirty="0">
                <a:solidFill>
                  <a:schemeClr val="tx1"/>
                </a:solidFill>
                <a:effectLst/>
                <a:latin typeface="+mn-lt"/>
                <a:ea typeface="+mn-ea"/>
                <a:cs typeface="+mn-cs"/>
              </a:rPr>
              <a:t>” aplikacija  - vartotojui draugiška, paslaugos paieškos, užsakymo ir apmokėjimo procesas vyksta greitai, ryšys su serveriui ir sistema – gerai, kas daro ,,</a:t>
            </a:r>
            <a:r>
              <a:rPr lang="lt-LT" sz="1200" kern="1200" dirty="0" err="1">
                <a:solidFill>
                  <a:schemeClr val="tx1"/>
                </a:solidFill>
                <a:effectLst/>
                <a:latin typeface="+mn-lt"/>
                <a:ea typeface="+mn-ea"/>
                <a:cs typeface="+mn-cs"/>
              </a:rPr>
              <a:t>Uber</a:t>
            </a:r>
            <a:r>
              <a:rPr lang="lt-LT" sz="1200" kern="1200" dirty="0">
                <a:solidFill>
                  <a:schemeClr val="tx1"/>
                </a:solidFill>
                <a:effectLst/>
                <a:latin typeface="+mn-lt"/>
                <a:ea typeface="+mn-ea"/>
                <a:cs typeface="+mn-cs"/>
              </a:rPr>
              <a:t>” išskirtine.</a:t>
            </a:r>
            <a:endParaRPr lang="en-US" sz="1200" kern="1200" dirty="0">
              <a:solidFill>
                <a:schemeClr val="tx1"/>
              </a:solidFill>
              <a:effectLst/>
              <a:latin typeface="+mn-lt"/>
              <a:ea typeface="+mn-ea"/>
              <a:cs typeface="+mn-cs"/>
            </a:endParaRPr>
          </a:p>
          <a:p>
            <a:pPr lvl="0"/>
            <a:r>
              <a:rPr lang="lt-LT" sz="1200" kern="1200" dirty="0">
                <a:solidFill>
                  <a:schemeClr val="tx1"/>
                </a:solidFill>
                <a:effectLst/>
                <a:latin typeface="+mn-lt"/>
                <a:ea typeface="+mn-ea"/>
                <a:cs typeface="+mn-cs"/>
              </a:rPr>
              <a:t>,,</a:t>
            </a:r>
            <a:r>
              <a:rPr lang="lt-LT" sz="1200" kern="1200" dirty="0" err="1">
                <a:solidFill>
                  <a:schemeClr val="tx1"/>
                </a:solidFill>
                <a:effectLst/>
                <a:latin typeface="+mn-lt"/>
                <a:ea typeface="+mn-ea"/>
                <a:cs typeface="+mn-cs"/>
              </a:rPr>
              <a:t>Uber</a:t>
            </a:r>
            <a:r>
              <a:rPr lang="lt-LT" sz="1200" kern="1200" dirty="0">
                <a:solidFill>
                  <a:schemeClr val="tx1"/>
                </a:solidFill>
                <a:effectLst/>
                <a:latin typeface="+mn-lt"/>
                <a:ea typeface="+mn-ea"/>
                <a:cs typeface="+mn-cs"/>
              </a:rPr>
              <a:t>” pirmoji pradėjo teikti tokio pobūdžio paslaugą, kai dar nebuvo konkurentų, susikūrė stiprią </a:t>
            </a:r>
            <a:r>
              <a:rPr lang="lt-LT" sz="1200" kern="1200" dirty="0" err="1">
                <a:solidFill>
                  <a:schemeClr val="tx1"/>
                </a:solidFill>
                <a:effectLst/>
                <a:latin typeface="+mn-lt"/>
                <a:ea typeface="+mn-ea"/>
                <a:cs typeface="+mn-cs"/>
              </a:rPr>
              <a:t>instraktūrą</a:t>
            </a:r>
            <a:r>
              <a:rPr lang="lt-LT" sz="1200" kern="1200" dirty="0">
                <a:solidFill>
                  <a:schemeClr val="tx1"/>
                </a:solidFill>
                <a:effectLst/>
                <a:latin typeface="+mn-lt"/>
                <a:ea typeface="+mn-ea"/>
                <a:cs typeface="+mn-cs"/>
              </a:rPr>
              <a:t>, užsitarnavo klientų pasitikėjimą ir susikūrė žinomą prekinį ženklą. </a:t>
            </a:r>
            <a:endParaRPr lang="en-US" sz="1200" kern="1200" dirty="0">
              <a:solidFill>
                <a:schemeClr val="tx1"/>
              </a:solidFill>
              <a:effectLst/>
              <a:latin typeface="+mn-lt"/>
              <a:ea typeface="+mn-ea"/>
              <a:cs typeface="+mn-cs"/>
            </a:endParaRPr>
          </a:p>
          <a:p>
            <a:pPr lvl="0"/>
            <a:r>
              <a:rPr lang="lt-LT" sz="1200" kern="1200" dirty="0" err="1">
                <a:solidFill>
                  <a:schemeClr val="tx1"/>
                </a:solidFill>
                <a:effectLst/>
                <a:latin typeface="+mn-lt"/>
                <a:ea typeface="+mn-ea"/>
                <a:cs typeface="+mn-cs"/>
              </a:rPr>
              <a:t>Taxi</a:t>
            </a:r>
            <a:r>
              <a:rPr lang="lt-LT" sz="1200" kern="1200" dirty="0">
                <a:solidFill>
                  <a:schemeClr val="tx1"/>
                </a:solidFill>
                <a:effectLst/>
                <a:latin typeface="+mn-lt"/>
                <a:ea typeface="+mn-ea"/>
                <a:cs typeface="+mn-cs"/>
              </a:rPr>
              <a:t> išsikvietimas naudojantis išmaniuoju telefonu ir aplikacija – patogus. </a:t>
            </a:r>
            <a:endParaRPr lang="en-US" sz="1200" kern="1200" dirty="0">
              <a:solidFill>
                <a:schemeClr val="tx1"/>
              </a:solidFill>
              <a:effectLst/>
              <a:latin typeface="+mn-lt"/>
              <a:ea typeface="+mn-ea"/>
              <a:cs typeface="+mn-cs"/>
            </a:endParaRPr>
          </a:p>
          <a:p>
            <a:r>
              <a:rPr lang="lt-LT" sz="1200" i="1" kern="1200" dirty="0">
                <a:solidFill>
                  <a:schemeClr val="tx1"/>
                </a:solidFill>
                <a:effectLst/>
                <a:latin typeface="+mn-lt"/>
                <a:ea typeface="+mn-ea"/>
                <a:cs typeface="+mn-cs"/>
              </a:rPr>
              <a:t>,,</a:t>
            </a:r>
            <a:r>
              <a:rPr lang="lt-LT" sz="1200" i="1" kern="1200" dirty="0" err="1">
                <a:solidFill>
                  <a:schemeClr val="tx1"/>
                </a:solidFill>
                <a:effectLst/>
                <a:latin typeface="+mn-lt"/>
                <a:ea typeface="+mn-ea"/>
                <a:cs typeface="+mn-cs"/>
              </a:rPr>
              <a:t>Uber</a:t>
            </a:r>
            <a:r>
              <a:rPr lang="lt-LT" sz="1200" i="1" kern="1200" dirty="0">
                <a:solidFill>
                  <a:schemeClr val="tx1"/>
                </a:solidFill>
                <a:effectLst/>
                <a:latin typeface="+mn-lt"/>
                <a:ea typeface="+mn-ea"/>
                <a:cs typeface="+mn-cs"/>
              </a:rPr>
              <a:t>” verslo  modelio trūkumai</a:t>
            </a:r>
            <a:endParaRPr lang="en-US"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,,Uber” </a:t>
            </a:r>
            <a:r>
              <a:rPr lang="en-GB" sz="1200" kern="1200" dirty="0" err="1">
                <a:solidFill>
                  <a:schemeClr val="tx1"/>
                </a:solidFill>
                <a:effectLst/>
                <a:latin typeface="+mn-lt"/>
                <a:ea typeface="+mn-ea"/>
                <a:cs typeface="+mn-cs"/>
              </a:rPr>
              <a:t>kaip</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verslo</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modelis</a:t>
            </a:r>
            <a:r>
              <a:rPr lang="en-GB" sz="1200" kern="1200" dirty="0">
                <a:solidFill>
                  <a:schemeClr val="tx1"/>
                </a:solidFill>
                <a:effectLst/>
                <a:latin typeface="+mn-lt"/>
                <a:ea typeface="+mn-ea"/>
                <a:cs typeface="+mn-cs"/>
              </a:rPr>
              <a:t>, kai </a:t>
            </a:r>
            <a:r>
              <a:rPr lang="en-GB" sz="1200" kern="1200" dirty="0" err="1">
                <a:solidFill>
                  <a:schemeClr val="tx1"/>
                </a:solidFill>
                <a:effectLst/>
                <a:latin typeface="+mn-lt"/>
                <a:ea typeface="+mn-ea"/>
                <a:cs typeface="+mn-cs"/>
              </a:rPr>
              <a:t>kuriose</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šalyse</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uždraustas</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Pavyzdžiui</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Italijoje</a:t>
            </a:r>
            <a:r>
              <a:rPr lang="en-GB"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Kai </a:t>
            </a:r>
            <a:r>
              <a:rPr lang="en-GB" sz="1200" kern="1200" dirty="0" err="1">
                <a:solidFill>
                  <a:schemeClr val="tx1"/>
                </a:solidFill>
                <a:effectLst/>
                <a:latin typeface="+mn-lt"/>
                <a:ea typeface="+mn-ea"/>
                <a:cs typeface="+mn-cs"/>
              </a:rPr>
              <a:t>kuriose</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šalyse</a:t>
            </a:r>
            <a:r>
              <a:rPr lang="en-GB" sz="1200" kern="1200" dirty="0">
                <a:solidFill>
                  <a:schemeClr val="tx1"/>
                </a:solidFill>
                <a:effectLst/>
                <a:latin typeface="+mn-lt"/>
                <a:ea typeface="+mn-ea"/>
                <a:cs typeface="+mn-cs"/>
              </a:rPr>
              <a:t> ,,Uber” </a:t>
            </a:r>
            <a:r>
              <a:rPr lang="en-GB" sz="1200" kern="1200" dirty="0" err="1">
                <a:solidFill>
                  <a:schemeClr val="tx1"/>
                </a:solidFill>
                <a:effectLst/>
                <a:latin typeface="+mn-lt"/>
                <a:ea typeface="+mn-ea"/>
                <a:cs typeface="+mn-cs"/>
              </a:rPr>
              <a:t>verslo</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modelis</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negali</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veikti</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nes</a:t>
            </a:r>
            <a:r>
              <a:rPr lang="en-GB" sz="1200" kern="1200" dirty="0">
                <a:solidFill>
                  <a:schemeClr val="tx1"/>
                </a:solidFill>
                <a:effectLst/>
                <a:latin typeface="+mn-lt"/>
                <a:ea typeface="+mn-ea"/>
                <a:cs typeface="+mn-cs"/>
              </a:rPr>
              <a:t> tam </a:t>
            </a:r>
            <a:r>
              <a:rPr lang="en-GB" sz="1200" kern="1200" dirty="0" err="1">
                <a:solidFill>
                  <a:schemeClr val="tx1"/>
                </a:solidFill>
                <a:effectLst/>
                <a:latin typeface="+mn-lt"/>
                <a:ea typeface="+mn-ea"/>
                <a:cs typeface="+mn-cs"/>
              </a:rPr>
              <a:t>nėra</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teisinės</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bazės</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Dažnai</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iškyla</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klausimai</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dėl</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tokios</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formos</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verslo</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teisėtumo</a:t>
            </a:r>
            <a:r>
              <a:rPr lang="en-GB"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lvl="0"/>
            <a:r>
              <a:rPr lang="en-GB" sz="1200" kern="1200" dirty="0">
                <a:solidFill>
                  <a:schemeClr val="tx1"/>
                </a:solidFill>
                <a:effectLst/>
                <a:latin typeface="+mn-lt"/>
                <a:ea typeface="+mn-ea"/>
                <a:cs typeface="+mn-cs"/>
              </a:rPr>
              <a:t>,,Uber” </a:t>
            </a:r>
            <a:r>
              <a:rPr lang="en-GB" sz="1200" kern="1200" dirty="0" err="1">
                <a:solidFill>
                  <a:schemeClr val="tx1"/>
                </a:solidFill>
                <a:effectLst/>
                <a:latin typeface="+mn-lt"/>
                <a:ea typeface="+mn-ea"/>
                <a:cs typeface="+mn-cs"/>
              </a:rPr>
              <a:t>dažnai</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dalyvauja</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teismuose</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kaip</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atsakovas</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Profesinės</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sąjungos</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kaltina</a:t>
            </a:r>
            <a:r>
              <a:rPr lang="en-GB" sz="1200" kern="1200" dirty="0">
                <a:solidFill>
                  <a:schemeClr val="tx1"/>
                </a:solidFill>
                <a:effectLst/>
                <a:latin typeface="+mn-lt"/>
                <a:ea typeface="+mn-ea"/>
                <a:cs typeface="+mn-cs"/>
              </a:rPr>
              <a:t> ,,Uber” </a:t>
            </a:r>
            <a:r>
              <a:rPr lang="en-GB" sz="1200" kern="1200" dirty="0" err="1">
                <a:solidFill>
                  <a:schemeClr val="tx1"/>
                </a:solidFill>
                <a:effectLst/>
                <a:latin typeface="+mn-lt"/>
                <a:ea typeface="+mn-ea"/>
                <a:cs typeface="+mn-cs"/>
              </a:rPr>
              <a:t>veiklos</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neteisėtumu</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ar</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apėjimu</a:t>
            </a:r>
            <a:r>
              <a:rPr lang="en-GB" sz="1200" kern="1200" dirty="0">
                <a:solidFill>
                  <a:schemeClr val="tx1"/>
                </a:solidFill>
                <a:effectLst/>
                <a:latin typeface="+mn-lt"/>
                <a:ea typeface="+mn-ea"/>
                <a:cs typeface="+mn-cs"/>
              </a:rPr>
              <a:t> tam </a:t>
            </a:r>
            <a:r>
              <a:rPr lang="en-GB" sz="1200" kern="1200" dirty="0" err="1">
                <a:solidFill>
                  <a:schemeClr val="tx1"/>
                </a:solidFill>
                <a:effectLst/>
                <a:latin typeface="+mn-lt"/>
                <a:ea typeface="+mn-ea"/>
                <a:cs typeface="+mn-cs"/>
              </a:rPr>
              <a:t>tikrų</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taksi</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vairuotojams</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keliamų</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reikalavimų</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Dažniausiai</a:t>
            </a:r>
            <a:r>
              <a:rPr lang="en-GB" sz="1200" kern="1200" dirty="0">
                <a:solidFill>
                  <a:schemeClr val="tx1"/>
                </a:solidFill>
                <a:effectLst/>
                <a:latin typeface="+mn-lt"/>
                <a:ea typeface="+mn-ea"/>
                <a:cs typeface="+mn-cs"/>
              </a:rPr>
              <a:t> ,,Uber” </a:t>
            </a:r>
            <a:r>
              <a:rPr lang="en-GB" sz="1200" kern="1200" dirty="0" err="1">
                <a:solidFill>
                  <a:schemeClr val="tx1"/>
                </a:solidFill>
                <a:effectLst/>
                <a:latin typeface="+mn-lt"/>
                <a:ea typeface="+mn-ea"/>
                <a:cs typeface="+mn-cs"/>
              </a:rPr>
              <a:t>kaltinamas</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nes</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taksi</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vairuotojai</a:t>
            </a:r>
            <a:r>
              <a:rPr lang="en-GB" sz="1200" kern="1200" dirty="0">
                <a:solidFill>
                  <a:schemeClr val="tx1"/>
                </a:solidFill>
                <a:effectLst/>
                <a:latin typeface="+mn-lt"/>
                <a:ea typeface="+mn-ea"/>
                <a:cs typeface="+mn-cs"/>
              </a:rPr>
              <a:t> ne </a:t>
            </a:r>
            <a:r>
              <a:rPr lang="en-GB" sz="1200" kern="1200" dirty="0" err="1">
                <a:solidFill>
                  <a:schemeClr val="tx1"/>
                </a:solidFill>
                <a:effectLst/>
                <a:latin typeface="+mn-lt"/>
                <a:ea typeface="+mn-ea"/>
                <a:cs typeface="+mn-cs"/>
              </a:rPr>
              <a:t>licensijuoti</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vairuoti</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taksi</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automobilį</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todėl</a:t>
            </a:r>
            <a:r>
              <a:rPr lang="en-GB" sz="1200" kern="1200" dirty="0">
                <a:solidFill>
                  <a:schemeClr val="tx1"/>
                </a:solidFill>
                <a:effectLst/>
                <a:latin typeface="+mn-lt"/>
                <a:ea typeface="+mn-ea"/>
                <a:cs typeface="+mn-cs"/>
              </a:rPr>
              <a:t> tai – </a:t>
            </a:r>
            <a:r>
              <a:rPr lang="en-GB" sz="1200" kern="1200" dirty="0" err="1">
                <a:solidFill>
                  <a:schemeClr val="tx1"/>
                </a:solidFill>
                <a:effectLst/>
                <a:latin typeface="+mn-lt"/>
                <a:ea typeface="+mn-ea"/>
                <a:cs typeface="+mn-cs"/>
              </a:rPr>
              <a:t>nelegalu</a:t>
            </a:r>
            <a:r>
              <a:rPr lang="en-GB" sz="1200" kern="1200" dirty="0">
                <a:solidFill>
                  <a:schemeClr val="tx1"/>
                </a:solidFill>
                <a:effectLst/>
                <a:latin typeface="+mn-lt"/>
                <a:ea typeface="+mn-ea"/>
                <a:cs typeface="+mn-cs"/>
              </a:rPr>
              <a:t>. ,,Uber” </a:t>
            </a:r>
            <a:r>
              <a:rPr lang="en-GB" sz="1200" kern="1200" dirty="0" err="1">
                <a:solidFill>
                  <a:schemeClr val="tx1"/>
                </a:solidFill>
                <a:effectLst/>
                <a:latin typeface="+mn-lt"/>
                <a:ea typeface="+mn-ea"/>
                <a:cs typeface="+mn-cs"/>
              </a:rPr>
              <a:t>vadinamas</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piratiniu</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taksi</a:t>
            </a:r>
            <a:r>
              <a:rPr lang="en-GB"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F64630F-2C65-5048-A53D-134E9AD2A849}" type="slidenum">
              <a:rPr lang="en-US" smtClean="0"/>
              <a:t>27</a:t>
            </a:fld>
            <a:endParaRPr lang="en-US"/>
          </a:p>
        </p:txBody>
      </p:sp>
    </p:spTree>
    <p:extLst>
      <p:ext uri="{BB962C8B-B14F-4D97-AF65-F5344CB8AC3E}">
        <p14:creationId xmlns:p14="http://schemas.microsoft.com/office/powerpoint/2010/main" val="2436124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In peer-to-peer (p2p) lending platform investors lend money to other individuals. Through this lending framework, consumer lending becomes innovative, more transparent and more profitable for both parties involved: borrowers and lenders. Lenders mitigate the individual risk by choosing which borrowers to lend to, and total risk is mitigated by diversifying investments among different borrowers.</a:t>
            </a:r>
          </a:p>
          <a:p>
            <a:r>
              <a:rPr lang="en-US" sz="1200" b="0" i="0" u="none" strike="noStrike" kern="1200" dirty="0">
                <a:solidFill>
                  <a:schemeClr val="tx1"/>
                </a:solidFill>
                <a:effectLst/>
                <a:latin typeface="+mn-lt"/>
                <a:ea typeface="+mn-ea"/>
                <a:cs typeface="+mn-cs"/>
              </a:rPr>
              <a:t>P2P lending model was developed in the United Kingdom more than 10 years ago and today it is popular all over the world. The largest online platforms are created in the USA and UK. The latter’s government invests through the biggest national P2P lending company.</a:t>
            </a:r>
          </a:p>
          <a:p>
            <a:r>
              <a:rPr lang="en-US" sz="1200" b="0" i="0" u="none" strike="noStrike" kern="1200" dirty="0">
                <a:solidFill>
                  <a:schemeClr val="tx1"/>
                </a:solidFill>
                <a:effectLst/>
                <a:latin typeface="+mn-lt"/>
                <a:ea typeface="+mn-ea"/>
                <a:cs typeface="+mn-cs"/>
              </a:rPr>
              <a:t>Growing popularity of p2p lending shows that investors have valued the opportunity to earn more money by taking higher risk but leaving no profit for banks or other financial institutions.</a:t>
            </a:r>
          </a:p>
          <a:p>
            <a:endParaRPr lang="en-US" dirty="0"/>
          </a:p>
        </p:txBody>
      </p:sp>
      <p:sp>
        <p:nvSpPr>
          <p:cNvPr id="4" name="Slide Number Placeholder 3"/>
          <p:cNvSpPr>
            <a:spLocks noGrp="1"/>
          </p:cNvSpPr>
          <p:nvPr>
            <p:ph type="sldNum" sz="quarter" idx="5"/>
          </p:nvPr>
        </p:nvSpPr>
        <p:spPr/>
        <p:txBody>
          <a:bodyPr/>
          <a:lstStyle/>
          <a:p>
            <a:fld id="{1F64630F-2C65-5048-A53D-134E9AD2A849}" type="slidenum">
              <a:rPr lang="en-US" smtClean="0"/>
              <a:t>29</a:t>
            </a:fld>
            <a:endParaRPr lang="en-US"/>
          </a:p>
        </p:txBody>
      </p:sp>
    </p:spTree>
    <p:extLst>
      <p:ext uri="{BB962C8B-B14F-4D97-AF65-F5344CB8AC3E}">
        <p14:creationId xmlns:p14="http://schemas.microsoft.com/office/powerpoint/2010/main" val="8396314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Pavadinimo skaidrė">
    <p:bg>
      <p:bgRef idx="1002">
        <a:schemeClr val="bg1"/>
      </p:bgRef>
    </p:bg>
    <p:spTree>
      <p:nvGrpSpPr>
        <p:cNvPr id="1" name=""/>
        <p:cNvGrpSpPr/>
        <p:nvPr/>
      </p:nvGrpSpPr>
      <p:grpSpPr>
        <a:xfrm>
          <a:off x="0" y="0"/>
          <a:ext cx="0" cy="0"/>
          <a:chOff x="0" y="0"/>
          <a:chExt cx="0" cy="0"/>
        </a:xfrm>
      </p:grpSpPr>
      <p:sp>
        <p:nvSpPr>
          <p:cNvPr id="8" name="Stačiakampis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esioji jungtis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Antraštė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Paantraštė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os vietos rezervavimo ženklas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E6F9B8CD-342D-4579-98EC-A8FD6B7370E1}" type="datetimeFigureOut">
              <a:rPr lang="en-US" smtClean="0"/>
              <a:pPr/>
              <a:t>12/12/19</a:t>
            </a:fld>
            <a:endParaRPr lang="en-US" dirty="0"/>
          </a:p>
        </p:txBody>
      </p:sp>
      <p:sp>
        <p:nvSpPr>
          <p:cNvPr id="18" name="Poraštės vietos rezervavimo ženklas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kumimoji="0" lang="en-US" dirty="0"/>
          </a:p>
        </p:txBody>
      </p:sp>
      <p:sp>
        <p:nvSpPr>
          <p:cNvPr id="29" name="Skaidrės numerio vietos rezervavimo ženklas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2BBB5E19-F10A-4C2F-BF6F-11C513378A2E}" type="slidenum">
              <a:rPr kumimoji="0" lang="en-US" smtClean="0"/>
              <a:pPr/>
              <a:t>‹#›</a:t>
            </a:fld>
            <a:endParaRPr kumimoji="0" lang="en-US" dirty="0"/>
          </a:p>
        </p:txBody>
      </p:sp>
    </p:spTree>
    <p:extLst>
      <p:ext uri="{BB962C8B-B14F-4D97-AF65-F5344CB8AC3E}">
        <p14:creationId xmlns:p14="http://schemas.microsoft.com/office/powerpoint/2010/main" val="37659118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Pavadinimas ir vertikalus tekstas">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kumimoji="0" lang="en-US"/>
              <a:t>Click to edit Master title style</a:t>
            </a:r>
          </a:p>
        </p:txBody>
      </p:sp>
      <p:sp>
        <p:nvSpPr>
          <p:cNvPr id="3" name="Vertikalaus teksto vietos rezervavimo ženklas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os vietos rezervavimo ženklas 3"/>
          <p:cNvSpPr>
            <a:spLocks noGrp="1"/>
          </p:cNvSpPr>
          <p:nvPr>
            <p:ph type="dt" sz="half" idx="10"/>
          </p:nvPr>
        </p:nvSpPr>
        <p:spPr/>
        <p:txBody>
          <a:bodyPr/>
          <a:lstStyle/>
          <a:p>
            <a:fld id="{E6F9B8CD-342D-4579-98EC-A8FD6B7370E1}" type="datetimeFigureOut">
              <a:rPr lang="en-US" smtClean="0"/>
              <a:pPr/>
              <a:t>12/12/19</a:t>
            </a:fld>
            <a:endParaRPr lang="en-US"/>
          </a:p>
        </p:txBody>
      </p:sp>
      <p:sp>
        <p:nvSpPr>
          <p:cNvPr id="5" name="Poraštės vietos rezervavimo ženklas 4"/>
          <p:cNvSpPr>
            <a:spLocks noGrp="1"/>
          </p:cNvSpPr>
          <p:nvPr>
            <p:ph type="ftr" sz="quarter" idx="11"/>
          </p:nvPr>
        </p:nvSpPr>
        <p:spPr/>
        <p:txBody>
          <a:bodyPr/>
          <a:lstStyle/>
          <a:p>
            <a:endParaRPr kumimoji="0" lang="en-US"/>
          </a:p>
        </p:txBody>
      </p:sp>
      <p:sp>
        <p:nvSpPr>
          <p:cNvPr id="6" name="Skaidrės numerio vietos rezervavimo ženklas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3998000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us pavadinimas ir tekstas">
    <p:spTree>
      <p:nvGrpSpPr>
        <p:cNvPr id="1" name=""/>
        <p:cNvGrpSpPr/>
        <p:nvPr/>
      </p:nvGrpSpPr>
      <p:grpSpPr>
        <a:xfrm>
          <a:off x="0" y="0"/>
          <a:ext cx="0" cy="0"/>
          <a:chOff x="0" y="0"/>
          <a:chExt cx="0" cy="0"/>
        </a:xfrm>
      </p:grpSpPr>
      <p:sp>
        <p:nvSpPr>
          <p:cNvPr id="2" name="Vertikalus pavadinimas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kalaus teksto vietos rezervavimo ženklas 2"/>
          <p:cNvSpPr>
            <a:spLocks noGrp="1"/>
          </p:cNvSpPr>
          <p:nvPr>
            <p:ph type="body" orient="vert" idx="1"/>
          </p:nvPr>
        </p:nvSpPr>
        <p:spPr>
          <a:xfrm>
            <a:off x="457200" y="274642"/>
            <a:ext cx="6019800" cy="5851525"/>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os vietos rezervavimo ženklas 3"/>
          <p:cNvSpPr>
            <a:spLocks noGrp="1"/>
          </p:cNvSpPr>
          <p:nvPr>
            <p:ph type="dt" sz="half" idx="10"/>
          </p:nvPr>
        </p:nvSpPr>
        <p:spPr>
          <a:xfrm>
            <a:off x="4242816" y="6557946"/>
            <a:ext cx="2002464" cy="226902"/>
          </a:xfrm>
        </p:spPr>
        <p:txBody>
          <a:bodyPr/>
          <a:lstStyle/>
          <a:p>
            <a:fld id="{E6F9B8CD-342D-4579-98EC-A8FD6B7370E1}" type="datetimeFigureOut">
              <a:rPr lang="en-US" smtClean="0"/>
              <a:pPr/>
              <a:t>12/12/19</a:t>
            </a:fld>
            <a:endParaRPr lang="en-US"/>
          </a:p>
        </p:txBody>
      </p:sp>
      <p:sp>
        <p:nvSpPr>
          <p:cNvPr id="5" name="Poraštės vietos rezervavimo ženklas 4"/>
          <p:cNvSpPr>
            <a:spLocks noGrp="1"/>
          </p:cNvSpPr>
          <p:nvPr>
            <p:ph type="ftr" sz="quarter" idx="11"/>
          </p:nvPr>
        </p:nvSpPr>
        <p:spPr>
          <a:xfrm>
            <a:off x="457200" y="6556248"/>
            <a:ext cx="3657600" cy="228600"/>
          </a:xfrm>
        </p:spPr>
        <p:txBody>
          <a:bodyPr/>
          <a:lstStyle/>
          <a:p>
            <a:endParaRPr kumimoji="0" lang="en-US"/>
          </a:p>
        </p:txBody>
      </p:sp>
      <p:sp>
        <p:nvSpPr>
          <p:cNvPr id="6" name="Skaidrės numerio vietos rezervavimo ženklas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1909216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vadinimas ir turinys">
    <p:spTree>
      <p:nvGrpSpPr>
        <p:cNvPr id="1" name=""/>
        <p:cNvGrpSpPr/>
        <p:nvPr/>
      </p:nvGrpSpPr>
      <p:grpSpPr>
        <a:xfrm>
          <a:off x="0" y="0"/>
          <a:ext cx="0" cy="0"/>
          <a:chOff x="0" y="0"/>
          <a:chExt cx="0" cy="0"/>
        </a:xfrm>
      </p:grpSpPr>
      <p:sp>
        <p:nvSpPr>
          <p:cNvPr id="2" name="Antraštė 1"/>
          <p:cNvSpPr>
            <a:spLocks noGrp="1"/>
          </p:cNvSpPr>
          <p:nvPr>
            <p:ph type="title"/>
          </p:nvPr>
        </p:nvSpPr>
        <p:spPr/>
        <p:txBody>
          <a:bodyPr/>
          <a:lstStyle/>
          <a:p>
            <a:r>
              <a:rPr kumimoji="0" lang="en-US"/>
              <a:t>Click to edit Master title style</a:t>
            </a:r>
          </a:p>
        </p:txBody>
      </p:sp>
      <p:sp>
        <p:nvSpPr>
          <p:cNvPr id="3" name="Turinio vietos rezervavimo ženklas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os vietos rezervavimo ženklas 3"/>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12/12/19</a:t>
            </a:fld>
            <a:endParaRPr lang="en-US"/>
          </a:p>
        </p:txBody>
      </p:sp>
      <p:sp>
        <p:nvSpPr>
          <p:cNvPr id="5" name="Poraštės vietos rezervavimo ženklas 4"/>
          <p:cNvSpPr>
            <a:spLocks noGrp="1"/>
          </p:cNvSpPr>
          <p:nvPr>
            <p:ph type="ftr" sz="quarter" idx="11"/>
          </p:nvPr>
        </p:nvSpPr>
        <p:spPr/>
        <p:txBody>
          <a:bodyPr/>
          <a:lstStyle/>
          <a:p>
            <a:endParaRPr kumimoji="0" lang="en-US"/>
          </a:p>
        </p:txBody>
      </p:sp>
      <p:sp>
        <p:nvSpPr>
          <p:cNvPr id="6" name="Skaidrės numerio vietos rezervavimo ženklas 5"/>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extLst>
      <p:ext uri="{BB962C8B-B14F-4D97-AF65-F5344CB8AC3E}">
        <p14:creationId xmlns:p14="http://schemas.microsoft.com/office/powerpoint/2010/main" val="1033914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kcijos antraštė">
    <p:bg>
      <p:bgRef idx="1001">
        <a:schemeClr val="bg1"/>
      </p:bgRef>
    </p:bg>
    <p:spTree>
      <p:nvGrpSpPr>
        <p:cNvPr id="1" name=""/>
        <p:cNvGrpSpPr/>
        <p:nvPr/>
      </p:nvGrpSpPr>
      <p:grpSpPr>
        <a:xfrm>
          <a:off x="0" y="0"/>
          <a:ext cx="0" cy="0"/>
          <a:chOff x="0" y="0"/>
          <a:chExt cx="0" cy="0"/>
        </a:xfrm>
      </p:grpSpPr>
      <p:sp>
        <p:nvSpPr>
          <p:cNvPr id="2" name="Antraštė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ksto vietos rezervavimo ženklas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Edit Master text styles</a:t>
            </a:r>
          </a:p>
        </p:txBody>
      </p:sp>
      <p:sp>
        <p:nvSpPr>
          <p:cNvPr id="4" name="Datos vietos rezervavimo ženklas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E6F9B8CD-342D-4579-98EC-A8FD6B7370E1}" type="datetimeFigureOut">
              <a:rPr lang="en-US" smtClean="0"/>
              <a:pPr/>
              <a:t>12/12/19</a:t>
            </a:fld>
            <a:endParaRPr lang="en-US"/>
          </a:p>
        </p:txBody>
      </p:sp>
      <p:sp>
        <p:nvSpPr>
          <p:cNvPr id="5" name="Poraštės vietos rezervavimo ženklas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kumimoji="0" lang="en-US"/>
          </a:p>
        </p:txBody>
      </p:sp>
      <p:sp>
        <p:nvSpPr>
          <p:cNvPr id="6" name="Skaidrės numerio vietos rezervavimo ženklas 5"/>
          <p:cNvSpPr>
            <a:spLocks noGrp="1"/>
          </p:cNvSpPr>
          <p:nvPr>
            <p:ph type="sldNum" sz="quarter" idx="12"/>
          </p:nvPr>
        </p:nvSpPr>
        <p:spPr>
          <a:xfrm>
            <a:off x="6733952" y="6555112"/>
            <a:ext cx="588336" cy="228600"/>
          </a:xfrm>
        </p:spPr>
        <p:txBody>
          <a:bodyPr/>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409768112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 turiniai">
    <p:spTree>
      <p:nvGrpSpPr>
        <p:cNvPr id="1" name=""/>
        <p:cNvGrpSpPr/>
        <p:nvPr/>
      </p:nvGrpSpPr>
      <p:grpSpPr>
        <a:xfrm>
          <a:off x="0" y="0"/>
          <a:ext cx="0" cy="0"/>
          <a:chOff x="0" y="0"/>
          <a:chExt cx="0" cy="0"/>
        </a:xfrm>
      </p:grpSpPr>
      <p:sp>
        <p:nvSpPr>
          <p:cNvPr id="2" name="Antraštė 1"/>
          <p:cNvSpPr>
            <a:spLocks noGrp="1"/>
          </p:cNvSpPr>
          <p:nvPr>
            <p:ph type="title"/>
          </p:nvPr>
        </p:nvSpPr>
        <p:spPr>
          <a:xfrm>
            <a:off x="457200" y="320040"/>
            <a:ext cx="7242048" cy="1143000"/>
          </a:xfrm>
        </p:spPr>
        <p:txBody>
          <a:bodyPr/>
          <a:lstStyle/>
          <a:p>
            <a:r>
              <a:rPr kumimoji="0" lang="en-US"/>
              <a:t>Click to edit Master title style</a:t>
            </a:r>
          </a:p>
        </p:txBody>
      </p:sp>
      <p:sp>
        <p:nvSpPr>
          <p:cNvPr id="3" name="Turinio vietos rezervavimo ženklas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urinio vietos rezervavimo ženklas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os vietos rezervavimo ženklas 4"/>
          <p:cNvSpPr>
            <a:spLocks noGrp="1"/>
          </p:cNvSpPr>
          <p:nvPr>
            <p:ph type="dt" sz="half" idx="10"/>
          </p:nvPr>
        </p:nvSpPr>
        <p:spPr/>
        <p:txBody>
          <a:bodyPr/>
          <a:lstStyle/>
          <a:p>
            <a:fld id="{E6F9B8CD-342D-4579-98EC-A8FD6B7370E1}" type="datetimeFigureOut">
              <a:rPr lang="en-US" smtClean="0"/>
              <a:pPr/>
              <a:t>12/12/19</a:t>
            </a:fld>
            <a:endParaRPr lang="en-US"/>
          </a:p>
        </p:txBody>
      </p:sp>
      <p:sp>
        <p:nvSpPr>
          <p:cNvPr id="6" name="Poraštės vietos rezervavimo ženklas 5"/>
          <p:cNvSpPr>
            <a:spLocks noGrp="1"/>
          </p:cNvSpPr>
          <p:nvPr>
            <p:ph type="ftr" sz="quarter" idx="11"/>
          </p:nvPr>
        </p:nvSpPr>
        <p:spPr/>
        <p:txBody>
          <a:bodyPr/>
          <a:lstStyle/>
          <a:p>
            <a:endParaRPr kumimoji="0" lang="en-US"/>
          </a:p>
        </p:txBody>
      </p:sp>
      <p:sp>
        <p:nvSpPr>
          <p:cNvPr id="7" name="Skaidrės numerio vietos rezervavimo ženklas 6"/>
          <p:cNvSpPr>
            <a:spLocks noGrp="1"/>
          </p:cNvSpPr>
          <p:nvPr>
            <p:ph type="sldNum" sz="quarter" idx="12"/>
          </p:nvPr>
        </p:nvSpPr>
        <p:spPr/>
        <p:txBody>
          <a:bodyPr/>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4058149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Lyginimas">
    <p:spTree>
      <p:nvGrpSpPr>
        <p:cNvPr id="1" name=""/>
        <p:cNvGrpSpPr/>
        <p:nvPr/>
      </p:nvGrpSpPr>
      <p:grpSpPr>
        <a:xfrm>
          <a:off x="0" y="0"/>
          <a:ext cx="0" cy="0"/>
          <a:chOff x="0" y="0"/>
          <a:chExt cx="0" cy="0"/>
        </a:xfrm>
      </p:grpSpPr>
      <p:sp>
        <p:nvSpPr>
          <p:cNvPr id="2" name="Antraštė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ksto vietos rezervavimo ženklas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4" name="Teksto vietos rezervavimo ženklas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5" name="Turinio vietos rezervavimo ženklas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Turinio vietos rezervavimo ženklas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os vietos rezervavimo ženklas 6"/>
          <p:cNvSpPr>
            <a:spLocks noGrp="1"/>
          </p:cNvSpPr>
          <p:nvPr>
            <p:ph type="dt" sz="half" idx="10"/>
          </p:nvPr>
        </p:nvSpPr>
        <p:spPr/>
        <p:txBody>
          <a:bodyPr/>
          <a:lstStyle/>
          <a:p>
            <a:fld id="{E6F9B8CD-342D-4579-98EC-A8FD6B7370E1}" type="datetimeFigureOut">
              <a:rPr lang="en-US" smtClean="0"/>
              <a:pPr/>
              <a:t>12/12/19</a:t>
            </a:fld>
            <a:endParaRPr lang="en-US"/>
          </a:p>
        </p:txBody>
      </p:sp>
      <p:sp>
        <p:nvSpPr>
          <p:cNvPr id="8" name="Poraštės vietos rezervavimo ženklas 7"/>
          <p:cNvSpPr>
            <a:spLocks noGrp="1"/>
          </p:cNvSpPr>
          <p:nvPr>
            <p:ph type="ftr" sz="quarter" idx="11"/>
          </p:nvPr>
        </p:nvSpPr>
        <p:spPr/>
        <p:txBody>
          <a:bodyPr/>
          <a:lstStyle/>
          <a:p>
            <a:endParaRPr kumimoji="0" lang="en-US"/>
          </a:p>
        </p:txBody>
      </p:sp>
      <p:sp>
        <p:nvSpPr>
          <p:cNvPr id="9" name="Skaidrės numerio vietos rezervavimo ženklas 8"/>
          <p:cNvSpPr>
            <a:spLocks noGrp="1"/>
          </p:cNvSpPr>
          <p:nvPr>
            <p:ph type="sldNum" sz="quarter" idx="12"/>
          </p:nvPr>
        </p:nvSpPr>
        <p:spPr/>
        <p:txBody>
          <a:bodyPr/>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44891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k pavadinimas">
    <p:spTree>
      <p:nvGrpSpPr>
        <p:cNvPr id="1" name=""/>
        <p:cNvGrpSpPr/>
        <p:nvPr/>
      </p:nvGrpSpPr>
      <p:grpSpPr>
        <a:xfrm>
          <a:off x="0" y="0"/>
          <a:ext cx="0" cy="0"/>
          <a:chOff x="0" y="0"/>
          <a:chExt cx="0" cy="0"/>
        </a:xfrm>
      </p:grpSpPr>
      <p:sp>
        <p:nvSpPr>
          <p:cNvPr id="2" name="Antraštė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os vietos rezervavimo ženklas 2"/>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12/12/19</a:t>
            </a:fld>
            <a:endParaRPr lang="en-US"/>
          </a:p>
        </p:txBody>
      </p:sp>
      <p:sp>
        <p:nvSpPr>
          <p:cNvPr id="4" name="Poraštės vietos rezervavimo ženklas 3"/>
          <p:cNvSpPr>
            <a:spLocks noGrp="1"/>
          </p:cNvSpPr>
          <p:nvPr>
            <p:ph type="ftr" sz="quarter" idx="11"/>
          </p:nvPr>
        </p:nvSpPr>
        <p:spPr/>
        <p:txBody>
          <a:bodyPr/>
          <a:lstStyle/>
          <a:p>
            <a:endParaRPr kumimoji="0" lang="en-US"/>
          </a:p>
        </p:txBody>
      </p:sp>
      <p:sp>
        <p:nvSpPr>
          <p:cNvPr id="5" name="Skaidrės numerio vietos rezervavimo ženklas 4"/>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extLst>
      <p:ext uri="{BB962C8B-B14F-4D97-AF65-F5344CB8AC3E}">
        <p14:creationId xmlns:p14="http://schemas.microsoft.com/office/powerpoint/2010/main" val="922663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uščia">
    <p:spTree>
      <p:nvGrpSpPr>
        <p:cNvPr id="1" name=""/>
        <p:cNvGrpSpPr/>
        <p:nvPr/>
      </p:nvGrpSpPr>
      <p:grpSpPr>
        <a:xfrm>
          <a:off x="0" y="0"/>
          <a:ext cx="0" cy="0"/>
          <a:chOff x="0" y="0"/>
          <a:chExt cx="0" cy="0"/>
        </a:xfrm>
      </p:grpSpPr>
      <p:sp>
        <p:nvSpPr>
          <p:cNvPr id="2" name="Datos vietos rezervavimo ženklas 1"/>
          <p:cNvSpPr>
            <a:spLocks noGrp="1"/>
          </p:cNvSpPr>
          <p:nvPr>
            <p:ph type="dt" sz="half" idx="10"/>
          </p:nvPr>
        </p:nvSpPr>
        <p:spPr/>
        <p:txBody>
          <a:bodyPr/>
          <a:lstStyle>
            <a:lvl1pPr>
              <a:defRPr>
                <a:solidFill>
                  <a:schemeClr val="tx2"/>
                </a:solidFill>
              </a:defRPr>
            </a:lvl1pPr>
            <a:extLst/>
          </a:lstStyle>
          <a:p>
            <a:fld id="{E6F9B8CD-342D-4579-98EC-A8FD6B7370E1}" type="datetimeFigureOut">
              <a:rPr lang="en-US" smtClean="0"/>
              <a:pPr/>
              <a:t>12/12/19</a:t>
            </a:fld>
            <a:endParaRPr lang="en-US"/>
          </a:p>
        </p:txBody>
      </p:sp>
      <p:sp>
        <p:nvSpPr>
          <p:cNvPr id="3" name="Poraštės vietos rezervavimo ženklas 2"/>
          <p:cNvSpPr>
            <a:spLocks noGrp="1"/>
          </p:cNvSpPr>
          <p:nvPr>
            <p:ph type="ftr" sz="quarter" idx="11"/>
          </p:nvPr>
        </p:nvSpPr>
        <p:spPr/>
        <p:txBody>
          <a:bodyPr/>
          <a:lstStyle>
            <a:lvl1pPr>
              <a:defRPr>
                <a:solidFill>
                  <a:schemeClr val="tx2"/>
                </a:solidFill>
              </a:defRPr>
            </a:lvl1pPr>
            <a:extLst/>
          </a:lstStyle>
          <a:p>
            <a:endParaRPr kumimoji="0" lang="en-US"/>
          </a:p>
        </p:txBody>
      </p:sp>
      <p:sp>
        <p:nvSpPr>
          <p:cNvPr id="4" name="Skaidrės numerio vietos rezervavimo ženklas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extLst>
      <p:ext uri="{BB962C8B-B14F-4D97-AF65-F5344CB8AC3E}">
        <p14:creationId xmlns:p14="http://schemas.microsoft.com/office/powerpoint/2010/main" val="3642317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urinys ir antraštė">
    <p:spTree>
      <p:nvGrpSpPr>
        <p:cNvPr id="1" name=""/>
        <p:cNvGrpSpPr/>
        <p:nvPr/>
      </p:nvGrpSpPr>
      <p:grpSpPr>
        <a:xfrm>
          <a:off x="0" y="0"/>
          <a:ext cx="0" cy="0"/>
          <a:chOff x="0" y="0"/>
          <a:chExt cx="0" cy="0"/>
        </a:xfrm>
      </p:grpSpPr>
      <p:sp>
        <p:nvSpPr>
          <p:cNvPr id="2" name="Antraštė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ksto vietos rezervavimo ženklas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Edit Master text styles</a:t>
            </a:r>
          </a:p>
        </p:txBody>
      </p:sp>
      <p:sp>
        <p:nvSpPr>
          <p:cNvPr id="4" name="Turinio vietos rezervavimo ženklas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os vietos rezervavimo ženklas 4"/>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12/12/19</a:t>
            </a:fld>
            <a:endParaRPr lang="en-US" dirty="0"/>
          </a:p>
        </p:txBody>
      </p:sp>
      <p:sp>
        <p:nvSpPr>
          <p:cNvPr id="6" name="Poraštės vietos rezervavimo ženklas 5"/>
          <p:cNvSpPr>
            <a:spLocks noGrp="1"/>
          </p:cNvSpPr>
          <p:nvPr>
            <p:ph type="ftr" sz="quarter" idx="11"/>
          </p:nvPr>
        </p:nvSpPr>
        <p:spPr/>
        <p:txBody>
          <a:bodyPr/>
          <a:lstStyle/>
          <a:p>
            <a:endParaRPr kumimoji="0" lang="en-US"/>
          </a:p>
        </p:txBody>
      </p:sp>
      <p:sp>
        <p:nvSpPr>
          <p:cNvPr id="7" name="Skaidrės numerio vietos rezervavimo ženklas 6"/>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Tree>
    <p:extLst>
      <p:ext uri="{BB962C8B-B14F-4D97-AF65-F5344CB8AC3E}">
        <p14:creationId xmlns:p14="http://schemas.microsoft.com/office/powerpoint/2010/main" val="263683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aveikslėlis ir antraštė">
    <p:bg>
      <p:bgRef idx="1002">
        <a:schemeClr val="bg2"/>
      </p:bgRef>
    </p:bg>
    <p:spTree>
      <p:nvGrpSpPr>
        <p:cNvPr id="1" name=""/>
        <p:cNvGrpSpPr/>
        <p:nvPr/>
      </p:nvGrpSpPr>
      <p:grpSpPr>
        <a:xfrm>
          <a:off x="0" y="0"/>
          <a:ext cx="0" cy="0"/>
          <a:chOff x="0" y="0"/>
          <a:chExt cx="0" cy="0"/>
        </a:xfrm>
      </p:grpSpPr>
      <p:sp>
        <p:nvSpPr>
          <p:cNvPr id="8" name="Stačiakampis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Stačiakampis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Antraštė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ksto vietos rezervavimo ženklas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Edit Master text styles</a:t>
            </a:r>
          </a:p>
        </p:txBody>
      </p:sp>
      <p:sp>
        <p:nvSpPr>
          <p:cNvPr id="5" name="Datos vietos rezervavimo ženklas 4"/>
          <p:cNvSpPr>
            <a:spLocks noGrp="1"/>
          </p:cNvSpPr>
          <p:nvPr>
            <p:ph type="dt" sz="half" idx="10"/>
          </p:nvPr>
        </p:nvSpPr>
        <p:spPr/>
        <p:txBody>
          <a:bodyPr/>
          <a:lstStyle/>
          <a:p>
            <a:pPr algn="r" eaLnBrk="1" latinLnBrk="0" hangingPunct="1"/>
            <a:fld id="{E6F9B8CD-342D-4579-98EC-A8FD6B7370E1}" type="datetimeFigureOut">
              <a:rPr lang="en-US" smtClean="0"/>
              <a:pPr algn="r" eaLnBrk="1" latinLnBrk="0" hangingPunct="1"/>
              <a:t>12/12/19</a:t>
            </a:fld>
            <a:endParaRPr lang="en-US"/>
          </a:p>
        </p:txBody>
      </p:sp>
      <p:sp>
        <p:nvSpPr>
          <p:cNvPr id="6" name="Poraštės vietos rezervavimo ženklas 5"/>
          <p:cNvSpPr>
            <a:spLocks noGrp="1"/>
          </p:cNvSpPr>
          <p:nvPr>
            <p:ph type="ftr" sz="quarter" idx="11"/>
          </p:nvPr>
        </p:nvSpPr>
        <p:spPr/>
        <p:txBody>
          <a:bodyPr/>
          <a:lstStyle/>
          <a:p>
            <a:endParaRPr kumimoji="0" lang="en-US"/>
          </a:p>
        </p:txBody>
      </p:sp>
      <p:sp>
        <p:nvSpPr>
          <p:cNvPr id="7" name="Skaidrės numerio vietos rezervavimo ženklas 6"/>
          <p:cNvSpPr>
            <a:spLocks noGrp="1"/>
          </p:cNvSpPr>
          <p:nvPr>
            <p:ph type="sldNum" sz="quarter" idx="12"/>
          </p:nvPr>
        </p:nvSpPr>
        <p:spPr/>
        <p:txBody>
          <a:bodyPr/>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Paveikslėlio vietos rezervavimo ženklas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extLst>
      <p:ext uri="{BB962C8B-B14F-4D97-AF65-F5344CB8AC3E}">
        <p14:creationId xmlns:p14="http://schemas.microsoft.com/office/powerpoint/2010/main" val="322280080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tačiakampis 8"/>
          <p:cNvSpPr/>
          <p:nvPr/>
        </p:nvSpPr>
        <p:spPr>
          <a:xfrm flipH="1">
            <a:off x="8153400" y="0"/>
            <a:ext cx="99060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avadinimo vietos rezervavimo ženklas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lt-LT"/>
              <a:t>Spustelėkite, jei norite keisite ruoš. pav. stilių</a:t>
            </a:r>
            <a:endParaRPr kumimoji="0" lang="en-US"/>
          </a:p>
        </p:txBody>
      </p:sp>
      <p:sp>
        <p:nvSpPr>
          <p:cNvPr id="31" name="Teksto vietos rezervavimo ženklas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lt-LT"/>
              <a:t>Spustelėkite ruošinio teksto stiliams keisti</a:t>
            </a:r>
          </a:p>
          <a:p>
            <a:pPr lvl="1" eaLnBrk="1" latinLnBrk="0" hangingPunct="1"/>
            <a:r>
              <a:rPr kumimoji="0" lang="lt-LT"/>
              <a:t>Antras lygmuo</a:t>
            </a:r>
          </a:p>
          <a:p>
            <a:pPr lvl="2" eaLnBrk="1" latinLnBrk="0" hangingPunct="1"/>
            <a:r>
              <a:rPr kumimoji="0" lang="lt-LT"/>
              <a:t>Trečias lygmuo</a:t>
            </a:r>
          </a:p>
          <a:p>
            <a:pPr lvl="3" eaLnBrk="1" latinLnBrk="0" hangingPunct="1"/>
            <a:r>
              <a:rPr kumimoji="0" lang="lt-LT"/>
              <a:t>Ketvirtas lygmuo</a:t>
            </a:r>
          </a:p>
          <a:p>
            <a:pPr lvl="4" eaLnBrk="1" latinLnBrk="0" hangingPunct="1"/>
            <a:r>
              <a:rPr kumimoji="0" lang="lt-LT"/>
              <a:t>Penktas lygmuo</a:t>
            </a:r>
            <a:endParaRPr kumimoji="0" lang="en-US"/>
          </a:p>
        </p:txBody>
      </p:sp>
      <p:sp>
        <p:nvSpPr>
          <p:cNvPr id="27" name="Datos vietos rezervavimo ženklas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pPr algn="r" eaLnBrk="1" latinLnBrk="0" hangingPunct="1"/>
            <a:fld id="{E6F9B8CD-342D-4579-98EC-A8FD6B7370E1}" type="datetimeFigureOut">
              <a:rPr lang="en-US" smtClean="0"/>
              <a:pPr algn="r" eaLnBrk="1" latinLnBrk="0" hangingPunct="1"/>
              <a:t>12/12/19</a:t>
            </a:fld>
            <a:endParaRPr lang="en-US" dirty="0">
              <a:solidFill>
                <a:schemeClr val="tx2"/>
              </a:solidFill>
            </a:endParaRPr>
          </a:p>
        </p:txBody>
      </p:sp>
      <p:sp>
        <p:nvSpPr>
          <p:cNvPr id="4" name="Poraštės vietos rezervavimo ženklas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lgn="l" eaLnBrk="1" latinLnBrk="0" hangingPunct="1"/>
            <a:endParaRPr kumimoji="0" lang="en-US" dirty="0">
              <a:solidFill>
                <a:schemeClr val="tx2"/>
              </a:solidFill>
            </a:endParaRPr>
          </a:p>
        </p:txBody>
      </p:sp>
      <p:sp>
        <p:nvSpPr>
          <p:cNvPr id="16" name="Skaidrės numerio vietos rezervavimo ženklas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extLst>
      <p:ext uri="{BB962C8B-B14F-4D97-AF65-F5344CB8AC3E}">
        <p14:creationId xmlns:p14="http://schemas.microsoft.com/office/powerpoint/2010/main" val="140839133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ransition spd="slow">
    <p:wheel spokes="8"/>
  </p:transition>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instigating.co/"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youtube.com/watch?v=i9tgis7_FSw"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5BB6-CB66-2A4F-ADF2-49D3B10C2251}"/>
              </a:ext>
            </a:extLst>
          </p:cNvPr>
          <p:cNvSpPr>
            <a:spLocks noGrp="1"/>
          </p:cNvSpPr>
          <p:nvPr>
            <p:ph type="ctrTitle"/>
          </p:nvPr>
        </p:nvSpPr>
        <p:spPr/>
        <p:txBody>
          <a:bodyPr/>
          <a:lstStyle/>
          <a:p>
            <a:r>
              <a:rPr lang="en-US" dirty="0"/>
              <a:t>Sharing economy</a:t>
            </a:r>
          </a:p>
        </p:txBody>
      </p:sp>
    </p:spTree>
    <p:extLst>
      <p:ext uri="{BB962C8B-B14F-4D97-AF65-F5344CB8AC3E}">
        <p14:creationId xmlns:p14="http://schemas.microsoft.com/office/powerpoint/2010/main" val="1740429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254F3-E77D-524C-9517-98478F7A81F3}"/>
              </a:ext>
            </a:extLst>
          </p:cNvPr>
          <p:cNvSpPr>
            <a:spLocks noGrp="1"/>
          </p:cNvSpPr>
          <p:nvPr>
            <p:ph type="title"/>
          </p:nvPr>
        </p:nvSpPr>
        <p:spPr/>
        <p:txBody>
          <a:bodyPr>
            <a:normAutofit fontScale="90000"/>
          </a:bodyPr>
          <a:lstStyle/>
          <a:p>
            <a:r>
              <a:rPr lang="en-US" dirty="0"/>
              <a:t>Access economy</a:t>
            </a:r>
            <a:br>
              <a:rPr lang="en-US" dirty="0"/>
            </a:br>
            <a:endParaRPr lang="en-US" dirty="0"/>
          </a:p>
        </p:txBody>
      </p:sp>
      <p:sp>
        <p:nvSpPr>
          <p:cNvPr id="3" name="Content Placeholder 2">
            <a:extLst>
              <a:ext uri="{FF2B5EF4-FFF2-40B4-BE49-F238E27FC236}">
                <a16:creationId xmlns:a16="http://schemas.microsoft.com/office/drawing/2014/main" id="{CA655CAF-FDF0-0C4E-9DBF-A3D9F24BE491}"/>
              </a:ext>
            </a:extLst>
          </p:cNvPr>
          <p:cNvSpPr>
            <a:spLocks noGrp="1"/>
          </p:cNvSpPr>
          <p:nvPr>
            <p:ph idx="1"/>
          </p:nvPr>
        </p:nvSpPr>
        <p:spPr/>
        <p:txBody>
          <a:bodyPr/>
          <a:lstStyle/>
          <a:p>
            <a:r>
              <a:rPr lang="en-US" sz="2800" dirty="0"/>
              <a:t>access economy refers to the shift from private ownership (e.g., purchase) to temporary access to goods and services (e.g., rental) in exchange for a payment based on membership and/or usage with the concepts of non-ownership services , product e-service systems and product-sharing services where multiple customers sequentially share the usage of a good owned by a firm.</a:t>
            </a:r>
          </a:p>
          <a:p>
            <a:endParaRPr lang="en-US" dirty="0"/>
          </a:p>
        </p:txBody>
      </p:sp>
    </p:spTree>
    <p:extLst>
      <p:ext uri="{BB962C8B-B14F-4D97-AF65-F5344CB8AC3E}">
        <p14:creationId xmlns:p14="http://schemas.microsoft.com/office/powerpoint/2010/main" val="230011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1D02C-3224-C04A-B193-DA678B987AFA}"/>
              </a:ext>
            </a:extLst>
          </p:cNvPr>
          <p:cNvSpPr>
            <a:spLocks noGrp="1"/>
          </p:cNvSpPr>
          <p:nvPr>
            <p:ph type="title"/>
          </p:nvPr>
        </p:nvSpPr>
        <p:spPr/>
        <p:txBody>
          <a:bodyPr/>
          <a:lstStyle/>
          <a:p>
            <a:r>
              <a:rPr lang="en-US" sz="4000" dirty="0"/>
              <a:t>P2P economy</a:t>
            </a:r>
          </a:p>
        </p:txBody>
      </p:sp>
      <p:sp>
        <p:nvSpPr>
          <p:cNvPr id="3" name="Content Placeholder 2">
            <a:extLst>
              <a:ext uri="{FF2B5EF4-FFF2-40B4-BE49-F238E27FC236}">
                <a16:creationId xmlns:a16="http://schemas.microsoft.com/office/drawing/2014/main" id="{2AA76BF6-1007-5147-B987-C134855652BE}"/>
              </a:ext>
            </a:extLst>
          </p:cNvPr>
          <p:cNvSpPr>
            <a:spLocks noGrp="1"/>
          </p:cNvSpPr>
          <p:nvPr>
            <p:ph idx="1"/>
          </p:nvPr>
        </p:nvSpPr>
        <p:spPr/>
        <p:txBody>
          <a:bodyPr/>
          <a:lstStyle/>
          <a:p>
            <a:r>
              <a:rPr lang="en-US" sz="2400" dirty="0"/>
              <a:t>P2P economy is based on the same network effects as the P2P file-sharing revolution with the critical difference that individuals also share offline. </a:t>
            </a:r>
          </a:p>
          <a:p>
            <a:r>
              <a:rPr lang="en-US" sz="2400" dirty="0"/>
              <a:t>People use online platforms to organize exchanges, eventually meeting each other directly.</a:t>
            </a:r>
          </a:p>
          <a:p>
            <a:r>
              <a:rPr lang="en-US" sz="2400" dirty="0"/>
              <a:t>Charging a matchmaking fee for each P2P exchange, firms take up the role of facilitators that make it easy, convenient, and trustworthy for peer providers and consumers to participate in collaborative consumption</a:t>
            </a:r>
          </a:p>
          <a:p>
            <a:endParaRPr lang="en-US" dirty="0"/>
          </a:p>
        </p:txBody>
      </p:sp>
    </p:spTree>
    <p:extLst>
      <p:ext uri="{BB962C8B-B14F-4D97-AF65-F5344CB8AC3E}">
        <p14:creationId xmlns:p14="http://schemas.microsoft.com/office/powerpoint/2010/main" val="3653471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90718-8502-5645-A86C-F3AD9B083D05}"/>
              </a:ext>
            </a:extLst>
          </p:cNvPr>
          <p:cNvSpPr>
            <a:spLocks noGrp="1"/>
          </p:cNvSpPr>
          <p:nvPr>
            <p:ph type="title"/>
          </p:nvPr>
        </p:nvSpPr>
        <p:spPr/>
        <p:txBody>
          <a:bodyPr>
            <a:normAutofit fontScale="90000"/>
          </a:bodyPr>
          <a:lstStyle/>
          <a:p>
            <a:br>
              <a:rPr lang="en-US" dirty="0"/>
            </a:br>
            <a:br>
              <a:rPr lang="en-US" dirty="0"/>
            </a:br>
            <a:r>
              <a:rPr lang="en-US" dirty="0"/>
              <a:t>Performing the sharing economy: performing sharing through community</a:t>
            </a:r>
            <a:br>
              <a:rPr lang="en-US" dirty="0"/>
            </a:br>
            <a:br>
              <a:rPr lang="en-US" dirty="0"/>
            </a:br>
            <a:endParaRPr lang="en-US" dirty="0"/>
          </a:p>
        </p:txBody>
      </p:sp>
      <p:sp>
        <p:nvSpPr>
          <p:cNvPr id="3" name="Content Placeholder 2">
            <a:extLst>
              <a:ext uri="{FF2B5EF4-FFF2-40B4-BE49-F238E27FC236}">
                <a16:creationId xmlns:a16="http://schemas.microsoft.com/office/drawing/2014/main" id="{914A5619-8C88-9048-924E-6C8F0D07407D}"/>
              </a:ext>
            </a:extLst>
          </p:cNvPr>
          <p:cNvSpPr>
            <a:spLocks noGrp="1"/>
          </p:cNvSpPr>
          <p:nvPr>
            <p:ph idx="1"/>
          </p:nvPr>
        </p:nvSpPr>
        <p:spPr/>
        <p:txBody>
          <a:bodyPr>
            <a:normAutofit fontScale="92500"/>
          </a:bodyPr>
          <a:lstStyle/>
          <a:p>
            <a:r>
              <a:rPr lang="en-US" dirty="0"/>
              <a:t>A first performance of the sharing economy is in the enactment of community. Both the technological function and the marketing language of sharing economy platforms are orientated around community.</a:t>
            </a:r>
          </a:p>
          <a:p>
            <a:r>
              <a:rPr lang="en-US" dirty="0"/>
              <a:t>The interest draws upon the ability of sharing economy platforms to build communities of people around (potentially) progressive causes.</a:t>
            </a:r>
          </a:p>
          <a:p>
            <a:endParaRPr lang="en-US" dirty="0"/>
          </a:p>
          <a:p>
            <a:r>
              <a:rPr lang="en-US" dirty="0"/>
              <a:t>For example: </a:t>
            </a:r>
            <a:r>
              <a:rPr lang="en-US" dirty="0" err="1"/>
              <a:t>Crowdfunder</a:t>
            </a:r>
            <a:r>
              <a:rPr lang="en-US" dirty="0"/>
              <a:t> and </a:t>
            </a:r>
            <a:r>
              <a:rPr lang="en-US" dirty="0" err="1"/>
              <a:t>change.org</a:t>
            </a:r>
            <a:r>
              <a:rPr lang="en-US" dirty="0"/>
              <a:t> that enable the crowdsourcing of (financial) participation in projects and campaigns</a:t>
            </a:r>
          </a:p>
          <a:p>
            <a:endParaRPr lang="en-US" dirty="0"/>
          </a:p>
          <a:p>
            <a:endParaRPr lang="en-US" dirty="0"/>
          </a:p>
          <a:p>
            <a:endParaRPr lang="en-US" dirty="0"/>
          </a:p>
        </p:txBody>
      </p:sp>
    </p:spTree>
    <p:extLst>
      <p:ext uri="{BB962C8B-B14F-4D97-AF65-F5344CB8AC3E}">
        <p14:creationId xmlns:p14="http://schemas.microsoft.com/office/powerpoint/2010/main" val="1685329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174B8-9C0A-EB40-A84F-5CCC261B9D13}"/>
              </a:ext>
            </a:extLst>
          </p:cNvPr>
          <p:cNvSpPr>
            <a:spLocks noGrp="1"/>
          </p:cNvSpPr>
          <p:nvPr>
            <p:ph type="title"/>
          </p:nvPr>
        </p:nvSpPr>
        <p:spPr>
          <a:xfrm>
            <a:off x="221226" y="1106129"/>
            <a:ext cx="8922774" cy="954719"/>
          </a:xfrm>
        </p:spPr>
        <p:txBody>
          <a:bodyPr>
            <a:normAutofit fontScale="90000"/>
          </a:bodyPr>
          <a:lstStyle/>
          <a:p>
            <a:br>
              <a:rPr lang="en-US" dirty="0"/>
            </a:br>
            <a:r>
              <a:rPr lang="en-US" dirty="0"/>
              <a:t>Performing the sharing economy: performing sharing through access</a:t>
            </a:r>
            <a:br>
              <a:rPr lang="en-US" dirty="0"/>
            </a:br>
            <a:endParaRPr lang="en-US" dirty="0"/>
          </a:p>
        </p:txBody>
      </p:sp>
      <p:sp>
        <p:nvSpPr>
          <p:cNvPr id="3" name="Content Placeholder 2">
            <a:extLst>
              <a:ext uri="{FF2B5EF4-FFF2-40B4-BE49-F238E27FC236}">
                <a16:creationId xmlns:a16="http://schemas.microsoft.com/office/drawing/2014/main" id="{DECC0679-06BD-CB4A-BBA4-B0594BFD860E}"/>
              </a:ext>
            </a:extLst>
          </p:cNvPr>
          <p:cNvSpPr>
            <a:spLocks noGrp="1"/>
          </p:cNvSpPr>
          <p:nvPr>
            <p:ph idx="1"/>
          </p:nvPr>
        </p:nvSpPr>
        <p:spPr/>
        <p:txBody>
          <a:bodyPr>
            <a:normAutofit fontScale="85000" lnSpcReduction="10000"/>
          </a:bodyPr>
          <a:lstStyle/>
          <a:p>
            <a:r>
              <a:rPr lang="en-US" dirty="0"/>
              <a:t>The sharing economy is played out in the possibility of access as both a practice and an ideal. The partial nature of such access is thrown into relief through the problems with </a:t>
            </a:r>
            <a:r>
              <a:rPr lang="en-US" dirty="0" err="1"/>
              <a:t>wifi</a:t>
            </a:r>
            <a:endParaRPr lang="en-US" dirty="0"/>
          </a:p>
          <a:p>
            <a:r>
              <a:rPr lang="en-US" dirty="0"/>
              <a:t>Access to </a:t>
            </a:r>
            <a:r>
              <a:rPr lang="en-US" dirty="0" err="1"/>
              <a:t>wifi</a:t>
            </a:r>
            <a:r>
              <a:rPr lang="en-US" dirty="0"/>
              <a:t> (or a mobile high speed internet connection) is desirable if not essential for much of the activity of the sharing economy as defined through the presence of online platforms.</a:t>
            </a:r>
          </a:p>
          <a:p>
            <a:r>
              <a:rPr lang="en-US" dirty="0"/>
              <a:t>A key modality of the sharing economy concerns access to common resources. This builds on the free access built into the digital commons of cyber culture.</a:t>
            </a:r>
          </a:p>
          <a:p>
            <a:r>
              <a:rPr lang="en-US" dirty="0"/>
              <a:t>Most prominent amongst these ‘common’ resources are space (residential, commercial), transport (cars) and </a:t>
            </a:r>
            <a:r>
              <a:rPr lang="en-US" dirty="0" err="1"/>
              <a:t>labour</a:t>
            </a:r>
            <a:r>
              <a:rPr lang="en-US" dirty="0"/>
              <a:t> (taxi drivers, ‘taskers’).</a:t>
            </a:r>
          </a:p>
          <a:p>
            <a:endParaRPr lang="en-US" dirty="0"/>
          </a:p>
          <a:p>
            <a:endParaRPr lang="en-US" dirty="0"/>
          </a:p>
        </p:txBody>
      </p:sp>
    </p:spTree>
    <p:extLst>
      <p:ext uri="{BB962C8B-B14F-4D97-AF65-F5344CB8AC3E}">
        <p14:creationId xmlns:p14="http://schemas.microsoft.com/office/powerpoint/2010/main" val="1029203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F008E-69DC-EA45-986C-2C76056597A5}"/>
              </a:ext>
            </a:extLst>
          </p:cNvPr>
          <p:cNvSpPr>
            <a:spLocks noGrp="1"/>
          </p:cNvSpPr>
          <p:nvPr>
            <p:ph type="title"/>
          </p:nvPr>
        </p:nvSpPr>
        <p:spPr>
          <a:xfrm>
            <a:off x="395537" y="1196752"/>
            <a:ext cx="8568952" cy="936104"/>
          </a:xfrm>
        </p:spPr>
        <p:txBody>
          <a:bodyPr>
            <a:normAutofit fontScale="90000"/>
          </a:bodyPr>
          <a:lstStyle/>
          <a:p>
            <a:r>
              <a:rPr lang="en-US" dirty="0"/>
              <a:t>Performing the sharing economy: performing sharing through collaboration</a:t>
            </a:r>
            <a:br>
              <a:rPr lang="en-US" dirty="0"/>
            </a:br>
            <a:endParaRPr lang="en-US" dirty="0"/>
          </a:p>
        </p:txBody>
      </p:sp>
      <p:sp>
        <p:nvSpPr>
          <p:cNvPr id="3" name="Content Placeholder 2">
            <a:extLst>
              <a:ext uri="{FF2B5EF4-FFF2-40B4-BE49-F238E27FC236}">
                <a16:creationId xmlns:a16="http://schemas.microsoft.com/office/drawing/2014/main" id="{9C77B053-B624-734B-944B-CB0A501C634D}"/>
              </a:ext>
            </a:extLst>
          </p:cNvPr>
          <p:cNvSpPr>
            <a:spLocks noGrp="1"/>
          </p:cNvSpPr>
          <p:nvPr>
            <p:ph idx="1"/>
          </p:nvPr>
        </p:nvSpPr>
        <p:spPr>
          <a:xfrm>
            <a:off x="191729" y="2132856"/>
            <a:ext cx="8772760" cy="4176464"/>
          </a:xfrm>
        </p:spPr>
        <p:txBody>
          <a:bodyPr>
            <a:normAutofit fontScale="85000" lnSpcReduction="10000"/>
          </a:bodyPr>
          <a:lstStyle/>
          <a:p>
            <a:r>
              <a:rPr lang="en-US" dirty="0"/>
              <a:t>The sharing economy operates through people working together to produce something.</a:t>
            </a:r>
          </a:p>
          <a:p>
            <a:r>
              <a:rPr lang="en-US" dirty="0"/>
              <a:t>Even when not in a formal collaboration, ‘co-working’, being in the same location as others (often in a similar field), can provide serendipitous co-production.</a:t>
            </a:r>
          </a:p>
          <a:p>
            <a:r>
              <a:rPr lang="en-US" dirty="0"/>
              <a:t> The growth of co-working spaces </a:t>
            </a:r>
            <a:r>
              <a:rPr lang="en-US" dirty="0" err="1"/>
              <a:t>capitalises</a:t>
            </a:r>
            <a:r>
              <a:rPr lang="en-US" dirty="0"/>
              <a:t> on these long </a:t>
            </a:r>
            <a:r>
              <a:rPr lang="en-US" dirty="0" err="1"/>
              <a:t>recognised</a:t>
            </a:r>
            <a:r>
              <a:rPr lang="en-US" dirty="0"/>
              <a:t> advantages of proximity for innovation </a:t>
            </a:r>
          </a:p>
          <a:p>
            <a:r>
              <a:rPr lang="en-US" dirty="0"/>
              <a:t>However, digital technologies mean that such co-production does not have to take place at the same time nor in the same place.</a:t>
            </a:r>
          </a:p>
          <a:p>
            <a:r>
              <a:rPr lang="en-US" dirty="0"/>
              <a:t>Collaboration in the sharing economy encompasses open and </a:t>
            </a:r>
            <a:r>
              <a:rPr lang="en-US" dirty="0" err="1"/>
              <a:t>decentralised</a:t>
            </a:r>
            <a:r>
              <a:rPr lang="en-US" dirty="0"/>
              <a:t> practices that blur (and </a:t>
            </a:r>
            <a:r>
              <a:rPr lang="en-US" dirty="0" err="1"/>
              <a:t>casualise</a:t>
            </a:r>
            <a:r>
              <a:rPr lang="en-US" dirty="0"/>
              <a:t>) production and consumption</a:t>
            </a:r>
          </a:p>
          <a:p>
            <a:endParaRPr lang="en-US" dirty="0"/>
          </a:p>
          <a:p>
            <a:endParaRPr lang="en-US" dirty="0"/>
          </a:p>
          <a:p>
            <a:endParaRPr lang="en-US" dirty="0"/>
          </a:p>
        </p:txBody>
      </p:sp>
    </p:spTree>
    <p:extLst>
      <p:ext uri="{BB962C8B-B14F-4D97-AF65-F5344CB8AC3E}">
        <p14:creationId xmlns:p14="http://schemas.microsoft.com/office/powerpoint/2010/main" val="3939329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6860-A9D4-1249-ADF1-FA5EB955F71B}"/>
              </a:ext>
            </a:extLst>
          </p:cNvPr>
          <p:cNvSpPr>
            <a:spLocks noGrp="1"/>
          </p:cNvSpPr>
          <p:nvPr>
            <p:ph type="title"/>
          </p:nvPr>
        </p:nvSpPr>
        <p:spPr/>
        <p:txBody>
          <a:bodyPr>
            <a:normAutofit fontScale="90000"/>
          </a:bodyPr>
          <a:lstStyle/>
          <a:p>
            <a:r>
              <a:rPr lang="en-US" dirty="0"/>
              <a:t>Performing the sharing economy: performing sharing through collaboration</a:t>
            </a:r>
          </a:p>
        </p:txBody>
      </p:sp>
      <p:sp>
        <p:nvSpPr>
          <p:cNvPr id="3" name="Content Placeholder 2">
            <a:extLst>
              <a:ext uri="{FF2B5EF4-FFF2-40B4-BE49-F238E27FC236}">
                <a16:creationId xmlns:a16="http://schemas.microsoft.com/office/drawing/2014/main" id="{6C00EC0B-4F08-B046-B2DC-3BD87EF4AEA3}"/>
              </a:ext>
            </a:extLst>
          </p:cNvPr>
          <p:cNvSpPr>
            <a:spLocks noGrp="1"/>
          </p:cNvSpPr>
          <p:nvPr>
            <p:ph idx="1"/>
          </p:nvPr>
        </p:nvSpPr>
        <p:spPr/>
        <p:txBody>
          <a:bodyPr/>
          <a:lstStyle/>
          <a:p>
            <a:r>
              <a:rPr lang="en-US" dirty="0"/>
              <a:t>The ‘collaborative economy’ is often used interchangeably with the ‘sharing economy’ to point to the way the crowdsourcing of goods and services involves forms of cooperation.</a:t>
            </a:r>
          </a:p>
          <a:p>
            <a:endParaRPr lang="en-US" dirty="0"/>
          </a:p>
        </p:txBody>
      </p:sp>
    </p:spTree>
    <p:extLst>
      <p:ext uri="{BB962C8B-B14F-4D97-AF65-F5344CB8AC3E}">
        <p14:creationId xmlns:p14="http://schemas.microsoft.com/office/powerpoint/2010/main" val="4171445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8B5A-462D-D846-BB06-24BA4DEEBFA8}"/>
              </a:ext>
            </a:extLst>
          </p:cNvPr>
          <p:cNvSpPr>
            <a:spLocks noGrp="1"/>
          </p:cNvSpPr>
          <p:nvPr>
            <p:ph type="title"/>
          </p:nvPr>
        </p:nvSpPr>
        <p:spPr>
          <a:xfrm>
            <a:off x="395537" y="254589"/>
            <a:ext cx="8568952" cy="936104"/>
          </a:xfrm>
        </p:spPr>
        <p:txBody>
          <a:bodyPr>
            <a:normAutofit fontScale="90000"/>
          </a:bodyPr>
          <a:lstStyle/>
          <a:p>
            <a:pPr algn="r"/>
            <a:r>
              <a:rPr lang="en-US" dirty="0"/>
              <a:t>Platforms most referenced as examples of the sharing economy</a:t>
            </a:r>
            <a:br>
              <a:rPr lang="en-US" dirty="0"/>
            </a:br>
            <a:endParaRPr lang="en-US" dirty="0"/>
          </a:p>
        </p:txBody>
      </p:sp>
      <p:graphicFrame>
        <p:nvGraphicFramePr>
          <p:cNvPr id="4" name="Content Placeholder 3">
            <a:extLst>
              <a:ext uri="{FF2B5EF4-FFF2-40B4-BE49-F238E27FC236}">
                <a16:creationId xmlns:a16="http://schemas.microsoft.com/office/drawing/2014/main" id="{4EE59697-B07E-C743-88D2-14D5BBF85DDC}"/>
              </a:ext>
            </a:extLst>
          </p:cNvPr>
          <p:cNvGraphicFramePr>
            <a:graphicFrameLocks noGrp="1"/>
          </p:cNvGraphicFramePr>
          <p:nvPr>
            <p:ph idx="1"/>
            <p:extLst>
              <p:ext uri="{D42A27DB-BD31-4B8C-83A1-F6EECF244321}">
                <p14:modId xmlns:p14="http://schemas.microsoft.com/office/powerpoint/2010/main" val="1701542882"/>
              </p:ext>
            </p:extLst>
          </p:nvPr>
        </p:nvGraphicFramePr>
        <p:xfrm>
          <a:off x="115457" y="1190693"/>
          <a:ext cx="8849032" cy="5298601"/>
        </p:xfrm>
        <a:graphic>
          <a:graphicData uri="http://schemas.openxmlformats.org/drawingml/2006/table">
            <a:tbl>
              <a:tblPr firstRow="1" bandRow="1">
                <a:tableStyleId>{5C22544A-7EE6-4342-B048-85BDC9FD1C3A}</a:tableStyleId>
              </a:tblPr>
              <a:tblGrid>
                <a:gridCol w="4424516">
                  <a:extLst>
                    <a:ext uri="{9D8B030D-6E8A-4147-A177-3AD203B41FA5}">
                      <a16:colId xmlns:a16="http://schemas.microsoft.com/office/drawing/2014/main" val="2847750025"/>
                    </a:ext>
                  </a:extLst>
                </a:gridCol>
                <a:gridCol w="4424516">
                  <a:extLst>
                    <a:ext uri="{9D8B030D-6E8A-4147-A177-3AD203B41FA5}">
                      <a16:colId xmlns:a16="http://schemas.microsoft.com/office/drawing/2014/main" val="2398919138"/>
                    </a:ext>
                  </a:extLst>
                </a:gridCol>
              </a:tblGrid>
              <a:tr h="48169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kern="1200" dirty="0">
                          <a:solidFill>
                            <a:schemeClr val="lt1"/>
                          </a:solidFill>
                          <a:effectLst/>
                          <a:latin typeface="+mn-lt"/>
                          <a:ea typeface="+mn-ea"/>
                          <a:cs typeface="+mn-cs"/>
                        </a:rPr>
                        <a:t>Technological platform</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b="1" kern="1200" dirty="0">
                          <a:solidFill>
                            <a:schemeClr val="lt1"/>
                          </a:solidFill>
                          <a:effectLst/>
                          <a:latin typeface="+mn-lt"/>
                          <a:ea typeface="+mn-ea"/>
                          <a:cs typeface="+mn-cs"/>
                        </a:rPr>
                        <a:t>% of publications</a:t>
                      </a:r>
                    </a:p>
                  </a:txBody>
                  <a:tcPr/>
                </a:tc>
                <a:extLst>
                  <a:ext uri="{0D108BD9-81ED-4DB2-BD59-A6C34878D82A}">
                    <a16:rowId xmlns:a16="http://schemas.microsoft.com/office/drawing/2014/main" val="1996480512"/>
                  </a:ext>
                </a:extLst>
              </a:tr>
              <a:tr h="48169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Airbnb</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21.15%</a:t>
                      </a:r>
                    </a:p>
                  </a:txBody>
                  <a:tcPr/>
                </a:tc>
                <a:extLst>
                  <a:ext uri="{0D108BD9-81ED-4DB2-BD59-A6C34878D82A}">
                    <a16:rowId xmlns:a16="http://schemas.microsoft.com/office/drawing/2014/main" val="3503879867"/>
                  </a:ext>
                </a:extLst>
              </a:tr>
              <a:tr h="48169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Uber</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19.77%</a:t>
                      </a:r>
                    </a:p>
                  </a:txBody>
                  <a:tcPr/>
                </a:tc>
                <a:extLst>
                  <a:ext uri="{0D108BD9-81ED-4DB2-BD59-A6C34878D82A}">
                    <a16:rowId xmlns:a16="http://schemas.microsoft.com/office/drawing/2014/main" val="2503716304"/>
                  </a:ext>
                </a:extLst>
              </a:tr>
              <a:tr h="48169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Amazon mechanical </a:t>
                      </a:r>
                      <a:r>
                        <a:rPr lang="en-US" sz="2400" kern="1200" dirty="0" err="1">
                          <a:solidFill>
                            <a:schemeClr val="dk1"/>
                          </a:solidFill>
                          <a:effectLst/>
                          <a:latin typeface="+mn-lt"/>
                          <a:ea typeface="+mn-ea"/>
                          <a:cs typeface="+mn-cs"/>
                        </a:rPr>
                        <a:t>turk</a:t>
                      </a:r>
                      <a:endParaRPr lang="en-US" sz="2400" kern="1200" dirty="0">
                        <a:solidFill>
                          <a:schemeClr val="dk1"/>
                        </a:solidFill>
                        <a:effectLst/>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11.72%</a:t>
                      </a:r>
                    </a:p>
                  </a:txBody>
                  <a:tcPr/>
                </a:tc>
                <a:extLst>
                  <a:ext uri="{0D108BD9-81ED-4DB2-BD59-A6C34878D82A}">
                    <a16:rowId xmlns:a16="http://schemas.microsoft.com/office/drawing/2014/main" val="1414035077"/>
                  </a:ext>
                </a:extLst>
              </a:tr>
              <a:tr h="48169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kern="1200" dirty="0" err="1">
                          <a:solidFill>
                            <a:schemeClr val="dk1"/>
                          </a:solidFill>
                          <a:effectLst/>
                          <a:latin typeface="+mn-lt"/>
                          <a:ea typeface="+mn-ea"/>
                          <a:cs typeface="+mn-cs"/>
                        </a:rPr>
                        <a:t>Taskrabbit</a:t>
                      </a:r>
                      <a:endParaRPr lang="en-US" sz="2400" kern="1200" dirty="0">
                        <a:solidFill>
                          <a:schemeClr val="dk1"/>
                        </a:solidFill>
                        <a:effectLst/>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5.29%</a:t>
                      </a:r>
                    </a:p>
                  </a:txBody>
                  <a:tcPr/>
                </a:tc>
                <a:extLst>
                  <a:ext uri="{0D108BD9-81ED-4DB2-BD59-A6C34878D82A}">
                    <a16:rowId xmlns:a16="http://schemas.microsoft.com/office/drawing/2014/main" val="4150321071"/>
                  </a:ext>
                </a:extLst>
              </a:tr>
              <a:tr h="48169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Zipcar</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4.14%</a:t>
                      </a:r>
                    </a:p>
                  </a:txBody>
                  <a:tcPr/>
                </a:tc>
                <a:extLst>
                  <a:ext uri="{0D108BD9-81ED-4DB2-BD59-A6C34878D82A}">
                    <a16:rowId xmlns:a16="http://schemas.microsoft.com/office/drawing/2014/main" val="278630362"/>
                  </a:ext>
                </a:extLst>
              </a:tr>
              <a:tr h="48169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kern="1200" dirty="0" err="1">
                          <a:solidFill>
                            <a:schemeClr val="dk1"/>
                          </a:solidFill>
                          <a:effectLst/>
                          <a:latin typeface="+mn-lt"/>
                          <a:ea typeface="+mn-ea"/>
                          <a:cs typeface="+mn-cs"/>
                        </a:rPr>
                        <a:t>Crowdflower</a:t>
                      </a:r>
                      <a:endParaRPr lang="en-US" sz="2400" kern="1200" dirty="0">
                        <a:solidFill>
                          <a:schemeClr val="dk1"/>
                        </a:solidFill>
                        <a:effectLst/>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4.14%</a:t>
                      </a:r>
                    </a:p>
                  </a:txBody>
                  <a:tcPr/>
                </a:tc>
                <a:extLst>
                  <a:ext uri="{0D108BD9-81ED-4DB2-BD59-A6C34878D82A}">
                    <a16:rowId xmlns:a16="http://schemas.microsoft.com/office/drawing/2014/main" val="150914539"/>
                  </a:ext>
                </a:extLst>
              </a:tr>
              <a:tr h="48169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Lyft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3.45%</a:t>
                      </a:r>
                    </a:p>
                  </a:txBody>
                  <a:tcPr/>
                </a:tc>
                <a:extLst>
                  <a:ext uri="{0D108BD9-81ED-4DB2-BD59-A6C34878D82A}">
                    <a16:rowId xmlns:a16="http://schemas.microsoft.com/office/drawing/2014/main" val="2258057227"/>
                  </a:ext>
                </a:extLst>
              </a:tr>
              <a:tr h="48169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Couchsurfing</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3.22%</a:t>
                      </a:r>
                    </a:p>
                  </a:txBody>
                  <a:tcPr/>
                </a:tc>
                <a:extLst>
                  <a:ext uri="{0D108BD9-81ED-4DB2-BD59-A6C34878D82A}">
                    <a16:rowId xmlns:a16="http://schemas.microsoft.com/office/drawing/2014/main" val="466405945"/>
                  </a:ext>
                </a:extLst>
              </a:tr>
              <a:tr h="48169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Car2go</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2.07%</a:t>
                      </a:r>
                    </a:p>
                  </a:txBody>
                  <a:tcPr/>
                </a:tc>
                <a:extLst>
                  <a:ext uri="{0D108BD9-81ED-4DB2-BD59-A6C34878D82A}">
                    <a16:rowId xmlns:a16="http://schemas.microsoft.com/office/drawing/2014/main" val="2223665793"/>
                  </a:ext>
                </a:extLst>
              </a:tr>
              <a:tr h="48169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kern="1200" dirty="0" err="1">
                          <a:solidFill>
                            <a:schemeClr val="dk1"/>
                          </a:solidFill>
                          <a:effectLst/>
                          <a:latin typeface="+mn-lt"/>
                          <a:ea typeface="+mn-ea"/>
                          <a:cs typeface="+mn-cs"/>
                        </a:rPr>
                        <a:t>Relayrides</a:t>
                      </a:r>
                      <a:endParaRPr lang="en-US" sz="2400" kern="1200" dirty="0">
                        <a:solidFill>
                          <a:schemeClr val="dk1"/>
                        </a:solidFill>
                        <a:effectLst/>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effectLst/>
                          <a:latin typeface="+mn-lt"/>
                          <a:ea typeface="+mn-ea"/>
                          <a:cs typeface="+mn-cs"/>
                        </a:rPr>
                        <a:t>1.84%</a:t>
                      </a:r>
                    </a:p>
                  </a:txBody>
                  <a:tcPr/>
                </a:tc>
                <a:extLst>
                  <a:ext uri="{0D108BD9-81ED-4DB2-BD59-A6C34878D82A}">
                    <a16:rowId xmlns:a16="http://schemas.microsoft.com/office/drawing/2014/main" val="3870530466"/>
                  </a:ext>
                </a:extLst>
              </a:tr>
            </a:tbl>
          </a:graphicData>
        </a:graphic>
      </p:graphicFrame>
      <p:sp>
        <p:nvSpPr>
          <p:cNvPr id="5" name="TextBox 4">
            <a:extLst>
              <a:ext uri="{FF2B5EF4-FFF2-40B4-BE49-F238E27FC236}">
                <a16:creationId xmlns:a16="http://schemas.microsoft.com/office/drawing/2014/main" id="{BD3684F4-EA94-A146-8F38-200790466801}"/>
              </a:ext>
            </a:extLst>
          </p:cNvPr>
          <p:cNvSpPr txBox="1"/>
          <p:nvPr/>
        </p:nvSpPr>
        <p:spPr>
          <a:xfrm>
            <a:off x="1076632" y="6489294"/>
            <a:ext cx="5651932" cy="646331"/>
          </a:xfrm>
          <a:prstGeom prst="rect">
            <a:avLst/>
          </a:prstGeom>
          <a:noFill/>
        </p:spPr>
        <p:txBody>
          <a:bodyPr wrap="none" rtlCol="0">
            <a:spAutoFit/>
          </a:bodyPr>
          <a:lstStyle/>
          <a:p>
            <a:r>
              <a:rPr lang="en-US" dirty="0"/>
              <a:t>By Will Sutherland and Mohammad Hossein </a:t>
            </a:r>
            <a:r>
              <a:rPr lang="en-US" dirty="0" err="1"/>
              <a:t>Jarrahi</a:t>
            </a:r>
            <a:r>
              <a:rPr lang="en-US" dirty="0"/>
              <a:t> (2018)</a:t>
            </a:r>
          </a:p>
          <a:p>
            <a:endParaRPr lang="en-US" dirty="0"/>
          </a:p>
        </p:txBody>
      </p:sp>
    </p:spTree>
    <p:extLst>
      <p:ext uri="{BB962C8B-B14F-4D97-AF65-F5344CB8AC3E}">
        <p14:creationId xmlns:p14="http://schemas.microsoft.com/office/powerpoint/2010/main" val="3512859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2E696-B6E0-EC4F-8A24-2B1F87FC1BAC}"/>
              </a:ext>
            </a:extLst>
          </p:cNvPr>
          <p:cNvSpPr>
            <a:spLocks noGrp="1"/>
          </p:cNvSpPr>
          <p:nvPr>
            <p:ph type="title"/>
          </p:nvPr>
        </p:nvSpPr>
        <p:spPr/>
        <p:txBody>
          <a:bodyPr/>
          <a:lstStyle/>
          <a:p>
            <a:r>
              <a:rPr lang="en-US" dirty="0"/>
              <a:t>Shared mobility sector</a:t>
            </a:r>
          </a:p>
        </p:txBody>
      </p:sp>
      <p:sp>
        <p:nvSpPr>
          <p:cNvPr id="3" name="Content Placeholder 2">
            <a:extLst>
              <a:ext uri="{FF2B5EF4-FFF2-40B4-BE49-F238E27FC236}">
                <a16:creationId xmlns:a16="http://schemas.microsoft.com/office/drawing/2014/main" id="{6D73ACCF-A161-7340-9D45-BFB4BE953C2F}"/>
              </a:ext>
            </a:extLst>
          </p:cNvPr>
          <p:cNvSpPr>
            <a:spLocks noGrp="1"/>
          </p:cNvSpPr>
          <p:nvPr>
            <p:ph idx="1"/>
          </p:nvPr>
        </p:nvSpPr>
        <p:spPr/>
        <p:txBody>
          <a:bodyPr/>
          <a:lstStyle/>
          <a:p>
            <a:r>
              <a:rPr lang="en-US" dirty="0"/>
              <a:t>for example, “carsharing,” “</a:t>
            </a:r>
            <a:r>
              <a:rPr lang="en-US" dirty="0" err="1"/>
              <a:t>bikesharing</a:t>
            </a:r>
            <a:r>
              <a:rPr lang="en-US" dirty="0"/>
              <a:t>,” and “ridesharing” were identified as different business model categories</a:t>
            </a:r>
          </a:p>
          <a:p>
            <a:endParaRPr lang="en-US" dirty="0"/>
          </a:p>
          <a:p>
            <a:r>
              <a:rPr lang="en-US" dirty="0"/>
              <a:t>Mobility and vehicle sharing services form the largest sector of the sharing economy and has attracted considerable attention.</a:t>
            </a:r>
          </a:p>
          <a:p>
            <a:endParaRPr lang="en-US" dirty="0"/>
          </a:p>
          <a:p>
            <a:endParaRPr lang="en-US" dirty="0"/>
          </a:p>
        </p:txBody>
      </p:sp>
    </p:spTree>
    <p:extLst>
      <p:ext uri="{BB962C8B-B14F-4D97-AF65-F5344CB8AC3E}">
        <p14:creationId xmlns:p14="http://schemas.microsoft.com/office/powerpoint/2010/main" val="3188561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F52E3-2B39-3C48-A9F5-D2ABB613CCF8}"/>
              </a:ext>
            </a:extLst>
          </p:cNvPr>
          <p:cNvSpPr>
            <a:spLocks noGrp="1"/>
          </p:cNvSpPr>
          <p:nvPr>
            <p:ph type="title"/>
          </p:nvPr>
        </p:nvSpPr>
        <p:spPr/>
        <p:txBody>
          <a:bodyPr/>
          <a:lstStyle/>
          <a:p>
            <a:r>
              <a:rPr lang="en-US" dirty="0"/>
              <a:t>Shared mobility sector</a:t>
            </a:r>
          </a:p>
        </p:txBody>
      </p:sp>
      <p:sp>
        <p:nvSpPr>
          <p:cNvPr id="3" name="Content Placeholder 2">
            <a:extLst>
              <a:ext uri="{FF2B5EF4-FFF2-40B4-BE49-F238E27FC236}">
                <a16:creationId xmlns:a16="http://schemas.microsoft.com/office/drawing/2014/main" id="{92DD48B4-7301-B546-B54A-CD5E3D1A1FD0}"/>
              </a:ext>
            </a:extLst>
          </p:cNvPr>
          <p:cNvSpPr>
            <a:spLocks noGrp="1"/>
          </p:cNvSpPr>
          <p:nvPr>
            <p:ph idx="1"/>
          </p:nvPr>
        </p:nvSpPr>
        <p:spPr/>
        <p:txBody>
          <a:bodyPr/>
          <a:lstStyle/>
          <a:p>
            <a:r>
              <a:rPr lang="en-US" sz="2800" dirty="0"/>
              <a:t>five types of services: </a:t>
            </a:r>
          </a:p>
          <a:p>
            <a:pPr lvl="1"/>
            <a:r>
              <a:rPr lang="en-US" sz="2500" dirty="0"/>
              <a:t>carsharing (e.g., Zipcar, car2go), </a:t>
            </a:r>
          </a:p>
          <a:p>
            <a:pPr lvl="1"/>
            <a:r>
              <a:rPr lang="en-US" sz="2500" dirty="0" err="1"/>
              <a:t>bikesharing</a:t>
            </a:r>
            <a:r>
              <a:rPr lang="en-US" sz="2500" dirty="0"/>
              <a:t> (e.g., Citi Bike, Divvy, Capital Bikeshare), </a:t>
            </a:r>
          </a:p>
          <a:p>
            <a:pPr lvl="1"/>
            <a:r>
              <a:rPr lang="en-US" sz="2500" dirty="0"/>
              <a:t>transportation network companies (TNCs)</a:t>
            </a:r>
          </a:p>
          <a:p>
            <a:pPr lvl="1"/>
            <a:r>
              <a:rPr lang="en-US" sz="2500" dirty="0"/>
              <a:t>ride-hailing, such as Lyft, </a:t>
            </a:r>
            <a:r>
              <a:rPr lang="en-US" sz="2500" dirty="0" err="1"/>
              <a:t>Turo</a:t>
            </a:r>
            <a:r>
              <a:rPr lang="en-US" sz="2500" dirty="0"/>
              <a:t>, Uber), </a:t>
            </a:r>
          </a:p>
          <a:p>
            <a:pPr lvl="1"/>
            <a:r>
              <a:rPr lang="en-US" sz="2500" dirty="0" err="1"/>
              <a:t>microtransit</a:t>
            </a:r>
            <a:r>
              <a:rPr lang="en-US" sz="2500" dirty="0"/>
              <a:t> (e.g., </a:t>
            </a:r>
            <a:r>
              <a:rPr lang="en-US" sz="2500" dirty="0" err="1"/>
              <a:t>Bridj</a:t>
            </a:r>
            <a:r>
              <a:rPr lang="en-US" sz="2500" dirty="0"/>
              <a:t>, Chariot), </a:t>
            </a:r>
          </a:p>
          <a:p>
            <a:pPr lvl="1"/>
            <a:r>
              <a:rPr lang="en-US" sz="2500" dirty="0"/>
              <a:t>taxi apps (e.g., Flywheel, Curb, </a:t>
            </a:r>
            <a:r>
              <a:rPr lang="en-US" sz="2500" dirty="0" err="1"/>
              <a:t>myTaxi</a:t>
            </a:r>
            <a:r>
              <a:rPr lang="en-US" sz="2500" dirty="0"/>
              <a:t>)</a:t>
            </a:r>
          </a:p>
          <a:p>
            <a:endParaRPr lang="en-US" dirty="0"/>
          </a:p>
        </p:txBody>
      </p:sp>
    </p:spTree>
    <p:extLst>
      <p:ext uri="{BB962C8B-B14F-4D97-AF65-F5344CB8AC3E}">
        <p14:creationId xmlns:p14="http://schemas.microsoft.com/office/powerpoint/2010/main" val="2152013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92AA-D9DF-9044-AB4B-76CBE7BFAD22}"/>
              </a:ext>
            </a:extLst>
          </p:cNvPr>
          <p:cNvSpPr>
            <a:spLocks noGrp="1"/>
          </p:cNvSpPr>
          <p:nvPr>
            <p:ph type="title"/>
          </p:nvPr>
        </p:nvSpPr>
        <p:spPr/>
        <p:txBody>
          <a:bodyPr>
            <a:normAutofit fontScale="90000"/>
          </a:bodyPr>
          <a:lstStyle/>
          <a:p>
            <a:r>
              <a:rPr lang="en-US" dirty="0"/>
              <a:t>Business-to-consumer leasing</a:t>
            </a:r>
            <a:br>
              <a:rPr lang="en-US" dirty="0"/>
            </a:br>
            <a:endParaRPr lang="en-US" dirty="0"/>
          </a:p>
        </p:txBody>
      </p:sp>
      <p:sp>
        <p:nvSpPr>
          <p:cNvPr id="3" name="Content Placeholder 2">
            <a:extLst>
              <a:ext uri="{FF2B5EF4-FFF2-40B4-BE49-F238E27FC236}">
                <a16:creationId xmlns:a16="http://schemas.microsoft.com/office/drawing/2014/main" id="{919F3258-3347-044A-A05A-2FE744485AAD}"/>
              </a:ext>
            </a:extLst>
          </p:cNvPr>
          <p:cNvSpPr>
            <a:spLocks noGrp="1"/>
          </p:cNvSpPr>
          <p:nvPr>
            <p:ph idx="1"/>
          </p:nvPr>
        </p:nvSpPr>
        <p:spPr/>
        <p:txBody>
          <a:bodyPr/>
          <a:lstStyle/>
          <a:p>
            <a:pPr marL="0" indent="0">
              <a:buNone/>
            </a:pPr>
            <a:endParaRPr lang="en-US" sz="2800" dirty="0"/>
          </a:p>
          <a:p>
            <a:r>
              <a:rPr lang="en-US" sz="2800" dirty="0"/>
              <a:t>Fleet management firms or car dealerships offering contractual leasing services of vehicles to other firms or to private customers were the precursors of the sharing economy, providing the benefits of car ownership without its burdens</a:t>
            </a:r>
          </a:p>
          <a:p>
            <a:endParaRPr lang="en-US" dirty="0"/>
          </a:p>
        </p:txBody>
      </p:sp>
    </p:spTree>
    <p:extLst>
      <p:ext uri="{BB962C8B-B14F-4D97-AF65-F5344CB8AC3E}">
        <p14:creationId xmlns:p14="http://schemas.microsoft.com/office/powerpoint/2010/main" val="2999725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7E489-A33E-634B-AD50-47187B02D5FD}"/>
              </a:ext>
            </a:extLst>
          </p:cNvPr>
          <p:cNvSpPr>
            <a:spLocks noGrp="1"/>
          </p:cNvSpPr>
          <p:nvPr>
            <p:ph type="title"/>
          </p:nvPr>
        </p:nvSpPr>
        <p:spPr/>
        <p:txBody>
          <a:bodyPr/>
          <a:lstStyle/>
          <a:p>
            <a:r>
              <a:rPr lang="en-US" dirty="0"/>
              <a:t>Objectives of the topic</a:t>
            </a:r>
          </a:p>
        </p:txBody>
      </p:sp>
      <p:sp>
        <p:nvSpPr>
          <p:cNvPr id="3" name="Content Placeholder 2">
            <a:extLst>
              <a:ext uri="{FF2B5EF4-FFF2-40B4-BE49-F238E27FC236}">
                <a16:creationId xmlns:a16="http://schemas.microsoft.com/office/drawing/2014/main" id="{90E14BDD-F4D3-594B-865F-E8026F6A6B90}"/>
              </a:ext>
            </a:extLst>
          </p:cNvPr>
          <p:cNvSpPr>
            <a:spLocks noGrp="1"/>
          </p:cNvSpPr>
          <p:nvPr>
            <p:ph idx="1"/>
          </p:nvPr>
        </p:nvSpPr>
        <p:spPr/>
        <p:txBody>
          <a:bodyPr/>
          <a:lstStyle/>
          <a:p>
            <a:r>
              <a:rPr lang="en-US" dirty="0"/>
              <a:t>To determine definition of sharing economy</a:t>
            </a:r>
          </a:p>
          <a:p>
            <a:r>
              <a:rPr lang="en-US" dirty="0"/>
              <a:t>To understand form of sharing economy </a:t>
            </a:r>
          </a:p>
          <a:p>
            <a:r>
              <a:rPr lang="en-US" dirty="0"/>
              <a:t>To </a:t>
            </a:r>
            <a:r>
              <a:rPr lang="en-US" dirty="0" err="1"/>
              <a:t>analyse</a:t>
            </a:r>
            <a:r>
              <a:rPr lang="en-US" dirty="0"/>
              <a:t> examples of sharing economy</a:t>
            </a:r>
          </a:p>
        </p:txBody>
      </p:sp>
    </p:spTree>
    <p:extLst>
      <p:ext uri="{BB962C8B-B14F-4D97-AF65-F5344CB8AC3E}">
        <p14:creationId xmlns:p14="http://schemas.microsoft.com/office/powerpoint/2010/main" val="1618482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CC65B-D857-0E49-9BC0-7B0F3131B2B2}"/>
              </a:ext>
            </a:extLst>
          </p:cNvPr>
          <p:cNvSpPr>
            <a:spLocks noGrp="1"/>
          </p:cNvSpPr>
          <p:nvPr>
            <p:ph type="title"/>
          </p:nvPr>
        </p:nvSpPr>
        <p:spPr>
          <a:xfrm>
            <a:off x="395537" y="107105"/>
            <a:ext cx="8568952" cy="936104"/>
          </a:xfrm>
        </p:spPr>
        <p:txBody>
          <a:bodyPr/>
          <a:lstStyle/>
          <a:p>
            <a:pPr algn="r"/>
            <a:r>
              <a:rPr lang="en-US" sz="3200" dirty="0"/>
              <a:t>Peer-to-peer car rental</a:t>
            </a:r>
          </a:p>
        </p:txBody>
      </p:sp>
      <p:sp>
        <p:nvSpPr>
          <p:cNvPr id="3" name="Content Placeholder 2">
            <a:extLst>
              <a:ext uri="{FF2B5EF4-FFF2-40B4-BE49-F238E27FC236}">
                <a16:creationId xmlns:a16="http://schemas.microsoft.com/office/drawing/2014/main" id="{41EE2FB1-3A93-1747-97CE-E40ED03CB3A9}"/>
              </a:ext>
            </a:extLst>
          </p:cNvPr>
          <p:cNvSpPr>
            <a:spLocks noGrp="1"/>
          </p:cNvSpPr>
          <p:nvPr>
            <p:ph idx="1"/>
          </p:nvPr>
        </p:nvSpPr>
        <p:spPr>
          <a:xfrm>
            <a:off x="395537" y="1327355"/>
            <a:ext cx="8568952" cy="4981965"/>
          </a:xfrm>
        </p:spPr>
        <p:txBody>
          <a:bodyPr/>
          <a:lstStyle/>
          <a:p>
            <a:pPr algn="just"/>
            <a:r>
              <a:rPr lang="en-US" sz="2800" dirty="0"/>
              <a:t>Peer-to-peer car rental (or P2P carsharing) is defined as enabling car owners to rent out their private vehicles to other drivers for a limited period of time.</a:t>
            </a:r>
          </a:p>
          <a:p>
            <a:pPr marL="0" indent="0" algn="just">
              <a:buNone/>
            </a:pPr>
            <a:endParaRPr lang="en-US" sz="2800" dirty="0"/>
          </a:p>
          <a:p>
            <a:pPr algn="just"/>
            <a:r>
              <a:rPr lang="en-US" sz="2800" dirty="0"/>
              <a:t>Platforms such as </a:t>
            </a:r>
            <a:r>
              <a:rPr lang="en-US" sz="2800" dirty="0" err="1"/>
              <a:t>Snappcar</a:t>
            </a:r>
            <a:r>
              <a:rPr lang="en-US" sz="2800" dirty="0"/>
              <a:t> and </a:t>
            </a:r>
            <a:r>
              <a:rPr lang="en-US" sz="2800" dirty="0" err="1"/>
              <a:t>Drivy</a:t>
            </a:r>
            <a:r>
              <a:rPr lang="en-US" sz="2800" dirty="0"/>
              <a:t> in Europe or </a:t>
            </a:r>
            <a:r>
              <a:rPr lang="en-US" sz="2800" dirty="0" err="1"/>
              <a:t>Turo</a:t>
            </a:r>
            <a:r>
              <a:rPr lang="en-US" sz="2800" dirty="0"/>
              <a:t> in the U.S. facilitate the match between car owners and non-owners and provide customer support, insurance, and supporting technology, typically in exchange for a service fee and a commission</a:t>
            </a:r>
          </a:p>
          <a:p>
            <a:endParaRPr lang="en-US" dirty="0"/>
          </a:p>
        </p:txBody>
      </p:sp>
    </p:spTree>
    <p:extLst>
      <p:ext uri="{BB962C8B-B14F-4D97-AF65-F5344CB8AC3E}">
        <p14:creationId xmlns:p14="http://schemas.microsoft.com/office/powerpoint/2010/main" val="1493476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1A5D-E743-414A-B550-1871925E5746}"/>
              </a:ext>
            </a:extLst>
          </p:cNvPr>
          <p:cNvSpPr>
            <a:spLocks noGrp="1"/>
          </p:cNvSpPr>
          <p:nvPr>
            <p:ph type="title"/>
          </p:nvPr>
        </p:nvSpPr>
        <p:spPr/>
        <p:txBody>
          <a:bodyPr/>
          <a:lstStyle/>
          <a:p>
            <a:r>
              <a:rPr lang="en-US" sz="3600" dirty="0"/>
              <a:t>Ridesharing</a:t>
            </a:r>
          </a:p>
        </p:txBody>
      </p:sp>
      <p:sp>
        <p:nvSpPr>
          <p:cNvPr id="3" name="Content Placeholder 2">
            <a:extLst>
              <a:ext uri="{FF2B5EF4-FFF2-40B4-BE49-F238E27FC236}">
                <a16:creationId xmlns:a16="http://schemas.microsoft.com/office/drawing/2014/main" id="{EFC7CC6A-01AD-7145-8757-6E1930CF03D2}"/>
              </a:ext>
            </a:extLst>
          </p:cNvPr>
          <p:cNvSpPr>
            <a:spLocks noGrp="1"/>
          </p:cNvSpPr>
          <p:nvPr>
            <p:ph idx="1"/>
          </p:nvPr>
        </p:nvSpPr>
        <p:spPr/>
        <p:txBody>
          <a:bodyPr/>
          <a:lstStyle/>
          <a:p>
            <a:r>
              <a:rPr lang="en-US" sz="3200" dirty="0"/>
              <a:t>Ridesharing (or carpooling) is defined as a joint trip where drivers offer empty seats in their car or van to other passengers without a profit motive</a:t>
            </a:r>
          </a:p>
          <a:p>
            <a:endParaRPr lang="en-US" dirty="0"/>
          </a:p>
        </p:txBody>
      </p:sp>
    </p:spTree>
    <p:extLst>
      <p:ext uri="{BB962C8B-B14F-4D97-AF65-F5344CB8AC3E}">
        <p14:creationId xmlns:p14="http://schemas.microsoft.com/office/powerpoint/2010/main" val="1650395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B81C8-17BB-474F-97E3-7B8DC0DFE336}"/>
              </a:ext>
            </a:extLst>
          </p:cNvPr>
          <p:cNvSpPr>
            <a:spLocks noGrp="1"/>
          </p:cNvSpPr>
          <p:nvPr>
            <p:ph type="title"/>
          </p:nvPr>
        </p:nvSpPr>
        <p:spPr/>
        <p:txBody>
          <a:bodyPr>
            <a:normAutofit fontScale="90000"/>
          </a:bodyPr>
          <a:lstStyle/>
          <a:p>
            <a:r>
              <a:rPr lang="en-US" dirty="0"/>
              <a:t>Renting in sharing economy</a:t>
            </a:r>
            <a:br>
              <a:rPr lang="en-US" dirty="0"/>
            </a:br>
            <a:endParaRPr lang="en-US" dirty="0"/>
          </a:p>
        </p:txBody>
      </p:sp>
      <p:sp>
        <p:nvSpPr>
          <p:cNvPr id="3" name="Content Placeholder 2">
            <a:extLst>
              <a:ext uri="{FF2B5EF4-FFF2-40B4-BE49-F238E27FC236}">
                <a16:creationId xmlns:a16="http://schemas.microsoft.com/office/drawing/2014/main" id="{361A8020-6A74-CA41-850E-479A81A510DC}"/>
              </a:ext>
            </a:extLst>
          </p:cNvPr>
          <p:cNvSpPr>
            <a:spLocks noGrp="1"/>
          </p:cNvSpPr>
          <p:nvPr>
            <p:ph idx="1"/>
          </p:nvPr>
        </p:nvSpPr>
        <p:spPr/>
        <p:txBody>
          <a:bodyPr>
            <a:normAutofit fontScale="92500" lnSpcReduction="20000"/>
          </a:bodyPr>
          <a:lstStyle/>
          <a:p>
            <a:r>
              <a:rPr lang="en-US" dirty="0"/>
              <a:t>The sharing economy is principally based on short-term renting, which could range from a continuum of non-commercial (genuine community sharing) to that of market exchange value generated through short-term commercial renting. </a:t>
            </a:r>
          </a:p>
          <a:p>
            <a:r>
              <a:rPr lang="en-US" dirty="0" err="1"/>
              <a:t>Botsman</a:t>
            </a:r>
            <a:r>
              <a:rPr lang="en-US" dirty="0"/>
              <a:t> &amp; Rogers describe the sharing economy as collaborative consumption, which includes “traditional sharing, bartering, lending, trading, renting, gifting, and swapping, redefined through technology and peer communities.”</a:t>
            </a:r>
          </a:p>
          <a:p>
            <a:endParaRPr lang="en-US" dirty="0"/>
          </a:p>
          <a:p>
            <a:endParaRPr lang="en-US" dirty="0"/>
          </a:p>
          <a:p>
            <a:r>
              <a:rPr lang="en-US" dirty="0">
                <a:hlinkClick r:id="rId3"/>
              </a:rPr>
              <a:t>https://instigating.co</a:t>
            </a:r>
            <a:r>
              <a:rPr lang="en-US" dirty="0"/>
              <a:t> </a:t>
            </a:r>
          </a:p>
        </p:txBody>
      </p:sp>
    </p:spTree>
    <p:extLst>
      <p:ext uri="{BB962C8B-B14F-4D97-AF65-F5344CB8AC3E}">
        <p14:creationId xmlns:p14="http://schemas.microsoft.com/office/powerpoint/2010/main" val="1307685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F820C-A244-F34E-BE23-7D6DC45A6B71}"/>
              </a:ext>
            </a:extLst>
          </p:cNvPr>
          <p:cNvSpPr>
            <a:spLocks noGrp="1"/>
          </p:cNvSpPr>
          <p:nvPr>
            <p:ph type="title"/>
          </p:nvPr>
        </p:nvSpPr>
        <p:spPr/>
        <p:txBody>
          <a:bodyPr>
            <a:normAutofit fontScale="90000"/>
          </a:bodyPr>
          <a:lstStyle/>
          <a:p>
            <a:r>
              <a:rPr lang="en-US" dirty="0"/>
              <a:t>Differences between sharing economy firms and traditional businesses' organizational boundaries</a:t>
            </a:r>
            <a:br>
              <a:rPr lang="en-US" dirty="0"/>
            </a:br>
            <a:endParaRPr lang="en-US" dirty="0"/>
          </a:p>
        </p:txBody>
      </p:sp>
      <p:pic>
        <p:nvPicPr>
          <p:cNvPr id="5" name="Content Placeholder 4">
            <a:extLst>
              <a:ext uri="{FF2B5EF4-FFF2-40B4-BE49-F238E27FC236}">
                <a16:creationId xmlns:a16="http://schemas.microsoft.com/office/drawing/2014/main" id="{19CD4B32-C859-014F-B1A3-B7829143D686}"/>
              </a:ext>
            </a:extLst>
          </p:cNvPr>
          <p:cNvPicPr>
            <a:picLocks noGrp="1" noChangeAspect="1"/>
          </p:cNvPicPr>
          <p:nvPr>
            <p:ph idx="1"/>
          </p:nvPr>
        </p:nvPicPr>
        <p:blipFill>
          <a:blip r:embed="rId2"/>
          <a:stretch>
            <a:fillRect/>
          </a:stretch>
        </p:blipFill>
        <p:spPr>
          <a:xfrm>
            <a:off x="457200" y="2648429"/>
            <a:ext cx="7239000" cy="2769229"/>
          </a:xfrm>
        </p:spPr>
      </p:pic>
      <p:sp>
        <p:nvSpPr>
          <p:cNvPr id="7" name="TextBox 6">
            <a:extLst>
              <a:ext uri="{FF2B5EF4-FFF2-40B4-BE49-F238E27FC236}">
                <a16:creationId xmlns:a16="http://schemas.microsoft.com/office/drawing/2014/main" id="{88DB6D18-91AD-3D4C-A750-D84D5BA64A48}"/>
              </a:ext>
            </a:extLst>
          </p:cNvPr>
          <p:cNvSpPr txBox="1"/>
          <p:nvPr/>
        </p:nvSpPr>
        <p:spPr>
          <a:xfrm>
            <a:off x="825909" y="6211669"/>
            <a:ext cx="2684207" cy="646331"/>
          </a:xfrm>
          <a:prstGeom prst="rect">
            <a:avLst/>
          </a:prstGeom>
          <a:noFill/>
        </p:spPr>
        <p:txBody>
          <a:bodyPr wrap="square" rtlCol="0">
            <a:spAutoFit/>
          </a:bodyPr>
          <a:lstStyle/>
          <a:p>
            <a:r>
              <a:rPr lang="en-US" dirty="0"/>
              <a:t>By R.C. </a:t>
            </a:r>
            <a:r>
              <a:rPr lang="en-US" dirty="0" err="1"/>
              <a:t>Parente</a:t>
            </a:r>
            <a:r>
              <a:rPr lang="en-US" dirty="0"/>
              <a:t> et al. 2018</a:t>
            </a:r>
          </a:p>
          <a:p>
            <a:endParaRPr lang="en-US" dirty="0"/>
          </a:p>
        </p:txBody>
      </p:sp>
    </p:spTree>
    <p:extLst>
      <p:ext uri="{BB962C8B-B14F-4D97-AF65-F5344CB8AC3E}">
        <p14:creationId xmlns:p14="http://schemas.microsoft.com/office/powerpoint/2010/main" val="2614482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8EDA2F-988A-9D45-85AE-526B0E4689F1}"/>
              </a:ext>
            </a:extLst>
          </p:cNvPr>
          <p:cNvSpPr>
            <a:spLocks noGrp="1"/>
          </p:cNvSpPr>
          <p:nvPr>
            <p:ph type="title"/>
          </p:nvPr>
        </p:nvSpPr>
        <p:spPr/>
        <p:txBody>
          <a:bodyPr/>
          <a:lstStyle/>
          <a:p>
            <a:r>
              <a:rPr lang="en-US" dirty="0"/>
              <a:t>Airbnb business model</a:t>
            </a:r>
          </a:p>
        </p:txBody>
      </p:sp>
      <p:pic>
        <p:nvPicPr>
          <p:cNvPr id="8" name="Content Placeholder 7">
            <a:extLst>
              <a:ext uri="{FF2B5EF4-FFF2-40B4-BE49-F238E27FC236}">
                <a16:creationId xmlns:a16="http://schemas.microsoft.com/office/drawing/2014/main" id="{8FC49284-45DD-114C-9267-5080A6157410}"/>
              </a:ext>
            </a:extLst>
          </p:cNvPr>
          <p:cNvPicPr>
            <a:picLocks noGrp="1" noChangeAspect="1"/>
          </p:cNvPicPr>
          <p:nvPr>
            <p:ph idx="1"/>
          </p:nvPr>
        </p:nvPicPr>
        <p:blipFill>
          <a:blip r:embed="rId2"/>
          <a:stretch>
            <a:fillRect/>
          </a:stretch>
        </p:blipFill>
        <p:spPr>
          <a:xfrm>
            <a:off x="5081383" y="248306"/>
            <a:ext cx="2661520" cy="1812542"/>
          </a:xfrm>
        </p:spPr>
      </p:pic>
      <p:pic>
        <p:nvPicPr>
          <p:cNvPr id="5" name="Content Placeholder 4">
            <a:extLst>
              <a:ext uri="{FF2B5EF4-FFF2-40B4-BE49-F238E27FC236}">
                <a16:creationId xmlns:a16="http://schemas.microsoft.com/office/drawing/2014/main" id="{4E427823-90C9-7844-A03B-9FCE3D7F4AA5}"/>
              </a:ext>
            </a:extLst>
          </p:cNvPr>
          <p:cNvPicPr>
            <a:picLocks noChangeAspect="1"/>
          </p:cNvPicPr>
          <p:nvPr/>
        </p:nvPicPr>
        <p:blipFill>
          <a:blip r:embed="rId3"/>
          <a:stretch>
            <a:fillRect/>
          </a:stretch>
        </p:blipFill>
        <p:spPr>
          <a:xfrm>
            <a:off x="819970" y="2345788"/>
            <a:ext cx="7454900" cy="4343400"/>
          </a:xfrm>
          <a:prstGeom prst="rect">
            <a:avLst/>
          </a:prstGeom>
        </p:spPr>
      </p:pic>
    </p:spTree>
    <p:extLst>
      <p:ext uri="{BB962C8B-B14F-4D97-AF65-F5344CB8AC3E}">
        <p14:creationId xmlns:p14="http://schemas.microsoft.com/office/powerpoint/2010/main" val="4235258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A17AE-4D9B-004A-8707-5CF5A2435EC7}"/>
              </a:ext>
            </a:extLst>
          </p:cNvPr>
          <p:cNvSpPr>
            <a:spLocks noGrp="1"/>
          </p:cNvSpPr>
          <p:nvPr>
            <p:ph type="title"/>
          </p:nvPr>
        </p:nvSpPr>
        <p:spPr/>
        <p:txBody>
          <a:bodyPr>
            <a:normAutofit fontScale="90000"/>
          </a:bodyPr>
          <a:lstStyle/>
          <a:p>
            <a:r>
              <a:rPr lang="en-US" dirty="0"/>
              <a:t>Labor and sharing services</a:t>
            </a:r>
            <a:br>
              <a:rPr lang="en-US" dirty="0"/>
            </a:br>
            <a:endParaRPr lang="en-US" dirty="0"/>
          </a:p>
        </p:txBody>
      </p:sp>
      <p:sp>
        <p:nvSpPr>
          <p:cNvPr id="3" name="Content Placeholder 2">
            <a:extLst>
              <a:ext uri="{FF2B5EF4-FFF2-40B4-BE49-F238E27FC236}">
                <a16:creationId xmlns:a16="http://schemas.microsoft.com/office/drawing/2014/main" id="{BB70034E-6FF1-1B42-A1C2-5F335EF5610B}"/>
              </a:ext>
            </a:extLst>
          </p:cNvPr>
          <p:cNvSpPr>
            <a:spLocks noGrp="1"/>
          </p:cNvSpPr>
          <p:nvPr>
            <p:ph idx="1"/>
          </p:nvPr>
        </p:nvSpPr>
        <p:spPr/>
        <p:txBody>
          <a:bodyPr>
            <a:normAutofit fontScale="92500"/>
          </a:bodyPr>
          <a:lstStyle/>
          <a:p>
            <a:r>
              <a:rPr lang="en-US" dirty="0"/>
              <a:t>The gigs are arranged through business and personal service platforms that explicitly recruit workers, or through other platforms that require such labor. </a:t>
            </a:r>
          </a:p>
          <a:p>
            <a:endParaRPr lang="en-US" dirty="0"/>
          </a:p>
          <a:p>
            <a:r>
              <a:rPr lang="en-US" dirty="0"/>
              <a:t>Business service platforms arrange gigs directly for businesses, such as </a:t>
            </a:r>
            <a:r>
              <a:rPr lang="en-US" i="1" dirty="0"/>
              <a:t>Freelancer </a:t>
            </a:r>
            <a:r>
              <a:rPr lang="en-US" dirty="0"/>
              <a:t>(with over 22 million users) and </a:t>
            </a:r>
            <a:r>
              <a:rPr lang="en-US" i="1" dirty="0"/>
              <a:t>Upwork</a:t>
            </a:r>
            <a:r>
              <a:rPr lang="en-US" dirty="0"/>
              <a:t> (with over 5 million users) that connect businesses with professional freelancers (e.g., web developers, mobile developers, designers, writers, accountants, virtual assistants, sales experts) across the world</a:t>
            </a:r>
          </a:p>
        </p:txBody>
      </p:sp>
    </p:spTree>
    <p:extLst>
      <p:ext uri="{BB962C8B-B14F-4D97-AF65-F5344CB8AC3E}">
        <p14:creationId xmlns:p14="http://schemas.microsoft.com/office/powerpoint/2010/main" val="3553557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0872-2C38-414A-9C16-4BC6B3D7043A}"/>
              </a:ext>
            </a:extLst>
          </p:cNvPr>
          <p:cNvSpPr>
            <a:spLocks noGrp="1"/>
          </p:cNvSpPr>
          <p:nvPr>
            <p:ph type="title"/>
          </p:nvPr>
        </p:nvSpPr>
        <p:spPr/>
        <p:txBody>
          <a:bodyPr/>
          <a:lstStyle/>
          <a:p>
            <a:r>
              <a:rPr lang="en-US" dirty="0"/>
              <a:t>Sharing fashion</a:t>
            </a:r>
          </a:p>
        </p:txBody>
      </p:sp>
      <p:graphicFrame>
        <p:nvGraphicFramePr>
          <p:cNvPr id="4" name="Content Placeholder 3">
            <a:extLst>
              <a:ext uri="{FF2B5EF4-FFF2-40B4-BE49-F238E27FC236}">
                <a16:creationId xmlns:a16="http://schemas.microsoft.com/office/drawing/2014/main" id="{4E5F4CAD-65BC-7241-9B08-F2630A69FC09}"/>
              </a:ext>
            </a:extLst>
          </p:cNvPr>
          <p:cNvGraphicFramePr>
            <a:graphicFrameLocks noGrp="1"/>
          </p:cNvGraphicFramePr>
          <p:nvPr>
            <p:ph idx="1"/>
            <p:extLst>
              <p:ext uri="{D42A27DB-BD31-4B8C-83A1-F6EECF244321}">
                <p14:modId xmlns:p14="http://schemas.microsoft.com/office/powerpoint/2010/main" val="2928030387"/>
              </p:ext>
            </p:extLst>
          </p:nvPr>
        </p:nvGraphicFramePr>
        <p:xfrm>
          <a:off x="0" y="2133600"/>
          <a:ext cx="8964614" cy="4216400"/>
        </p:xfrm>
        <a:graphic>
          <a:graphicData uri="http://schemas.openxmlformats.org/drawingml/2006/table">
            <a:tbl>
              <a:tblPr firstRow="1" bandRow="1">
                <a:tableStyleId>{5C22544A-7EE6-4342-B048-85BDC9FD1C3A}</a:tableStyleId>
              </a:tblPr>
              <a:tblGrid>
                <a:gridCol w="2035277">
                  <a:extLst>
                    <a:ext uri="{9D8B030D-6E8A-4147-A177-3AD203B41FA5}">
                      <a16:colId xmlns:a16="http://schemas.microsoft.com/office/drawing/2014/main" val="2530511677"/>
                    </a:ext>
                  </a:extLst>
                </a:gridCol>
                <a:gridCol w="5810865">
                  <a:extLst>
                    <a:ext uri="{9D8B030D-6E8A-4147-A177-3AD203B41FA5}">
                      <a16:colId xmlns:a16="http://schemas.microsoft.com/office/drawing/2014/main" val="1840355937"/>
                    </a:ext>
                  </a:extLst>
                </a:gridCol>
                <a:gridCol w="1118472">
                  <a:extLst>
                    <a:ext uri="{9D8B030D-6E8A-4147-A177-3AD203B41FA5}">
                      <a16:colId xmlns:a16="http://schemas.microsoft.com/office/drawing/2014/main" val="695975777"/>
                    </a:ext>
                  </a:extLst>
                </a:gridCol>
              </a:tblGrid>
              <a:tr h="370840">
                <a:tc>
                  <a:txBody>
                    <a:bodyPr/>
                    <a:lstStyle/>
                    <a:p>
                      <a:r>
                        <a:rPr lang="en-US" sz="1800" dirty="0"/>
                        <a:t>Company </a:t>
                      </a:r>
                    </a:p>
                  </a:txBody>
                  <a:tcPr/>
                </a:tc>
                <a:tc>
                  <a:txBody>
                    <a:bodyPr/>
                    <a:lstStyle/>
                    <a:p>
                      <a:r>
                        <a:rPr lang="en-US" sz="1800" dirty="0"/>
                        <a:t>Rental services</a:t>
                      </a:r>
                    </a:p>
                  </a:txBody>
                  <a:tcPr/>
                </a:tc>
                <a:tc>
                  <a:txBody>
                    <a:bodyPr/>
                    <a:lstStyle/>
                    <a:p>
                      <a:r>
                        <a:rPr lang="en-US" sz="1800" dirty="0"/>
                        <a:t>Retail services</a:t>
                      </a:r>
                    </a:p>
                  </a:txBody>
                  <a:tcPr/>
                </a:tc>
                <a:extLst>
                  <a:ext uri="{0D108BD9-81ED-4DB2-BD59-A6C34878D82A}">
                    <a16:rowId xmlns:a16="http://schemas.microsoft.com/office/drawing/2014/main" val="2592466414"/>
                  </a:ext>
                </a:extLst>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Rent the Runway</a:t>
                      </a:r>
                    </a:p>
                  </a:txBody>
                  <a:tcPr/>
                </a:tc>
                <a:tc>
                  <a:txBody>
                    <a:bodyPr/>
                    <a:lstStyle/>
                    <a:p>
                      <a:r>
                        <a:rPr lang="en-US" sz="1800" kern="1200" dirty="0">
                          <a:solidFill>
                            <a:schemeClr val="dk1"/>
                          </a:solidFill>
                          <a:effectLst/>
                          <a:latin typeface="+mn-lt"/>
                          <a:ea typeface="+mn-ea"/>
                          <a:cs typeface="+mn-cs"/>
                        </a:rPr>
                        <a:t>Consumers rent unlimited designer clothes and accessories for $99 a month or about 10% of retail price per time.</a:t>
                      </a:r>
                    </a:p>
                  </a:txBody>
                  <a:tcPr/>
                </a:tc>
                <a:tc>
                  <a:txBody>
                    <a:bodyPr/>
                    <a:lstStyle/>
                    <a:p>
                      <a:r>
                        <a:rPr lang="en-US" sz="1800" dirty="0"/>
                        <a:t>NO</a:t>
                      </a:r>
                    </a:p>
                  </a:txBody>
                  <a:tcPr/>
                </a:tc>
                <a:extLst>
                  <a:ext uri="{0D108BD9-81ED-4DB2-BD59-A6C34878D82A}">
                    <a16:rowId xmlns:a16="http://schemas.microsoft.com/office/drawing/2014/main" val="1232169028"/>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Chic by Choice</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Consumers can rent designer fashion for about 20% of retail price per time</a:t>
                      </a:r>
                    </a:p>
                  </a:txBody>
                  <a:tcPr/>
                </a:tc>
                <a:tc>
                  <a:txBody>
                    <a:bodyPr/>
                    <a:lstStyle/>
                    <a:p>
                      <a:r>
                        <a:rPr lang="en-US" sz="1800" dirty="0"/>
                        <a:t>NO</a:t>
                      </a:r>
                    </a:p>
                  </a:txBody>
                  <a:tcPr/>
                </a:tc>
                <a:extLst>
                  <a:ext uri="{0D108BD9-81ED-4DB2-BD59-A6C34878D82A}">
                    <a16:rowId xmlns:a16="http://schemas.microsoft.com/office/drawing/2014/main" val="1864855642"/>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mn-lt"/>
                          <a:ea typeface="+mn-ea"/>
                          <a:cs typeface="+mn-cs"/>
                        </a:rPr>
                        <a:t>Armarium</a:t>
                      </a:r>
                      <a:endParaRPr lang="en-US" sz="1800" kern="1200" dirty="0">
                        <a:solidFill>
                          <a:schemeClr val="dk1"/>
                        </a:solidFill>
                        <a:effectLst/>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Consumers can rent luxury fashion for about 20% of retail price per time</a:t>
                      </a:r>
                    </a:p>
                  </a:txBody>
                  <a:tcPr/>
                </a:tc>
                <a:tc>
                  <a:txBody>
                    <a:bodyPr/>
                    <a:lstStyle/>
                    <a:p>
                      <a:r>
                        <a:rPr lang="en-US" sz="1800" dirty="0"/>
                        <a:t>NO</a:t>
                      </a:r>
                    </a:p>
                  </a:txBody>
                  <a:tcPr/>
                </a:tc>
                <a:extLst>
                  <a:ext uri="{0D108BD9-81ED-4DB2-BD59-A6C34878D82A}">
                    <a16:rowId xmlns:a16="http://schemas.microsoft.com/office/drawing/2014/main" val="1375543215"/>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Ann Taylor</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 womenswear brand offers unlimited clothes rental for $95 a month</a:t>
                      </a:r>
                    </a:p>
                  </a:txBody>
                  <a:tcPr/>
                </a:tc>
                <a:tc>
                  <a:txBody>
                    <a:bodyPr/>
                    <a:lstStyle/>
                    <a:p>
                      <a:r>
                        <a:rPr lang="en-US" sz="1800" dirty="0"/>
                        <a:t>YES</a:t>
                      </a:r>
                    </a:p>
                  </a:txBody>
                  <a:tcPr/>
                </a:tc>
                <a:extLst>
                  <a:ext uri="{0D108BD9-81ED-4DB2-BD59-A6C34878D82A}">
                    <a16:rowId xmlns:a16="http://schemas.microsoft.com/office/drawing/2014/main" val="115019546"/>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Express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Customer can rent three items for $69.95 a month</a:t>
                      </a:r>
                    </a:p>
                  </a:txBody>
                  <a:tcPr/>
                </a:tc>
                <a:tc>
                  <a:txBody>
                    <a:bodyPr/>
                    <a:lstStyle/>
                    <a:p>
                      <a:r>
                        <a:rPr lang="en-US" sz="1800" dirty="0"/>
                        <a:t>YES</a:t>
                      </a:r>
                    </a:p>
                  </a:txBody>
                  <a:tcPr/>
                </a:tc>
                <a:extLst>
                  <a:ext uri="{0D108BD9-81ED-4DB2-BD59-A6C34878D82A}">
                    <a16:rowId xmlns:a16="http://schemas.microsoft.com/office/drawing/2014/main" val="1138927948"/>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New York &amp; Co</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Customer can rent three items for $49 a month</a:t>
                      </a:r>
                    </a:p>
                  </a:txBody>
                  <a:tcPr/>
                </a:tc>
                <a:tc>
                  <a:txBody>
                    <a:bodyPr/>
                    <a:lstStyle/>
                    <a:p>
                      <a:r>
                        <a:rPr lang="en-US" sz="1800" dirty="0"/>
                        <a:t>YES</a:t>
                      </a:r>
                    </a:p>
                  </a:txBody>
                  <a:tcPr/>
                </a:tc>
                <a:extLst>
                  <a:ext uri="{0D108BD9-81ED-4DB2-BD59-A6C34878D82A}">
                    <a16:rowId xmlns:a16="http://schemas.microsoft.com/office/drawing/2014/main" val="582440426"/>
                  </a:ext>
                </a:extLst>
              </a:tr>
            </a:tbl>
          </a:graphicData>
        </a:graphic>
      </p:graphicFrame>
      <p:sp>
        <p:nvSpPr>
          <p:cNvPr id="5" name="TextBox 4">
            <a:extLst>
              <a:ext uri="{FF2B5EF4-FFF2-40B4-BE49-F238E27FC236}">
                <a16:creationId xmlns:a16="http://schemas.microsoft.com/office/drawing/2014/main" id="{E06A08F8-E1B9-6240-9FAF-B4A9031A9406}"/>
              </a:ext>
            </a:extLst>
          </p:cNvPr>
          <p:cNvSpPr txBox="1"/>
          <p:nvPr/>
        </p:nvSpPr>
        <p:spPr>
          <a:xfrm>
            <a:off x="811161" y="6148432"/>
            <a:ext cx="3334567" cy="646331"/>
          </a:xfrm>
          <a:prstGeom prst="rect">
            <a:avLst/>
          </a:prstGeom>
          <a:noFill/>
        </p:spPr>
        <p:txBody>
          <a:bodyPr wrap="none" rtlCol="0">
            <a:spAutoFit/>
          </a:bodyPr>
          <a:lstStyle/>
          <a:p>
            <a:r>
              <a:rPr lang="en-US" dirty="0"/>
              <a:t>By  Quan Yuan and Bin Shen 2019</a:t>
            </a:r>
          </a:p>
          <a:p>
            <a:endParaRPr lang="en-US" dirty="0"/>
          </a:p>
        </p:txBody>
      </p:sp>
    </p:spTree>
    <p:extLst>
      <p:ext uri="{BB962C8B-B14F-4D97-AF65-F5344CB8AC3E}">
        <p14:creationId xmlns:p14="http://schemas.microsoft.com/office/powerpoint/2010/main" val="1456172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2A00-55B8-914F-943D-A684031CA1FC}"/>
              </a:ext>
            </a:extLst>
          </p:cNvPr>
          <p:cNvSpPr>
            <a:spLocks noGrp="1"/>
          </p:cNvSpPr>
          <p:nvPr>
            <p:ph type="title"/>
          </p:nvPr>
        </p:nvSpPr>
        <p:spPr/>
        <p:txBody>
          <a:bodyPr/>
          <a:lstStyle/>
          <a:p>
            <a:r>
              <a:rPr lang="lt-LT" dirty="0"/>
              <a:t>„</a:t>
            </a:r>
            <a:r>
              <a:rPr lang="lt-LT" dirty="0" err="1"/>
              <a:t>Ubersification</a:t>
            </a:r>
            <a:r>
              <a:rPr lang="lt-LT" dirty="0"/>
              <a:t>“</a:t>
            </a:r>
            <a:endParaRPr lang="en-US" dirty="0"/>
          </a:p>
        </p:txBody>
      </p:sp>
      <p:sp>
        <p:nvSpPr>
          <p:cNvPr id="3" name="Content Placeholder 2">
            <a:extLst>
              <a:ext uri="{FF2B5EF4-FFF2-40B4-BE49-F238E27FC236}">
                <a16:creationId xmlns:a16="http://schemas.microsoft.com/office/drawing/2014/main" id="{2D2AAFBD-CC0E-5440-89E3-A8E7E3654B95}"/>
              </a:ext>
            </a:extLst>
          </p:cNvPr>
          <p:cNvSpPr>
            <a:spLocks noGrp="1"/>
          </p:cNvSpPr>
          <p:nvPr>
            <p:ph sz="half" idx="1"/>
          </p:nvPr>
        </p:nvSpPr>
        <p:spPr/>
        <p:txBody>
          <a:bodyPr>
            <a:normAutofit fontScale="70000" lnSpcReduction="20000"/>
          </a:bodyPr>
          <a:lstStyle/>
          <a:p>
            <a:r>
              <a:rPr lang="en-GB" dirty="0"/>
              <a:t>Lyft operates in more than 100 cities in the U.S. </a:t>
            </a:r>
          </a:p>
          <a:p>
            <a:r>
              <a:rPr lang="en-GB" dirty="0"/>
              <a:t>Didi in China, </a:t>
            </a:r>
          </a:p>
          <a:p>
            <a:r>
              <a:rPr lang="en-GB" dirty="0"/>
              <a:t>Ola in India, ,</a:t>
            </a:r>
          </a:p>
          <a:p>
            <a:r>
              <a:rPr lang="en-GB" dirty="0"/>
              <a:t>Grab, </a:t>
            </a:r>
            <a:r>
              <a:rPr lang="en-GB" dirty="0" err="1"/>
              <a:t>Grabtaxi</a:t>
            </a:r>
            <a:r>
              <a:rPr lang="en-GB" dirty="0"/>
              <a:t>, </a:t>
            </a:r>
            <a:r>
              <a:rPr lang="en-GB" dirty="0" err="1"/>
              <a:t>GrabCab</a:t>
            </a:r>
            <a:r>
              <a:rPr lang="en-GB" dirty="0"/>
              <a:t> operate in Malaysia, Singapore, Philippines, Indonesia, Vietnam and Thailand.</a:t>
            </a:r>
          </a:p>
          <a:p>
            <a:r>
              <a:rPr lang="en-GB" dirty="0"/>
              <a:t>Chauffeur-</a:t>
            </a:r>
            <a:r>
              <a:rPr lang="en-GB" dirty="0" err="1"/>
              <a:t>prive</a:t>
            </a:r>
            <a:r>
              <a:rPr lang="en-GB" dirty="0"/>
              <a:t> in France, </a:t>
            </a:r>
          </a:p>
          <a:p>
            <a:r>
              <a:rPr lang="en-GB" dirty="0" err="1"/>
              <a:t>SnapCar</a:t>
            </a:r>
            <a:r>
              <a:rPr lang="en-GB" dirty="0"/>
              <a:t>, </a:t>
            </a:r>
            <a:r>
              <a:rPr lang="en-GB" dirty="0" err="1"/>
              <a:t>Gett</a:t>
            </a:r>
            <a:r>
              <a:rPr lang="en-GB" dirty="0"/>
              <a:t>, </a:t>
            </a:r>
            <a:r>
              <a:rPr lang="en-GB" dirty="0" err="1"/>
              <a:t>Gettaxi</a:t>
            </a:r>
            <a:r>
              <a:rPr lang="en-GB" dirty="0"/>
              <a:t> provide services in  more than 50 cities in the world.</a:t>
            </a:r>
          </a:p>
          <a:p>
            <a:endParaRPr lang="en-US" dirty="0"/>
          </a:p>
        </p:txBody>
      </p:sp>
      <p:pic>
        <p:nvPicPr>
          <p:cNvPr id="5" name="Content Placeholder 12">
            <a:extLst>
              <a:ext uri="{FF2B5EF4-FFF2-40B4-BE49-F238E27FC236}">
                <a16:creationId xmlns:a16="http://schemas.microsoft.com/office/drawing/2014/main" id="{4676A09C-A0B4-F047-86AB-120ECB716629}"/>
              </a:ext>
            </a:extLst>
          </p:cNvPr>
          <p:cNvPicPr>
            <a:picLocks noGrp="1" noChangeAspect="1"/>
          </p:cNvPicPr>
          <p:nvPr>
            <p:ph sz="half" idx="2"/>
          </p:nvPr>
        </p:nvPicPr>
        <p:blipFill>
          <a:blip r:embed="rId3"/>
          <a:stretch>
            <a:fillRect/>
          </a:stretch>
        </p:blipFill>
        <p:spPr>
          <a:xfrm>
            <a:off x="4644009" y="851328"/>
            <a:ext cx="4254500" cy="2563055"/>
          </a:xfrm>
        </p:spPr>
      </p:pic>
      <p:pic>
        <p:nvPicPr>
          <p:cNvPr id="6" name="Picture 5">
            <a:extLst>
              <a:ext uri="{FF2B5EF4-FFF2-40B4-BE49-F238E27FC236}">
                <a16:creationId xmlns:a16="http://schemas.microsoft.com/office/drawing/2014/main" id="{F6FC9F8F-C98E-4C45-ADC4-591F15D652E8}"/>
              </a:ext>
            </a:extLst>
          </p:cNvPr>
          <p:cNvPicPr>
            <a:picLocks noChangeAspect="1"/>
          </p:cNvPicPr>
          <p:nvPr/>
        </p:nvPicPr>
        <p:blipFill>
          <a:blip r:embed="rId4"/>
          <a:stretch>
            <a:fillRect/>
          </a:stretch>
        </p:blipFill>
        <p:spPr>
          <a:xfrm>
            <a:off x="4644009" y="3414383"/>
            <a:ext cx="4526963" cy="2326575"/>
          </a:xfrm>
          <a:prstGeom prst="rect">
            <a:avLst/>
          </a:prstGeom>
        </p:spPr>
      </p:pic>
    </p:spTree>
    <p:extLst>
      <p:ext uri="{BB962C8B-B14F-4D97-AF65-F5344CB8AC3E}">
        <p14:creationId xmlns:p14="http://schemas.microsoft.com/office/powerpoint/2010/main" val="3779125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FB53-DB36-7043-92E9-B33B6D98BEBF}"/>
              </a:ext>
            </a:extLst>
          </p:cNvPr>
          <p:cNvSpPr>
            <a:spLocks noGrp="1"/>
          </p:cNvSpPr>
          <p:nvPr>
            <p:ph type="title"/>
          </p:nvPr>
        </p:nvSpPr>
        <p:spPr>
          <a:xfrm>
            <a:off x="457200" y="320040"/>
            <a:ext cx="7239000" cy="463731"/>
          </a:xfrm>
        </p:spPr>
        <p:txBody>
          <a:bodyPr>
            <a:normAutofit fontScale="90000"/>
          </a:bodyPr>
          <a:lstStyle/>
          <a:p>
            <a:r>
              <a:rPr lang="lt-LT" dirty="0"/>
              <a:t>„</a:t>
            </a:r>
            <a:r>
              <a:rPr lang="lt-LT" dirty="0" err="1"/>
              <a:t>Ubersification</a:t>
            </a:r>
            <a:r>
              <a:rPr lang="lt-LT" dirty="0"/>
              <a:t>“</a:t>
            </a:r>
            <a:endParaRPr lang="en-US" dirty="0"/>
          </a:p>
        </p:txBody>
      </p:sp>
      <p:pic>
        <p:nvPicPr>
          <p:cNvPr id="6" name="Content Placeholder 7">
            <a:extLst>
              <a:ext uri="{FF2B5EF4-FFF2-40B4-BE49-F238E27FC236}">
                <a16:creationId xmlns:a16="http://schemas.microsoft.com/office/drawing/2014/main" id="{FF630F7D-AF99-B94E-A3C4-A488FD2BA9E4}"/>
              </a:ext>
            </a:extLst>
          </p:cNvPr>
          <p:cNvPicPr>
            <a:picLocks noGrp="1" noChangeAspect="1"/>
          </p:cNvPicPr>
          <p:nvPr>
            <p:ph idx="1"/>
          </p:nvPr>
        </p:nvPicPr>
        <p:blipFill>
          <a:blip r:embed="rId2"/>
          <a:stretch>
            <a:fillRect/>
          </a:stretch>
        </p:blipFill>
        <p:spPr>
          <a:xfrm>
            <a:off x="3682200" y="1025430"/>
            <a:ext cx="4724381" cy="5832570"/>
          </a:xfrm>
        </p:spPr>
      </p:pic>
    </p:spTree>
    <p:extLst>
      <p:ext uri="{BB962C8B-B14F-4D97-AF65-F5344CB8AC3E}">
        <p14:creationId xmlns:p14="http://schemas.microsoft.com/office/powerpoint/2010/main" val="2956771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59240-B623-C944-BDE5-60D1456BC911}"/>
              </a:ext>
            </a:extLst>
          </p:cNvPr>
          <p:cNvSpPr>
            <a:spLocks noGrp="1"/>
          </p:cNvSpPr>
          <p:nvPr>
            <p:ph type="title"/>
          </p:nvPr>
        </p:nvSpPr>
        <p:spPr>
          <a:xfrm>
            <a:off x="457200" y="320040"/>
            <a:ext cx="5278582" cy="1143000"/>
          </a:xfrm>
        </p:spPr>
        <p:txBody>
          <a:bodyPr>
            <a:normAutofit fontScale="90000"/>
          </a:bodyPr>
          <a:lstStyle/>
          <a:p>
            <a:r>
              <a:rPr lang="en-US" dirty="0" err="1"/>
              <a:t>FinBee</a:t>
            </a:r>
            <a:r>
              <a:rPr lang="en-US" dirty="0"/>
              <a:t>: Peer-to-Peer lending </a:t>
            </a:r>
          </a:p>
        </p:txBody>
      </p:sp>
      <p:sp>
        <p:nvSpPr>
          <p:cNvPr id="3" name="Content Placeholder 2">
            <a:extLst>
              <a:ext uri="{FF2B5EF4-FFF2-40B4-BE49-F238E27FC236}">
                <a16:creationId xmlns:a16="http://schemas.microsoft.com/office/drawing/2014/main" id="{4E55620E-6D93-DB46-B674-8DC79A1A2310}"/>
              </a:ext>
            </a:extLst>
          </p:cNvPr>
          <p:cNvSpPr>
            <a:spLocks noGrp="1"/>
          </p:cNvSpPr>
          <p:nvPr>
            <p:ph idx="1"/>
          </p:nvPr>
        </p:nvSpPr>
        <p:spPr>
          <a:xfrm>
            <a:off x="457200" y="1609416"/>
            <a:ext cx="7239000" cy="3485098"/>
          </a:xfrm>
        </p:spPr>
        <p:txBody>
          <a:bodyPr>
            <a:normAutofit fontScale="92500" lnSpcReduction="10000"/>
          </a:bodyPr>
          <a:lstStyle/>
          <a:p>
            <a:endParaRPr lang="en-US" dirty="0"/>
          </a:p>
          <a:p>
            <a:endParaRPr lang="en-US" dirty="0"/>
          </a:p>
          <a:p>
            <a:endParaRPr lang="en-US" dirty="0"/>
          </a:p>
          <a:p>
            <a:r>
              <a:rPr lang="en-US" b="1" i="1" dirty="0"/>
              <a:t>With </a:t>
            </a:r>
            <a:r>
              <a:rPr lang="en-US" b="1" i="1" dirty="0" err="1"/>
              <a:t>FinBee</a:t>
            </a:r>
            <a:r>
              <a:rPr lang="en-US" b="1" i="1" dirty="0"/>
              <a:t> you can get a loan to buy a car, TV set, refinance your expensive credit cards or consumer loans. You can borrow if you need money for you wedding or to pay your tuition fee. We are here for you, You can always trust </a:t>
            </a:r>
            <a:r>
              <a:rPr lang="en-US" b="1" i="1" dirty="0" err="1"/>
              <a:t>FinBee</a:t>
            </a:r>
            <a:r>
              <a:rPr lang="en-US" b="1" i="1" dirty="0"/>
              <a:t>!</a:t>
            </a:r>
          </a:p>
          <a:p>
            <a:endParaRPr lang="en-US" dirty="0"/>
          </a:p>
        </p:txBody>
      </p:sp>
      <p:pic>
        <p:nvPicPr>
          <p:cNvPr id="5" name="Picture 4">
            <a:extLst>
              <a:ext uri="{FF2B5EF4-FFF2-40B4-BE49-F238E27FC236}">
                <a16:creationId xmlns:a16="http://schemas.microsoft.com/office/drawing/2014/main" id="{AAAEAFDB-1426-0E40-8BD3-A862DC638DFB}"/>
              </a:ext>
            </a:extLst>
          </p:cNvPr>
          <p:cNvPicPr>
            <a:picLocks noChangeAspect="1"/>
          </p:cNvPicPr>
          <p:nvPr/>
        </p:nvPicPr>
        <p:blipFill>
          <a:blip r:embed="rId3"/>
          <a:stretch>
            <a:fillRect/>
          </a:stretch>
        </p:blipFill>
        <p:spPr>
          <a:xfrm>
            <a:off x="7002198" y="132736"/>
            <a:ext cx="2149170" cy="2491711"/>
          </a:xfrm>
          <a:prstGeom prst="rect">
            <a:avLst/>
          </a:prstGeom>
        </p:spPr>
      </p:pic>
      <p:pic>
        <p:nvPicPr>
          <p:cNvPr id="7" name="Picture 6">
            <a:extLst>
              <a:ext uri="{FF2B5EF4-FFF2-40B4-BE49-F238E27FC236}">
                <a16:creationId xmlns:a16="http://schemas.microsoft.com/office/drawing/2014/main" id="{2D989393-21BF-6646-8CFA-18178F4AC6FE}"/>
              </a:ext>
            </a:extLst>
          </p:cNvPr>
          <p:cNvPicPr>
            <a:picLocks noChangeAspect="1"/>
          </p:cNvPicPr>
          <p:nvPr/>
        </p:nvPicPr>
        <p:blipFill>
          <a:blip r:embed="rId4"/>
          <a:stretch>
            <a:fillRect/>
          </a:stretch>
        </p:blipFill>
        <p:spPr>
          <a:xfrm>
            <a:off x="394486" y="5237604"/>
            <a:ext cx="3149600" cy="1524000"/>
          </a:xfrm>
          <a:prstGeom prst="rect">
            <a:avLst/>
          </a:prstGeom>
        </p:spPr>
      </p:pic>
      <p:sp>
        <p:nvSpPr>
          <p:cNvPr id="9" name="TextBox 8">
            <a:extLst>
              <a:ext uri="{FF2B5EF4-FFF2-40B4-BE49-F238E27FC236}">
                <a16:creationId xmlns:a16="http://schemas.microsoft.com/office/drawing/2014/main" id="{7DA691E3-22D6-4D4B-B7E1-7FD863660CA4}"/>
              </a:ext>
            </a:extLst>
          </p:cNvPr>
          <p:cNvSpPr txBox="1"/>
          <p:nvPr/>
        </p:nvSpPr>
        <p:spPr>
          <a:xfrm>
            <a:off x="3544086" y="5237604"/>
            <a:ext cx="5146217" cy="369332"/>
          </a:xfrm>
          <a:prstGeom prst="rect">
            <a:avLst/>
          </a:prstGeom>
          <a:noFill/>
        </p:spPr>
        <p:txBody>
          <a:bodyPr wrap="none" rtlCol="0">
            <a:spAutoFit/>
          </a:bodyPr>
          <a:lstStyle/>
          <a:p>
            <a:r>
              <a:rPr lang="en-US" dirty="0"/>
              <a:t>https://</a:t>
            </a:r>
            <a:r>
              <a:rPr lang="en-US" dirty="0" err="1"/>
              <a:t>www.finbee.lt</a:t>
            </a:r>
            <a:r>
              <a:rPr lang="en-US" dirty="0"/>
              <a:t>/</a:t>
            </a:r>
            <a:r>
              <a:rPr lang="en-US" dirty="0" err="1"/>
              <a:t>en</a:t>
            </a:r>
            <a:r>
              <a:rPr lang="en-US" dirty="0"/>
              <a:t>/how-it-works/instructions/</a:t>
            </a:r>
          </a:p>
        </p:txBody>
      </p:sp>
    </p:spTree>
    <p:extLst>
      <p:ext uri="{BB962C8B-B14F-4D97-AF65-F5344CB8AC3E}">
        <p14:creationId xmlns:p14="http://schemas.microsoft.com/office/powerpoint/2010/main" val="3203167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563B8-1E4D-2B40-A0D9-6FC3FA3A8CEC}"/>
              </a:ext>
            </a:extLst>
          </p:cNvPr>
          <p:cNvSpPr>
            <a:spLocks noGrp="1"/>
          </p:cNvSpPr>
          <p:nvPr>
            <p:ph type="title"/>
          </p:nvPr>
        </p:nvSpPr>
        <p:spPr>
          <a:xfrm>
            <a:off x="395537" y="0"/>
            <a:ext cx="8568952" cy="936104"/>
          </a:xfrm>
        </p:spPr>
        <p:txBody>
          <a:bodyPr/>
          <a:lstStyle/>
          <a:p>
            <a:pPr algn="r"/>
            <a:r>
              <a:rPr lang="en-US" dirty="0"/>
              <a:t>Definition</a:t>
            </a:r>
          </a:p>
        </p:txBody>
      </p:sp>
      <p:sp>
        <p:nvSpPr>
          <p:cNvPr id="3" name="Content Placeholder 2">
            <a:extLst>
              <a:ext uri="{FF2B5EF4-FFF2-40B4-BE49-F238E27FC236}">
                <a16:creationId xmlns:a16="http://schemas.microsoft.com/office/drawing/2014/main" id="{B431FD6C-59CE-F644-AD8C-B7B347A025FA}"/>
              </a:ext>
            </a:extLst>
          </p:cNvPr>
          <p:cNvSpPr>
            <a:spLocks noGrp="1"/>
          </p:cNvSpPr>
          <p:nvPr>
            <p:ph idx="1"/>
          </p:nvPr>
        </p:nvSpPr>
        <p:spPr>
          <a:xfrm>
            <a:off x="395537" y="707923"/>
            <a:ext cx="8568952" cy="5055707"/>
          </a:xfrm>
        </p:spPr>
        <p:txBody>
          <a:bodyPr>
            <a:normAutofit fontScale="77500" lnSpcReduction="20000"/>
          </a:bodyPr>
          <a:lstStyle/>
          <a:p>
            <a:r>
              <a:rPr lang="en-US" i="1" dirty="0"/>
              <a:t>variety of different products and services that are distributed or accessed by sharing or through collaborative practices. Today, it is possible to find sharing models in practically every sector including transportation, healthcare, financial services, food, fashion, telecommunications, construction, </a:t>
            </a:r>
            <a:r>
              <a:rPr lang="en-US" i="1" dirty="0" err="1"/>
              <a:t>etc</a:t>
            </a:r>
            <a:r>
              <a:rPr lang="en-US" i="1" dirty="0"/>
              <a:t> ()</a:t>
            </a:r>
          </a:p>
          <a:p>
            <a:endParaRPr lang="en-US" i="1" dirty="0"/>
          </a:p>
          <a:p>
            <a:r>
              <a:rPr lang="en-US" i="1" dirty="0"/>
              <a:t>The sharing economy as digitized platforms for peer-to-peer exchanges has several implications for exchanges, or the accessing of resources. These include the following:</a:t>
            </a:r>
          </a:p>
          <a:p>
            <a:pPr lvl="1"/>
            <a:r>
              <a:rPr lang="en-US" i="1" dirty="0"/>
              <a:t> entirely new understandings about the interaction between users and producers; </a:t>
            </a:r>
          </a:p>
          <a:p>
            <a:pPr lvl="1"/>
            <a:r>
              <a:rPr lang="en-US" i="1" dirty="0"/>
              <a:t>the ability to connect otherwise unconnected individuals; </a:t>
            </a:r>
          </a:p>
          <a:p>
            <a:pPr lvl="1"/>
            <a:r>
              <a:rPr lang="en-US" i="1" dirty="0"/>
              <a:t>users appearing as both supplying and using parties; </a:t>
            </a:r>
          </a:p>
          <a:p>
            <a:pPr lvl="1"/>
            <a:r>
              <a:rPr lang="en-US" i="1" dirty="0"/>
              <a:t>individuals, rather</a:t>
            </a:r>
            <a:r>
              <a:rPr lang="en-US" dirty="0"/>
              <a:t> than companies, being the central unit of exchange; </a:t>
            </a:r>
          </a:p>
          <a:p>
            <a:pPr lvl="1"/>
            <a:r>
              <a:rPr lang="en-US" dirty="0"/>
              <a:t>the transactional characteristic of exchanges as users and producers are matched via the platform, rather than producers being pre-selected by the users. (A. </a:t>
            </a:r>
            <a:r>
              <a:rPr lang="en-US" dirty="0" err="1"/>
              <a:t>Geissinger</a:t>
            </a:r>
            <a:r>
              <a:rPr lang="en-US" dirty="0"/>
              <a:t> et al., 2019)</a:t>
            </a:r>
          </a:p>
          <a:p>
            <a:endParaRPr lang="en-US" i="1" dirty="0"/>
          </a:p>
          <a:p>
            <a:endParaRPr lang="en-US" i="1" dirty="0"/>
          </a:p>
          <a:p>
            <a:endParaRPr lang="en-US" i="1" dirty="0"/>
          </a:p>
        </p:txBody>
      </p:sp>
    </p:spTree>
    <p:extLst>
      <p:ext uri="{BB962C8B-B14F-4D97-AF65-F5344CB8AC3E}">
        <p14:creationId xmlns:p14="http://schemas.microsoft.com/office/powerpoint/2010/main" val="194424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1C7C8-E4A1-7A46-B422-FA39EC4BDF0F}"/>
              </a:ext>
            </a:extLst>
          </p:cNvPr>
          <p:cNvSpPr>
            <a:spLocks noGrp="1"/>
          </p:cNvSpPr>
          <p:nvPr>
            <p:ph type="title"/>
          </p:nvPr>
        </p:nvSpPr>
        <p:spPr/>
        <p:txBody>
          <a:bodyPr/>
          <a:lstStyle/>
          <a:p>
            <a:r>
              <a:rPr lang="en-US" dirty="0" err="1"/>
              <a:t>FinBee</a:t>
            </a:r>
            <a:r>
              <a:rPr lang="en-US" dirty="0"/>
              <a:t> fees</a:t>
            </a:r>
          </a:p>
        </p:txBody>
      </p:sp>
      <p:pic>
        <p:nvPicPr>
          <p:cNvPr id="5" name="Content Placeholder 4">
            <a:extLst>
              <a:ext uri="{FF2B5EF4-FFF2-40B4-BE49-F238E27FC236}">
                <a16:creationId xmlns:a16="http://schemas.microsoft.com/office/drawing/2014/main" id="{272DB536-2830-9942-BB57-9DBF11DA26FB}"/>
              </a:ext>
            </a:extLst>
          </p:cNvPr>
          <p:cNvPicPr>
            <a:picLocks noGrp="1" noChangeAspect="1"/>
          </p:cNvPicPr>
          <p:nvPr>
            <p:ph idx="1"/>
          </p:nvPr>
        </p:nvPicPr>
        <p:blipFill>
          <a:blip r:embed="rId2"/>
          <a:stretch>
            <a:fillRect/>
          </a:stretch>
        </p:blipFill>
        <p:spPr>
          <a:xfrm>
            <a:off x="64595" y="2227007"/>
            <a:ext cx="8899894" cy="2850064"/>
          </a:xfrm>
        </p:spPr>
      </p:pic>
    </p:spTree>
    <p:extLst>
      <p:ext uri="{BB962C8B-B14F-4D97-AF65-F5344CB8AC3E}">
        <p14:creationId xmlns:p14="http://schemas.microsoft.com/office/powerpoint/2010/main" val="3521265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0C9E2D-B0DE-7B41-A838-A0FEC7D3FC28}"/>
              </a:ext>
            </a:extLst>
          </p:cNvPr>
          <p:cNvSpPr>
            <a:spLocks noGrp="1"/>
          </p:cNvSpPr>
          <p:nvPr>
            <p:ph type="ctrTitle"/>
          </p:nvPr>
        </p:nvSpPr>
        <p:spPr/>
        <p:txBody>
          <a:bodyPr/>
          <a:lstStyle/>
          <a:p>
            <a:r>
              <a:rPr lang="en-US" dirty="0"/>
              <a:t>Circular economy</a:t>
            </a:r>
            <a:endParaRPr lang="lt-LT" dirty="0"/>
          </a:p>
        </p:txBody>
      </p:sp>
      <p:sp>
        <p:nvSpPr>
          <p:cNvPr id="5" name="Subtitle 4">
            <a:extLst>
              <a:ext uri="{FF2B5EF4-FFF2-40B4-BE49-F238E27FC236}">
                <a16:creationId xmlns:a16="http://schemas.microsoft.com/office/drawing/2014/main" id="{0EC71A3E-86C4-5C44-BC4D-C55EEC1AE95C}"/>
              </a:ext>
            </a:extLst>
          </p:cNvPr>
          <p:cNvSpPr>
            <a:spLocks noGrp="1"/>
          </p:cNvSpPr>
          <p:nvPr>
            <p:ph type="subTitle" idx="1"/>
          </p:nvPr>
        </p:nvSpPr>
        <p:spPr/>
        <p:txBody>
          <a:bodyPr/>
          <a:lstStyle/>
          <a:p>
            <a:endParaRPr lang="lt-LT"/>
          </a:p>
        </p:txBody>
      </p:sp>
    </p:spTree>
    <p:extLst>
      <p:ext uri="{BB962C8B-B14F-4D97-AF65-F5344CB8AC3E}">
        <p14:creationId xmlns:p14="http://schemas.microsoft.com/office/powerpoint/2010/main" val="368761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CC7A5-24FC-9F44-88AD-1C629C21291F}"/>
              </a:ext>
            </a:extLst>
          </p:cNvPr>
          <p:cNvSpPr>
            <a:spLocks noGrp="1"/>
          </p:cNvSpPr>
          <p:nvPr>
            <p:ph type="title"/>
          </p:nvPr>
        </p:nvSpPr>
        <p:spPr/>
        <p:txBody>
          <a:bodyPr/>
          <a:lstStyle/>
          <a:p>
            <a:r>
              <a:rPr lang="en-US" dirty="0"/>
              <a:t>Objectives of the topic</a:t>
            </a:r>
            <a:endParaRPr lang="lt-LT" dirty="0"/>
          </a:p>
        </p:txBody>
      </p:sp>
      <p:sp>
        <p:nvSpPr>
          <p:cNvPr id="3" name="Content Placeholder 2">
            <a:extLst>
              <a:ext uri="{FF2B5EF4-FFF2-40B4-BE49-F238E27FC236}">
                <a16:creationId xmlns:a16="http://schemas.microsoft.com/office/drawing/2014/main" id="{0F6E63F5-21DE-E94E-B45A-529529F6F6B0}"/>
              </a:ext>
            </a:extLst>
          </p:cNvPr>
          <p:cNvSpPr>
            <a:spLocks noGrp="1"/>
          </p:cNvSpPr>
          <p:nvPr>
            <p:ph idx="1"/>
          </p:nvPr>
        </p:nvSpPr>
        <p:spPr/>
        <p:txBody>
          <a:bodyPr/>
          <a:lstStyle/>
          <a:p>
            <a:r>
              <a:rPr lang="en-US" dirty="0"/>
              <a:t>To define circular economy</a:t>
            </a:r>
          </a:p>
          <a:p>
            <a:r>
              <a:rPr lang="en-US" dirty="0"/>
              <a:t>To understand activities and business models in circular economy</a:t>
            </a:r>
          </a:p>
          <a:p>
            <a:r>
              <a:rPr lang="en-US" dirty="0"/>
              <a:t>To </a:t>
            </a:r>
            <a:r>
              <a:rPr lang="en-US" dirty="0" err="1"/>
              <a:t>analyse</a:t>
            </a:r>
            <a:r>
              <a:rPr lang="en-US" dirty="0"/>
              <a:t> several examples</a:t>
            </a:r>
          </a:p>
          <a:p>
            <a:endParaRPr lang="lt-LT" dirty="0"/>
          </a:p>
        </p:txBody>
      </p:sp>
    </p:spTree>
    <p:extLst>
      <p:ext uri="{BB962C8B-B14F-4D97-AF65-F5344CB8AC3E}">
        <p14:creationId xmlns:p14="http://schemas.microsoft.com/office/powerpoint/2010/main" val="28579576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2A0FE-0EC0-D448-98FA-000C30F00219}"/>
              </a:ext>
            </a:extLst>
          </p:cNvPr>
          <p:cNvSpPr>
            <a:spLocks noGrp="1"/>
          </p:cNvSpPr>
          <p:nvPr>
            <p:ph type="title"/>
          </p:nvPr>
        </p:nvSpPr>
        <p:spPr/>
        <p:txBody>
          <a:bodyPr/>
          <a:lstStyle/>
          <a:p>
            <a:r>
              <a:rPr lang="en-US" dirty="0"/>
              <a:t>Definition</a:t>
            </a:r>
            <a:endParaRPr lang="lt-LT" dirty="0"/>
          </a:p>
        </p:txBody>
      </p:sp>
      <p:sp>
        <p:nvSpPr>
          <p:cNvPr id="3" name="Content Placeholder 2">
            <a:extLst>
              <a:ext uri="{FF2B5EF4-FFF2-40B4-BE49-F238E27FC236}">
                <a16:creationId xmlns:a16="http://schemas.microsoft.com/office/drawing/2014/main" id="{468C337D-7FB9-C049-B2B8-29782508762B}"/>
              </a:ext>
            </a:extLst>
          </p:cNvPr>
          <p:cNvSpPr>
            <a:spLocks noGrp="1"/>
          </p:cNvSpPr>
          <p:nvPr>
            <p:ph idx="1"/>
          </p:nvPr>
        </p:nvSpPr>
        <p:spPr/>
        <p:txBody>
          <a:bodyPr/>
          <a:lstStyle/>
          <a:p>
            <a:r>
              <a:rPr lang="en-US" sz="2000" dirty="0"/>
              <a:t>Circular Economy is generally understood by the business world as a model that is “restorative and regenerative by design, and aims to keep products, components, and materials at their highest utility and value at all times” (</a:t>
            </a:r>
            <a:r>
              <a:rPr lang="en-US" sz="2000" dirty="0" err="1"/>
              <a:t>Milliar</a:t>
            </a:r>
            <a:r>
              <a:rPr lang="en-US" sz="2000" dirty="0"/>
              <a:t> et al. 2019)</a:t>
            </a:r>
          </a:p>
          <a:p>
            <a:endParaRPr lang="en-US" sz="2000" dirty="0"/>
          </a:p>
          <a:p>
            <a:r>
              <a:rPr lang="en-US" sz="2000" dirty="0"/>
              <a:t>Circular Economy is that it aims to identify an optimal level of loop closing to create a minimum need for extracting virgin raw materials due to the processes of </a:t>
            </a:r>
            <a:r>
              <a:rPr lang="en-US" sz="2000" dirty="0" err="1"/>
              <a:t>minimising</a:t>
            </a:r>
            <a:r>
              <a:rPr lang="en-US" sz="2000" dirty="0"/>
              <a:t> waste, extending product life, maintaining materials at their highest level, </a:t>
            </a:r>
            <a:r>
              <a:rPr lang="en-US" sz="2000" dirty="0" err="1"/>
              <a:t>optimising</a:t>
            </a:r>
            <a:r>
              <a:rPr lang="en-US" sz="2000" dirty="0"/>
              <a:t> reuse and utilizing energy sources such as biomass as a strategy to close material loops via ecosystem processes (Webster, 2015; </a:t>
            </a:r>
            <a:r>
              <a:rPr lang="en-US" sz="2000" dirty="0" err="1"/>
              <a:t>Stahel</a:t>
            </a:r>
            <a:r>
              <a:rPr lang="en-US" sz="2000" dirty="0"/>
              <a:t>, 2016).</a:t>
            </a:r>
          </a:p>
          <a:p>
            <a:endParaRPr lang="en-US" dirty="0"/>
          </a:p>
          <a:p>
            <a:endParaRPr lang="lt-LT" dirty="0"/>
          </a:p>
        </p:txBody>
      </p:sp>
    </p:spTree>
    <p:extLst>
      <p:ext uri="{BB962C8B-B14F-4D97-AF65-F5344CB8AC3E}">
        <p14:creationId xmlns:p14="http://schemas.microsoft.com/office/powerpoint/2010/main" val="1431349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A4F63-657B-3A48-BDFF-0892403F5BA8}"/>
              </a:ext>
            </a:extLst>
          </p:cNvPr>
          <p:cNvSpPr>
            <a:spLocks noGrp="1"/>
          </p:cNvSpPr>
          <p:nvPr>
            <p:ph type="title"/>
          </p:nvPr>
        </p:nvSpPr>
        <p:spPr/>
        <p:txBody>
          <a:bodyPr/>
          <a:lstStyle/>
          <a:p>
            <a:endParaRPr lang="lt-LT"/>
          </a:p>
        </p:txBody>
      </p:sp>
      <p:sp>
        <p:nvSpPr>
          <p:cNvPr id="3" name="Content Placeholder 2">
            <a:extLst>
              <a:ext uri="{FF2B5EF4-FFF2-40B4-BE49-F238E27FC236}">
                <a16:creationId xmlns:a16="http://schemas.microsoft.com/office/drawing/2014/main" id="{3752FD74-D69B-A44D-86BB-4DC2A2DD0104}"/>
              </a:ext>
            </a:extLst>
          </p:cNvPr>
          <p:cNvSpPr>
            <a:spLocks noGrp="1"/>
          </p:cNvSpPr>
          <p:nvPr>
            <p:ph idx="1"/>
          </p:nvPr>
        </p:nvSpPr>
        <p:spPr/>
        <p:txBody>
          <a:bodyPr/>
          <a:lstStyle/>
          <a:p>
            <a:r>
              <a:rPr lang="en-US" dirty="0"/>
              <a:t>the Circular Economy is “an economic system that represents a change of paradigm in the way that human society is interrelated with nature and aims to prevent the depletion of resources, close energy and materials loops, and facilitate sustainable development (</a:t>
            </a:r>
            <a:r>
              <a:rPr lang="en-US" dirty="0" err="1"/>
              <a:t>Ormazabal</a:t>
            </a:r>
            <a:r>
              <a:rPr lang="en-US" dirty="0"/>
              <a:t> et al. 2018)</a:t>
            </a:r>
          </a:p>
          <a:p>
            <a:endParaRPr lang="lt-LT" dirty="0"/>
          </a:p>
        </p:txBody>
      </p:sp>
    </p:spTree>
    <p:extLst>
      <p:ext uri="{BB962C8B-B14F-4D97-AF65-F5344CB8AC3E}">
        <p14:creationId xmlns:p14="http://schemas.microsoft.com/office/powerpoint/2010/main" val="2208722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11EBA-10C4-D345-AF04-9625834D83B4}"/>
              </a:ext>
            </a:extLst>
          </p:cNvPr>
          <p:cNvSpPr>
            <a:spLocks noGrp="1"/>
          </p:cNvSpPr>
          <p:nvPr>
            <p:ph type="title"/>
          </p:nvPr>
        </p:nvSpPr>
        <p:spPr/>
        <p:txBody>
          <a:bodyPr>
            <a:normAutofit fontScale="90000"/>
          </a:bodyPr>
          <a:lstStyle/>
          <a:p>
            <a:r>
              <a:rPr lang="en-US" dirty="0"/>
              <a:t>Importance of circular economy</a:t>
            </a:r>
            <a:endParaRPr lang="lt-LT" dirty="0"/>
          </a:p>
        </p:txBody>
      </p:sp>
      <p:sp>
        <p:nvSpPr>
          <p:cNvPr id="3" name="Content Placeholder 2">
            <a:extLst>
              <a:ext uri="{FF2B5EF4-FFF2-40B4-BE49-F238E27FC236}">
                <a16:creationId xmlns:a16="http://schemas.microsoft.com/office/drawing/2014/main" id="{CA2FA770-A515-2D47-A46B-A4B1BF4E3F2E}"/>
              </a:ext>
            </a:extLst>
          </p:cNvPr>
          <p:cNvSpPr>
            <a:spLocks noGrp="1"/>
          </p:cNvSpPr>
          <p:nvPr>
            <p:ph idx="1"/>
          </p:nvPr>
        </p:nvSpPr>
        <p:spPr/>
        <p:txBody>
          <a:bodyPr/>
          <a:lstStyle/>
          <a:p>
            <a:r>
              <a:rPr lang="en-US" dirty="0"/>
              <a:t>Circular Economy can improve social equity, promote economic growth and permanently reduce the rate of extraction of raw materials by closing material loops.</a:t>
            </a:r>
          </a:p>
          <a:p>
            <a:endParaRPr lang="lt-LT" dirty="0"/>
          </a:p>
        </p:txBody>
      </p:sp>
    </p:spTree>
    <p:extLst>
      <p:ext uri="{BB962C8B-B14F-4D97-AF65-F5344CB8AC3E}">
        <p14:creationId xmlns:p14="http://schemas.microsoft.com/office/powerpoint/2010/main" val="1178847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68AEC-95BF-9C4D-96B4-E12619BF9D17}"/>
              </a:ext>
            </a:extLst>
          </p:cNvPr>
          <p:cNvSpPr>
            <a:spLocks noGrp="1"/>
          </p:cNvSpPr>
          <p:nvPr>
            <p:ph type="title"/>
          </p:nvPr>
        </p:nvSpPr>
        <p:spPr/>
        <p:txBody>
          <a:bodyPr>
            <a:normAutofit fontScale="90000"/>
          </a:bodyPr>
          <a:lstStyle/>
          <a:p>
            <a:r>
              <a:rPr lang="en-US" dirty="0"/>
              <a:t>Origins of the Circular Economy</a:t>
            </a:r>
            <a:endParaRPr lang="lt-LT" dirty="0"/>
          </a:p>
        </p:txBody>
      </p:sp>
      <p:sp>
        <p:nvSpPr>
          <p:cNvPr id="3" name="Content Placeholder 2">
            <a:extLst>
              <a:ext uri="{FF2B5EF4-FFF2-40B4-BE49-F238E27FC236}">
                <a16:creationId xmlns:a16="http://schemas.microsoft.com/office/drawing/2014/main" id="{B5FF5B53-5A01-8840-A924-C19C859D816C}"/>
              </a:ext>
            </a:extLst>
          </p:cNvPr>
          <p:cNvSpPr>
            <a:spLocks noGrp="1"/>
          </p:cNvSpPr>
          <p:nvPr>
            <p:ph idx="1"/>
          </p:nvPr>
        </p:nvSpPr>
        <p:spPr/>
        <p:txBody>
          <a:bodyPr/>
          <a:lstStyle/>
          <a:p>
            <a:r>
              <a:rPr lang="en-US" dirty="0"/>
              <a:t>The origins of the Circular Economy are not attributed to a particular author, however it has been commonly suggested that the general </a:t>
            </a:r>
            <a:r>
              <a:rPr lang="en-US" dirty="0" err="1"/>
              <a:t>dea</a:t>
            </a:r>
            <a:r>
              <a:rPr lang="en-US" dirty="0"/>
              <a:t> emerged from the work of </a:t>
            </a:r>
            <a:r>
              <a:rPr lang="en-US" dirty="0" err="1"/>
              <a:t>Boulding</a:t>
            </a:r>
            <a:r>
              <a:rPr lang="en-US" dirty="0"/>
              <a:t> (1966: 5) who proposed that the Earth was a closed system with “limited assimilative capacity and as such the economy and environment must coexist in equilibrium</a:t>
            </a:r>
          </a:p>
          <a:p>
            <a:endParaRPr lang="lt-LT" dirty="0"/>
          </a:p>
        </p:txBody>
      </p:sp>
    </p:spTree>
    <p:extLst>
      <p:ext uri="{BB962C8B-B14F-4D97-AF65-F5344CB8AC3E}">
        <p14:creationId xmlns:p14="http://schemas.microsoft.com/office/powerpoint/2010/main" val="56674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13BC2-F75B-844F-A10F-C548C4160717}"/>
              </a:ext>
            </a:extLst>
          </p:cNvPr>
          <p:cNvSpPr>
            <a:spLocks noGrp="1"/>
          </p:cNvSpPr>
          <p:nvPr>
            <p:ph type="title"/>
          </p:nvPr>
        </p:nvSpPr>
        <p:spPr>
          <a:xfrm>
            <a:off x="395537" y="0"/>
            <a:ext cx="8568952" cy="936104"/>
          </a:xfrm>
        </p:spPr>
        <p:txBody>
          <a:bodyPr/>
          <a:lstStyle/>
          <a:p>
            <a:pPr algn="r"/>
            <a:r>
              <a:rPr lang="en-US" dirty="0"/>
              <a:t>Circular Economy Schools</a:t>
            </a:r>
            <a:endParaRPr lang="lt-LT" dirty="0"/>
          </a:p>
        </p:txBody>
      </p:sp>
      <p:sp>
        <p:nvSpPr>
          <p:cNvPr id="3" name="Content Placeholder 2">
            <a:extLst>
              <a:ext uri="{FF2B5EF4-FFF2-40B4-BE49-F238E27FC236}">
                <a16:creationId xmlns:a16="http://schemas.microsoft.com/office/drawing/2014/main" id="{AC3648E2-657E-D64F-AE84-494435F46E69}"/>
              </a:ext>
            </a:extLst>
          </p:cNvPr>
          <p:cNvSpPr>
            <a:spLocks noGrp="1"/>
          </p:cNvSpPr>
          <p:nvPr>
            <p:ph idx="1"/>
          </p:nvPr>
        </p:nvSpPr>
        <p:spPr>
          <a:xfrm>
            <a:off x="395537" y="1080655"/>
            <a:ext cx="8568952" cy="5522026"/>
          </a:xfrm>
        </p:spPr>
        <p:txBody>
          <a:bodyPr/>
          <a:lstStyle/>
          <a:p>
            <a:r>
              <a:rPr lang="en-US" dirty="0"/>
              <a:t>environmental economics (Pearce and Turner, 1990),</a:t>
            </a:r>
          </a:p>
          <a:p>
            <a:r>
              <a:rPr lang="en-US" dirty="0"/>
              <a:t>industrial ecosystems (</a:t>
            </a:r>
            <a:r>
              <a:rPr lang="en-US" dirty="0" err="1"/>
              <a:t>Jelinski</a:t>
            </a:r>
            <a:r>
              <a:rPr lang="en-US" dirty="0"/>
              <a:t> et al., 1992); </a:t>
            </a:r>
          </a:p>
          <a:p>
            <a:r>
              <a:rPr lang="en-US" dirty="0"/>
              <a:t>cleaner production (Stevenson and Evans, 2004); </a:t>
            </a:r>
          </a:p>
          <a:p>
            <a:r>
              <a:rPr lang="en-US" dirty="0"/>
              <a:t>product-service systems (</a:t>
            </a:r>
            <a:r>
              <a:rPr lang="en-US" dirty="0" err="1"/>
              <a:t>Tukker</a:t>
            </a:r>
            <a:r>
              <a:rPr lang="en-US" dirty="0"/>
              <a:t>, 2015);</a:t>
            </a:r>
          </a:p>
          <a:p>
            <a:r>
              <a:rPr lang="en-US" dirty="0"/>
              <a:t>biomimicry (</a:t>
            </a:r>
            <a:r>
              <a:rPr lang="en-US" dirty="0" err="1"/>
              <a:t>Benyus</a:t>
            </a:r>
            <a:r>
              <a:rPr lang="en-US" dirty="0"/>
              <a:t>, 1997); </a:t>
            </a:r>
          </a:p>
          <a:p>
            <a:r>
              <a:rPr lang="en-US" dirty="0"/>
              <a:t>the performance economy (</a:t>
            </a:r>
            <a:r>
              <a:rPr lang="en-US" dirty="0" err="1"/>
              <a:t>Stahel</a:t>
            </a:r>
            <a:r>
              <a:rPr lang="en-US" dirty="0"/>
              <a:t>, 2010);</a:t>
            </a:r>
          </a:p>
          <a:p>
            <a:r>
              <a:rPr lang="en-US" dirty="0"/>
              <a:t>eco-efficiency (Haas et al., 2015); </a:t>
            </a:r>
          </a:p>
          <a:p>
            <a:r>
              <a:rPr lang="en-US" dirty="0"/>
              <a:t>cradle to cradle design (</a:t>
            </a:r>
            <a:r>
              <a:rPr lang="en-US" dirty="0" err="1"/>
              <a:t>Braungart</a:t>
            </a:r>
            <a:r>
              <a:rPr lang="en-US" dirty="0"/>
              <a:t> et al., 2007); </a:t>
            </a:r>
          </a:p>
          <a:p>
            <a:r>
              <a:rPr lang="en-US" dirty="0"/>
              <a:t>regenerative design (Lyle, 1996) </a:t>
            </a:r>
          </a:p>
          <a:p>
            <a:r>
              <a:rPr lang="en-US" dirty="0"/>
              <a:t> industrial ecology (</a:t>
            </a:r>
            <a:r>
              <a:rPr lang="en-US" dirty="0" err="1"/>
              <a:t>Graedel</a:t>
            </a:r>
            <a:r>
              <a:rPr lang="en-US" dirty="0"/>
              <a:t> and Allenby, 2003) </a:t>
            </a:r>
          </a:p>
          <a:p>
            <a:r>
              <a:rPr lang="en-US" dirty="0"/>
              <a:t>closed-loop economy.</a:t>
            </a:r>
          </a:p>
          <a:p>
            <a:endParaRPr lang="lt-LT" dirty="0"/>
          </a:p>
        </p:txBody>
      </p:sp>
    </p:spTree>
    <p:extLst>
      <p:ext uri="{BB962C8B-B14F-4D97-AF65-F5344CB8AC3E}">
        <p14:creationId xmlns:p14="http://schemas.microsoft.com/office/powerpoint/2010/main" val="40735524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C070-5BF5-294C-B51E-840E492C948B}"/>
              </a:ext>
            </a:extLst>
          </p:cNvPr>
          <p:cNvSpPr>
            <a:spLocks noGrp="1"/>
          </p:cNvSpPr>
          <p:nvPr>
            <p:ph type="title"/>
          </p:nvPr>
        </p:nvSpPr>
        <p:spPr>
          <a:xfrm>
            <a:off x="680544" y="1196752"/>
            <a:ext cx="8568952" cy="936104"/>
          </a:xfrm>
        </p:spPr>
        <p:txBody>
          <a:bodyPr>
            <a:normAutofit fontScale="90000"/>
          </a:bodyPr>
          <a:lstStyle/>
          <a:p>
            <a:r>
              <a:rPr lang="en-US" sz="2400" dirty="0"/>
              <a:t>Sustainable Development in the Circular Economy.</a:t>
            </a:r>
            <a:br>
              <a:rPr lang="en-US" dirty="0"/>
            </a:br>
            <a:endParaRPr lang="lt-LT" dirty="0"/>
          </a:p>
        </p:txBody>
      </p:sp>
      <p:sp>
        <p:nvSpPr>
          <p:cNvPr id="3" name="Content Placeholder 2">
            <a:extLst>
              <a:ext uri="{FF2B5EF4-FFF2-40B4-BE49-F238E27FC236}">
                <a16:creationId xmlns:a16="http://schemas.microsoft.com/office/drawing/2014/main" id="{4ACA3351-B99C-0B43-9972-E32C64D471C3}"/>
              </a:ext>
            </a:extLst>
          </p:cNvPr>
          <p:cNvSpPr>
            <a:spLocks noGrp="1"/>
          </p:cNvSpPr>
          <p:nvPr>
            <p:ph idx="1"/>
          </p:nvPr>
        </p:nvSpPr>
        <p:spPr>
          <a:xfrm>
            <a:off x="348036" y="1664804"/>
            <a:ext cx="8568952" cy="4176464"/>
          </a:xfrm>
        </p:spPr>
        <p:txBody>
          <a:bodyPr>
            <a:normAutofit fontScale="92500" lnSpcReduction="20000"/>
          </a:bodyPr>
          <a:lstStyle/>
          <a:p>
            <a:r>
              <a:rPr lang="en-US" sz="1800" dirty="0"/>
              <a:t>An absence of Circular Economy definitions that explicitly address Sustainable Development which is allowing the concept to develop in a multitude of diverging conceptual directions that do not contemplate Sustainable Development. </a:t>
            </a:r>
          </a:p>
          <a:p>
            <a:r>
              <a:rPr lang="en-US" sz="1800" dirty="0"/>
              <a:t>A lack of coherence as to the scientific ability of the Circular Economy to achieve Sustainable Development. </a:t>
            </a:r>
          </a:p>
          <a:p>
            <a:r>
              <a:rPr lang="en-US" sz="1800" dirty="0"/>
              <a:t>Contestation as to whether the Circular Economy can achieve economic growth without degrading the environment, thus suggesting a lack of differentiation from the linear economy. </a:t>
            </a:r>
          </a:p>
          <a:p>
            <a:r>
              <a:rPr lang="en-US" sz="1800" dirty="0"/>
              <a:t>Unclear understanding as to how the Circular Economy can promote social equity or as to how the social benefits it produces can be measured. </a:t>
            </a:r>
          </a:p>
          <a:p>
            <a:r>
              <a:rPr lang="en-US" sz="1800" dirty="0"/>
              <a:t>A scarcity of reviews that make clear how the Circular Economy can be implemented whilst representing the perspectives of all those affected. </a:t>
            </a:r>
          </a:p>
          <a:p>
            <a:r>
              <a:rPr lang="en-US" sz="1800" dirty="0"/>
              <a:t>In its current form, the Circular Economy is a tool that might be more environmentally sustainable than the linear economy but could ultimately produce the similar consequences of environmental degradation, albeit at a slower temporal rate.</a:t>
            </a:r>
          </a:p>
          <a:p>
            <a:endParaRPr lang="lt-LT" dirty="0"/>
          </a:p>
        </p:txBody>
      </p:sp>
    </p:spTree>
    <p:extLst>
      <p:ext uri="{BB962C8B-B14F-4D97-AF65-F5344CB8AC3E}">
        <p14:creationId xmlns:p14="http://schemas.microsoft.com/office/powerpoint/2010/main" val="3487638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34378-17D8-154F-8FBB-F2AAC05B0487}"/>
              </a:ext>
            </a:extLst>
          </p:cNvPr>
          <p:cNvSpPr>
            <a:spLocks noGrp="1"/>
          </p:cNvSpPr>
          <p:nvPr>
            <p:ph type="title"/>
          </p:nvPr>
        </p:nvSpPr>
        <p:spPr/>
        <p:txBody>
          <a:bodyPr>
            <a:normAutofit fontScale="90000"/>
          </a:bodyPr>
          <a:lstStyle/>
          <a:p>
            <a:r>
              <a:rPr lang="en-US" dirty="0"/>
              <a:t>Factors associated with the companies’ perception of the Circular Advantage.</a:t>
            </a:r>
            <a:endParaRPr lang="lt-LT" dirty="0"/>
          </a:p>
        </p:txBody>
      </p:sp>
      <p:sp>
        <p:nvSpPr>
          <p:cNvPr id="3" name="Content Placeholder 2">
            <a:extLst>
              <a:ext uri="{FF2B5EF4-FFF2-40B4-BE49-F238E27FC236}">
                <a16:creationId xmlns:a16="http://schemas.microsoft.com/office/drawing/2014/main" id="{2CFFD12B-901B-524B-ABB1-F4256F38C77A}"/>
              </a:ext>
            </a:extLst>
          </p:cNvPr>
          <p:cNvSpPr>
            <a:spLocks noGrp="1"/>
          </p:cNvSpPr>
          <p:nvPr>
            <p:ph idx="1"/>
          </p:nvPr>
        </p:nvSpPr>
        <p:spPr/>
        <p:txBody>
          <a:bodyPr/>
          <a:lstStyle/>
          <a:p>
            <a:r>
              <a:rPr lang="en-US" sz="2400" dirty="0"/>
              <a:t>Material Provision,</a:t>
            </a:r>
          </a:p>
          <a:p>
            <a:r>
              <a:rPr lang="en-US" sz="2400" dirty="0"/>
              <a:t>Resources’ Reutilization </a:t>
            </a:r>
          </a:p>
          <a:p>
            <a:r>
              <a:rPr lang="en-US" sz="2400" dirty="0"/>
              <a:t>Financial Advantage. </a:t>
            </a:r>
            <a:br>
              <a:rPr lang="en-US" sz="2400" dirty="0"/>
            </a:br>
            <a:endParaRPr lang="en-US" sz="2400" dirty="0"/>
          </a:p>
          <a:p>
            <a:endParaRPr lang="lt-LT" dirty="0"/>
          </a:p>
        </p:txBody>
      </p:sp>
    </p:spTree>
    <p:extLst>
      <p:ext uri="{BB962C8B-B14F-4D97-AF65-F5344CB8AC3E}">
        <p14:creationId xmlns:p14="http://schemas.microsoft.com/office/powerpoint/2010/main" val="1018520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AF11F-D22C-B642-B91E-DA8562E08018}"/>
              </a:ext>
            </a:extLst>
          </p:cNvPr>
          <p:cNvSpPr>
            <a:spLocks noGrp="1"/>
          </p:cNvSpPr>
          <p:nvPr>
            <p:ph type="title"/>
          </p:nvPr>
        </p:nvSpPr>
        <p:spPr/>
        <p:txBody>
          <a:bodyPr/>
          <a:lstStyle/>
          <a:p>
            <a:r>
              <a:rPr lang="en-US" dirty="0"/>
              <a:t>Collaborative consumption</a:t>
            </a:r>
          </a:p>
        </p:txBody>
      </p:sp>
      <p:sp>
        <p:nvSpPr>
          <p:cNvPr id="3" name="Content Placeholder 2">
            <a:extLst>
              <a:ext uri="{FF2B5EF4-FFF2-40B4-BE49-F238E27FC236}">
                <a16:creationId xmlns:a16="http://schemas.microsoft.com/office/drawing/2014/main" id="{707F4570-1F8D-CF44-91D0-1D2F122DDC98}"/>
              </a:ext>
            </a:extLst>
          </p:cNvPr>
          <p:cNvSpPr>
            <a:spLocks noGrp="1"/>
          </p:cNvSpPr>
          <p:nvPr>
            <p:ph idx="1"/>
          </p:nvPr>
        </p:nvSpPr>
        <p:spPr/>
        <p:txBody>
          <a:bodyPr/>
          <a:lstStyle/>
          <a:p>
            <a:r>
              <a:rPr lang="en-US" i="1" dirty="0"/>
              <a:t>collaborative consumption, popularized by </a:t>
            </a:r>
            <a:r>
              <a:rPr lang="en-US" i="1" dirty="0" err="1"/>
              <a:t>Botsman</a:t>
            </a:r>
            <a:r>
              <a:rPr lang="en-US" i="1" dirty="0"/>
              <a:t> and Rogers (2010), can be considered a rather all-encompassing approach, defining collaborative consumption as “systems that reinvent traditional market behaviors renting, lending, swapping, sharing, bartering, gifting in ways and on a scale not possible before the Internet</a:t>
            </a:r>
          </a:p>
          <a:p>
            <a:endParaRPr lang="en-US" dirty="0"/>
          </a:p>
        </p:txBody>
      </p:sp>
    </p:spTree>
    <p:extLst>
      <p:ext uri="{BB962C8B-B14F-4D97-AF65-F5344CB8AC3E}">
        <p14:creationId xmlns:p14="http://schemas.microsoft.com/office/powerpoint/2010/main" val="23461395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C2B85-F4FC-B642-B3F4-6C1C3D3DDAEF}"/>
              </a:ext>
            </a:extLst>
          </p:cNvPr>
          <p:cNvSpPr>
            <a:spLocks noGrp="1"/>
          </p:cNvSpPr>
          <p:nvPr>
            <p:ph type="title"/>
          </p:nvPr>
        </p:nvSpPr>
        <p:spPr/>
        <p:txBody>
          <a:bodyPr>
            <a:normAutofit fontScale="90000"/>
          </a:bodyPr>
          <a:lstStyle/>
          <a:p>
            <a:r>
              <a:rPr lang="en-US" dirty="0"/>
              <a:t>Transition to a circular economy</a:t>
            </a:r>
            <a:endParaRPr lang="lt-LT" dirty="0"/>
          </a:p>
        </p:txBody>
      </p:sp>
      <p:sp>
        <p:nvSpPr>
          <p:cNvPr id="3" name="Content Placeholder 2">
            <a:extLst>
              <a:ext uri="{FF2B5EF4-FFF2-40B4-BE49-F238E27FC236}">
                <a16:creationId xmlns:a16="http://schemas.microsoft.com/office/drawing/2014/main" id="{4F776460-9A51-7A44-9D5A-E19A5179206E}"/>
              </a:ext>
            </a:extLst>
          </p:cNvPr>
          <p:cNvSpPr>
            <a:spLocks noGrp="1"/>
          </p:cNvSpPr>
          <p:nvPr>
            <p:ph idx="1"/>
          </p:nvPr>
        </p:nvSpPr>
        <p:spPr/>
        <p:txBody>
          <a:bodyPr/>
          <a:lstStyle/>
          <a:p>
            <a:r>
              <a:rPr lang="en-US" dirty="0"/>
              <a:t>the transition to a circular economy entails four fundamental building blocks</a:t>
            </a:r>
          </a:p>
          <a:p>
            <a:pPr lvl="1"/>
            <a:r>
              <a:rPr lang="en-US" dirty="0"/>
              <a:t>materials and product design</a:t>
            </a:r>
          </a:p>
          <a:p>
            <a:pPr lvl="1"/>
            <a:r>
              <a:rPr lang="en-US" dirty="0"/>
              <a:t>new business models</a:t>
            </a:r>
          </a:p>
          <a:p>
            <a:pPr lvl="1"/>
            <a:r>
              <a:rPr lang="en-US" dirty="0"/>
              <a:t>global reverse networks</a:t>
            </a:r>
          </a:p>
          <a:p>
            <a:pPr lvl="1"/>
            <a:r>
              <a:rPr lang="en-US" dirty="0"/>
              <a:t>enabling conditions</a:t>
            </a:r>
          </a:p>
          <a:p>
            <a:endParaRPr lang="lt-LT" dirty="0"/>
          </a:p>
        </p:txBody>
      </p:sp>
    </p:spTree>
    <p:extLst>
      <p:ext uri="{BB962C8B-B14F-4D97-AF65-F5344CB8AC3E}">
        <p14:creationId xmlns:p14="http://schemas.microsoft.com/office/powerpoint/2010/main" val="3840831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CBE73-87D7-CF47-8699-20996DB06012}"/>
              </a:ext>
            </a:extLst>
          </p:cNvPr>
          <p:cNvSpPr>
            <a:spLocks noGrp="1"/>
          </p:cNvSpPr>
          <p:nvPr>
            <p:ph type="title"/>
          </p:nvPr>
        </p:nvSpPr>
        <p:spPr>
          <a:xfrm>
            <a:off x="2588821" y="0"/>
            <a:ext cx="6375668" cy="936104"/>
          </a:xfrm>
        </p:spPr>
        <p:txBody>
          <a:bodyPr/>
          <a:lstStyle/>
          <a:p>
            <a:pPr algn="r"/>
            <a:r>
              <a:rPr lang="en-US" sz="2400" dirty="0"/>
              <a:t>Business model categories in a circular economy</a:t>
            </a:r>
            <a:endParaRPr lang="lt-LT" sz="2400" dirty="0"/>
          </a:p>
        </p:txBody>
      </p:sp>
      <p:pic>
        <p:nvPicPr>
          <p:cNvPr id="5" name="Content Placeholder 4">
            <a:extLst>
              <a:ext uri="{FF2B5EF4-FFF2-40B4-BE49-F238E27FC236}">
                <a16:creationId xmlns:a16="http://schemas.microsoft.com/office/drawing/2014/main" id="{F0DDA8D1-D2AA-144B-A921-430F23EB4428}"/>
              </a:ext>
            </a:extLst>
          </p:cNvPr>
          <p:cNvPicPr>
            <a:picLocks noGrp="1" noChangeAspect="1"/>
          </p:cNvPicPr>
          <p:nvPr>
            <p:ph idx="1"/>
          </p:nvPr>
        </p:nvPicPr>
        <p:blipFill>
          <a:blip r:embed="rId2"/>
          <a:stretch>
            <a:fillRect/>
          </a:stretch>
        </p:blipFill>
        <p:spPr>
          <a:xfrm>
            <a:off x="914400" y="936104"/>
            <a:ext cx="6958940" cy="5921896"/>
          </a:xfrm>
        </p:spPr>
      </p:pic>
    </p:spTree>
    <p:extLst>
      <p:ext uri="{BB962C8B-B14F-4D97-AF65-F5344CB8AC3E}">
        <p14:creationId xmlns:p14="http://schemas.microsoft.com/office/powerpoint/2010/main" val="3177931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9379-2BD2-D84C-9E95-BF05B82F9909}"/>
              </a:ext>
            </a:extLst>
          </p:cNvPr>
          <p:cNvSpPr>
            <a:spLocks noGrp="1"/>
          </p:cNvSpPr>
          <p:nvPr>
            <p:ph type="title"/>
          </p:nvPr>
        </p:nvSpPr>
        <p:spPr>
          <a:xfrm>
            <a:off x="395537" y="150967"/>
            <a:ext cx="8568952" cy="347797"/>
          </a:xfrm>
        </p:spPr>
        <p:txBody>
          <a:bodyPr>
            <a:normAutofit fontScale="90000"/>
          </a:bodyPr>
          <a:lstStyle/>
          <a:p>
            <a:pPr algn="r"/>
            <a:r>
              <a:rPr lang="en-US" sz="2000" dirty="0"/>
              <a:t>Structuring new business models in circular economy from the customer perspective</a:t>
            </a:r>
            <a:endParaRPr lang="lt-LT" sz="2000" dirty="0"/>
          </a:p>
        </p:txBody>
      </p:sp>
      <p:pic>
        <p:nvPicPr>
          <p:cNvPr id="5" name="Content Placeholder 4">
            <a:extLst>
              <a:ext uri="{FF2B5EF4-FFF2-40B4-BE49-F238E27FC236}">
                <a16:creationId xmlns:a16="http://schemas.microsoft.com/office/drawing/2014/main" id="{F3C4BA56-A042-574B-935A-333614857120}"/>
              </a:ext>
            </a:extLst>
          </p:cNvPr>
          <p:cNvPicPr>
            <a:picLocks noGrp="1" noChangeAspect="1"/>
          </p:cNvPicPr>
          <p:nvPr>
            <p:ph idx="1"/>
          </p:nvPr>
        </p:nvPicPr>
        <p:blipFill>
          <a:blip r:embed="rId2"/>
          <a:stretch>
            <a:fillRect/>
          </a:stretch>
        </p:blipFill>
        <p:spPr>
          <a:xfrm>
            <a:off x="395288" y="2053364"/>
            <a:ext cx="8569325" cy="3424372"/>
          </a:xfrm>
        </p:spPr>
      </p:pic>
    </p:spTree>
    <p:extLst>
      <p:ext uri="{BB962C8B-B14F-4D97-AF65-F5344CB8AC3E}">
        <p14:creationId xmlns:p14="http://schemas.microsoft.com/office/powerpoint/2010/main" val="12237212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5313-4515-454B-B2D3-FD3E8C509B4F}"/>
              </a:ext>
            </a:extLst>
          </p:cNvPr>
          <p:cNvSpPr>
            <a:spLocks noGrp="1"/>
          </p:cNvSpPr>
          <p:nvPr>
            <p:ph type="ctrTitle"/>
          </p:nvPr>
        </p:nvSpPr>
        <p:spPr/>
        <p:txBody>
          <a:bodyPr/>
          <a:lstStyle/>
          <a:p>
            <a:r>
              <a:rPr lang="en-US" dirty="0"/>
              <a:t>Structuring new business models along the circular flows</a:t>
            </a:r>
            <a:endParaRPr lang="lt-LT" dirty="0"/>
          </a:p>
        </p:txBody>
      </p:sp>
      <p:sp>
        <p:nvSpPr>
          <p:cNvPr id="3" name="Subtitle 2">
            <a:extLst>
              <a:ext uri="{FF2B5EF4-FFF2-40B4-BE49-F238E27FC236}">
                <a16:creationId xmlns:a16="http://schemas.microsoft.com/office/drawing/2014/main" id="{2742BA17-E5C0-BD42-8A41-C324494EF449}"/>
              </a:ext>
            </a:extLst>
          </p:cNvPr>
          <p:cNvSpPr>
            <a:spLocks noGrp="1"/>
          </p:cNvSpPr>
          <p:nvPr>
            <p:ph type="subTitle" idx="1"/>
          </p:nvPr>
        </p:nvSpPr>
        <p:spPr/>
        <p:txBody>
          <a:bodyPr/>
          <a:lstStyle/>
          <a:p>
            <a:endParaRPr lang="lt-LT"/>
          </a:p>
        </p:txBody>
      </p:sp>
    </p:spTree>
    <p:extLst>
      <p:ext uri="{BB962C8B-B14F-4D97-AF65-F5344CB8AC3E}">
        <p14:creationId xmlns:p14="http://schemas.microsoft.com/office/powerpoint/2010/main" val="23960845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9DD3D05-C58C-884A-8D92-89D1A47FC542}"/>
              </a:ext>
            </a:extLst>
          </p:cNvPr>
          <p:cNvPicPr>
            <a:picLocks noGrp="1" noChangeAspect="1"/>
          </p:cNvPicPr>
          <p:nvPr>
            <p:ph idx="1"/>
          </p:nvPr>
        </p:nvPicPr>
        <p:blipFill>
          <a:blip r:embed="rId2"/>
          <a:stretch>
            <a:fillRect/>
          </a:stretch>
        </p:blipFill>
        <p:spPr>
          <a:xfrm>
            <a:off x="0" y="914401"/>
            <a:ext cx="9144000" cy="5343895"/>
          </a:xfrm>
        </p:spPr>
      </p:pic>
    </p:spTree>
    <p:extLst>
      <p:ext uri="{BB962C8B-B14F-4D97-AF65-F5344CB8AC3E}">
        <p14:creationId xmlns:p14="http://schemas.microsoft.com/office/powerpoint/2010/main" val="3393257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A2909-923D-7E43-B452-72EF3C50C6A7}"/>
              </a:ext>
            </a:extLst>
          </p:cNvPr>
          <p:cNvSpPr>
            <a:spLocks noGrp="1"/>
          </p:cNvSpPr>
          <p:nvPr>
            <p:ph type="title"/>
          </p:nvPr>
        </p:nvSpPr>
        <p:spPr/>
        <p:txBody>
          <a:bodyPr/>
          <a:lstStyle/>
          <a:p>
            <a:r>
              <a:rPr lang="en-US" dirty="0"/>
              <a:t>Textile waste</a:t>
            </a:r>
            <a:endParaRPr lang="lt-LT" dirty="0"/>
          </a:p>
        </p:txBody>
      </p:sp>
      <p:sp>
        <p:nvSpPr>
          <p:cNvPr id="3" name="Content Placeholder 2">
            <a:extLst>
              <a:ext uri="{FF2B5EF4-FFF2-40B4-BE49-F238E27FC236}">
                <a16:creationId xmlns:a16="http://schemas.microsoft.com/office/drawing/2014/main" id="{D4D75C66-C993-7541-8ACC-91FF331DED3B}"/>
              </a:ext>
            </a:extLst>
          </p:cNvPr>
          <p:cNvSpPr>
            <a:spLocks noGrp="1"/>
          </p:cNvSpPr>
          <p:nvPr>
            <p:ph idx="1"/>
          </p:nvPr>
        </p:nvSpPr>
        <p:spPr>
          <a:xfrm>
            <a:off x="106878" y="1864426"/>
            <a:ext cx="8857611" cy="4444894"/>
          </a:xfrm>
        </p:spPr>
        <p:txBody>
          <a:bodyPr/>
          <a:lstStyle/>
          <a:p>
            <a:r>
              <a:rPr lang="en-US" dirty="0"/>
              <a:t>standard textile recycling lines are suitable for:</a:t>
            </a:r>
          </a:p>
          <a:p>
            <a:pPr lvl="1"/>
            <a:r>
              <a:rPr lang="en-US" dirty="0"/>
              <a:t>Used clothing</a:t>
            </a:r>
          </a:p>
          <a:p>
            <a:pPr lvl="1"/>
            <a:r>
              <a:rPr lang="en-US" dirty="0"/>
              <a:t>Tailoring clippings</a:t>
            </a:r>
          </a:p>
          <a:p>
            <a:pPr lvl="1"/>
            <a:r>
              <a:rPr lang="en-US" dirty="0"/>
              <a:t>Post production hard waste</a:t>
            </a:r>
          </a:p>
          <a:p>
            <a:pPr lvl="1"/>
            <a:r>
              <a:rPr lang="en-US" dirty="0"/>
              <a:t>Hard non woven waste</a:t>
            </a:r>
          </a:p>
          <a:p>
            <a:r>
              <a:rPr lang="en-US" dirty="0">
                <a:hlinkClick r:id="rId2"/>
              </a:rPr>
              <a:t>https://www.youtube.com/watch?v=i9tgis7_FSw</a:t>
            </a:r>
            <a:endParaRPr lang="en-US" dirty="0"/>
          </a:p>
          <a:p>
            <a:endParaRPr lang="lt-LT" dirty="0"/>
          </a:p>
        </p:txBody>
      </p:sp>
    </p:spTree>
    <p:extLst>
      <p:ext uri="{BB962C8B-B14F-4D97-AF65-F5344CB8AC3E}">
        <p14:creationId xmlns:p14="http://schemas.microsoft.com/office/powerpoint/2010/main" val="6639244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0A2B9-DF8E-E244-8ACC-8497DB9AB811}"/>
              </a:ext>
            </a:extLst>
          </p:cNvPr>
          <p:cNvSpPr>
            <a:spLocks noGrp="1"/>
          </p:cNvSpPr>
          <p:nvPr>
            <p:ph type="title"/>
          </p:nvPr>
        </p:nvSpPr>
        <p:spPr>
          <a:xfrm>
            <a:off x="0" y="890649"/>
            <a:ext cx="8831591" cy="936104"/>
          </a:xfrm>
        </p:spPr>
        <p:txBody>
          <a:bodyPr/>
          <a:lstStyle/>
          <a:p>
            <a:pPr algn="r"/>
            <a:r>
              <a:rPr lang="en-US" sz="2400" dirty="0"/>
              <a:t>Reasons for “non-acceptance” of circular business models</a:t>
            </a:r>
            <a:endParaRPr lang="lt-LT" sz="2400" dirty="0"/>
          </a:p>
        </p:txBody>
      </p:sp>
      <p:pic>
        <p:nvPicPr>
          <p:cNvPr id="8" name="Content Placeholder 7">
            <a:extLst>
              <a:ext uri="{FF2B5EF4-FFF2-40B4-BE49-F238E27FC236}">
                <a16:creationId xmlns:a16="http://schemas.microsoft.com/office/drawing/2014/main" id="{0067807A-0E5A-FB49-B64D-0D557FC9B511}"/>
              </a:ext>
            </a:extLst>
          </p:cNvPr>
          <p:cNvPicPr>
            <a:picLocks noGrp="1" noChangeAspect="1"/>
          </p:cNvPicPr>
          <p:nvPr>
            <p:ph idx="1"/>
          </p:nvPr>
        </p:nvPicPr>
        <p:blipFill>
          <a:blip r:embed="rId2"/>
          <a:stretch>
            <a:fillRect/>
          </a:stretch>
        </p:blipFill>
        <p:spPr>
          <a:xfrm>
            <a:off x="457200" y="2372041"/>
            <a:ext cx="7239000" cy="3322006"/>
          </a:xfrm>
        </p:spPr>
      </p:pic>
    </p:spTree>
    <p:extLst>
      <p:ext uri="{BB962C8B-B14F-4D97-AF65-F5344CB8AC3E}">
        <p14:creationId xmlns:p14="http://schemas.microsoft.com/office/powerpoint/2010/main" val="23119846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6D564-FB2A-DD42-B299-78BA1F77B7E2}"/>
              </a:ext>
            </a:extLst>
          </p:cNvPr>
          <p:cNvSpPr>
            <a:spLocks noGrp="1"/>
          </p:cNvSpPr>
          <p:nvPr>
            <p:ph type="title"/>
          </p:nvPr>
        </p:nvSpPr>
        <p:spPr/>
        <p:txBody>
          <a:bodyPr/>
          <a:lstStyle/>
          <a:p>
            <a:r>
              <a:rPr lang="en-US" sz="2800" dirty="0"/>
              <a:t>Barriers for circular economy</a:t>
            </a:r>
            <a:endParaRPr lang="lt-LT" dirty="0"/>
          </a:p>
        </p:txBody>
      </p:sp>
      <p:pic>
        <p:nvPicPr>
          <p:cNvPr id="5" name="Content Placeholder 4">
            <a:extLst>
              <a:ext uri="{FF2B5EF4-FFF2-40B4-BE49-F238E27FC236}">
                <a16:creationId xmlns:a16="http://schemas.microsoft.com/office/drawing/2014/main" id="{9EECAB59-8898-0643-B50B-976FDB9D0A64}"/>
              </a:ext>
            </a:extLst>
          </p:cNvPr>
          <p:cNvPicPr>
            <a:picLocks noGrp="1" noChangeAspect="1"/>
          </p:cNvPicPr>
          <p:nvPr>
            <p:ph idx="1"/>
          </p:nvPr>
        </p:nvPicPr>
        <p:blipFill>
          <a:blip r:embed="rId2"/>
          <a:stretch>
            <a:fillRect/>
          </a:stretch>
        </p:blipFill>
        <p:spPr>
          <a:xfrm>
            <a:off x="66090" y="2167582"/>
            <a:ext cx="9077910" cy="3889269"/>
          </a:xfrm>
        </p:spPr>
      </p:pic>
    </p:spTree>
    <p:extLst>
      <p:ext uri="{BB962C8B-B14F-4D97-AF65-F5344CB8AC3E}">
        <p14:creationId xmlns:p14="http://schemas.microsoft.com/office/powerpoint/2010/main" val="16317936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2410-605B-114B-A910-679850CD37C6}"/>
              </a:ext>
            </a:extLst>
          </p:cNvPr>
          <p:cNvSpPr>
            <a:spLocks noGrp="1"/>
          </p:cNvSpPr>
          <p:nvPr>
            <p:ph type="title"/>
          </p:nvPr>
        </p:nvSpPr>
        <p:spPr>
          <a:xfrm>
            <a:off x="217407" y="887238"/>
            <a:ext cx="8568952" cy="936104"/>
          </a:xfrm>
        </p:spPr>
        <p:txBody>
          <a:bodyPr/>
          <a:lstStyle/>
          <a:p>
            <a:r>
              <a:rPr lang="en-US" sz="2400" dirty="0"/>
              <a:t>Future scenarios for fast-moving consumer goods in a circular economy (by K. Kuzmina et al. 2019)</a:t>
            </a:r>
            <a:endParaRPr lang="lt-LT" sz="2400" dirty="0"/>
          </a:p>
        </p:txBody>
      </p:sp>
      <p:pic>
        <p:nvPicPr>
          <p:cNvPr id="5" name="Content Placeholder 4">
            <a:extLst>
              <a:ext uri="{FF2B5EF4-FFF2-40B4-BE49-F238E27FC236}">
                <a16:creationId xmlns:a16="http://schemas.microsoft.com/office/drawing/2014/main" id="{BC0B832F-4884-B748-8081-A421DA9394FF}"/>
              </a:ext>
            </a:extLst>
          </p:cNvPr>
          <p:cNvPicPr>
            <a:picLocks noGrp="1" noChangeAspect="1"/>
          </p:cNvPicPr>
          <p:nvPr>
            <p:ph idx="1"/>
          </p:nvPr>
        </p:nvPicPr>
        <p:blipFill>
          <a:blip r:embed="rId2"/>
          <a:stretch>
            <a:fillRect/>
          </a:stretch>
        </p:blipFill>
        <p:spPr>
          <a:xfrm>
            <a:off x="0" y="1933304"/>
            <a:ext cx="9144000" cy="4305150"/>
          </a:xfrm>
        </p:spPr>
      </p:pic>
    </p:spTree>
    <p:extLst>
      <p:ext uri="{BB962C8B-B14F-4D97-AF65-F5344CB8AC3E}">
        <p14:creationId xmlns:p14="http://schemas.microsoft.com/office/powerpoint/2010/main" val="672173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DEA11-E6A6-2E4D-AA17-DD6A7845C017}"/>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9B678E6-3F2B-1748-B308-BE984A55458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1632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32D6D-6459-D944-B950-770CCD33EA3F}"/>
              </a:ext>
            </a:extLst>
          </p:cNvPr>
          <p:cNvSpPr>
            <a:spLocks noGrp="1"/>
          </p:cNvSpPr>
          <p:nvPr>
            <p:ph type="title"/>
          </p:nvPr>
        </p:nvSpPr>
        <p:spPr>
          <a:xfrm>
            <a:off x="395537" y="180847"/>
            <a:ext cx="8568952" cy="936104"/>
          </a:xfrm>
        </p:spPr>
        <p:txBody>
          <a:bodyPr/>
          <a:lstStyle/>
          <a:p>
            <a:pPr algn="r"/>
            <a:r>
              <a:rPr lang="en-US" dirty="0"/>
              <a:t>Synonyms or classification</a:t>
            </a:r>
          </a:p>
        </p:txBody>
      </p:sp>
      <p:sp>
        <p:nvSpPr>
          <p:cNvPr id="3" name="Content Placeholder 2">
            <a:extLst>
              <a:ext uri="{FF2B5EF4-FFF2-40B4-BE49-F238E27FC236}">
                <a16:creationId xmlns:a16="http://schemas.microsoft.com/office/drawing/2014/main" id="{F2CE3791-7098-F54A-84F1-FC252ADB6145}"/>
              </a:ext>
            </a:extLst>
          </p:cNvPr>
          <p:cNvSpPr>
            <a:spLocks noGrp="1"/>
          </p:cNvSpPr>
          <p:nvPr>
            <p:ph idx="1"/>
          </p:nvPr>
        </p:nvSpPr>
        <p:spPr>
          <a:xfrm>
            <a:off x="395537" y="997230"/>
            <a:ext cx="8568952" cy="5418318"/>
          </a:xfrm>
        </p:spPr>
        <p:txBody>
          <a:bodyPr/>
          <a:lstStyle/>
          <a:p>
            <a:r>
              <a:rPr lang="en-US" sz="2800" dirty="0"/>
              <a:t>sharing economy or </a:t>
            </a:r>
            <a:r>
              <a:rPr lang="en-US" sz="2800" dirty="0" err="1"/>
              <a:t>shareconomy</a:t>
            </a:r>
            <a:endParaRPr lang="en-US" sz="2800" dirty="0"/>
          </a:p>
          <a:p>
            <a:r>
              <a:rPr lang="en-US" sz="2800" dirty="0"/>
              <a:t>collaborative consumption</a:t>
            </a:r>
          </a:p>
          <a:p>
            <a:r>
              <a:rPr lang="en-US" sz="2800" dirty="0"/>
              <a:t>collaborative economy </a:t>
            </a:r>
          </a:p>
          <a:p>
            <a:r>
              <a:rPr lang="en-US" sz="2800" dirty="0"/>
              <a:t>gig economy </a:t>
            </a:r>
          </a:p>
          <a:p>
            <a:r>
              <a:rPr lang="en-US" sz="2800" dirty="0"/>
              <a:t>access-based consumption</a:t>
            </a:r>
          </a:p>
          <a:p>
            <a:r>
              <a:rPr lang="en-US" sz="2800" dirty="0"/>
              <a:t>platform economy</a:t>
            </a:r>
          </a:p>
          <a:p>
            <a:r>
              <a:rPr lang="en-US" sz="2800" dirty="0"/>
              <a:t>peer-to-peer economy</a:t>
            </a:r>
          </a:p>
          <a:p>
            <a:r>
              <a:rPr lang="en-US" sz="2800" dirty="0"/>
              <a:t>on-demand economy </a:t>
            </a:r>
          </a:p>
          <a:p>
            <a:r>
              <a:rPr lang="en-US" sz="2800" dirty="0"/>
              <a:t>Microtask, microwork, micro-tasking, micro-working</a:t>
            </a:r>
          </a:p>
          <a:p>
            <a:endParaRPr lang="en-US" dirty="0"/>
          </a:p>
        </p:txBody>
      </p:sp>
    </p:spTree>
    <p:extLst>
      <p:ext uri="{BB962C8B-B14F-4D97-AF65-F5344CB8AC3E}">
        <p14:creationId xmlns:p14="http://schemas.microsoft.com/office/powerpoint/2010/main" val="191772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E4EF7-2D9A-9C45-8965-E0202A9D3854}"/>
              </a:ext>
            </a:extLst>
          </p:cNvPr>
          <p:cNvSpPr>
            <a:spLocks noGrp="1"/>
          </p:cNvSpPr>
          <p:nvPr>
            <p:ph type="title"/>
          </p:nvPr>
        </p:nvSpPr>
        <p:spPr/>
        <p:txBody>
          <a:bodyPr/>
          <a:lstStyle/>
          <a:p>
            <a:r>
              <a:rPr lang="en-US" dirty="0"/>
              <a:t>Gig economy</a:t>
            </a:r>
          </a:p>
        </p:txBody>
      </p:sp>
      <p:sp>
        <p:nvSpPr>
          <p:cNvPr id="3" name="Content Placeholder 2">
            <a:extLst>
              <a:ext uri="{FF2B5EF4-FFF2-40B4-BE49-F238E27FC236}">
                <a16:creationId xmlns:a16="http://schemas.microsoft.com/office/drawing/2014/main" id="{8078099F-6750-854E-970F-6FBD77A96E5A}"/>
              </a:ext>
            </a:extLst>
          </p:cNvPr>
          <p:cNvSpPr>
            <a:spLocks noGrp="1"/>
          </p:cNvSpPr>
          <p:nvPr>
            <p:ph idx="1"/>
          </p:nvPr>
        </p:nvSpPr>
        <p:spPr/>
        <p:txBody>
          <a:bodyPr/>
          <a:lstStyle/>
          <a:p>
            <a:r>
              <a:rPr lang="en-US" dirty="0"/>
              <a:t> </a:t>
            </a:r>
            <a:r>
              <a:rPr lang="en-US" sz="2400" dirty="0"/>
              <a:t>The gig economy is a free market system in which temporary positions are common and organizations contract with independent workers for short-term engagements. </a:t>
            </a:r>
          </a:p>
          <a:p>
            <a:r>
              <a:rPr lang="en-US" sz="2400" dirty="0"/>
              <a:t>The term "gig" is a slang word meaning "a job for a specified period of time" and is typically used in referring to musicians.</a:t>
            </a:r>
          </a:p>
          <a:p>
            <a:r>
              <a:rPr lang="en-US" sz="2400" dirty="0"/>
              <a:t> Examples of gig employees in the workforce could include freelancers, independent contractors, project-based workers and temporary or part-time hires.</a:t>
            </a:r>
          </a:p>
        </p:txBody>
      </p:sp>
    </p:spTree>
    <p:extLst>
      <p:ext uri="{BB962C8B-B14F-4D97-AF65-F5344CB8AC3E}">
        <p14:creationId xmlns:p14="http://schemas.microsoft.com/office/powerpoint/2010/main" val="1461113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2964B-B603-9B4C-AE8A-5A37C50DC114}"/>
              </a:ext>
            </a:extLst>
          </p:cNvPr>
          <p:cNvSpPr>
            <a:spLocks noGrp="1"/>
          </p:cNvSpPr>
          <p:nvPr>
            <p:ph type="title"/>
          </p:nvPr>
        </p:nvSpPr>
        <p:spPr>
          <a:xfrm>
            <a:off x="575048" y="103239"/>
            <a:ext cx="8568952" cy="427703"/>
          </a:xfrm>
        </p:spPr>
        <p:txBody>
          <a:bodyPr>
            <a:normAutofit fontScale="90000"/>
          </a:bodyPr>
          <a:lstStyle/>
          <a:p>
            <a:pPr algn="r"/>
            <a:r>
              <a:rPr lang="en-US" dirty="0"/>
              <a:t>Summary of definitions</a:t>
            </a:r>
          </a:p>
        </p:txBody>
      </p:sp>
      <p:graphicFrame>
        <p:nvGraphicFramePr>
          <p:cNvPr id="4" name="Content Placeholder 3">
            <a:extLst>
              <a:ext uri="{FF2B5EF4-FFF2-40B4-BE49-F238E27FC236}">
                <a16:creationId xmlns:a16="http://schemas.microsoft.com/office/drawing/2014/main" id="{63E78DBB-1EA4-E04C-9C81-C274AF295638}"/>
              </a:ext>
            </a:extLst>
          </p:cNvPr>
          <p:cNvGraphicFramePr>
            <a:graphicFrameLocks noGrp="1"/>
          </p:cNvGraphicFramePr>
          <p:nvPr>
            <p:ph idx="1"/>
            <p:extLst>
              <p:ext uri="{D42A27DB-BD31-4B8C-83A1-F6EECF244321}">
                <p14:modId xmlns:p14="http://schemas.microsoft.com/office/powerpoint/2010/main" val="3788175979"/>
              </p:ext>
            </p:extLst>
          </p:nvPr>
        </p:nvGraphicFramePr>
        <p:xfrm>
          <a:off x="0" y="840660"/>
          <a:ext cx="9144000" cy="5908460"/>
        </p:xfrm>
        <a:graphic>
          <a:graphicData uri="http://schemas.openxmlformats.org/drawingml/2006/table">
            <a:tbl>
              <a:tblPr firstRow="1" bandRow="1">
                <a:tableStyleId>{5C22544A-7EE6-4342-B048-85BDC9FD1C3A}</a:tableStyleId>
              </a:tblPr>
              <a:tblGrid>
                <a:gridCol w="2079523">
                  <a:extLst>
                    <a:ext uri="{9D8B030D-6E8A-4147-A177-3AD203B41FA5}">
                      <a16:colId xmlns:a16="http://schemas.microsoft.com/office/drawing/2014/main" val="4108828266"/>
                    </a:ext>
                  </a:extLst>
                </a:gridCol>
                <a:gridCol w="7064477">
                  <a:extLst>
                    <a:ext uri="{9D8B030D-6E8A-4147-A177-3AD203B41FA5}">
                      <a16:colId xmlns:a16="http://schemas.microsoft.com/office/drawing/2014/main" val="950487168"/>
                    </a:ext>
                  </a:extLst>
                </a:gridCol>
              </a:tblGrid>
              <a:tr h="374685">
                <a:tc>
                  <a:txBody>
                    <a:bodyPr/>
                    <a:lstStyle/>
                    <a:p>
                      <a:r>
                        <a:rPr lang="en-US" sz="1400" dirty="0"/>
                        <a:t>Concept</a:t>
                      </a:r>
                    </a:p>
                  </a:txBody>
                  <a:tcPr/>
                </a:tc>
                <a:tc>
                  <a:txBody>
                    <a:bodyPr/>
                    <a:lstStyle/>
                    <a:p>
                      <a:r>
                        <a:rPr lang="en-US" sz="1400" dirty="0"/>
                        <a:t>Definition</a:t>
                      </a:r>
                    </a:p>
                  </a:txBody>
                  <a:tcPr/>
                </a:tc>
                <a:extLst>
                  <a:ext uri="{0D108BD9-81ED-4DB2-BD59-A6C34878D82A}">
                    <a16:rowId xmlns:a16="http://schemas.microsoft.com/office/drawing/2014/main" val="3635379744"/>
                  </a:ext>
                </a:extLst>
              </a:tr>
              <a:tr h="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Access-based consumption</a:t>
                      </a:r>
                    </a:p>
                    <a:p>
                      <a:endParaRPr lang="en-US" sz="1400" dirty="0"/>
                    </a:p>
                  </a:txBody>
                  <a:tcPr/>
                </a:tc>
                <a:tc>
                  <a:txBody>
                    <a:bodyPr/>
                    <a:lstStyle/>
                    <a:p>
                      <a:r>
                        <a:rPr lang="en-US" sz="1400" dirty="0"/>
                        <a:t>transactions that may be market mediated in which no transfer of ownership takes place. It is similar to sharing, that the both modes of consumption do not involve a transfer of ownership.</a:t>
                      </a:r>
                    </a:p>
                  </a:txBody>
                  <a:tcPr/>
                </a:tc>
                <a:extLst>
                  <a:ext uri="{0D108BD9-81ED-4DB2-BD59-A6C34878D82A}">
                    <a16:rowId xmlns:a16="http://schemas.microsoft.com/office/drawing/2014/main" val="758892990"/>
                  </a:ext>
                </a:extLst>
              </a:tr>
              <a:tr h="98806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Collaborative Consumption</a:t>
                      </a:r>
                    </a:p>
                  </a:txBody>
                  <a:tcPr/>
                </a:tc>
                <a:tc>
                  <a:txBody>
                    <a:bodyPr/>
                    <a:lstStyle/>
                    <a:p>
                      <a:r>
                        <a:rPr lang="en-US" sz="1400" dirty="0"/>
                        <a:t>traditional sharing, bartering, lending, trading, renting, gifting and swapping, redefined through technology and peer communities. It is enabling people to realize the enormous benefits of access to products and services over ownership, and at the same time save money, space and time; make new friends; and become active citizens once again”</a:t>
                      </a:r>
                    </a:p>
                  </a:txBody>
                  <a:tcPr/>
                </a:tc>
                <a:extLst>
                  <a:ext uri="{0D108BD9-81ED-4DB2-BD59-A6C34878D82A}">
                    <a16:rowId xmlns:a16="http://schemas.microsoft.com/office/drawing/2014/main" val="3115745058"/>
                  </a:ext>
                </a:extLst>
              </a:tr>
              <a:tr h="69317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Sharing economy</a:t>
                      </a:r>
                    </a:p>
                  </a:txBody>
                  <a:tcPr/>
                </a:tc>
                <a:tc>
                  <a:txBody>
                    <a:bodyPr/>
                    <a:lstStyle/>
                    <a:p>
                      <a:r>
                        <a:rPr lang="en-US" sz="1400" kern="1200" dirty="0">
                          <a:solidFill>
                            <a:schemeClr val="dk1"/>
                          </a:solidFill>
                          <a:effectLst/>
                          <a:latin typeface="+mn-lt"/>
                          <a:ea typeface="+mn-ea"/>
                          <a:cs typeface="+mn-cs"/>
                        </a:rPr>
                        <a:t>Consumers granting each other temporary access to under-utilized physical assets (‘idle capacity’), possibly for money. Typical goods that are currently being shared are cars and homes</a:t>
                      </a:r>
                    </a:p>
                  </a:txBody>
                  <a:tcPr/>
                </a:tc>
                <a:extLst>
                  <a:ext uri="{0D108BD9-81ED-4DB2-BD59-A6C34878D82A}">
                    <a16:rowId xmlns:a16="http://schemas.microsoft.com/office/drawing/2014/main" val="2835792492"/>
                  </a:ext>
                </a:extLst>
              </a:tr>
              <a:tr h="52209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Collaborative Consumption</a:t>
                      </a:r>
                    </a:p>
                  </a:txBody>
                  <a:tcPr/>
                </a:tc>
                <a:tc>
                  <a:txBody>
                    <a:bodyPr/>
                    <a:lstStyle/>
                    <a:p>
                      <a:r>
                        <a:rPr lang="en-US" sz="1400" kern="1200" dirty="0">
                          <a:solidFill>
                            <a:schemeClr val="dk1"/>
                          </a:solidFill>
                          <a:effectLst/>
                          <a:latin typeface="+mn-lt"/>
                          <a:ea typeface="+mn-ea"/>
                          <a:cs typeface="+mn-cs"/>
                        </a:rPr>
                        <a:t>peer-to-peer-based activity of obtaining, giving, or sharing access to goods and services, coordinated through community-based online services.”</a:t>
                      </a:r>
                    </a:p>
                  </a:txBody>
                  <a:tcPr/>
                </a:tc>
                <a:extLst>
                  <a:ext uri="{0D108BD9-81ED-4DB2-BD59-A6C34878D82A}">
                    <a16:rowId xmlns:a16="http://schemas.microsoft.com/office/drawing/2014/main" val="2977143453"/>
                  </a:ext>
                </a:extLst>
              </a:tr>
              <a:tr h="72267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Sharing economy</a:t>
                      </a:r>
                    </a:p>
                  </a:txBody>
                  <a:tcPr/>
                </a:tc>
                <a:tc>
                  <a:txBody>
                    <a:bodyPr/>
                    <a:lstStyle/>
                    <a:p>
                      <a:r>
                        <a:rPr lang="en-US" sz="1400" kern="1200" dirty="0">
                          <a:solidFill>
                            <a:schemeClr val="dk1"/>
                          </a:solidFill>
                          <a:effectLst/>
                          <a:latin typeface="+mn-lt"/>
                          <a:ea typeface="+mn-ea"/>
                          <a:cs typeface="+mn-cs"/>
                        </a:rPr>
                        <a:t>activities or platforms which facilitate the sharing of material, products, product services, space, money, workforce, knowledge, or information based on for-profit or non-profit transactions in a variety of different market structures (B2C, C2C, C2B, B2B, and G2C).</a:t>
                      </a:r>
                    </a:p>
                  </a:txBody>
                  <a:tcPr/>
                </a:tc>
                <a:extLst>
                  <a:ext uri="{0D108BD9-81ED-4DB2-BD59-A6C34878D82A}">
                    <a16:rowId xmlns:a16="http://schemas.microsoft.com/office/drawing/2014/main" val="3281720691"/>
                  </a:ext>
                </a:extLst>
              </a:tr>
              <a:tr h="89080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Sharing economy</a:t>
                      </a:r>
                    </a:p>
                  </a:txBody>
                  <a:tcPr/>
                </a:tc>
                <a:tc>
                  <a:txBody>
                    <a:bodyPr/>
                    <a:lstStyle/>
                    <a:p>
                      <a:r>
                        <a:rPr lang="en-US" sz="1400" kern="1200" dirty="0">
                          <a:solidFill>
                            <a:schemeClr val="dk1"/>
                          </a:solidFill>
                          <a:effectLst/>
                          <a:latin typeface="+mn-lt"/>
                          <a:ea typeface="+mn-ea"/>
                          <a:cs typeface="+mn-cs"/>
                        </a:rPr>
                        <a:t>In the sharing economy, new ventures develop and deploy digital platforms to enable peer-to-peer sharing of goods, services and information. The underlying proposition of sharing economy firms is that they can add value by allowing owners of resources  to make their idle personal assets (e.g., rooms or homes) available to those who need them (e.g., travelers).”</a:t>
                      </a:r>
                    </a:p>
                  </a:txBody>
                  <a:tcPr/>
                </a:tc>
                <a:extLst>
                  <a:ext uri="{0D108BD9-81ED-4DB2-BD59-A6C34878D82A}">
                    <a16:rowId xmlns:a16="http://schemas.microsoft.com/office/drawing/2014/main" val="2611140552"/>
                  </a:ext>
                </a:extLst>
              </a:tr>
              <a:tr h="88417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Sharing economy</a:t>
                      </a:r>
                    </a:p>
                  </a:txBody>
                  <a:tcPr/>
                </a:tc>
                <a:tc>
                  <a:txBody>
                    <a:bodyPr/>
                    <a:lstStyle/>
                    <a:p>
                      <a:r>
                        <a:rPr lang="en-US" sz="1400" kern="1200" dirty="0">
                          <a:solidFill>
                            <a:schemeClr val="dk1"/>
                          </a:solidFill>
                          <a:effectLst/>
                          <a:latin typeface="+mn-lt"/>
                          <a:ea typeface="+mn-ea"/>
                          <a:cs typeface="+mn-cs"/>
                        </a:rPr>
                        <a:t>services intended to replace ownership with the sharing and exploitation of underused assets, ranging from cars, houses, and parking spaces to pets, books, clothes</a:t>
                      </a:r>
                    </a:p>
                  </a:txBody>
                  <a:tcPr/>
                </a:tc>
                <a:extLst>
                  <a:ext uri="{0D108BD9-81ED-4DB2-BD59-A6C34878D82A}">
                    <a16:rowId xmlns:a16="http://schemas.microsoft.com/office/drawing/2014/main" val="2721495695"/>
                  </a:ext>
                </a:extLst>
              </a:tr>
            </a:tbl>
          </a:graphicData>
        </a:graphic>
      </p:graphicFrame>
    </p:spTree>
    <p:extLst>
      <p:ext uri="{BB962C8B-B14F-4D97-AF65-F5344CB8AC3E}">
        <p14:creationId xmlns:p14="http://schemas.microsoft.com/office/powerpoint/2010/main" val="1583854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CC42A-A45B-AC40-9DB5-7B2951BB0215}"/>
              </a:ext>
            </a:extLst>
          </p:cNvPr>
          <p:cNvSpPr>
            <a:spLocks noGrp="1"/>
          </p:cNvSpPr>
          <p:nvPr>
            <p:ph type="title"/>
          </p:nvPr>
        </p:nvSpPr>
        <p:spPr>
          <a:xfrm>
            <a:off x="0" y="1124744"/>
            <a:ext cx="8964489" cy="936104"/>
          </a:xfrm>
        </p:spPr>
        <p:txBody>
          <a:bodyPr>
            <a:normAutofit fontScale="90000"/>
          </a:bodyPr>
          <a:lstStyle/>
          <a:p>
            <a:pPr algn="ctr"/>
            <a:r>
              <a:rPr lang="en-US" dirty="0"/>
              <a:t>Sharing economy and its related concepts</a:t>
            </a:r>
            <a:br>
              <a:rPr lang="en-US" dirty="0"/>
            </a:br>
            <a:endParaRPr lang="en-US" dirty="0"/>
          </a:p>
        </p:txBody>
      </p:sp>
      <p:pic>
        <p:nvPicPr>
          <p:cNvPr id="5" name="Content Placeholder 4">
            <a:extLst>
              <a:ext uri="{FF2B5EF4-FFF2-40B4-BE49-F238E27FC236}">
                <a16:creationId xmlns:a16="http://schemas.microsoft.com/office/drawing/2014/main" id="{02F800EB-5533-5343-A116-339F7BC89AC7}"/>
              </a:ext>
            </a:extLst>
          </p:cNvPr>
          <p:cNvPicPr>
            <a:picLocks noGrp="1" noChangeAspect="1"/>
          </p:cNvPicPr>
          <p:nvPr>
            <p:ph idx="1"/>
          </p:nvPr>
        </p:nvPicPr>
        <p:blipFill>
          <a:blip r:embed="rId2"/>
          <a:stretch>
            <a:fillRect/>
          </a:stretch>
        </p:blipFill>
        <p:spPr>
          <a:xfrm>
            <a:off x="1623610" y="1609725"/>
            <a:ext cx="4906179" cy="4846638"/>
          </a:xfrm>
        </p:spPr>
      </p:pic>
      <p:sp>
        <p:nvSpPr>
          <p:cNvPr id="6" name="TextBox 5">
            <a:extLst>
              <a:ext uri="{FF2B5EF4-FFF2-40B4-BE49-F238E27FC236}">
                <a16:creationId xmlns:a16="http://schemas.microsoft.com/office/drawing/2014/main" id="{219F3BD8-67F7-8B45-9642-029A89B5B6A9}"/>
              </a:ext>
            </a:extLst>
          </p:cNvPr>
          <p:cNvSpPr txBox="1"/>
          <p:nvPr/>
        </p:nvSpPr>
        <p:spPr>
          <a:xfrm>
            <a:off x="958645" y="6381477"/>
            <a:ext cx="1996187" cy="369332"/>
          </a:xfrm>
          <a:prstGeom prst="rect">
            <a:avLst/>
          </a:prstGeom>
          <a:noFill/>
        </p:spPr>
        <p:txBody>
          <a:bodyPr wrap="none" rtlCol="0">
            <a:spAutoFit/>
          </a:bodyPr>
          <a:lstStyle/>
          <a:p>
            <a:r>
              <a:rPr lang="en-US" dirty="0"/>
              <a:t>By (</a:t>
            </a:r>
            <a:r>
              <a:rPr lang="en-US" dirty="0" err="1"/>
              <a:t>Frenken</a:t>
            </a:r>
            <a:r>
              <a:rPr lang="en-US" dirty="0"/>
              <a:t>, 2017).</a:t>
            </a:r>
          </a:p>
        </p:txBody>
      </p:sp>
    </p:spTree>
    <p:extLst>
      <p:ext uri="{BB962C8B-B14F-4D97-AF65-F5344CB8AC3E}">
        <p14:creationId xmlns:p14="http://schemas.microsoft.com/office/powerpoint/2010/main" val="2925803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FB5ED-2552-834D-A3B3-03A07D38FEE0}"/>
              </a:ext>
            </a:extLst>
          </p:cNvPr>
          <p:cNvSpPr>
            <a:spLocks noGrp="1"/>
          </p:cNvSpPr>
          <p:nvPr>
            <p:ph type="title"/>
          </p:nvPr>
        </p:nvSpPr>
        <p:spPr/>
        <p:txBody>
          <a:bodyPr>
            <a:normAutofit fontScale="90000"/>
          </a:bodyPr>
          <a:lstStyle/>
          <a:p>
            <a:r>
              <a:rPr lang="en-US" dirty="0"/>
              <a:t>Circular economy</a:t>
            </a:r>
            <a:br>
              <a:rPr lang="en-US" dirty="0"/>
            </a:br>
            <a:endParaRPr lang="en-US" dirty="0"/>
          </a:p>
        </p:txBody>
      </p:sp>
      <p:sp>
        <p:nvSpPr>
          <p:cNvPr id="3" name="Content Placeholder 2">
            <a:extLst>
              <a:ext uri="{FF2B5EF4-FFF2-40B4-BE49-F238E27FC236}">
                <a16:creationId xmlns:a16="http://schemas.microsoft.com/office/drawing/2014/main" id="{F7B33057-2ED3-7641-B2FE-EA7F401474B9}"/>
              </a:ext>
            </a:extLst>
          </p:cNvPr>
          <p:cNvSpPr>
            <a:spLocks noGrp="1"/>
          </p:cNvSpPr>
          <p:nvPr>
            <p:ph idx="1"/>
          </p:nvPr>
        </p:nvSpPr>
        <p:spPr/>
        <p:txBody>
          <a:bodyPr/>
          <a:lstStyle/>
          <a:p>
            <a:r>
              <a:rPr lang="en-US" sz="2800" dirty="0"/>
              <a:t>It set of activities and practices aimed at minimizing waste, reducing resource depletion in the production of new goods, extending a product’s life through maintenance and repair, reusing existing products by sharing and remanufacturing them, and recycling products efficiently</a:t>
            </a:r>
          </a:p>
          <a:p>
            <a:endParaRPr lang="en-US" dirty="0"/>
          </a:p>
        </p:txBody>
      </p:sp>
    </p:spTree>
    <p:extLst>
      <p:ext uri="{BB962C8B-B14F-4D97-AF65-F5344CB8AC3E}">
        <p14:creationId xmlns:p14="http://schemas.microsoft.com/office/powerpoint/2010/main" val="2486696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audonai-pilkas">
  <a:themeElements>
    <a:clrScheme name="Prabangus">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Prabangus">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rabangu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raudonai-pilkas</Template>
  <TotalTime>393</TotalTime>
  <Words>3485</Words>
  <Application>Microsoft Macintosh PowerPoint</Application>
  <PresentationFormat>On-screen Show (4:3)</PresentationFormat>
  <Paragraphs>300</Paragraphs>
  <Slides>49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Calibri</vt:lpstr>
      <vt:lpstr>Trebuchet MS</vt:lpstr>
      <vt:lpstr>Wingdings</vt:lpstr>
      <vt:lpstr>Wingdings 2</vt:lpstr>
      <vt:lpstr>raudonai-pilkas</vt:lpstr>
      <vt:lpstr>Sharing economy</vt:lpstr>
      <vt:lpstr>Objectives of the topic</vt:lpstr>
      <vt:lpstr>Definition</vt:lpstr>
      <vt:lpstr>Collaborative consumption</vt:lpstr>
      <vt:lpstr>Synonyms or classification</vt:lpstr>
      <vt:lpstr>Gig economy</vt:lpstr>
      <vt:lpstr>Summary of definitions</vt:lpstr>
      <vt:lpstr>Sharing economy and its related concepts </vt:lpstr>
      <vt:lpstr>Circular economy </vt:lpstr>
      <vt:lpstr>Access economy </vt:lpstr>
      <vt:lpstr>P2P economy</vt:lpstr>
      <vt:lpstr>  Performing the sharing economy: performing sharing through community  </vt:lpstr>
      <vt:lpstr> Performing the sharing economy: performing sharing through access </vt:lpstr>
      <vt:lpstr>Performing the sharing economy: performing sharing through collaboration </vt:lpstr>
      <vt:lpstr>Performing the sharing economy: performing sharing through collaboration</vt:lpstr>
      <vt:lpstr>Platforms most referenced as examples of the sharing economy </vt:lpstr>
      <vt:lpstr>Shared mobility sector</vt:lpstr>
      <vt:lpstr>Shared mobility sector</vt:lpstr>
      <vt:lpstr>Business-to-consumer leasing </vt:lpstr>
      <vt:lpstr>Peer-to-peer car rental</vt:lpstr>
      <vt:lpstr>Ridesharing</vt:lpstr>
      <vt:lpstr>Renting in sharing economy </vt:lpstr>
      <vt:lpstr>Differences between sharing economy firms and traditional businesses' organizational boundaries </vt:lpstr>
      <vt:lpstr>Airbnb business model</vt:lpstr>
      <vt:lpstr>Labor and sharing services </vt:lpstr>
      <vt:lpstr>Sharing fashion</vt:lpstr>
      <vt:lpstr>„Ubersification“</vt:lpstr>
      <vt:lpstr>„Ubersification“</vt:lpstr>
      <vt:lpstr>FinBee: Peer-to-Peer lending </vt:lpstr>
      <vt:lpstr>FinBee fees</vt:lpstr>
      <vt:lpstr>Circular economy</vt:lpstr>
      <vt:lpstr>Objectives of the topic</vt:lpstr>
      <vt:lpstr>Definition</vt:lpstr>
      <vt:lpstr>PowerPoint Presentation</vt:lpstr>
      <vt:lpstr>Importance of circular economy</vt:lpstr>
      <vt:lpstr>Origins of the Circular Economy</vt:lpstr>
      <vt:lpstr>Circular Economy Schools</vt:lpstr>
      <vt:lpstr>Sustainable Development in the Circular Economy. </vt:lpstr>
      <vt:lpstr>Factors associated with the companies’ perception of the Circular Advantage.</vt:lpstr>
      <vt:lpstr>Transition to a circular economy</vt:lpstr>
      <vt:lpstr>Business model categories in a circular economy</vt:lpstr>
      <vt:lpstr>Structuring new business models in circular economy from the customer perspective</vt:lpstr>
      <vt:lpstr>Structuring new business models along the circular flows</vt:lpstr>
      <vt:lpstr>PowerPoint Presentation</vt:lpstr>
      <vt:lpstr>Textile waste</vt:lpstr>
      <vt:lpstr>Reasons for “non-acceptance” of circular business models</vt:lpstr>
      <vt:lpstr>Barriers for circular economy</vt:lpstr>
      <vt:lpstr>Future scenarios for fast-moving consumer goods in a circular economy (by K. Kuzmina et al. 2019)</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Sharing economy</dc:title>
  <dc:creator>Agnė Agnė</dc:creator>
  <cp:lastModifiedBy>Agnė Agnė</cp:lastModifiedBy>
  <cp:revision>33</cp:revision>
  <cp:lastPrinted>2019-05-05T20:07:48Z</cp:lastPrinted>
  <dcterms:created xsi:type="dcterms:W3CDTF">2019-05-05T13:55:24Z</dcterms:created>
  <dcterms:modified xsi:type="dcterms:W3CDTF">2019-12-12T19:52:56Z</dcterms:modified>
</cp:coreProperties>
</file>