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85"/>
  </p:notesMasterIdLst>
  <p:sldIdLst>
    <p:sldId id="256" r:id="rId2"/>
    <p:sldId id="350" r:id="rId3"/>
    <p:sldId id="258" r:id="rId4"/>
    <p:sldId id="260" r:id="rId5"/>
    <p:sldId id="261" r:id="rId6"/>
    <p:sldId id="262" r:id="rId7"/>
    <p:sldId id="263" r:id="rId8"/>
    <p:sldId id="303" r:id="rId9"/>
    <p:sldId id="304" r:id="rId10"/>
    <p:sldId id="305" r:id="rId11"/>
    <p:sldId id="265" r:id="rId12"/>
    <p:sldId id="264" r:id="rId13"/>
    <p:sldId id="266" r:id="rId14"/>
    <p:sldId id="267" r:id="rId15"/>
    <p:sldId id="298" r:id="rId16"/>
    <p:sldId id="299" r:id="rId17"/>
    <p:sldId id="268" r:id="rId18"/>
    <p:sldId id="269" r:id="rId19"/>
    <p:sldId id="270" r:id="rId20"/>
    <p:sldId id="296" r:id="rId21"/>
    <p:sldId id="273" r:id="rId22"/>
    <p:sldId id="351" r:id="rId23"/>
    <p:sldId id="352" r:id="rId24"/>
    <p:sldId id="308" r:id="rId25"/>
    <p:sldId id="274" r:id="rId26"/>
    <p:sldId id="309" r:id="rId27"/>
    <p:sldId id="310" r:id="rId28"/>
    <p:sldId id="275" r:id="rId29"/>
    <p:sldId id="311" r:id="rId30"/>
    <p:sldId id="313" r:id="rId31"/>
    <p:sldId id="314" r:id="rId32"/>
    <p:sldId id="312" r:id="rId33"/>
    <p:sldId id="315" r:id="rId34"/>
    <p:sldId id="316" r:id="rId35"/>
    <p:sldId id="277" r:id="rId36"/>
    <p:sldId id="317" r:id="rId37"/>
    <p:sldId id="278" r:id="rId38"/>
    <p:sldId id="318" r:id="rId39"/>
    <p:sldId id="276" r:id="rId40"/>
    <p:sldId id="325" r:id="rId41"/>
    <p:sldId id="328" r:id="rId42"/>
    <p:sldId id="326" r:id="rId43"/>
    <p:sldId id="327" r:id="rId44"/>
    <p:sldId id="319" r:id="rId45"/>
    <p:sldId id="329" r:id="rId46"/>
    <p:sldId id="320" r:id="rId47"/>
    <p:sldId id="321" r:id="rId48"/>
    <p:sldId id="322" r:id="rId49"/>
    <p:sldId id="323" r:id="rId50"/>
    <p:sldId id="324" r:id="rId51"/>
    <p:sldId id="330" r:id="rId52"/>
    <p:sldId id="331" r:id="rId53"/>
    <p:sldId id="332" r:id="rId54"/>
    <p:sldId id="333" r:id="rId55"/>
    <p:sldId id="334" r:id="rId56"/>
    <p:sldId id="335" r:id="rId57"/>
    <p:sldId id="281" r:id="rId58"/>
    <p:sldId id="282" r:id="rId59"/>
    <p:sldId id="337" r:id="rId60"/>
    <p:sldId id="336" r:id="rId61"/>
    <p:sldId id="283" r:id="rId62"/>
    <p:sldId id="338" r:id="rId63"/>
    <p:sldId id="339" r:id="rId64"/>
    <p:sldId id="340" r:id="rId65"/>
    <p:sldId id="285" r:id="rId66"/>
    <p:sldId id="342" r:id="rId67"/>
    <p:sldId id="343" r:id="rId68"/>
    <p:sldId id="344" r:id="rId69"/>
    <p:sldId id="345" r:id="rId70"/>
    <p:sldId id="346" r:id="rId71"/>
    <p:sldId id="347" r:id="rId72"/>
    <p:sldId id="348" r:id="rId73"/>
    <p:sldId id="341" r:id="rId74"/>
    <p:sldId id="286" r:id="rId75"/>
    <p:sldId id="349" r:id="rId76"/>
    <p:sldId id="287" r:id="rId77"/>
    <p:sldId id="295" r:id="rId78"/>
    <p:sldId id="288" r:id="rId79"/>
    <p:sldId id="289" r:id="rId80"/>
    <p:sldId id="290" r:id="rId81"/>
    <p:sldId id="291" r:id="rId82"/>
    <p:sldId id="292" r:id="rId83"/>
    <p:sldId id="293"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49"/>
  </p:normalViewPr>
  <p:slideViewPr>
    <p:cSldViewPr snapToGrid="0" snapToObjects="1">
      <p:cViewPr varScale="1">
        <p:scale>
          <a:sx n="87" d="100"/>
          <a:sy n="87" d="100"/>
        </p:scale>
        <p:origin x="9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69F24-90C8-A742-80C9-3585798F6104}" type="datetimeFigureOut">
              <a:rPr lang="en-US" smtClean="0"/>
              <a:t>9/25/19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06641-F480-4945-9CD7-44C8B6440F39}" type="slidenum">
              <a:rPr lang="en-US" smtClean="0"/>
              <a:t>‹#›</a:t>
            </a:fld>
            <a:endParaRPr lang="en-US"/>
          </a:p>
        </p:txBody>
      </p:sp>
    </p:spTree>
    <p:extLst>
      <p:ext uri="{BB962C8B-B14F-4D97-AF65-F5344CB8AC3E}">
        <p14:creationId xmlns:p14="http://schemas.microsoft.com/office/powerpoint/2010/main" val="11738099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Book Antiqua" charset="0"/>
              </a:rPr>
              <a:t>A firm in a perfectly competitive market is said to be a </a:t>
            </a:r>
            <a:r>
              <a:rPr lang="en-US" sz="1200" b="1" dirty="0">
                <a:solidFill>
                  <a:srgbClr val="0033CC"/>
                </a:solidFill>
                <a:latin typeface="Book Antiqua" charset="0"/>
              </a:rPr>
              <a:t>price taker</a:t>
            </a:r>
            <a:r>
              <a:rPr lang="en-US" sz="1200" dirty="0">
                <a:latin typeface="Book Antiqua" charset="0"/>
              </a:rPr>
              <a:t> because the price of the product is determined by market supply and demand, and the individual firm can do nothing to change that price. </a:t>
            </a:r>
          </a:p>
          <a:p>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7</a:t>
            </a:fld>
            <a:endParaRPr lang="en-US"/>
          </a:p>
        </p:txBody>
      </p:sp>
    </p:spTree>
    <p:extLst>
      <p:ext uri="{BB962C8B-B14F-4D97-AF65-F5344CB8AC3E}">
        <p14:creationId xmlns:p14="http://schemas.microsoft.com/office/powerpoint/2010/main" val="283330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Because it must lower price on all units sold in order to increase its sales, an imperfectly competitive firm’s marginal-revenue curve (MR) lies below its </a:t>
            </a:r>
            <a:r>
              <a:rPr lang="en-US" sz="1200" b="0" i="0" u="none" strike="noStrike" kern="1200" baseline="0" dirty="0" err="1">
                <a:solidFill>
                  <a:schemeClr val="tx1"/>
                </a:solidFill>
                <a:latin typeface="+mn-lt"/>
                <a:ea typeface="+mn-ea"/>
                <a:cs typeface="+mn-cs"/>
              </a:rPr>
              <a:t>downsloping</a:t>
            </a:r>
            <a:r>
              <a:rPr lang="en-US" sz="1200" b="0" i="0" u="none" strike="noStrike" kern="1200" baseline="0" dirty="0">
                <a:solidFill>
                  <a:schemeClr val="tx1"/>
                </a:solidFill>
                <a:latin typeface="+mn-lt"/>
                <a:ea typeface="+mn-ea"/>
                <a:cs typeface="+mn-cs"/>
              </a:rPr>
              <a:t> demand</a:t>
            </a:r>
          </a:p>
          <a:p>
            <a:r>
              <a:rPr lang="en-US" sz="1200" b="0" i="0" u="none" strike="noStrike" kern="1200" baseline="0" dirty="0">
                <a:solidFill>
                  <a:schemeClr val="tx1"/>
                </a:solidFill>
                <a:latin typeface="+mn-lt"/>
                <a:ea typeface="+mn-ea"/>
                <a:cs typeface="+mn-cs"/>
              </a:rPr>
              <a:t>curve ( D ). The elastic and inelastic regions of demand are highlighted. (b) Total revenue (TR) increases at a decreasing rate, reaches a maximum, and then declines. Note that in the elastic region, TR is increasing and hence MR is positive. When TR reaches its maximum, MR is zero. In the inelastic region of demand, TR is declining, so MR </a:t>
            </a:r>
            <a:r>
              <a:rPr lang="pl-PL" sz="1200" b="0" i="0" u="none" strike="noStrike" kern="1200" baseline="0" dirty="0" err="1">
                <a:solidFill>
                  <a:schemeClr val="tx1"/>
                </a:solidFill>
                <a:latin typeface="+mn-lt"/>
                <a:ea typeface="+mn-ea"/>
                <a:cs typeface="+mn-cs"/>
              </a:rPr>
              <a:t>is</a:t>
            </a:r>
            <a:r>
              <a:rPr lang="pl-PL" sz="1200" b="0" i="0" u="none" strike="noStrike" kern="1200" baseline="0" dirty="0">
                <a:solidFill>
                  <a:schemeClr val="tx1"/>
                </a:solidFill>
                <a:latin typeface="+mn-lt"/>
                <a:ea typeface="+mn-ea"/>
                <a:cs typeface="+mn-cs"/>
              </a:rPr>
              <a:t> </a:t>
            </a:r>
            <a:r>
              <a:rPr lang="pl-PL" sz="1200" b="0" i="0" u="none" strike="noStrike" kern="1200" baseline="0" dirty="0" err="1">
                <a:solidFill>
                  <a:schemeClr val="tx1"/>
                </a:solidFill>
                <a:latin typeface="+mn-lt"/>
                <a:ea typeface="+mn-ea"/>
                <a:cs typeface="+mn-cs"/>
              </a:rPr>
              <a:t>negative</a:t>
            </a:r>
            <a:r>
              <a:rPr lang="pl-PL"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38</a:t>
            </a:fld>
            <a:endParaRPr lang="en-US"/>
          </a:p>
        </p:txBody>
      </p:sp>
    </p:spTree>
    <p:extLst>
      <p:ext uri="{BB962C8B-B14F-4D97-AF65-F5344CB8AC3E}">
        <p14:creationId xmlns:p14="http://schemas.microsoft.com/office/powerpoint/2010/main" val="90869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monopolist seeking to maximize total profit will employ</a:t>
            </a:r>
          </a:p>
          <a:p>
            <a:r>
              <a:rPr lang="en-US" sz="1200" b="0" i="0" u="none" strike="noStrike" kern="1200" baseline="0" dirty="0">
                <a:solidFill>
                  <a:schemeClr val="tx1"/>
                </a:solidFill>
                <a:latin typeface="+mn-lt"/>
                <a:ea typeface="+mn-ea"/>
                <a:cs typeface="+mn-cs"/>
              </a:rPr>
              <a:t>the same rationale as a profit-seeking firm in a competitive</a:t>
            </a:r>
          </a:p>
          <a:p>
            <a:r>
              <a:rPr lang="en-US" sz="1200" b="0" i="0" u="none" strike="noStrike" kern="1200" baseline="0" dirty="0">
                <a:solidFill>
                  <a:schemeClr val="tx1"/>
                </a:solidFill>
                <a:latin typeface="+mn-lt"/>
                <a:ea typeface="+mn-ea"/>
                <a:cs typeface="+mn-cs"/>
              </a:rPr>
              <a:t>industry. If producing is preferable to shutting down,</a:t>
            </a:r>
          </a:p>
          <a:p>
            <a:r>
              <a:rPr lang="en-US" sz="1200" b="0" i="0" u="none" strike="noStrike" kern="1200" baseline="0" dirty="0">
                <a:solidFill>
                  <a:schemeClr val="tx1"/>
                </a:solidFill>
                <a:latin typeface="+mn-lt"/>
                <a:ea typeface="+mn-ea"/>
                <a:cs typeface="+mn-cs"/>
              </a:rPr>
              <a:t>it will produce up to the output at which marginal revenue</a:t>
            </a:r>
          </a:p>
          <a:p>
            <a:r>
              <a:rPr lang="it-IT" sz="1200" b="0" i="0" u="none" strike="noStrike" kern="1200" baseline="0" dirty="0" err="1">
                <a:solidFill>
                  <a:schemeClr val="tx1"/>
                </a:solidFill>
                <a:latin typeface="+mn-lt"/>
                <a:ea typeface="+mn-ea"/>
                <a:cs typeface="+mn-cs"/>
              </a:rPr>
              <a:t>equals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marginal</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cost</a:t>
            </a:r>
            <a:r>
              <a:rPr lang="it-IT" sz="1200" b="0" i="0" u="none" strike="noStrike" kern="1200" baseline="0" dirty="0">
                <a:solidFill>
                  <a:schemeClr val="tx1"/>
                </a:solidFill>
                <a:latin typeface="+mn-lt"/>
                <a:ea typeface="+mn-ea"/>
                <a:cs typeface="+mn-cs"/>
              </a:rPr>
              <a:t> (MR  MC)</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Profit maximization by a pure</a:t>
            </a:r>
          </a:p>
          <a:p>
            <a:r>
              <a:rPr lang="en-US" sz="1200" b="0" i="0" u="none" strike="noStrike" kern="1200" baseline="0" dirty="0">
                <a:solidFill>
                  <a:schemeClr val="tx1"/>
                </a:solidFill>
                <a:latin typeface="+mn-lt"/>
                <a:ea typeface="+mn-ea"/>
                <a:cs typeface="+mn-cs"/>
              </a:rPr>
              <a:t>monopolist. The pure monopolist maximizes profit by</a:t>
            </a:r>
          </a:p>
          <a:p>
            <a:r>
              <a:rPr lang="en-US" sz="1200" b="0" i="0" u="none" strike="noStrike" kern="1200" baseline="0" dirty="0">
                <a:solidFill>
                  <a:schemeClr val="tx1"/>
                </a:solidFill>
                <a:latin typeface="+mn-lt"/>
                <a:ea typeface="+mn-ea"/>
                <a:cs typeface="+mn-cs"/>
              </a:rPr>
              <a:t>producing at the MR  MC output, here </a:t>
            </a:r>
            <a:r>
              <a:rPr lang="en-US" sz="1200" b="0" i="0" u="none" strike="noStrike" kern="1200" baseline="0" dirty="0" err="1">
                <a:solidFill>
                  <a:schemeClr val="tx1"/>
                </a:solidFill>
                <a:latin typeface="+mn-lt"/>
                <a:ea typeface="+mn-ea"/>
                <a:cs typeface="+mn-cs"/>
              </a:rPr>
              <a:t>Qm</a:t>
            </a:r>
            <a:r>
              <a:rPr lang="en-US" sz="1200" b="0" i="0" u="none" strike="noStrike" kern="1200" baseline="0" dirty="0">
                <a:solidFill>
                  <a:schemeClr val="tx1"/>
                </a:solidFill>
                <a:latin typeface="+mn-lt"/>
                <a:ea typeface="+mn-ea"/>
                <a:cs typeface="+mn-cs"/>
              </a:rPr>
              <a:t>  5 units. Then,</a:t>
            </a:r>
          </a:p>
          <a:p>
            <a:r>
              <a:rPr lang="en-US" sz="1200" b="0" i="0" u="none" strike="noStrike" kern="1200" baseline="0" dirty="0">
                <a:solidFill>
                  <a:schemeClr val="tx1"/>
                </a:solidFill>
                <a:latin typeface="+mn-lt"/>
                <a:ea typeface="+mn-ea"/>
                <a:cs typeface="+mn-cs"/>
              </a:rPr>
              <a:t>as seen from the demand curve, it will charge price Pm </a:t>
            </a:r>
          </a:p>
          <a:p>
            <a:r>
              <a:rPr lang="en-US" sz="1200" b="0" i="0" u="none" strike="noStrike" kern="1200" baseline="0" dirty="0">
                <a:solidFill>
                  <a:schemeClr val="tx1"/>
                </a:solidFill>
                <a:latin typeface="+mn-lt"/>
                <a:ea typeface="+mn-ea"/>
                <a:cs typeface="+mn-cs"/>
              </a:rPr>
              <a:t>$122. Average total cost will be A  $94, meaning that </a:t>
            </a:r>
            <a:r>
              <a:rPr lang="en-US" sz="1200" b="0" i="0" u="none" strike="noStrike" kern="1200" baseline="0" dirty="0" err="1">
                <a:solidFill>
                  <a:schemeClr val="tx1"/>
                </a:solidFill>
                <a:latin typeface="+mn-lt"/>
                <a:ea typeface="+mn-ea"/>
                <a:cs typeface="+mn-cs"/>
              </a:rPr>
              <a:t>perunit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profit is Pm  A and total profit is 5  (Pm  A). Total</a:t>
            </a:r>
          </a:p>
          <a:p>
            <a:r>
              <a:rPr lang="en-US" sz="1200" b="0" i="0" u="none" strike="noStrike" kern="1200" baseline="0" dirty="0">
                <a:solidFill>
                  <a:schemeClr val="tx1"/>
                </a:solidFill>
                <a:latin typeface="+mn-lt"/>
                <a:ea typeface="+mn-ea"/>
                <a:cs typeface="+mn-cs"/>
              </a:rPr>
              <a:t>economic profit is thus represented by the green rectangle.</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39</a:t>
            </a:fld>
            <a:endParaRPr lang="en-US"/>
          </a:p>
        </p:txBody>
      </p:sp>
    </p:spTree>
    <p:extLst>
      <p:ext uri="{BB962C8B-B14F-4D97-AF65-F5344CB8AC3E}">
        <p14:creationId xmlns:p14="http://schemas.microsoft.com/office/powerpoint/2010/main" val="155936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In a purely</a:t>
            </a:r>
          </a:p>
          <a:p>
            <a:r>
              <a:rPr lang="en-US" sz="1200" b="0" i="0" u="none" strike="noStrike" kern="1200" baseline="0" dirty="0">
                <a:solidFill>
                  <a:schemeClr val="tx1"/>
                </a:solidFill>
                <a:latin typeface="+mn-lt"/>
                <a:ea typeface="+mn-ea"/>
                <a:cs typeface="+mn-cs"/>
              </a:rPr>
              <a:t>competitive industry, entry and exit of firms ensure that price (Pc) equals marginal cost (MC) and that the minimum </a:t>
            </a:r>
            <a:r>
              <a:rPr lang="en-US" sz="1200" b="0" i="0" u="none" strike="noStrike" kern="1200" baseline="0" dirty="0" err="1">
                <a:solidFill>
                  <a:schemeClr val="tx1"/>
                </a:solidFill>
                <a:latin typeface="+mn-lt"/>
                <a:ea typeface="+mn-ea"/>
                <a:cs typeface="+mn-cs"/>
              </a:rPr>
              <a:t>averagetotal</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cost output (Qc) is produced. Both productive efficiency (P  minimum ATC) and </a:t>
            </a:r>
            <a:r>
              <a:rPr lang="en-US" sz="1200" b="0" i="0" u="none" strike="noStrike" kern="1200" baseline="0" dirty="0" err="1">
                <a:solidFill>
                  <a:schemeClr val="tx1"/>
                </a:solidFill>
                <a:latin typeface="+mn-lt"/>
                <a:ea typeface="+mn-ea"/>
                <a:cs typeface="+mn-cs"/>
              </a:rPr>
              <a:t>allocative</a:t>
            </a:r>
            <a:r>
              <a:rPr lang="en-US" sz="1200" b="0" i="0" u="none" strike="noStrike" kern="1200" baseline="0" dirty="0">
                <a:solidFill>
                  <a:schemeClr val="tx1"/>
                </a:solidFill>
                <a:latin typeface="+mn-lt"/>
                <a:ea typeface="+mn-ea"/>
                <a:cs typeface="+mn-cs"/>
              </a:rPr>
              <a:t> efficiency (P  MC) are</a:t>
            </a:r>
          </a:p>
          <a:p>
            <a:r>
              <a:rPr lang="en-US" sz="1200" b="0" i="0" u="none" strike="noStrike" kern="1200" baseline="0" dirty="0">
                <a:solidFill>
                  <a:schemeClr val="tx1"/>
                </a:solidFill>
                <a:latin typeface="+mn-lt"/>
                <a:ea typeface="+mn-ea"/>
                <a:cs typeface="+mn-cs"/>
              </a:rPr>
              <a:t>obtained. (b) In pure monopoly, the MR curve lies below the demand curve. The monopolist maximizes profit at output </a:t>
            </a:r>
            <a:r>
              <a:rPr lang="en-US" sz="1200" b="0" i="0" u="none" strike="noStrike" kern="1200" baseline="0" dirty="0" err="1">
                <a:solidFill>
                  <a:schemeClr val="tx1"/>
                </a:solidFill>
                <a:latin typeface="+mn-lt"/>
                <a:ea typeface="+mn-ea"/>
                <a:cs typeface="+mn-cs"/>
              </a:rPr>
              <a:t>Qm</a:t>
            </a:r>
            <a:r>
              <a:rPr lang="en-US" sz="1200" b="0" i="0" u="none" strike="noStrike" kern="1200" baseline="0" dirty="0">
                <a:solidFill>
                  <a:schemeClr val="tx1"/>
                </a:solidFill>
                <a:latin typeface="+mn-lt"/>
                <a:ea typeface="+mn-ea"/>
                <a:cs typeface="+mn-cs"/>
              </a:rPr>
              <a:t>, where</a:t>
            </a:r>
          </a:p>
          <a:p>
            <a:r>
              <a:rPr lang="en-US" sz="1200" b="0" i="0" u="none" strike="noStrike" kern="1200" baseline="0" dirty="0">
                <a:solidFill>
                  <a:schemeClr val="tx1"/>
                </a:solidFill>
                <a:latin typeface="+mn-lt"/>
                <a:ea typeface="+mn-ea"/>
                <a:cs typeface="+mn-cs"/>
              </a:rPr>
              <a:t>MR  MC, and charges price </a:t>
            </a:r>
            <a:r>
              <a:rPr lang="en-US" sz="1200" b="0" i="0" u="none" strike="noStrike" kern="1200" baseline="0" dirty="0" err="1">
                <a:solidFill>
                  <a:schemeClr val="tx1"/>
                </a:solidFill>
                <a:latin typeface="+mn-lt"/>
                <a:ea typeface="+mn-ea"/>
                <a:cs typeface="+mn-cs"/>
              </a:rPr>
              <a:t>Pm.Thus</a:t>
            </a:r>
            <a:r>
              <a:rPr lang="en-US" sz="1200" b="0" i="0" u="none" strike="noStrike" kern="1200" baseline="0" dirty="0">
                <a:solidFill>
                  <a:schemeClr val="tx1"/>
                </a:solidFill>
                <a:latin typeface="+mn-lt"/>
                <a:ea typeface="+mn-ea"/>
                <a:cs typeface="+mn-cs"/>
              </a:rPr>
              <a:t>, output is lower (</a:t>
            </a:r>
            <a:r>
              <a:rPr lang="en-US" sz="1200" b="0" i="0" u="none" strike="noStrike" kern="1200" baseline="0" dirty="0" err="1">
                <a:solidFill>
                  <a:schemeClr val="tx1"/>
                </a:solidFill>
                <a:latin typeface="+mn-lt"/>
                <a:ea typeface="+mn-ea"/>
                <a:cs typeface="+mn-cs"/>
              </a:rPr>
              <a:t>Qm</a:t>
            </a:r>
            <a:r>
              <a:rPr lang="en-US" sz="1200" b="0" i="0" u="none" strike="noStrike" kern="1200" baseline="0" dirty="0">
                <a:solidFill>
                  <a:schemeClr val="tx1"/>
                </a:solidFill>
                <a:latin typeface="+mn-lt"/>
                <a:ea typeface="+mn-ea"/>
                <a:cs typeface="+mn-cs"/>
              </a:rPr>
              <a:t> rather than Qc) and price is higher (Pm rather than Pc) than they would</a:t>
            </a:r>
          </a:p>
          <a:p>
            <a:r>
              <a:rPr lang="en-US" sz="1200" b="0" i="0" u="none" strike="noStrike" kern="1200" baseline="0" dirty="0">
                <a:solidFill>
                  <a:schemeClr val="tx1"/>
                </a:solidFill>
                <a:latin typeface="+mn-lt"/>
                <a:ea typeface="+mn-ea"/>
                <a:cs typeface="+mn-cs"/>
              </a:rPr>
              <a:t>be in a purely competitive industry. Monopoly is inefficient, since output is less than that required for achieving minimum ATC</a:t>
            </a:r>
          </a:p>
          <a:p>
            <a:r>
              <a:rPr lang="en-US" sz="1200" b="0" i="0" u="none" strike="noStrike" kern="1200" baseline="0" dirty="0">
                <a:solidFill>
                  <a:schemeClr val="tx1"/>
                </a:solidFill>
                <a:latin typeface="+mn-lt"/>
                <a:ea typeface="+mn-ea"/>
                <a:cs typeface="+mn-cs"/>
              </a:rPr>
              <a:t>(here at Qc) and because the monopolist’s price exceeds MC. Monopoly creates an efficiency loss (here of area </a:t>
            </a:r>
            <a:r>
              <a:rPr lang="en-US" sz="1200" b="0" i="0" u="none" strike="noStrike" kern="1200" baseline="0" dirty="0" err="1">
                <a:solidFill>
                  <a:schemeClr val="tx1"/>
                </a:solidFill>
                <a:latin typeface="+mn-lt"/>
                <a:ea typeface="+mn-ea"/>
                <a:cs typeface="+mn-cs"/>
              </a:rPr>
              <a:t>abc</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44</a:t>
            </a:fld>
            <a:endParaRPr lang="en-US"/>
          </a:p>
        </p:txBody>
      </p:sp>
    </p:spTree>
    <p:extLst>
      <p:ext uri="{BB962C8B-B14F-4D97-AF65-F5344CB8AC3E}">
        <p14:creationId xmlns:p14="http://schemas.microsoft.com/office/powerpoint/2010/main" val="309693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assumed in this chapter that the monopolist charges a single price to all buyers. But under certain conditions the monopolist can increase its profit by charging different prices to different buyers. In so doing, the </a:t>
            </a:r>
            <a:r>
              <a:rPr lang="nl-NL" sz="1200" b="0" i="0" u="none" strike="noStrike" kern="1200" baseline="0" dirty="0">
                <a:solidFill>
                  <a:schemeClr val="tx1"/>
                </a:solidFill>
                <a:latin typeface="+mn-lt"/>
                <a:ea typeface="+mn-ea"/>
                <a:cs typeface="+mn-cs"/>
              </a:rPr>
              <a:t>monopolist is </a:t>
            </a:r>
            <a:r>
              <a:rPr lang="nl-NL" sz="1200" b="0" i="0" u="none" strike="noStrike" kern="1200" baseline="0" dirty="0" err="1">
                <a:solidFill>
                  <a:schemeClr val="tx1"/>
                </a:solidFill>
                <a:latin typeface="+mn-lt"/>
                <a:ea typeface="+mn-ea"/>
                <a:cs typeface="+mn-cs"/>
              </a:rPr>
              <a:t>engaging</a:t>
            </a:r>
            <a:r>
              <a:rPr lang="nl-NL"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price discrimination , the practice of selling a specific product at more than one price when the price differences are not justified by cost differences.</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46</a:t>
            </a:fld>
            <a:endParaRPr lang="en-US"/>
          </a:p>
        </p:txBody>
      </p:sp>
    </p:spTree>
    <p:extLst>
      <p:ext uri="{BB962C8B-B14F-4D97-AF65-F5344CB8AC3E}">
        <p14:creationId xmlns:p14="http://schemas.microsoft.com/office/powerpoint/2010/main" val="78437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oligopolistic firms face identical or highly</a:t>
            </a:r>
          </a:p>
          <a:p>
            <a:r>
              <a:rPr lang="en-US" sz="1200" b="0" i="0" u="none" strike="noStrike" kern="1200" baseline="0" dirty="0">
                <a:solidFill>
                  <a:schemeClr val="tx1"/>
                </a:solidFill>
                <a:latin typeface="+mn-lt"/>
                <a:ea typeface="+mn-ea"/>
                <a:cs typeface="+mn-cs"/>
              </a:rPr>
              <a:t>similar demand and cost conditions, they may collude to limit their joint</a:t>
            </a:r>
          </a:p>
          <a:p>
            <a:r>
              <a:rPr lang="en-US" sz="1200" b="0" i="0" u="none" strike="noStrike" kern="1200" baseline="0" dirty="0">
                <a:solidFill>
                  <a:schemeClr val="tx1"/>
                </a:solidFill>
                <a:latin typeface="+mn-lt"/>
                <a:ea typeface="+mn-ea"/>
                <a:cs typeface="+mn-cs"/>
              </a:rPr>
              <a:t>output and to set a single, common price. Thus each firm acts as if it were</a:t>
            </a:r>
          </a:p>
          <a:p>
            <a:r>
              <a:rPr lang="en-US" sz="1200" b="0" i="0" u="none" strike="noStrike" kern="1200" baseline="0" dirty="0">
                <a:solidFill>
                  <a:schemeClr val="tx1"/>
                </a:solidFill>
                <a:latin typeface="+mn-lt"/>
                <a:ea typeface="+mn-ea"/>
                <a:cs typeface="+mn-cs"/>
              </a:rPr>
              <a:t>a pure monopolist, setting output at Q0 and charging price P0 . This price</a:t>
            </a:r>
          </a:p>
          <a:p>
            <a:r>
              <a:rPr lang="en-US" sz="1200" b="0" i="0" u="none" strike="noStrike" kern="1200" baseline="0" dirty="0">
                <a:solidFill>
                  <a:schemeClr val="tx1"/>
                </a:solidFill>
                <a:latin typeface="+mn-lt"/>
                <a:ea typeface="+mn-ea"/>
                <a:cs typeface="+mn-cs"/>
              </a:rPr>
              <a:t>and output combination maximizes each </a:t>
            </a:r>
            <a:r>
              <a:rPr lang="en-US" sz="1200" b="0" i="0" u="none" strike="noStrike" kern="1200" baseline="0" dirty="0" err="1">
                <a:solidFill>
                  <a:schemeClr val="tx1"/>
                </a:solidFill>
                <a:latin typeface="+mn-lt"/>
                <a:ea typeface="+mn-ea"/>
                <a:cs typeface="+mn-cs"/>
              </a:rPr>
              <a:t>oligopolist’s</a:t>
            </a:r>
            <a:r>
              <a:rPr lang="en-US" sz="1200" b="0" i="0" u="none" strike="noStrike" kern="1200" baseline="0" dirty="0">
                <a:solidFill>
                  <a:schemeClr val="tx1"/>
                </a:solidFill>
                <a:latin typeface="+mn-lt"/>
                <a:ea typeface="+mn-ea"/>
                <a:cs typeface="+mn-cs"/>
              </a:rPr>
              <a:t> profit (green area)</a:t>
            </a:r>
          </a:p>
          <a:p>
            <a:r>
              <a:rPr lang="en-US" sz="1200" b="0" i="0" u="none" strike="noStrike" kern="1200" baseline="0" dirty="0">
                <a:solidFill>
                  <a:schemeClr val="tx1"/>
                </a:solidFill>
                <a:latin typeface="+mn-lt"/>
                <a:ea typeface="+mn-ea"/>
                <a:cs typeface="+mn-cs"/>
              </a:rPr>
              <a:t>and thus the combined or joint profit of both.</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73</a:t>
            </a:fld>
            <a:endParaRPr lang="en-US"/>
          </a:p>
        </p:txBody>
      </p:sp>
    </p:spTree>
    <p:extLst>
      <p:ext uri="{BB962C8B-B14F-4D97-AF65-F5344CB8AC3E}">
        <p14:creationId xmlns:p14="http://schemas.microsoft.com/office/powerpoint/2010/main" val="3551108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latin typeface="Book Antiqua" charset="0"/>
              </a:rPr>
              <a:t>Attempts to set prices high enough to earn member countries significant profits, but not so high as to encourage dramatic increases in oil exploration or the pursuit of alternative energy sources.</a:t>
            </a:r>
            <a:br>
              <a:rPr lang="en-US" sz="1200" dirty="0">
                <a:latin typeface="Book Antiqua" charset="0"/>
              </a:rPr>
            </a:br>
            <a:endParaRPr lang="en-US" sz="1100" dirty="0">
              <a:latin typeface="Book Antiqua" charset="0"/>
            </a:endParaRPr>
          </a:p>
          <a:p>
            <a:pPr>
              <a:lnSpc>
                <a:spcPct val="90000"/>
              </a:lnSpc>
            </a:pPr>
            <a:r>
              <a:rPr lang="en-US" sz="1200" dirty="0">
                <a:latin typeface="Book Antiqua" charset="0"/>
              </a:rPr>
              <a:t>Controls prices by setting production </a:t>
            </a:r>
            <a:r>
              <a:rPr lang="en-US" sz="1200" b="1" dirty="0">
                <a:solidFill>
                  <a:srgbClr val="0033CC"/>
                </a:solidFill>
                <a:latin typeface="Book Antiqua" charset="0"/>
              </a:rPr>
              <a:t>quotas</a:t>
            </a:r>
            <a:r>
              <a:rPr lang="en-US" sz="1200" dirty="0">
                <a:latin typeface="Book Antiqua" charset="0"/>
              </a:rPr>
              <a:t> for </a:t>
            </a:r>
            <a:br>
              <a:rPr lang="en-US" sz="1200" dirty="0">
                <a:latin typeface="Book Antiqua" charset="0"/>
              </a:rPr>
            </a:br>
            <a:r>
              <a:rPr lang="en-US" sz="1200" dirty="0">
                <a:latin typeface="Book Antiqua" charset="0"/>
              </a:rPr>
              <a:t>member countries.</a:t>
            </a:r>
            <a:br>
              <a:rPr lang="en-US" sz="1200" dirty="0">
                <a:latin typeface="Book Antiqua" charset="0"/>
              </a:rPr>
            </a:br>
            <a:endParaRPr lang="en-US" sz="1100" dirty="0">
              <a:latin typeface="Book Antiqua" charset="0"/>
            </a:endParaRPr>
          </a:p>
          <a:p>
            <a:pPr>
              <a:lnSpc>
                <a:spcPct val="90000"/>
              </a:lnSpc>
            </a:pPr>
            <a:r>
              <a:rPr lang="en-US" sz="1200" dirty="0">
                <a:latin typeface="Book Antiqua" charset="0"/>
              </a:rPr>
              <a:t>Such cartels are difficult to sustain because members have large incentives to cheat, exceeding their quotas.</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74</a:t>
            </a:fld>
            <a:endParaRPr lang="en-US"/>
          </a:p>
        </p:txBody>
      </p:sp>
    </p:spTree>
    <p:extLst>
      <p:ext uri="{BB962C8B-B14F-4D97-AF65-F5344CB8AC3E}">
        <p14:creationId xmlns:p14="http://schemas.microsoft.com/office/powerpoint/2010/main" val="267011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short-run</a:t>
            </a:r>
            <a:r>
              <a:rPr lang="en-US" baseline="0" dirty="0"/>
              <a:t> time period, the firm must at least earn enough revenue to cover total variable costs, thereby making some contributions to the total fixed costs already incurred. In other words price (AR) must be greater than or equal to average variable costs (AVC).</a:t>
            </a:r>
          </a:p>
          <a:p>
            <a:r>
              <a:rPr lang="en-US" baseline="0" dirty="0"/>
              <a:t>At any price below P1, we have AR&lt;AVC so that TR&lt;TVC.  The firm is better off shutting down, since it is not even covering its total variable costs. No output will be supplied in the short run.</a:t>
            </a:r>
          </a:p>
          <a:p>
            <a:r>
              <a:rPr lang="en-US" baseline="0" dirty="0"/>
              <a:t>At any price above P1, we have AR&gt;AVC so that TR&gt;TVC and the firm is making some contribution to the total costs already incurred. The firm will produce therefore output in the short run. </a:t>
            </a:r>
          </a:p>
          <a:p>
            <a:r>
              <a:rPr lang="en-US" baseline="0" dirty="0"/>
              <a:t> </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11</a:t>
            </a:fld>
            <a:endParaRPr lang="en-US"/>
          </a:p>
        </p:txBody>
      </p:sp>
    </p:spTree>
    <p:extLst>
      <p:ext uri="{BB962C8B-B14F-4D97-AF65-F5344CB8AC3E}">
        <p14:creationId xmlns:p14="http://schemas.microsoft.com/office/powerpoint/2010/main" val="410931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industry supply curve</a:t>
            </a:r>
            <a:r>
              <a:rPr lang="en-US" baseline="0" dirty="0"/>
              <a:t> is the sum of the individual firm MC curves in a competitive industry</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14</a:t>
            </a:fld>
            <a:endParaRPr lang="en-US"/>
          </a:p>
        </p:txBody>
      </p:sp>
    </p:spTree>
    <p:extLst>
      <p:ext uri="{BB962C8B-B14F-4D97-AF65-F5344CB8AC3E}">
        <p14:creationId xmlns:p14="http://schemas.microsoft.com/office/powerpoint/2010/main" val="141748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short-run</a:t>
            </a:r>
            <a:r>
              <a:rPr lang="en-US" baseline="0" dirty="0"/>
              <a:t> time period the market (industry) and the firm may earn either above (normal) or below normal (sub-normal) profits. </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17</a:t>
            </a:fld>
            <a:endParaRPr lang="en-US"/>
          </a:p>
        </p:txBody>
      </p:sp>
    </p:spTree>
    <p:extLst>
      <p:ext uri="{BB962C8B-B14F-4D97-AF65-F5344CB8AC3E}">
        <p14:creationId xmlns:p14="http://schemas.microsoft.com/office/powerpoint/2010/main" val="154400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Long-run only occur when the price-taking firm</a:t>
            </a:r>
            <a:r>
              <a:rPr lang="en-US" baseline="0" dirty="0"/>
              <a:t> faces a perfectly elastic demand curve that just touches to the bottom of its ATC curve. Here, and here only, is the above condition satisfied. The profit </a:t>
            </a:r>
            <a:r>
              <a:rPr lang="en-US" baseline="0" dirty="0" err="1"/>
              <a:t>maximising</a:t>
            </a:r>
            <a:r>
              <a:rPr lang="en-US" baseline="0" dirty="0"/>
              <a:t> firm (MC=MR) is now earning only normal profit (ATC=AR), and no further incentive exists for new firms to enter the industry. We are in long-run equilibrium.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P=AR=MR=MC=ATC</a:t>
            </a:r>
          </a:p>
          <a:p>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18</a:t>
            </a:fld>
            <a:endParaRPr lang="en-US"/>
          </a:p>
        </p:txBody>
      </p:sp>
    </p:spTree>
    <p:extLst>
      <p:ext uri="{BB962C8B-B14F-4D97-AF65-F5344CB8AC3E}">
        <p14:creationId xmlns:p14="http://schemas.microsoft.com/office/powerpoint/2010/main" val="67092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factors that prohibit firms from entering an industry are called barriers to entry. In pure monopoly, strong barriers to entry effectively block all potential competition. Somewhat weaker barriers may permit oligopoly, a</a:t>
            </a:r>
          </a:p>
          <a:p>
            <a:r>
              <a:rPr lang="en-US" sz="1200" b="0" i="0" u="none" strike="noStrike" kern="1200" baseline="0" dirty="0">
                <a:solidFill>
                  <a:schemeClr val="tx1"/>
                </a:solidFill>
                <a:latin typeface="+mn-lt"/>
                <a:ea typeface="+mn-ea"/>
                <a:cs typeface="+mn-cs"/>
              </a:rPr>
              <a:t>market structure dominated by a few firms. Still weaker barriers may permit the entry of a fairly large number of competing firms giving rise to monopolistic competition.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the same time, patents provide the inventor with a monopoly position for the life of the patent. The world’s nations have agreed on a uniform patent length of 20 years from the time of application. Patents have figured prominently in the growth of modern-day giants such as IBM, Pfizer, Intel, Xerox, General Electric, and DuPont. Research and development (R&amp;D) is what leads to most patentable inventions and products. Firms that gain</a:t>
            </a:r>
          </a:p>
          <a:p>
            <a:r>
              <a:rPr lang="en-US" sz="1200" b="0" i="0" u="none" strike="noStrike" kern="1200" baseline="0" dirty="0">
                <a:solidFill>
                  <a:schemeClr val="tx1"/>
                </a:solidFill>
                <a:latin typeface="+mn-lt"/>
                <a:ea typeface="+mn-ea"/>
                <a:cs typeface="+mn-cs"/>
              </a:rPr>
              <a:t>monopoly power through their own research or by purchasing the patents of others can use patents to strengthen their market position. The profit from one patent can finance the research required to develop new patentable products. In the pharmaceutical industry, patents on prescription drugs have produced large monopoly profits that have helped finance the discovery of new patentable medicines. So monopoly power achieved through patents may well be self-sustaining, even though patents eventually expire and generic drugs then compete with the original brand.</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28</a:t>
            </a:fld>
            <a:endParaRPr lang="en-US"/>
          </a:p>
        </p:txBody>
      </p:sp>
    </p:spTree>
    <p:extLst>
      <p:ext uri="{BB962C8B-B14F-4D97-AF65-F5344CB8AC3E}">
        <p14:creationId xmlns:p14="http://schemas.microsoft.com/office/powerpoint/2010/main" val="220939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34</a:t>
            </a:fld>
            <a:endParaRPr lang="en-US"/>
          </a:p>
        </p:txBody>
      </p:sp>
    </p:spTree>
    <p:extLst>
      <p:ext uri="{BB962C8B-B14F-4D97-AF65-F5344CB8AC3E}">
        <p14:creationId xmlns:p14="http://schemas.microsoft.com/office/powerpoint/2010/main" val="371074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Economies of scale: the natural monopoly case. A declining long-run average-total-cost curve over a wide range of output quantities indicates extensive economies of scale. A single monopoly firm can produce, say, 200 units of output at lower cost ($10 each) than could two or more firms that had a combined output of 200 units.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extreme circumstance, in which the market</a:t>
            </a:r>
          </a:p>
          <a:p>
            <a:r>
              <a:rPr lang="en-US" sz="1200" b="0" i="0" u="none" strike="noStrike" kern="1200" baseline="0" dirty="0">
                <a:solidFill>
                  <a:schemeClr val="tx1"/>
                </a:solidFill>
                <a:latin typeface="+mn-lt"/>
                <a:ea typeface="+mn-ea"/>
                <a:cs typeface="+mn-cs"/>
              </a:rPr>
              <a:t>demand curve cuts the long-run ATC curve where average</a:t>
            </a:r>
          </a:p>
          <a:p>
            <a:r>
              <a:rPr lang="en-US" sz="1200" b="0" i="0" u="none" strike="noStrike" kern="1200" baseline="0" dirty="0">
                <a:solidFill>
                  <a:schemeClr val="tx1"/>
                </a:solidFill>
                <a:latin typeface="+mn-lt"/>
                <a:ea typeface="+mn-ea"/>
                <a:cs typeface="+mn-cs"/>
              </a:rPr>
              <a:t>total costs are still declining, the single firm is called</a:t>
            </a:r>
          </a:p>
          <a:p>
            <a:r>
              <a:rPr lang="en-US" sz="1200" b="0" i="0" u="none" strike="noStrike" kern="1200" baseline="0" dirty="0">
                <a:solidFill>
                  <a:schemeClr val="tx1"/>
                </a:solidFill>
                <a:latin typeface="+mn-lt"/>
                <a:ea typeface="+mn-ea"/>
                <a:cs typeface="+mn-cs"/>
              </a:rPr>
              <a:t>a natural monopoly. It might seem that a natural monopolist’s</a:t>
            </a:r>
          </a:p>
          <a:p>
            <a:r>
              <a:rPr lang="en-US" sz="1200" b="0" i="0" u="none" strike="noStrike" kern="1200" baseline="0" dirty="0">
                <a:solidFill>
                  <a:schemeClr val="tx1"/>
                </a:solidFill>
                <a:latin typeface="+mn-lt"/>
                <a:ea typeface="+mn-ea"/>
                <a:cs typeface="+mn-cs"/>
              </a:rPr>
              <a:t>lower unit cost would enable it to charge a lower price</a:t>
            </a:r>
          </a:p>
          <a:p>
            <a:r>
              <a:rPr lang="en-US" sz="1200" b="0" i="0" u="none" strike="noStrike" kern="1200" baseline="0" dirty="0">
                <a:solidFill>
                  <a:schemeClr val="tx1"/>
                </a:solidFill>
                <a:latin typeface="+mn-lt"/>
                <a:ea typeface="+mn-ea"/>
                <a:cs typeface="+mn-cs"/>
              </a:rPr>
              <a:t>than if the industry were more competitive. But that won’t</a:t>
            </a:r>
          </a:p>
          <a:p>
            <a:r>
              <a:rPr lang="en-US" sz="1200" b="0" i="0" u="none" strike="noStrike" kern="1200" baseline="0" dirty="0">
                <a:solidFill>
                  <a:schemeClr val="tx1"/>
                </a:solidFill>
                <a:latin typeface="+mn-lt"/>
                <a:ea typeface="+mn-ea"/>
                <a:cs typeface="+mn-cs"/>
              </a:rPr>
              <a:t>necessarily happen. As</a:t>
            </a:r>
          </a:p>
          <a:p>
            <a:r>
              <a:rPr lang="en-US" sz="1200" b="0" i="0" u="none" strike="noStrike" kern="1200" baseline="0" dirty="0">
                <a:solidFill>
                  <a:schemeClr val="tx1"/>
                </a:solidFill>
                <a:latin typeface="+mn-lt"/>
                <a:ea typeface="+mn-ea"/>
                <a:cs typeface="+mn-cs"/>
              </a:rPr>
              <a:t>with any monopolist, a</a:t>
            </a:r>
          </a:p>
          <a:p>
            <a:r>
              <a:rPr lang="en-US" sz="1200" b="0" i="0" u="none" strike="noStrike" kern="1200" baseline="0" dirty="0">
                <a:solidFill>
                  <a:schemeClr val="tx1"/>
                </a:solidFill>
                <a:latin typeface="+mn-lt"/>
                <a:ea typeface="+mn-ea"/>
                <a:cs typeface="+mn-cs"/>
              </a:rPr>
              <a:t>natural monopolist may,</a:t>
            </a:r>
          </a:p>
          <a:p>
            <a:r>
              <a:rPr lang="en-US" sz="1200" b="0" i="0" u="none" strike="noStrike" kern="1200" baseline="0" dirty="0">
                <a:solidFill>
                  <a:schemeClr val="tx1"/>
                </a:solidFill>
                <a:latin typeface="+mn-lt"/>
                <a:ea typeface="+mn-ea"/>
                <a:cs typeface="+mn-cs"/>
              </a:rPr>
              <a:t>instead, set its price far</a:t>
            </a:r>
          </a:p>
          <a:p>
            <a:r>
              <a:rPr lang="en-US" sz="1200" b="0" i="0" u="none" strike="noStrike" kern="1200" baseline="0" dirty="0">
                <a:solidFill>
                  <a:schemeClr val="tx1"/>
                </a:solidFill>
                <a:latin typeface="+mn-lt"/>
                <a:ea typeface="+mn-ea"/>
                <a:cs typeface="+mn-cs"/>
              </a:rPr>
              <a:t>above ATC and obtain</a:t>
            </a:r>
          </a:p>
          <a:p>
            <a:r>
              <a:rPr lang="en-US" sz="1200" b="0" i="0" u="none" strike="noStrike" kern="1200" baseline="0" dirty="0">
                <a:solidFill>
                  <a:schemeClr val="tx1"/>
                </a:solidFill>
                <a:latin typeface="+mn-lt"/>
                <a:ea typeface="+mn-ea"/>
                <a:cs typeface="+mn-cs"/>
              </a:rPr>
              <a:t>substantial economic profit. In that event, the lowest-</a:t>
            </a:r>
            <a:r>
              <a:rPr lang="en-US" sz="1200" b="0" i="0" u="none" strike="noStrike" kern="1200" baseline="0" dirty="0" err="1">
                <a:solidFill>
                  <a:schemeClr val="tx1"/>
                </a:solidFill>
                <a:latin typeface="+mn-lt"/>
                <a:ea typeface="+mn-ea"/>
                <a:cs typeface="+mn-cs"/>
              </a:rPr>
              <a:t>unitcost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advantage of a natural monopolist would accrue to the</a:t>
            </a:r>
          </a:p>
          <a:p>
            <a:r>
              <a:rPr lang="en-US" sz="1200" b="0" i="0" u="none" strike="noStrike" kern="1200" baseline="0" dirty="0">
                <a:solidFill>
                  <a:schemeClr val="tx1"/>
                </a:solidFill>
                <a:latin typeface="+mn-lt"/>
                <a:ea typeface="+mn-ea"/>
                <a:cs typeface="+mn-cs"/>
              </a:rPr>
              <a:t>monopolist as profit and not as lower prices to consumers.</a:t>
            </a:r>
          </a:p>
          <a:p>
            <a:r>
              <a:rPr lang="en-US" sz="1200" b="0" i="0" u="none" strike="noStrike" kern="1200" baseline="0" dirty="0">
                <a:solidFill>
                  <a:schemeClr val="tx1"/>
                </a:solidFill>
                <a:latin typeface="+mn-lt"/>
                <a:ea typeface="+mn-ea"/>
                <a:cs typeface="+mn-cs"/>
              </a:rPr>
              <a:t>That is why the government regulates some natural</a:t>
            </a:r>
          </a:p>
          <a:p>
            <a:r>
              <a:rPr lang="en-US" sz="1200" b="0" i="0" u="none" strike="noStrike" kern="1200" baseline="0" dirty="0">
                <a:solidFill>
                  <a:schemeClr val="tx1"/>
                </a:solidFill>
                <a:latin typeface="+mn-lt"/>
                <a:ea typeface="+mn-ea"/>
                <a:cs typeface="+mn-cs"/>
              </a:rPr>
              <a:t>monopolies, specifying the price they may charge.</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35</a:t>
            </a:fld>
            <a:endParaRPr lang="en-US"/>
          </a:p>
        </p:txBody>
      </p:sp>
    </p:spTree>
    <p:extLst>
      <p:ext uri="{BB962C8B-B14F-4D97-AF65-F5344CB8AC3E}">
        <p14:creationId xmlns:p14="http://schemas.microsoft.com/office/powerpoint/2010/main" val="425447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That means that marginal revenue</a:t>
            </a:r>
          </a:p>
          <a:p>
            <a:r>
              <a:rPr lang="en-US" sz="1200" b="0" i="0" u="none" strike="noStrike" kern="1200" baseline="0" dirty="0">
                <a:solidFill>
                  <a:schemeClr val="tx1"/>
                </a:solidFill>
                <a:latin typeface="+mn-lt"/>
                <a:ea typeface="+mn-ea"/>
                <a:cs typeface="+mn-cs"/>
              </a:rPr>
              <a:t>for the competitive seller is constant and equal to</a:t>
            </a:r>
          </a:p>
          <a:p>
            <a:r>
              <a:rPr lang="en-US" sz="1200" b="0" i="0" u="none" strike="noStrike" kern="1200" baseline="0" dirty="0">
                <a:solidFill>
                  <a:schemeClr val="tx1"/>
                </a:solidFill>
                <a:latin typeface="+mn-lt"/>
                <a:ea typeface="+mn-ea"/>
                <a:cs typeface="+mn-cs"/>
              </a:rPr>
              <a:t>product price. (Refer to Table 9.2 and Figure 9.1 for price,</a:t>
            </a:r>
          </a:p>
          <a:p>
            <a:r>
              <a:rPr lang="en-US" sz="1200" b="0" i="0" u="none" strike="noStrike" kern="1200" baseline="0" dirty="0">
                <a:solidFill>
                  <a:schemeClr val="tx1"/>
                </a:solidFill>
                <a:latin typeface="+mn-lt"/>
                <a:ea typeface="+mn-ea"/>
                <a:cs typeface="+mn-cs"/>
              </a:rPr>
              <a:t>marginal-revenue, and total-revenue relationships for the</a:t>
            </a:r>
          </a:p>
          <a:p>
            <a:r>
              <a:rPr lang="en-US" sz="1200" b="0" i="0" u="none" strike="noStrike" kern="1200" baseline="0" dirty="0">
                <a:solidFill>
                  <a:schemeClr val="tx1"/>
                </a:solidFill>
                <a:latin typeface="+mn-lt"/>
                <a:ea typeface="+mn-ea"/>
                <a:cs typeface="+mn-cs"/>
              </a:rPr>
              <a:t>purely competitive firm.)</a:t>
            </a:r>
            <a:endParaRPr lang="en-US" dirty="0"/>
          </a:p>
        </p:txBody>
      </p:sp>
      <p:sp>
        <p:nvSpPr>
          <p:cNvPr id="4" name="Slide Number Placeholder 3"/>
          <p:cNvSpPr>
            <a:spLocks noGrp="1"/>
          </p:cNvSpPr>
          <p:nvPr>
            <p:ph type="sldNum" sz="quarter" idx="10"/>
          </p:nvPr>
        </p:nvSpPr>
        <p:spPr/>
        <p:txBody>
          <a:bodyPr/>
          <a:lstStyle/>
          <a:p>
            <a:fld id="{A4D06641-F480-4945-9CD7-44C8B6440F39}" type="slidenum">
              <a:rPr lang="en-US" smtClean="0"/>
              <a:t>37</a:t>
            </a:fld>
            <a:endParaRPr lang="en-US"/>
          </a:p>
        </p:txBody>
      </p:sp>
    </p:spTree>
    <p:extLst>
      <p:ext uri="{BB962C8B-B14F-4D97-AF65-F5344CB8AC3E}">
        <p14:creationId xmlns:p14="http://schemas.microsoft.com/office/powerpoint/2010/main" val="3315320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bg>
      <p:bgRef idx="1002">
        <a:schemeClr val="bg1"/>
      </p:bgRef>
    </p:bg>
    <p:spTree>
      <p:nvGrpSpPr>
        <p:cNvPr id="1" name=""/>
        <p:cNvGrpSpPr/>
        <p:nvPr/>
      </p:nvGrpSpPr>
      <p:grpSpPr>
        <a:xfrm>
          <a:off x="0" y="0"/>
          <a:ext cx="0" cy="0"/>
          <a:chOff x="0" y="0"/>
          <a:chExt cx="0" cy="0"/>
        </a:xfrm>
      </p:grpSpPr>
      <p:sp>
        <p:nvSpPr>
          <p:cNvPr id="8" name="Stačiakampis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esioji jungtis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Antraštė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Paantraštė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os vietos rezervavimo ženklas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6F9B8CD-342D-4579-98EC-A8FD6B7370E1}" type="datetimeFigureOut">
              <a:rPr lang="en-US" smtClean="0"/>
              <a:pPr/>
              <a:t>9/25/19</a:t>
            </a:fld>
            <a:endParaRPr lang="en-US" dirty="0"/>
          </a:p>
        </p:txBody>
      </p:sp>
      <p:sp>
        <p:nvSpPr>
          <p:cNvPr id="18" name="Poraštės vietos rezervavimo ženklas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p>
        </p:txBody>
      </p:sp>
      <p:sp>
        <p:nvSpPr>
          <p:cNvPr id="29" name="Skaidrės numerio vietos rezervavimo ženklas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BBB5E19-F10A-4C2F-BF6F-11C513378A2E}" type="slidenum">
              <a:rPr kumimoji="0" lang="en-US" smtClean="0"/>
              <a:pPr/>
              <a:t>‹#›</a:t>
            </a:fld>
            <a:endParaRPr kumimoji="0" lang="en-US" dirty="0"/>
          </a:p>
        </p:txBody>
      </p:sp>
    </p:spTree>
    <p:extLst>
      <p:ext uri="{BB962C8B-B14F-4D97-AF65-F5344CB8AC3E}">
        <p14:creationId xmlns:p14="http://schemas.microsoft.com/office/powerpoint/2010/main" val="101609697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Vertikalaus teksto vietos rezervavimo ženklas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26504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kalaus teksto vietos rezervavimo ženklas 2"/>
          <p:cNvSpPr>
            <a:spLocks noGrp="1"/>
          </p:cNvSpPr>
          <p:nvPr>
            <p:ph type="body" orient="vert" idx="1"/>
          </p:nvPr>
        </p:nvSpPr>
        <p:spPr>
          <a:xfrm>
            <a:off x="457200" y="274642"/>
            <a:ext cx="6019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a:xfrm>
            <a:off x="4242816" y="6557946"/>
            <a:ext cx="2002464" cy="226902"/>
          </a:xfrm>
        </p:spPr>
        <p:txBody>
          <a:bodyPr/>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a:xfrm>
            <a:off x="457200" y="6556248"/>
            <a:ext cx="3657600" cy="228600"/>
          </a:xfrm>
        </p:spPr>
        <p:txBody>
          <a:bodyPr/>
          <a:lstStyle/>
          <a:p>
            <a:endParaRPr kumimoji="0" lang="en-US"/>
          </a:p>
        </p:txBody>
      </p:sp>
      <p:sp>
        <p:nvSpPr>
          <p:cNvPr id="6" name="Skaidrės numerio vietos rezervavimo ženklas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58855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Turinio vietos rezervavimo ženklas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4897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bg>
      <p:bgRef idx="1001">
        <a:schemeClr val="bg1"/>
      </p:bgRef>
    </p:bg>
    <p:spTree>
      <p:nvGrpSpPr>
        <p:cNvPr id="1" name=""/>
        <p:cNvGrpSpPr/>
        <p:nvPr/>
      </p:nvGrpSpPr>
      <p:grpSpPr>
        <a:xfrm>
          <a:off x="0" y="0"/>
          <a:ext cx="0" cy="0"/>
          <a:chOff x="0" y="0"/>
          <a:chExt cx="0" cy="0"/>
        </a:xfrm>
      </p:grpSpPr>
      <p:sp>
        <p:nvSpPr>
          <p:cNvPr id="2" name="Antraštė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ksto vietos rezervavimo ženklas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os vietos rezervavimo ženklas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6F9B8CD-342D-4579-98EC-A8FD6B7370E1}" type="datetimeFigureOut">
              <a:rPr lang="en-US" smtClean="0"/>
              <a:pPr/>
              <a:t>9/25/19</a:t>
            </a:fld>
            <a:endParaRPr lang="en-US"/>
          </a:p>
        </p:txBody>
      </p:sp>
      <p:sp>
        <p:nvSpPr>
          <p:cNvPr id="5" name="Poraštės vietos rezervavimo ženklas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kaidrės numerio vietos rezervavimo ženklas 5"/>
          <p:cNvSpPr>
            <a:spLocks noGrp="1"/>
          </p:cNvSpPr>
          <p:nvPr>
            <p:ph type="sldNum" sz="quarter" idx="12"/>
          </p:nvPr>
        </p:nvSpPr>
        <p:spPr>
          <a:xfrm>
            <a:off x="6733952" y="6555112"/>
            <a:ext cx="588336" cy="228600"/>
          </a:xfrm>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39086445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Turinio vietos rezervavimo ženklas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urinio vietos rezervavimo ženklas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fld id="{E6F9B8CD-342D-4579-98EC-A8FD6B7370E1}" type="datetimeFigureOut">
              <a:rPr lang="en-US" smtClean="0"/>
              <a:pPr/>
              <a:t>9/25/19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77511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ksto vietos rezervavimo ženklas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ksto vietos rezervavimo ženklas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Turinio vietos rezervavimo ženklas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Turinio vietos rezervavimo ženklas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os vietos rezervavimo ženklas 6"/>
          <p:cNvSpPr>
            <a:spLocks noGrp="1"/>
          </p:cNvSpPr>
          <p:nvPr>
            <p:ph type="dt" sz="half" idx="10"/>
          </p:nvPr>
        </p:nvSpPr>
        <p:spPr/>
        <p:txBody>
          <a:bodyPr/>
          <a:lstStyle/>
          <a:p>
            <a:fld id="{E6F9B8CD-342D-4579-98EC-A8FD6B7370E1}" type="datetimeFigureOut">
              <a:rPr lang="en-US" smtClean="0"/>
              <a:pPr/>
              <a:t>9/25/19</a:t>
            </a:fld>
            <a:endParaRPr lang="en-US"/>
          </a:p>
        </p:txBody>
      </p:sp>
      <p:sp>
        <p:nvSpPr>
          <p:cNvPr id="8" name="Poraštės vietos rezervavimo ženklas 7"/>
          <p:cNvSpPr>
            <a:spLocks noGrp="1"/>
          </p:cNvSpPr>
          <p:nvPr>
            <p:ph type="ftr" sz="quarter" idx="11"/>
          </p:nvPr>
        </p:nvSpPr>
        <p:spPr/>
        <p:txBody>
          <a:bodyPr/>
          <a:lstStyle/>
          <a:p>
            <a:endParaRPr kumimoji="0" lang="en-US"/>
          </a:p>
        </p:txBody>
      </p:sp>
      <p:sp>
        <p:nvSpPr>
          <p:cNvPr id="9" name="Skaidrės numerio vietos rezervavimo ženklas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95815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os vietos rezervavimo ženklas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4" name="Poraštės vietos rezervavimo ženklas 3"/>
          <p:cNvSpPr>
            <a:spLocks noGrp="1"/>
          </p:cNvSpPr>
          <p:nvPr>
            <p:ph type="ftr" sz="quarter" idx="11"/>
          </p:nvPr>
        </p:nvSpPr>
        <p:spPr/>
        <p:txBody>
          <a:bodyPr/>
          <a:lstStyle/>
          <a:p>
            <a:endParaRPr kumimoji="0" lang="en-US"/>
          </a:p>
        </p:txBody>
      </p:sp>
      <p:sp>
        <p:nvSpPr>
          <p:cNvPr id="5" name="Skaidrės numerio vietos rezervavimo ženklas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429445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lvl1pPr>
              <a:defRPr>
                <a:solidFill>
                  <a:schemeClr val="tx2"/>
                </a:solidFill>
              </a:defRPr>
            </a:lvl1pPr>
            <a:extLst/>
          </a:lstStyle>
          <a:p>
            <a:fld id="{E6F9B8CD-342D-4579-98EC-A8FD6B7370E1}" type="datetimeFigureOut">
              <a:rPr lang="en-US" smtClean="0"/>
              <a:pPr/>
              <a:t>9/25/19</a:t>
            </a:fld>
            <a:endParaRPr lang="en-US"/>
          </a:p>
        </p:txBody>
      </p:sp>
      <p:sp>
        <p:nvSpPr>
          <p:cNvPr id="3" name="Poraštės vietos rezervavimo ženklas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kaidrės numerio vietos rezervavimo ženklas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96659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ksto vietos rezervavimo ženklas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Turinio vietos rezervavimo ženklas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dirty="0"/>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375603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bg>
      <p:bgRef idx="1002">
        <a:schemeClr val="bg2"/>
      </p:bgRef>
    </p:bg>
    <p:spTree>
      <p:nvGrpSpPr>
        <p:cNvPr id="1" name=""/>
        <p:cNvGrpSpPr/>
        <p:nvPr/>
      </p:nvGrpSpPr>
      <p:grpSpPr>
        <a:xfrm>
          <a:off x="0" y="0"/>
          <a:ext cx="0" cy="0"/>
          <a:chOff x="0" y="0"/>
          <a:chExt cx="0" cy="0"/>
        </a:xfrm>
      </p:grpSpPr>
      <p:sp>
        <p:nvSpPr>
          <p:cNvPr id="8" name="Stačiakampis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tačiakampis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Antraštė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ksto vietos rezervavimo ženklas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Edit Master text styles</a:t>
            </a:r>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9/25/19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Paveikslėlio vietos rezervavimo ženklas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extLst>
      <p:ext uri="{BB962C8B-B14F-4D97-AF65-F5344CB8AC3E}">
        <p14:creationId xmlns:p14="http://schemas.microsoft.com/office/powerpoint/2010/main" val="18499232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tačiakampis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avadinimo vietos rezervavimo ženklas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lt-LT"/>
              <a:t>Spustelėkite, jei norite keisite ruoš. pav. stilių</a:t>
            </a:r>
            <a:endParaRPr kumimoji="0" lang="en-US"/>
          </a:p>
        </p:txBody>
      </p:sp>
      <p:sp>
        <p:nvSpPr>
          <p:cNvPr id="31" name="Teksto vietos rezervavimo ženklas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lt-LT"/>
              <a:t>Spustelėkite ruošinio teksto stiliams keisti</a:t>
            </a:r>
          </a:p>
          <a:p>
            <a:pPr lvl="1" eaLnBrk="1" latinLnBrk="0" hangingPunct="1"/>
            <a:r>
              <a:rPr kumimoji="0" lang="lt-LT"/>
              <a:t>Antras lygmuo</a:t>
            </a:r>
          </a:p>
          <a:p>
            <a:pPr lvl="2" eaLnBrk="1" latinLnBrk="0" hangingPunct="1"/>
            <a:r>
              <a:rPr kumimoji="0" lang="lt-LT"/>
              <a:t>Trečias lygmuo</a:t>
            </a:r>
          </a:p>
          <a:p>
            <a:pPr lvl="3" eaLnBrk="1" latinLnBrk="0" hangingPunct="1"/>
            <a:r>
              <a:rPr kumimoji="0" lang="lt-LT"/>
              <a:t>Ketvirtas lygmuo</a:t>
            </a:r>
          </a:p>
          <a:p>
            <a:pPr lvl="4" eaLnBrk="1" latinLnBrk="0" hangingPunct="1"/>
            <a:r>
              <a:rPr kumimoji="0" lang="lt-LT"/>
              <a:t>Penktas lygmuo</a:t>
            </a:r>
            <a:endParaRPr kumimoji="0" lang="en-US"/>
          </a:p>
        </p:txBody>
      </p:sp>
      <p:sp>
        <p:nvSpPr>
          <p:cNvPr id="27" name="Datos vietos rezervavimo ženklas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lgn="r" eaLnBrk="1" latinLnBrk="0" hangingPunct="1"/>
            <a:fld id="{E6F9B8CD-342D-4579-98EC-A8FD6B7370E1}" type="datetimeFigureOut">
              <a:rPr lang="en-US" smtClean="0"/>
              <a:pPr algn="r" eaLnBrk="1" latinLnBrk="0" hangingPunct="1"/>
              <a:t>9/25/19</a:t>
            </a:fld>
            <a:endParaRPr lang="en-US" dirty="0">
              <a:solidFill>
                <a:schemeClr val="tx2"/>
              </a:solidFill>
            </a:endParaRPr>
          </a:p>
        </p:txBody>
      </p:sp>
      <p:sp>
        <p:nvSpPr>
          <p:cNvPr id="4" name="Poraštės vietos rezervavimo ženklas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l" eaLnBrk="1" latinLnBrk="0" hangingPunct="1"/>
            <a:endParaRPr kumimoji="0" lang="en-US" dirty="0">
              <a:solidFill>
                <a:schemeClr val="tx2"/>
              </a:solidFill>
            </a:endParaRPr>
          </a:p>
        </p:txBody>
      </p:sp>
      <p:sp>
        <p:nvSpPr>
          <p:cNvPr id="16" name="Skaidrės numerio vietos rezervavimo ženklas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245725735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spd="slow">
    <p:wheel spokes="8"/>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MARKET</a:t>
            </a:r>
            <a:endParaRPr lang="en-US" dirty="0"/>
          </a:p>
        </p:txBody>
      </p:sp>
      <p:sp>
        <p:nvSpPr>
          <p:cNvPr id="3" name="Subtitle 2"/>
          <p:cNvSpPr>
            <a:spLocks noGrp="1"/>
          </p:cNvSpPr>
          <p:nvPr>
            <p:ph type="subTitle" idx="1"/>
          </p:nvPr>
        </p:nvSpPr>
        <p:spPr/>
        <p:txBody>
          <a:bodyPr/>
          <a:lstStyle/>
          <a:p>
            <a:r>
              <a:rPr lang="en-US"/>
              <a:t>Second lecture</a:t>
            </a:r>
            <a:endParaRPr lang="en-US" dirty="0"/>
          </a:p>
        </p:txBody>
      </p:sp>
    </p:spTree>
    <p:extLst>
      <p:ext uri="{BB962C8B-B14F-4D97-AF65-F5344CB8AC3E}">
        <p14:creationId xmlns:p14="http://schemas.microsoft.com/office/powerpoint/2010/main" val="262159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Marginal Cost</a:t>
            </a:r>
          </a:p>
        </p:txBody>
      </p:sp>
      <p:sp>
        <p:nvSpPr>
          <p:cNvPr id="3" name="Content Placeholder 2"/>
          <p:cNvSpPr>
            <a:spLocks noGrp="1"/>
          </p:cNvSpPr>
          <p:nvPr>
            <p:ph idx="1"/>
          </p:nvPr>
        </p:nvSpPr>
        <p:spPr/>
        <p:txBody>
          <a:bodyPr/>
          <a:lstStyle/>
          <a:p>
            <a:r>
              <a:rPr lang="en-US" dirty="0">
                <a:latin typeface="Arial"/>
                <a:cs typeface="Arial"/>
              </a:rPr>
              <a:t>Initially, marginal cost falls and then begins to rise.</a:t>
            </a:r>
          </a:p>
          <a:p>
            <a:endParaRPr lang="en-US" dirty="0"/>
          </a:p>
        </p:txBody>
      </p:sp>
    </p:spTree>
    <p:extLst>
      <p:ext uri="{BB962C8B-B14F-4D97-AF65-F5344CB8AC3E}">
        <p14:creationId xmlns:p14="http://schemas.microsoft.com/office/powerpoint/2010/main" val="249553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lstStyle/>
          <a:p>
            <a:r>
              <a:rPr lang="en-US" dirty="0"/>
              <a:t>Firm’s short-run supply curve</a:t>
            </a:r>
          </a:p>
        </p:txBody>
      </p:sp>
      <p:sp>
        <p:nvSpPr>
          <p:cNvPr id="3" name="Content Placeholder 2"/>
          <p:cNvSpPr>
            <a:spLocks noGrp="1"/>
          </p:cNvSpPr>
          <p:nvPr>
            <p:ph idx="1"/>
          </p:nvPr>
        </p:nvSpPr>
        <p:spPr/>
        <p:txBody>
          <a:bodyPr/>
          <a:lstStyle/>
          <a:p>
            <a:r>
              <a:rPr lang="en-US" dirty="0"/>
              <a:t>FIGURE 6.4.</a:t>
            </a:r>
          </a:p>
        </p:txBody>
      </p:sp>
      <p:pic>
        <p:nvPicPr>
          <p:cNvPr id="4" name="Picture 3" descr="Screen Shot 2014-09-14 at 22.14.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621804"/>
            <a:ext cx="8568952" cy="4995563"/>
          </a:xfrm>
          <a:prstGeom prst="rect">
            <a:avLst/>
          </a:prstGeom>
        </p:spPr>
      </p:pic>
    </p:spTree>
    <p:extLst>
      <p:ext uri="{BB962C8B-B14F-4D97-AF65-F5344CB8AC3E}">
        <p14:creationId xmlns:p14="http://schemas.microsoft.com/office/powerpoint/2010/main" val="7526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93025"/>
            <a:ext cx="8568952" cy="850106"/>
          </a:xfrm>
        </p:spPr>
        <p:txBody>
          <a:bodyPr>
            <a:normAutofit/>
          </a:bodyPr>
          <a:lstStyle/>
          <a:p>
            <a:r>
              <a:rPr lang="en-US" dirty="0"/>
              <a:t>Firm’s demand curve</a:t>
            </a:r>
          </a:p>
        </p:txBody>
      </p:sp>
      <p:sp>
        <p:nvSpPr>
          <p:cNvPr id="3" name="Content Placeholder 2"/>
          <p:cNvSpPr>
            <a:spLocks noGrp="1"/>
          </p:cNvSpPr>
          <p:nvPr>
            <p:ph idx="1"/>
          </p:nvPr>
        </p:nvSpPr>
        <p:spPr/>
        <p:txBody>
          <a:bodyPr/>
          <a:lstStyle/>
          <a:p>
            <a:endParaRPr lang="en-US" dirty="0"/>
          </a:p>
          <a:p>
            <a:r>
              <a:rPr lang="en-US" dirty="0"/>
              <a:t>Perfectly competitive market structure makes certain predictions as to firm and industry price and output in both short-run and long-run time periods. </a:t>
            </a:r>
          </a:p>
        </p:txBody>
      </p:sp>
    </p:spTree>
    <p:extLst>
      <p:ext uri="{BB962C8B-B14F-4D97-AF65-F5344CB8AC3E}">
        <p14:creationId xmlns:p14="http://schemas.microsoft.com/office/powerpoint/2010/main" val="153753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lstStyle/>
          <a:p>
            <a:r>
              <a:rPr lang="en-US" dirty="0"/>
              <a:t>Firm’s long-run supply curve</a:t>
            </a:r>
          </a:p>
        </p:txBody>
      </p:sp>
      <p:sp>
        <p:nvSpPr>
          <p:cNvPr id="3" name="Content Placeholder 2"/>
          <p:cNvSpPr>
            <a:spLocks noGrp="1"/>
          </p:cNvSpPr>
          <p:nvPr>
            <p:ph idx="1"/>
          </p:nvPr>
        </p:nvSpPr>
        <p:spPr/>
        <p:txBody>
          <a:bodyPr/>
          <a:lstStyle/>
          <a:p>
            <a:r>
              <a:rPr lang="en-US" dirty="0"/>
              <a:t>In the long-run period all costs, whether variable or fixed, must be covered, including normal profit often included in cost. </a:t>
            </a:r>
          </a:p>
          <a:p>
            <a:endParaRPr lang="en-US" dirty="0"/>
          </a:p>
          <a:p>
            <a:r>
              <a:rPr lang="en-US" dirty="0"/>
              <a:t>At any price below P2, AR&lt;ATC so that TR&lt;TC and no supply is worthwhile.</a:t>
            </a:r>
          </a:p>
          <a:p>
            <a:r>
              <a:rPr lang="en-US" dirty="0"/>
              <a:t>At any price above P2, AR&gt;ATC, so that TR&gt;TC and supply is worthwhile.</a:t>
            </a:r>
          </a:p>
        </p:txBody>
      </p:sp>
    </p:spTree>
    <p:extLst>
      <p:ext uri="{BB962C8B-B14F-4D97-AF65-F5344CB8AC3E}">
        <p14:creationId xmlns:p14="http://schemas.microsoft.com/office/powerpoint/2010/main" val="367215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6831"/>
            <a:ext cx="8568952" cy="850106"/>
          </a:xfrm>
        </p:spPr>
        <p:txBody>
          <a:bodyPr/>
          <a:lstStyle/>
          <a:p>
            <a:r>
              <a:rPr lang="en-US" dirty="0"/>
              <a:t>Industry supply curve</a:t>
            </a:r>
          </a:p>
        </p:txBody>
      </p:sp>
      <p:sp>
        <p:nvSpPr>
          <p:cNvPr id="3" name="Content Placeholder 2"/>
          <p:cNvSpPr>
            <a:spLocks noGrp="1"/>
          </p:cNvSpPr>
          <p:nvPr>
            <p:ph idx="1"/>
          </p:nvPr>
        </p:nvSpPr>
        <p:spPr/>
        <p:txBody>
          <a:bodyPr/>
          <a:lstStyle/>
          <a:p>
            <a:r>
              <a:rPr lang="en-US" dirty="0"/>
              <a:t>Figure 6.5</a:t>
            </a:r>
          </a:p>
        </p:txBody>
      </p:sp>
      <p:pic>
        <p:nvPicPr>
          <p:cNvPr id="4" name="Picture 3" descr="Screen Shot 2014-09-14 at 22.32.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756937"/>
            <a:ext cx="8374148" cy="4700010"/>
          </a:xfrm>
          <a:prstGeom prst="rect">
            <a:avLst/>
          </a:prstGeom>
        </p:spPr>
      </p:pic>
    </p:spTree>
    <p:extLst>
      <p:ext uri="{BB962C8B-B14F-4D97-AF65-F5344CB8AC3E}">
        <p14:creationId xmlns:p14="http://schemas.microsoft.com/office/powerpoint/2010/main" val="127319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39" y="792038"/>
            <a:ext cx="8854049" cy="850106"/>
          </a:xfrm>
        </p:spPr>
        <p:txBody>
          <a:bodyPr>
            <a:normAutofit fontScale="90000"/>
          </a:bodyPr>
          <a:lstStyle/>
          <a:p>
            <a:r>
              <a:rPr lang="en-US" sz="3200" dirty="0"/>
              <a:t>Five forces framework and industry’s profitability</a:t>
            </a:r>
          </a:p>
        </p:txBody>
      </p:sp>
      <p:sp>
        <p:nvSpPr>
          <p:cNvPr id="3" name="Content Placeholder 2"/>
          <p:cNvSpPr>
            <a:spLocks noGrp="1"/>
          </p:cNvSpPr>
          <p:nvPr>
            <p:ph idx="1"/>
          </p:nvPr>
        </p:nvSpPr>
        <p:spPr>
          <a:xfrm>
            <a:off x="395536" y="1642144"/>
            <a:ext cx="8568952" cy="4667176"/>
          </a:xfrm>
        </p:spPr>
        <p:txBody>
          <a:bodyPr/>
          <a:lstStyle/>
          <a:p>
            <a:r>
              <a:rPr lang="en-US" sz="2400" b="1" dirty="0"/>
              <a:t>Entry</a:t>
            </a:r>
            <a:r>
              <a:rPr lang="en-US" sz="2400" dirty="0"/>
              <a:t> heightens competition and reduces the margins of existing firms in a wide variety of industry settings.</a:t>
            </a:r>
          </a:p>
          <a:p>
            <a:endParaRPr lang="en-US" sz="2400" dirty="0"/>
          </a:p>
          <a:p>
            <a:r>
              <a:rPr lang="en-US" sz="2400" b="1" dirty="0"/>
              <a:t>Power of Input Suppliers</a:t>
            </a:r>
            <a:r>
              <a:rPr lang="en-US" sz="2400" dirty="0"/>
              <a:t>. Industry profits tend to be lower when suppliers have the power to negotiate favorable terms for their inputs.</a:t>
            </a:r>
          </a:p>
          <a:p>
            <a:endParaRPr lang="en-US" sz="2400" b="1" dirty="0"/>
          </a:p>
          <a:p>
            <a:r>
              <a:rPr lang="en-US" sz="2400" b="1" dirty="0"/>
              <a:t>Power of Buyers. </a:t>
            </a:r>
            <a:r>
              <a:rPr lang="en-US" sz="2400" dirty="0"/>
              <a:t>Industry profits tend to be lower when customers or buyers have the power to negotiate favorable terms for the products or services produced in the industry.</a:t>
            </a:r>
          </a:p>
        </p:txBody>
      </p:sp>
    </p:spTree>
    <p:extLst>
      <p:ext uri="{BB962C8B-B14F-4D97-AF65-F5344CB8AC3E}">
        <p14:creationId xmlns:p14="http://schemas.microsoft.com/office/powerpoint/2010/main" val="395662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1699"/>
            <a:ext cx="8964488" cy="733126"/>
          </a:xfrm>
        </p:spPr>
        <p:txBody>
          <a:bodyPr>
            <a:normAutofit fontScale="90000"/>
          </a:bodyPr>
          <a:lstStyle/>
          <a:p>
            <a:r>
              <a:rPr lang="en-US" sz="3200" dirty="0"/>
              <a:t>Five forces framework and industry’s profitability</a:t>
            </a:r>
          </a:p>
        </p:txBody>
      </p:sp>
      <p:sp>
        <p:nvSpPr>
          <p:cNvPr id="3" name="Content Placeholder 2"/>
          <p:cNvSpPr>
            <a:spLocks noGrp="1"/>
          </p:cNvSpPr>
          <p:nvPr>
            <p:ph idx="1"/>
          </p:nvPr>
        </p:nvSpPr>
        <p:spPr>
          <a:xfrm>
            <a:off x="395536" y="1504825"/>
            <a:ext cx="8568952" cy="4804495"/>
          </a:xfrm>
        </p:spPr>
        <p:txBody>
          <a:bodyPr/>
          <a:lstStyle/>
          <a:p>
            <a:endParaRPr lang="en-US" sz="2400" b="1" dirty="0"/>
          </a:p>
          <a:p>
            <a:r>
              <a:rPr lang="en-US" sz="2400" b="1" dirty="0"/>
              <a:t>Industry Rivalry. </a:t>
            </a:r>
            <a:r>
              <a:rPr lang="en-US" sz="2400" dirty="0"/>
              <a:t>Rivalry tends to be less intense (and hence the likelihood of sustaining profits is higher) in concentrated industries—that is, those with relatively few firms.</a:t>
            </a:r>
          </a:p>
          <a:p>
            <a:endParaRPr lang="en-US" sz="2400" dirty="0"/>
          </a:p>
          <a:p>
            <a:r>
              <a:rPr lang="en-US" sz="2400" b="1" dirty="0"/>
              <a:t>Substitutes and Complements.</a:t>
            </a:r>
            <a:r>
              <a:rPr lang="en-US" sz="2400" dirty="0"/>
              <a:t> The level and sustainability of industry profits also depend on the price and value of interrelated products and services.</a:t>
            </a:r>
          </a:p>
        </p:txBody>
      </p:sp>
    </p:spTree>
    <p:extLst>
      <p:ext uri="{BB962C8B-B14F-4D97-AF65-F5344CB8AC3E}">
        <p14:creationId xmlns:p14="http://schemas.microsoft.com/office/powerpoint/2010/main" val="159676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Short-run equilibrium (1)</a:t>
            </a:r>
          </a:p>
        </p:txBody>
      </p:sp>
      <p:sp>
        <p:nvSpPr>
          <p:cNvPr id="3" name="Content Placeholder 2"/>
          <p:cNvSpPr>
            <a:spLocks noGrp="1"/>
          </p:cNvSpPr>
          <p:nvPr>
            <p:ph idx="1"/>
          </p:nvPr>
        </p:nvSpPr>
        <p:spPr/>
        <p:txBody>
          <a:bodyPr/>
          <a:lstStyle/>
          <a:p>
            <a:r>
              <a:rPr lang="en-US" dirty="0"/>
              <a:t>Figure 6.6.</a:t>
            </a:r>
          </a:p>
          <a:p>
            <a:endParaRPr lang="en-US" dirty="0"/>
          </a:p>
          <a:p>
            <a:pPr algn="ctr"/>
            <a:r>
              <a:rPr lang="en-US" dirty="0"/>
              <a:t>P=AR=MR=MC</a:t>
            </a:r>
          </a:p>
        </p:txBody>
      </p:sp>
      <p:pic>
        <p:nvPicPr>
          <p:cNvPr id="4" name="Picture 3" descr="Screen Shot 2014-09-14 at 22.4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5" y="2132856"/>
            <a:ext cx="8146885" cy="4725144"/>
          </a:xfrm>
          <a:prstGeom prst="rect">
            <a:avLst/>
          </a:prstGeom>
        </p:spPr>
      </p:pic>
    </p:spTree>
    <p:extLst>
      <p:ext uri="{BB962C8B-B14F-4D97-AF65-F5344CB8AC3E}">
        <p14:creationId xmlns:p14="http://schemas.microsoft.com/office/powerpoint/2010/main" val="111111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Long-run equilibrium</a:t>
            </a:r>
          </a:p>
        </p:txBody>
      </p:sp>
      <p:sp>
        <p:nvSpPr>
          <p:cNvPr id="3" name="Content Placeholder 2"/>
          <p:cNvSpPr>
            <a:spLocks noGrp="1"/>
          </p:cNvSpPr>
          <p:nvPr>
            <p:ph idx="1"/>
          </p:nvPr>
        </p:nvSpPr>
        <p:spPr/>
        <p:txBody>
          <a:bodyPr/>
          <a:lstStyle/>
          <a:p>
            <a:r>
              <a:rPr lang="en-US" dirty="0"/>
              <a:t>Figure 6.7</a:t>
            </a:r>
          </a:p>
          <a:p>
            <a:endParaRPr lang="en-US" dirty="0"/>
          </a:p>
          <a:p>
            <a:pPr algn="ctr"/>
            <a:r>
              <a:rPr lang="en-US" dirty="0"/>
              <a:t>P=AR=MR=MC=ATC</a:t>
            </a:r>
          </a:p>
        </p:txBody>
      </p:sp>
      <p:pic>
        <p:nvPicPr>
          <p:cNvPr id="5" name="Picture 4" descr="Screen Shot 2014-09-14 at 22.4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8" y="2046858"/>
            <a:ext cx="8662736" cy="4503668"/>
          </a:xfrm>
          <a:prstGeom prst="rect">
            <a:avLst/>
          </a:prstGeom>
        </p:spPr>
      </p:pic>
    </p:spTree>
    <p:extLst>
      <p:ext uri="{BB962C8B-B14F-4D97-AF65-F5344CB8AC3E}">
        <p14:creationId xmlns:p14="http://schemas.microsoft.com/office/powerpoint/2010/main" val="99271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3455"/>
            <a:ext cx="8568952" cy="588535"/>
          </a:xfrm>
        </p:spPr>
        <p:txBody>
          <a:bodyPr>
            <a:normAutofit fontScale="90000"/>
          </a:bodyPr>
          <a:lstStyle/>
          <a:p>
            <a:r>
              <a:rPr lang="en-US" dirty="0"/>
              <a:t>Perfect competition and efficiency (1)</a:t>
            </a:r>
          </a:p>
        </p:txBody>
      </p:sp>
      <p:sp>
        <p:nvSpPr>
          <p:cNvPr id="3" name="Content Placeholder 2"/>
          <p:cNvSpPr>
            <a:spLocks noGrp="1"/>
          </p:cNvSpPr>
          <p:nvPr>
            <p:ph idx="1"/>
          </p:nvPr>
        </p:nvSpPr>
        <p:spPr>
          <a:xfrm>
            <a:off x="395536" y="1421991"/>
            <a:ext cx="8568952" cy="4887329"/>
          </a:xfrm>
        </p:spPr>
        <p:txBody>
          <a:bodyPr/>
          <a:lstStyle/>
          <a:p>
            <a:endParaRPr lang="en-US" dirty="0"/>
          </a:p>
          <a:p>
            <a:r>
              <a:rPr lang="en-US" dirty="0"/>
              <a:t>Productive efficiency. To achieve productive efficiency (or cost efficiency) a firm must use its resource in such a way as to produce at the lowest possible cost per unit of output. Therefore, productive efficiency is achieved at the lowest point on a firm’s long-run average total cost curve.</a:t>
            </a:r>
          </a:p>
        </p:txBody>
      </p:sp>
    </p:spTree>
    <p:extLst>
      <p:ext uri="{BB962C8B-B14F-4D97-AF65-F5344CB8AC3E}">
        <p14:creationId xmlns:p14="http://schemas.microsoft.com/office/powerpoint/2010/main" val="338349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topic</a:t>
            </a:r>
          </a:p>
        </p:txBody>
      </p:sp>
      <p:sp>
        <p:nvSpPr>
          <p:cNvPr id="3" name="Content Placeholder 2"/>
          <p:cNvSpPr>
            <a:spLocks noGrp="1"/>
          </p:cNvSpPr>
          <p:nvPr>
            <p:ph idx="1"/>
          </p:nvPr>
        </p:nvSpPr>
        <p:spPr/>
        <p:txBody>
          <a:bodyPr/>
          <a:lstStyle/>
          <a:p>
            <a:r>
              <a:rPr lang="en-US" dirty="0"/>
              <a:t>To understand differences among different market systems. </a:t>
            </a:r>
          </a:p>
          <a:p>
            <a:r>
              <a:rPr lang="en-US" dirty="0"/>
              <a:t>To understand peculiarities of monopoly, oligopoly and perfect competition.</a:t>
            </a:r>
          </a:p>
          <a:p>
            <a:r>
              <a:rPr lang="en-US" dirty="0"/>
              <a:t>To define marginal cost and marginal revenue</a:t>
            </a:r>
          </a:p>
        </p:txBody>
      </p:sp>
    </p:spTree>
    <p:extLst>
      <p:ext uri="{BB962C8B-B14F-4D97-AF65-F5344CB8AC3E}">
        <p14:creationId xmlns:p14="http://schemas.microsoft.com/office/powerpoint/2010/main" val="399200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38790"/>
            <a:ext cx="8568952" cy="566035"/>
          </a:xfrm>
        </p:spPr>
        <p:txBody>
          <a:bodyPr>
            <a:normAutofit fontScale="90000"/>
          </a:bodyPr>
          <a:lstStyle/>
          <a:p>
            <a:r>
              <a:rPr lang="en-US" dirty="0"/>
              <a:t>Perfect competition and efficiency (2)</a:t>
            </a:r>
          </a:p>
        </p:txBody>
      </p:sp>
      <p:sp>
        <p:nvSpPr>
          <p:cNvPr id="3" name="Content Placeholder 2"/>
          <p:cNvSpPr>
            <a:spLocks noGrp="1"/>
          </p:cNvSpPr>
          <p:nvPr>
            <p:ph idx="1"/>
          </p:nvPr>
        </p:nvSpPr>
        <p:spPr>
          <a:xfrm>
            <a:off x="395536" y="1670494"/>
            <a:ext cx="8568952" cy="4638826"/>
          </a:xfrm>
        </p:spPr>
        <p:txBody>
          <a:bodyPr/>
          <a:lstStyle/>
          <a:p>
            <a:r>
              <a:rPr lang="en-US" dirty="0" err="1"/>
              <a:t>Allocative</a:t>
            </a:r>
            <a:r>
              <a:rPr lang="en-US" dirty="0"/>
              <a:t> efficiency. To achieve </a:t>
            </a:r>
            <a:r>
              <a:rPr lang="en-US" dirty="0" err="1"/>
              <a:t>allocative</a:t>
            </a:r>
            <a:r>
              <a:rPr lang="en-US" dirty="0"/>
              <a:t> efficiency it should not be  possible to make someone better off by a reallocation of resources without, at the same time, making someone worse off.</a:t>
            </a:r>
          </a:p>
        </p:txBody>
      </p:sp>
    </p:spTree>
    <p:extLst>
      <p:ext uri="{BB962C8B-B14F-4D97-AF65-F5344CB8AC3E}">
        <p14:creationId xmlns:p14="http://schemas.microsoft.com/office/powerpoint/2010/main" val="1979560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Monopoly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087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Monopoly</a:t>
            </a:r>
          </a:p>
        </p:txBody>
      </p:sp>
      <p:sp>
        <p:nvSpPr>
          <p:cNvPr id="3" name="Content Placeholder 2"/>
          <p:cNvSpPr>
            <a:spLocks noGrp="1"/>
          </p:cNvSpPr>
          <p:nvPr>
            <p:ph idx="1"/>
          </p:nvPr>
        </p:nvSpPr>
        <p:spPr>
          <a:xfrm>
            <a:off x="228600" y="2132856"/>
            <a:ext cx="8735888" cy="4176464"/>
          </a:xfrm>
        </p:spPr>
        <p:txBody>
          <a:bodyPr/>
          <a:lstStyle/>
          <a:p>
            <a:r>
              <a:rPr lang="en-US" dirty="0"/>
              <a:t>A monopoly is a market structure in which there is a single supplier of a product.</a:t>
            </a:r>
          </a:p>
          <a:p>
            <a:r>
              <a:rPr lang="en-US" dirty="0"/>
              <a:t>The monopoly firm (monopolist):</a:t>
            </a:r>
          </a:p>
          <a:p>
            <a:pPr lvl="1"/>
            <a:r>
              <a:rPr lang="en-US" dirty="0"/>
              <a:t>May be small or large.</a:t>
            </a:r>
          </a:p>
          <a:p>
            <a:pPr lvl="1"/>
            <a:r>
              <a:rPr lang="en-US" dirty="0"/>
              <a:t>Must be the ONLY supplier of the product.</a:t>
            </a:r>
          </a:p>
          <a:p>
            <a:pPr lvl="1"/>
            <a:r>
              <a:rPr lang="en-US" dirty="0"/>
              <a:t>Sells a product for which there are NO close substitutes.</a:t>
            </a:r>
          </a:p>
          <a:p>
            <a:r>
              <a:rPr lang="en-US" dirty="0"/>
              <a:t>Monopolies are fairly common: local utility companies, local cable providers, etc.</a:t>
            </a:r>
          </a:p>
          <a:p>
            <a:endParaRPr lang="en-US" dirty="0"/>
          </a:p>
        </p:txBody>
      </p:sp>
    </p:spTree>
    <p:extLst>
      <p:ext uri="{BB962C8B-B14F-4D97-AF65-F5344CB8AC3E}">
        <p14:creationId xmlns:p14="http://schemas.microsoft.com/office/powerpoint/2010/main" val="565912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Types of Monopolies</a:t>
            </a:r>
            <a:endParaRPr lang="en-US" dirty="0"/>
          </a:p>
        </p:txBody>
      </p:sp>
      <p:sp>
        <p:nvSpPr>
          <p:cNvPr id="3" name="Content Placeholder 2"/>
          <p:cNvSpPr>
            <a:spLocks noGrp="1"/>
          </p:cNvSpPr>
          <p:nvPr>
            <p:ph idx="1"/>
          </p:nvPr>
        </p:nvSpPr>
        <p:spPr/>
        <p:txBody>
          <a:bodyPr/>
          <a:lstStyle/>
          <a:p>
            <a:pPr>
              <a:buClr>
                <a:schemeClr val="tx1"/>
              </a:buClr>
            </a:pPr>
            <a:r>
              <a:rPr lang="en-US" sz="2000" b="1" dirty="0">
                <a:solidFill>
                  <a:srgbClr val="0033CC"/>
                </a:solidFill>
                <a:latin typeface="Arial"/>
                <a:cs typeface="Arial"/>
              </a:rPr>
              <a:t>Natural monopoly</a:t>
            </a:r>
            <a:r>
              <a:rPr lang="en-US" sz="2000" dirty="0">
                <a:latin typeface="Arial"/>
                <a:cs typeface="Arial"/>
              </a:rPr>
              <a:t>: A monopoly that arises from economies of scale. The economies of scale arise from natural supply and demand conditions, and not from government actions.</a:t>
            </a:r>
          </a:p>
          <a:p>
            <a:pPr>
              <a:buClr>
                <a:schemeClr val="tx1"/>
              </a:buClr>
            </a:pPr>
            <a:r>
              <a:rPr lang="en-US" sz="2000" b="1" dirty="0">
                <a:solidFill>
                  <a:srgbClr val="0033CC"/>
                </a:solidFill>
                <a:latin typeface="Arial"/>
                <a:cs typeface="Arial"/>
              </a:rPr>
              <a:t>Local monopoly</a:t>
            </a:r>
            <a:r>
              <a:rPr lang="en-US" sz="2000" dirty="0">
                <a:latin typeface="Arial"/>
                <a:cs typeface="Arial"/>
              </a:rPr>
              <a:t>: a monopoly that exists in a limited geographic area.</a:t>
            </a:r>
          </a:p>
          <a:p>
            <a:pPr>
              <a:buClr>
                <a:schemeClr val="tx1"/>
              </a:buClr>
            </a:pPr>
            <a:r>
              <a:rPr lang="en-US" sz="2000" b="1" dirty="0">
                <a:solidFill>
                  <a:srgbClr val="0033CC"/>
                </a:solidFill>
                <a:latin typeface="Arial"/>
                <a:cs typeface="Arial"/>
              </a:rPr>
              <a:t>Regulated monopoly</a:t>
            </a:r>
            <a:r>
              <a:rPr lang="en-US" sz="2000" dirty="0">
                <a:latin typeface="Arial"/>
                <a:cs typeface="Arial"/>
              </a:rPr>
              <a:t>: a monopoly firm whose behavior is overseen by a government entity.</a:t>
            </a:r>
          </a:p>
          <a:p>
            <a:pPr>
              <a:buClr>
                <a:schemeClr val="tx1"/>
              </a:buClr>
            </a:pPr>
            <a:r>
              <a:rPr lang="en-US" sz="2000" b="1" dirty="0">
                <a:solidFill>
                  <a:srgbClr val="0033CC"/>
                </a:solidFill>
                <a:latin typeface="Arial"/>
                <a:cs typeface="Arial"/>
              </a:rPr>
              <a:t>Monopolistic power</a:t>
            </a:r>
            <a:r>
              <a:rPr lang="en-US" sz="2000" dirty="0">
                <a:latin typeface="Arial"/>
                <a:cs typeface="Arial"/>
              </a:rPr>
              <a:t>: market power, the power to set prices.</a:t>
            </a:r>
          </a:p>
          <a:p>
            <a:pPr>
              <a:buClr>
                <a:schemeClr val="tx1"/>
              </a:buClr>
            </a:pPr>
            <a:r>
              <a:rPr lang="en-US" sz="2000" b="1" dirty="0" err="1">
                <a:solidFill>
                  <a:srgbClr val="0033CC"/>
                </a:solidFill>
                <a:latin typeface="Arial"/>
                <a:cs typeface="Arial"/>
              </a:rPr>
              <a:t>Monopolisation</a:t>
            </a:r>
            <a:r>
              <a:rPr lang="en-US" sz="2000" dirty="0">
                <a:latin typeface="Arial"/>
                <a:cs typeface="Arial"/>
              </a:rPr>
              <a:t>: an attempt by a firm to dominate a market or become a monopoly</a:t>
            </a:r>
            <a:r>
              <a:rPr lang="en-US" dirty="0">
                <a:latin typeface="Arial"/>
                <a:cs typeface="Arial"/>
              </a:rPr>
              <a:t>.</a:t>
            </a:r>
          </a:p>
          <a:p>
            <a:endParaRPr lang="en-US" dirty="0"/>
          </a:p>
        </p:txBody>
      </p:sp>
    </p:spTree>
    <p:extLst>
      <p:ext uri="{BB962C8B-B14F-4D97-AF65-F5344CB8AC3E}">
        <p14:creationId xmlns:p14="http://schemas.microsoft.com/office/powerpoint/2010/main" val="11734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363296"/>
          </a:xfrm>
        </p:spPr>
        <p:txBody>
          <a:bodyPr>
            <a:normAutofit fontScale="90000"/>
          </a:bodyPr>
          <a:lstStyle/>
          <a:p>
            <a:r>
              <a:rPr lang="en-US" dirty="0">
                <a:latin typeface="Arial"/>
                <a:cs typeface="Arial"/>
              </a:rPr>
              <a:t>Creation of Monopolies</a:t>
            </a:r>
          </a:p>
        </p:txBody>
      </p:sp>
      <p:sp>
        <p:nvSpPr>
          <p:cNvPr id="3" name="Content Placeholder 2"/>
          <p:cNvSpPr>
            <a:spLocks noGrp="1"/>
          </p:cNvSpPr>
          <p:nvPr>
            <p:ph idx="1"/>
          </p:nvPr>
        </p:nvSpPr>
        <p:spPr>
          <a:xfrm>
            <a:off x="395536" y="1822357"/>
            <a:ext cx="8568952" cy="4486963"/>
          </a:xfrm>
        </p:spPr>
        <p:txBody>
          <a:bodyPr>
            <a:normAutofit lnSpcReduction="10000"/>
          </a:bodyPr>
          <a:lstStyle/>
          <a:p>
            <a:r>
              <a:rPr lang="en-US" sz="2600" dirty="0">
                <a:solidFill>
                  <a:srgbClr val="000000"/>
                </a:solidFill>
                <a:latin typeface="Arial"/>
                <a:cs typeface="Arial"/>
              </a:rPr>
              <a:t>Monopolies often arise as a result of barriers to entry.</a:t>
            </a:r>
            <a:br>
              <a:rPr lang="en-US" sz="2600" dirty="0">
                <a:solidFill>
                  <a:srgbClr val="000000"/>
                </a:solidFill>
                <a:latin typeface="Arial"/>
                <a:cs typeface="Arial"/>
              </a:rPr>
            </a:br>
            <a:endParaRPr lang="en-US" sz="2000" dirty="0">
              <a:solidFill>
                <a:srgbClr val="000000"/>
              </a:solidFill>
              <a:latin typeface="Arial"/>
              <a:cs typeface="Arial"/>
            </a:endParaRPr>
          </a:p>
          <a:p>
            <a:pPr>
              <a:buClr>
                <a:schemeClr val="tx1"/>
              </a:buClr>
            </a:pPr>
            <a:r>
              <a:rPr lang="en-US" sz="2600" b="1" dirty="0">
                <a:solidFill>
                  <a:srgbClr val="000000"/>
                </a:solidFill>
                <a:latin typeface="Arial"/>
                <a:cs typeface="Arial"/>
              </a:rPr>
              <a:t>Barrier to entry</a:t>
            </a:r>
            <a:r>
              <a:rPr lang="en-US" sz="2600" dirty="0">
                <a:solidFill>
                  <a:srgbClr val="000000"/>
                </a:solidFill>
                <a:latin typeface="Arial"/>
                <a:cs typeface="Arial"/>
              </a:rPr>
              <a:t>: anything that impedes the ability of firms to begin a new business in an industry in which existing firms are earning positive economic profits. </a:t>
            </a:r>
            <a:br>
              <a:rPr lang="en-US" sz="2600" dirty="0">
                <a:solidFill>
                  <a:srgbClr val="000000"/>
                </a:solidFill>
                <a:latin typeface="Arial"/>
                <a:cs typeface="Arial"/>
              </a:rPr>
            </a:br>
            <a:endParaRPr lang="en-US" sz="2000" dirty="0">
              <a:solidFill>
                <a:srgbClr val="000000"/>
              </a:solidFill>
              <a:latin typeface="Arial"/>
              <a:cs typeface="Arial"/>
            </a:endParaRPr>
          </a:p>
          <a:p>
            <a:r>
              <a:rPr lang="en-US" sz="2600" dirty="0">
                <a:solidFill>
                  <a:srgbClr val="000000"/>
                </a:solidFill>
                <a:latin typeface="Arial"/>
                <a:cs typeface="Arial"/>
              </a:rPr>
              <a:t>There are three general classes of barriers to entry:</a:t>
            </a:r>
          </a:p>
          <a:p>
            <a:pPr lvl="1"/>
            <a:r>
              <a:rPr lang="en-US" sz="2600" dirty="0">
                <a:solidFill>
                  <a:srgbClr val="000000"/>
                </a:solidFill>
                <a:latin typeface="Arial"/>
                <a:cs typeface="Arial"/>
              </a:rPr>
              <a:t>Natural barriers, the most common being </a:t>
            </a:r>
            <a:r>
              <a:rPr lang="en-US" sz="2600" b="1" dirty="0">
                <a:solidFill>
                  <a:srgbClr val="000000"/>
                </a:solidFill>
                <a:latin typeface="Arial"/>
                <a:cs typeface="Arial"/>
              </a:rPr>
              <a:t>economies of scale</a:t>
            </a:r>
          </a:p>
          <a:p>
            <a:pPr lvl="1">
              <a:buClr>
                <a:schemeClr val="tx1"/>
              </a:buClr>
            </a:pPr>
            <a:r>
              <a:rPr lang="en-US" sz="2600" b="1" dirty="0">
                <a:solidFill>
                  <a:srgbClr val="000000"/>
                </a:solidFill>
                <a:latin typeface="Arial"/>
                <a:cs typeface="Arial"/>
              </a:rPr>
              <a:t>Actions by firms</a:t>
            </a:r>
            <a:r>
              <a:rPr lang="en-US" sz="2600" dirty="0">
                <a:solidFill>
                  <a:srgbClr val="000000"/>
                </a:solidFill>
                <a:latin typeface="Arial"/>
                <a:cs typeface="Arial"/>
              </a:rPr>
              <a:t> to keep other firms out</a:t>
            </a:r>
          </a:p>
          <a:p>
            <a:pPr lvl="1">
              <a:buClr>
                <a:schemeClr val="tx1"/>
              </a:buClr>
            </a:pPr>
            <a:r>
              <a:rPr lang="en-US" sz="2600" b="1" dirty="0">
                <a:solidFill>
                  <a:srgbClr val="000000"/>
                </a:solidFill>
                <a:latin typeface="Arial"/>
                <a:cs typeface="Arial"/>
              </a:rPr>
              <a:t>Government (legal) barriers</a:t>
            </a:r>
          </a:p>
          <a:p>
            <a:endParaRPr lang="en-US" dirty="0"/>
          </a:p>
        </p:txBody>
      </p:sp>
    </p:spTree>
    <p:extLst>
      <p:ext uri="{BB962C8B-B14F-4D97-AF65-F5344CB8AC3E}">
        <p14:creationId xmlns:p14="http://schemas.microsoft.com/office/powerpoint/2010/main" val="3406675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75860"/>
            <a:ext cx="8568952" cy="570383"/>
          </a:xfrm>
        </p:spPr>
        <p:txBody>
          <a:bodyPr>
            <a:normAutofit fontScale="90000"/>
          </a:bodyPr>
          <a:lstStyle/>
          <a:p>
            <a:r>
              <a:rPr lang="en-US" sz="3600" dirty="0"/>
              <a:t>Main Characteristics of Pure Monopoly</a:t>
            </a:r>
          </a:p>
        </p:txBody>
      </p:sp>
      <p:sp>
        <p:nvSpPr>
          <p:cNvPr id="3" name="Content Placeholder 2"/>
          <p:cNvSpPr>
            <a:spLocks noGrp="1"/>
          </p:cNvSpPr>
          <p:nvPr>
            <p:ph idx="1"/>
          </p:nvPr>
        </p:nvSpPr>
        <p:spPr>
          <a:xfrm>
            <a:off x="395536" y="1825966"/>
            <a:ext cx="8568952" cy="4483354"/>
          </a:xfrm>
        </p:spPr>
        <p:txBody>
          <a:bodyPr/>
          <a:lstStyle/>
          <a:p>
            <a:r>
              <a:rPr lang="en-US" b="1" dirty="0"/>
              <a:t>Single seller</a:t>
            </a:r>
            <a:r>
              <a:rPr lang="en-US" dirty="0"/>
              <a:t>. A pure, or absolute, monopoly is an industry in which a single firm is the sole producer of a specific good or the sole supplier of a service; the firm and the industry are synonymous.</a:t>
            </a:r>
          </a:p>
          <a:p>
            <a:endParaRPr lang="en-US" dirty="0"/>
          </a:p>
          <a:p>
            <a:r>
              <a:rPr lang="en-US" b="1" dirty="0"/>
              <a:t>No close substitutes. </a:t>
            </a:r>
            <a:r>
              <a:rPr lang="en-US" dirty="0"/>
              <a:t>A pure monopoly’s product is unique in that there are no close substitutes. The consumer who chooses not to buy the monopolized product must do without it.</a:t>
            </a:r>
          </a:p>
        </p:txBody>
      </p:sp>
    </p:spTree>
    <p:extLst>
      <p:ext uri="{BB962C8B-B14F-4D97-AF65-F5344CB8AC3E}">
        <p14:creationId xmlns:p14="http://schemas.microsoft.com/office/powerpoint/2010/main" val="1835252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39172"/>
            <a:ext cx="8568952" cy="515159"/>
          </a:xfrm>
        </p:spPr>
        <p:txBody>
          <a:bodyPr>
            <a:normAutofit fontScale="90000"/>
          </a:bodyPr>
          <a:lstStyle/>
          <a:p>
            <a:r>
              <a:rPr lang="en-US" sz="3600" dirty="0"/>
              <a:t>Main Characteristics of Pure Monopoly</a:t>
            </a:r>
          </a:p>
        </p:txBody>
      </p:sp>
      <p:sp>
        <p:nvSpPr>
          <p:cNvPr id="3" name="Content Placeholder 2"/>
          <p:cNvSpPr>
            <a:spLocks noGrp="1"/>
          </p:cNvSpPr>
          <p:nvPr>
            <p:ph idx="1"/>
          </p:nvPr>
        </p:nvSpPr>
        <p:spPr>
          <a:xfrm>
            <a:off x="395536" y="1615271"/>
            <a:ext cx="8568952" cy="4694049"/>
          </a:xfrm>
        </p:spPr>
        <p:txBody>
          <a:bodyPr/>
          <a:lstStyle/>
          <a:p>
            <a:r>
              <a:rPr lang="en-US" sz="2400" b="1" dirty="0"/>
              <a:t>Price maker. </a:t>
            </a:r>
            <a:r>
              <a:rPr lang="en-US" sz="2400" dirty="0"/>
              <a:t>The pure monopolist controls the total quantity supplied and thus has considerable control over price; it is a price maker (unlike a pure competitor, which has no such control and therefore is a price taker).</a:t>
            </a:r>
          </a:p>
          <a:p>
            <a:endParaRPr lang="en-US" sz="2400" dirty="0"/>
          </a:p>
          <a:p>
            <a:r>
              <a:rPr lang="en-US" sz="2400" b="1" dirty="0"/>
              <a:t>Blocked entry</a:t>
            </a:r>
            <a:r>
              <a:rPr lang="en-US" sz="2400" dirty="0"/>
              <a:t>. A pure monopolist has no immediate competitors because certain barriers keep potential competitors from entering the industry. Those barriers may be economic, technological, legal, or of some other type. But entry is totally blocked in pure </a:t>
            </a:r>
            <a:r>
              <a:rPr lang="hu-HU" sz="2400" dirty="0"/>
              <a:t>monopoly.</a:t>
            </a:r>
            <a:endParaRPr lang="en-US" sz="2400" dirty="0"/>
          </a:p>
        </p:txBody>
      </p:sp>
    </p:spTree>
    <p:extLst>
      <p:ext uri="{BB962C8B-B14F-4D97-AF65-F5344CB8AC3E}">
        <p14:creationId xmlns:p14="http://schemas.microsoft.com/office/powerpoint/2010/main" val="346141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366"/>
            <a:ext cx="8568952" cy="542771"/>
          </a:xfrm>
        </p:spPr>
        <p:txBody>
          <a:bodyPr>
            <a:normAutofit fontScale="90000"/>
          </a:bodyPr>
          <a:lstStyle/>
          <a:p>
            <a:r>
              <a:rPr lang="en-US" sz="3600" dirty="0"/>
              <a:t>Main Characteristics of Pure Monopoly</a:t>
            </a:r>
          </a:p>
        </p:txBody>
      </p:sp>
      <p:sp>
        <p:nvSpPr>
          <p:cNvPr id="3" name="Content Placeholder 2"/>
          <p:cNvSpPr>
            <a:spLocks noGrp="1"/>
          </p:cNvSpPr>
          <p:nvPr>
            <p:ph idx="1"/>
          </p:nvPr>
        </p:nvSpPr>
        <p:spPr>
          <a:xfrm>
            <a:off x="395536" y="1573854"/>
            <a:ext cx="8568952" cy="4735466"/>
          </a:xfrm>
        </p:spPr>
        <p:txBody>
          <a:bodyPr/>
          <a:lstStyle/>
          <a:p>
            <a:pPr marL="0" indent="0">
              <a:buNone/>
            </a:pPr>
            <a:endParaRPr lang="en-US" dirty="0"/>
          </a:p>
          <a:p>
            <a:r>
              <a:rPr lang="en-US" b="1" dirty="0"/>
              <a:t>Non-price competition. </a:t>
            </a:r>
            <a:r>
              <a:rPr lang="en-US" dirty="0"/>
              <a:t>The product produced by a pure monopolist may be either standardized.</a:t>
            </a:r>
          </a:p>
          <a:p>
            <a:endParaRPr lang="en-US" dirty="0"/>
          </a:p>
          <a:p>
            <a:r>
              <a:rPr lang="en-US" dirty="0"/>
              <a:t>Monopolists that have standardized products engage mainly in public relations advertising whereas those with differentiated products sometimes advertise their products’ attributes.</a:t>
            </a:r>
          </a:p>
        </p:txBody>
      </p:sp>
    </p:spTree>
    <p:extLst>
      <p:ext uri="{BB962C8B-B14F-4D97-AF65-F5344CB8AC3E}">
        <p14:creationId xmlns:p14="http://schemas.microsoft.com/office/powerpoint/2010/main" val="366450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48249"/>
            <a:ext cx="8568952" cy="832691"/>
          </a:xfrm>
        </p:spPr>
        <p:txBody>
          <a:bodyPr>
            <a:normAutofit fontScale="90000"/>
          </a:bodyPr>
          <a:lstStyle/>
          <a:p>
            <a:r>
              <a:rPr lang="en-US" sz="3200" dirty="0"/>
              <a:t>Legal Barriers to Entry: Patents and Licenses</a:t>
            </a:r>
          </a:p>
        </p:txBody>
      </p:sp>
      <p:sp>
        <p:nvSpPr>
          <p:cNvPr id="3" name="Content Placeholder 2"/>
          <p:cNvSpPr>
            <a:spLocks noGrp="1"/>
          </p:cNvSpPr>
          <p:nvPr>
            <p:ph idx="1"/>
          </p:nvPr>
        </p:nvSpPr>
        <p:spPr>
          <a:xfrm>
            <a:off x="395536" y="1780940"/>
            <a:ext cx="8568952" cy="4528380"/>
          </a:xfrm>
        </p:spPr>
        <p:txBody>
          <a:bodyPr/>
          <a:lstStyle/>
          <a:p>
            <a:r>
              <a:rPr lang="en-US" b="1" dirty="0"/>
              <a:t>A patent </a:t>
            </a:r>
            <a:r>
              <a:rPr lang="en-US" dirty="0"/>
              <a:t>is the exclusive right of an inventor to use, or to allow another to use, her or his invention.</a:t>
            </a:r>
          </a:p>
          <a:p>
            <a:r>
              <a:rPr lang="en-US" dirty="0"/>
              <a:t>Patents and patent laws aim to protect the inventor from rivals who would use the invention without having shared in the effort and expense of developing it.</a:t>
            </a:r>
          </a:p>
        </p:txBody>
      </p:sp>
    </p:spTree>
    <p:extLst>
      <p:ext uri="{BB962C8B-B14F-4D97-AF65-F5344CB8AC3E}">
        <p14:creationId xmlns:p14="http://schemas.microsoft.com/office/powerpoint/2010/main" val="2063392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Licenses</a:t>
            </a:r>
          </a:p>
        </p:txBody>
      </p:sp>
      <p:sp>
        <p:nvSpPr>
          <p:cNvPr id="3" name="Content Placeholder 2"/>
          <p:cNvSpPr>
            <a:spLocks noGrp="1"/>
          </p:cNvSpPr>
          <p:nvPr>
            <p:ph idx="1"/>
          </p:nvPr>
        </p:nvSpPr>
        <p:spPr/>
        <p:txBody>
          <a:bodyPr/>
          <a:lstStyle/>
          <a:p>
            <a:endParaRPr lang="en-US" dirty="0"/>
          </a:p>
          <a:p>
            <a:r>
              <a:rPr lang="en-US" dirty="0"/>
              <a:t>Government may also limit entry into an industry or occupation through licensing.</a:t>
            </a:r>
          </a:p>
          <a:p>
            <a:endParaRPr lang="en-US" dirty="0"/>
          </a:p>
        </p:txBody>
      </p:sp>
    </p:spTree>
    <p:extLst>
      <p:ext uri="{BB962C8B-B14F-4D97-AF65-F5344CB8AC3E}">
        <p14:creationId xmlns:p14="http://schemas.microsoft.com/office/powerpoint/2010/main" val="316472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of market structure</a:t>
            </a:r>
          </a:p>
        </p:txBody>
      </p:sp>
      <p:sp>
        <p:nvSpPr>
          <p:cNvPr id="3" name="Content Placeholder 2"/>
          <p:cNvSpPr>
            <a:spLocks noGrp="1"/>
          </p:cNvSpPr>
          <p:nvPr>
            <p:ph idx="1"/>
          </p:nvPr>
        </p:nvSpPr>
        <p:spPr/>
        <p:txBody>
          <a:bodyPr>
            <a:normAutofit/>
          </a:bodyPr>
          <a:lstStyle/>
          <a:p>
            <a:r>
              <a:rPr lang="en-US" dirty="0"/>
              <a:t>Perfect competition</a:t>
            </a:r>
          </a:p>
          <a:p>
            <a:r>
              <a:rPr lang="en-US" dirty="0"/>
              <a:t>Monopoly</a:t>
            </a:r>
          </a:p>
          <a:p>
            <a:pPr lvl="1"/>
            <a:r>
              <a:rPr lang="en-US" dirty="0"/>
              <a:t>Pure monopoly</a:t>
            </a:r>
          </a:p>
          <a:p>
            <a:pPr lvl="1"/>
            <a:r>
              <a:rPr lang="en-US" dirty="0"/>
              <a:t>Natural monopoly</a:t>
            </a:r>
          </a:p>
          <a:p>
            <a:pPr lvl="1"/>
            <a:r>
              <a:rPr lang="en-US" dirty="0"/>
              <a:t>Monopolistic competition</a:t>
            </a:r>
          </a:p>
          <a:p>
            <a:r>
              <a:rPr lang="en-US" dirty="0"/>
              <a:t>Oligopoly</a:t>
            </a:r>
          </a:p>
          <a:p>
            <a:pPr lvl="1"/>
            <a:r>
              <a:rPr lang="en-US" dirty="0"/>
              <a:t>Non-collusive oligopoly</a:t>
            </a:r>
          </a:p>
          <a:p>
            <a:pPr lvl="1"/>
            <a:r>
              <a:rPr lang="en-US" dirty="0"/>
              <a:t>Collusive oligopoly</a:t>
            </a:r>
          </a:p>
          <a:p>
            <a:r>
              <a:rPr lang="en-US" dirty="0"/>
              <a:t>Duopoly</a:t>
            </a:r>
          </a:p>
          <a:p>
            <a:endParaRPr lang="en-US" dirty="0"/>
          </a:p>
          <a:p>
            <a:endParaRPr lang="en-US" dirty="0"/>
          </a:p>
        </p:txBody>
      </p:sp>
    </p:spTree>
    <p:extLst>
      <p:ext uri="{BB962C8B-B14F-4D97-AF65-F5344CB8AC3E}">
        <p14:creationId xmlns:p14="http://schemas.microsoft.com/office/powerpoint/2010/main" val="2156957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Ownership or Control of Essential Resources</a:t>
            </a:r>
          </a:p>
        </p:txBody>
      </p:sp>
      <p:sp>
        <p:nvSpPr>
          <p:cNvPr id="3" name="Content Placeholder 2"/>
          <p:cNvSpPr>
            <a:spLocks noGrp="1"/>
          </p:cNvSpPr>
          <p:nvPr>
            <p:ph idx="1"/>
          </p:nvPr>
        </p:nvSpPr>
        <p:spPr/>
        <p:txBody>
          <a:bodyPr/>
          <a:lstStyle/>
          <a:p>
            <a:r>
              <a:rPr lang="en-US" dirty="0"/>
              <a:t>A monopolist can use private property as an obstacle to potential rivals.</a:t>
            </a:r>
          </a:p>
          <a:p>
            <a:endParaRPr lang="en-US" dirty="0"/>
          </a:p>
          <a:p>
            <a:r>
              <a:rPr lang="en-US" dirty="0"/>
              <a:t>For example, a firm that owns or controls a resource essential to the production process can prohibit the entry of rival firms.</a:t>
            </a:r>
          </a:p>
        </p:txBody>
      </p:sp>
    </p:spTree>
    <p:extLst>
      <p:ext uri="{BB962C8B-B14F-4D97-AF65-F5344CB8AC3E}">
        <p14:creationId xmlns:p14="http://schemas.microsoft.com/office/powerpoint/2010/main" val="2959750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377102"/>
          </a:xfrm>
        </p:spPr>
        <p:txBody>
          <a:bodyPr>
            <a:normAutofit fontScale="90000"/>
          </a:bodyPr>
          <a:lstStyle/>
          <a:p>
            <a:r>
              <a:rPr lang="en-US" sz="3200" dirty="0"/>
              <a:t>Pricing and Other Strategic Barriers to Entry</a:t>
            </a:r>
          </a:p>
        </p:txBody>
      </p:sp>
      <p:sp>
        <p:nvSpPr>
          <p:cNvPr id="3" name="Content Placeholder 2"/>
          <p:cNvSpPr>
            <a:spLocks noGrp="1"/>
          </p:cNvSpPr>
          <p:nvPr>
            <p:ph idx="1"/>
          </p:nvPr>
        </p:nvSpPr>
        <p:spPr>
          <a:xfrm>
            <a:off x="395536" y="1849969"/>
            <a:ext cx="8568952" cy="4459351"/>
          </a:xfrm>
        </p:spPr>
        <p:txBody>
          <a:bodyPr/>
          <a:lstStyle/>
          <a:p>
            <a:r>
              <a:rPr lang="en-US" dirty="0"/>
              <a:t>Even if a firm is not protected from entry by, say, extensive economies of scale or ownership of essential resources, entry may effectively be blocked by the way the monopolist responds to attempts by rivals to enter the industry.</a:t>
            </a:r>
          </a:p>
        </p:txBody>
      </p:sp>
    </p:spTree>
    <p:extLst>
      <p:ext uri="{BB962C8B-B14F-4D97-AF65-F5344CB8AC3E}">
        <p14:creationId xmlns:p14="http://schemas.microsoft.com/office/powerpoint/2010/main" val="380555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Arial"/>
                <a:cs typeface="Arial"/>
              </a:rPr>
              <a:t>Other </a:t>
            </a:r>
            <a:r>
              <a:rPr lang="en-US" dirty="0">
                <a:latin typeface="Arial"/>
                <a:cs typeface="Arial"/>
              </a:rPr>
              <a:t>barriers</a:t>
            </a:r>
          </a:p>
        </p:txBody>
      </p:sp>
      <p:sp>
        <p:nvSpPr>
          <p:cNvPr id="3" name="Content Placeholder 2"/>
          <p:cNvSpPr>
            <a:spLocks noGrp="1"/>
          </p:cNvSpPr>
          <p:nvPr>
            <p:ph idx="1"/>
          </p:nvPr>
        </p:nvSpPr>
        <p:spPr/>
        <p:txBody>
          <a:bodyPr/>
          <a:lstStyle/>
          <a:p>
            <a:r>
              <a:rPr lang="en-US" b="1" i="1" dirty="0">
                <a:solidFill>
                  <a:srgbClr val="000000"/>
                </a:solidFill>
                <a:latin typeface="Arial"/>
                <a:cs typeface="Arial"/>
              </a:rPr>
              <a:t>Sociological</a:t>
            </a:r>
            <a:r>
              <a:rPr lang="en-US" dirty="0">
                <a:solidFill>
                  <a:srgbClr val="000000"/>
                </a:solidFill>
                <a:latin typeface="Arial"/>
                <a:cs typeface="Arial"/>
              </a:rPr>
              <a:t> </a:t>
            </a:r>
            <a:r>
              <a:rPr lang="en-US" b="1" i="1" dirty="0">
                <a:solidFill>
                  <a:srgbClr val="000000"/>
                </a:solidFill>
                <a:latin typeface="Arial"/>
                <a:cs typeface="Arial"/>
              </a:rPr>
              <a:t>barriers</a:t>
            </a:r>
            <a:r>
              <a:rPr lang="en-US" dirty="0">
                <a:solidFill>
                  <a:srgbClr val="000000"/>
                </a:solidFill>
                <a:latin typeface="Arial"/>
                <a:cs typeface="Arial"/>
              </a:rPr>
              <a:t> – entry is prevented by custom or tradition.</a:t>
            </a:r>
            <a:endParaRPr lang="lt-LT" dirty="0">
              <a:solidFill>
                <a:srgbClr val="000000"/>
              </a:solidFill>
              <a:latin typeface="Arial"/>
              <a:cs typeface="Arial"/>
            </a:endParaRPr>
          </a:p>
          <a:p>
            <a:r>
              <a:rPr lang="en-US" b="1" i="1" dirty="0">
                <a:solidFill>
                  <a:srgbClr val="000000"/>
                </a:solidFill>
                <a:latin typeface="Arial"/>
                <a:cs typeface="Arial"/>
              </a:rPr>
              <a:t>Natural barriers</a:t>
            </a:r>
            <a:r>
              <a:rPr lang="en-US" dirty="0">
                <a:solidFill>
                  <a:srgbClr val="000000"/>
                </a:solidFill>
                <a:latin typeface="Arial"/>
                <a:cs typeface="Arial"/>
              </a:rPr>
              <a:t> – the firm has a unique ability to produce what other firms can</a:t>
            </a:r>
            <a:r>
              <a:rPr lang="ja-JP" altLang="en-US" dirty="0">
                <a:solidFill>
                  <a:srgbClr val="000000"/>
                </a:solidFill>
                <a:latin typeface="Arial"/>
                <a:cs typeface="Arial"/>
              </a:rPr>
              <a:t>’</a:t>
            </a:r>
            <a:r>
              <a:rPr lang="en-US" dirty="0">
                <a:solidFill>
                  <a:srgbClr val="000000"/>
                </a:solidFill>
                <a:latin typeface="Arial"/>
                <a:cs typeface="Arial"/>
              </a:rPr>
              <a:t>t duplicate.</a:t>
            </a:r>
            <a:endParaRPr lang="lt-LT" dirty="0">
              <a:solidFill>
                <a:srgbClr val="000000"/>
              </a:solidFill>
              <a:latin typeface="Arial"/>
              <a:cs typeface="Arial"/>
            </a:endParaRPr>
          </a:p>
          <a:p>
            <a:r>
              <a:rPr lang="en-US" b="1" i="1" dirty="0">
                <a:solidFill>
                  <a:srgbClr val="000000"/>
                </a:solidFill>
                <a:latin typeface="Arial"/>
                <a:cs typeface="Arial"/>
              </a:rPr>
              <a:t>Technological barriers</a:t>
            </a:r>
            <a:r>
              <a:rPr lang="en-US" dirty="0">
                <a:solidFill>
                  <a:srgbClr val="000000"/>
                </a:solidFill>
                <a:latin typeface="Arial"/>
                <a:cs typeface="Arial"/>
              </a:rPr>
              <a:t> – the size of the market can support only one firm</a:t>
            </a:r>
            <a:r>
              <a:rPr lang="lt-LT" dirty="0">
                <a:solidFill>
                  <a:srgbClr val="000000"/>
                </a:solidFill>
                <a:latin typeface="Arial"/>
                <a:cs typeface="Arial"/>
              </a:rPr>
              <a:t>.</a:t>
            </a:r>
            <a:endParaRPr lang="en-US" dirty="0">
              <a:solidFill>
                <a:srgbClr val="000000"/>
              </a:solidFill>
              <a:latin typeface="Arial"/>
              <a:cs typeface="Arial"/>
            </a:endParaRPr>
          </a:p>
        </p:txBody>
      </p:sp>
    </p:spTree>
    <p:extLst>
      <p:ext uri="{BB962C8B-B14F-4D97-AF65-F5344CB8AC3E}">
        <p14:creationId xmlns:p14="http://schemas.microsoft.com/office/powerpoint/2010/main" val="2996344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446131"/>
          </a:xfrm>
        </p:spPr>
        <p:txBody>
          <a:bodyPr>
            <a:normAutofit fontScale="90000"/>
          </a:bodyPr>
          <a:lstStyle/>
          <a:p>
            <a:r>
              <a:rPr lang="en-US" dirty="0">
                <a:latin typeface="Arial"/>
                <a:cs typeface="Arial"/>
              </a:rPr>
              <a:t>Economies of Scale</a:t>
            </a:r>
          </a:p>
        </p:txBody>
      </p:sp>
      <p:sp>
        <p:nvSpPr>
          <p:cNvPr id="3" name="Content Placeholder 2"/>
          <p:cNvSpPr>
            <a:spLocks noGrp="1"/>
          </p:cNvSpPr>
          <p:nvPr>
            <p:ph idx="1"/>
          </p:nvPr>
        </p:nvSpPr>
        <p:spPr>
          <a:xfrm>
            <a:off x="395536" y="1849969"/>
            <a:ext cx="8568952" cy="4459351"/>
          </a:xfrm>
        </p:spPr>
        <p:txBody>
          <a:bodyPr/>
          <a:lstStyle/>
          <a:p>
            <a:pPr>
              <a:lnSpc>
                <a:spcPct val="90000"/>
              </a:lnSpc>
            </a:pPr>
            <a:r>
              <a:rPr lang="en-US" dirty="0">
                <a:latin typeface="Arial"/>
                <a:cs typeface="Arial"/>
              </a:rPr>
              <a:t>In some industries, the larger the scale of production, the lower the costs of production.</a:t>
            </a:r>
            <a:br>
              <a:rPr lang="en-US" sz="2000" dirty="0">
                <a:latin typeface="Arial"/>
                <a:cs typeface="Arial"/>
              </a:rPr>
            </a:br>
            <a:r>
              <a:rPr lang="en-US" sz="2000" dirty="0">
                <a:latin typeface="Arial"/>
                <a:cs typeface="Arial"/>
              </a:rPr>
              <a:t> </a:t>
            </a:r>
          </a:p>
          <a:p>
            <a:pPr>
              <a:lnSpc>
                <a:spcPct val="90000"/>
              </a:lnSpc>
            </a:pPr>
            <a:r>
              <a:rPr lang="en-US" dirty="0">
                <a:latin typeface="Arial"/>
                <a:cs typeface="Arial"/>
              </a:rPr>
              <a:t>Entrants are not usually able to enter the market assured of or capable of a very large volume of production and sales.</a:t>
            </a:r>
            <a:br>
              <a:rPr lang="en-US" dirty="0">
                <a:latin typeface="Arial"/>
                <a:cs typeface="Arial"/>
              </a:rPr>
            </a:br>
            <a:endParaRPr lang="en-US" sz="2000" dirty="0">
              <a:latin typeface="Arial"/>
              <a:cs typeface="Arial"/>
            </a:endParaRPr>
          </a:p>
          <a:p>
            <a:pPr>
              <a:lnSpc>
                <a:spcPct val="90000"/>
              </a:lnSpc>
            </a:pPr>
            <a:r>
              <a:rPr lang="en-US" dirty="0">
                <a:latin typeface="Arial"/>
                <a:cs typeface="Arial"/>
              </a:rPr>
              <a:t>This gives incumbent firms a significant advantage.</a:t>
            </a:r>
            <a:br>
              <a:rPr lang="en-US" dirty="0">
                <a:latin typeface="Arial"/>
                <a:cs typeface="Arial"/>
              </a:rPr>
            </a:br>
            <a:endParaRPr lang="en-US" sz="2000" dirty="0">
              <a:latin typeface="Arial"/>
              <a:cs typeface="Arial"/>
            </a:endParaRPr>
          </a:p>
          <a:p>
            <a:pPr>
              <a:lnSpc>
                <a:spcPct val="90000"/>
              </a:lnSpc>
            </a:pPr>
            <a:r>
              <a:rPr lang="en-US" dirty="0">
                <a:latin typeface="Arial"/>
                <a:cs typeface="Arial"/>
              </a:rPr>
              <a:t>Examples are electric power companies and other similar utility providers.</a:t>
            </a:r>
          </a:p>
          <a:p>
            <a:endParaRPr lang="en-US" dirty="0"/>
          </a:p>
        </p:txBody>
      </p:sp>
    </p:spTree>
    <p:extLst>
      <p:ext uri="{BB962C8B-B14F-4D97-AF65-F5344CB8AC3E}">
        <p14:creationId xmlns:p14="http://schemas.microsoft.com/office/powerpoint/2010/main" val="684609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Economies of Scale</a:t>
            </a:r>
            <a:endParaRPr lang="en-US" dirty="0"/>
          </a:p>
        </p:txBody>
      </p:sp>
      <p:pic>
        <p:nvPicPr>
          <p:cNvPr id="4" name="Content Placeholder 3" descr="ch25_f01"/>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457200" y="1649292"/>
            <a:ext cx="7239000" cy="4767503"/>
          </a:xfrm>
          <a:prstGeom prst="rect">
            <a:avLst/>
          </a:prstGeom>
          <a:noFill/>
          <a:ln w="12700">
            <a:no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78477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49" y="1196752"/>
            <a:ext cx="9005951" cy="542771"/>
          </a:xfrm>
        </p:spPr>
        <p:txBody>
          <a:bodyPr>
            <a:normAutofit fontScale="90000"/>
          </a:bodyPr>
          <a:lstStyle/>
          <a:p>
            <a:r>
              <a:rPr lang="en-US" sz="3200" dirty="0"/>
              <a:t>Economies of Scale: Natural monopoly case</a:t>
            </a:r>
          </a:p>
        </p:txBody>
      </p:sp>
      <p:pic>
        <p:nvPicPr>
          <p:cNvPr id="4" name="Content Placeholder 3" descr="Screen Shot 2014-07-07 at 01.00.55.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57200" y="2006593"/>
            <a:ext cx="7239000" cy="4052902"/>
          </a:xfrm>
        </p:spPr>
      </p:pic>
    </p:spTree>
    <p:extLst>
      <p:ext uri="{BB962C8B-B14F-4D97-AF65-F5344CB8AC3E}">
        <p14:creationId xmlns:p14="http://schemas.microsoft.com/office/powerpoint/2010/main" val="167930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Demand Curve for Monopoly Firm</a:t>
            </a:r>
          </a:p>
        </p:txBody>
      </p:sp>
      <p:pic>
        <p:nvPicPr>
          <p:cNvPr id="4" name="Content Placeholder 3" descr="ch25_f0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843514"/>
            <a:ext cx="7239000" cy="4379060"/>
          </a:xfrm>
          <a:prstGeom prst="rect">
            <a:avLst/>
          </a:prstGeom>
          <a:noFill/>
          <a:ln w="12700">
            <a:no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7662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Price under perfect competition and monopoly</a:t>
            </a:r>
          </a:p>
        </p:txBody>
      </p:sp>
      <p:sp>
        <p:nvSpPr>
          <p:cNvPr id="3" name="Content Placeholder 2"/>
          <p:cNvSpPr>
            <a:spLocks noGrp="1"/>
          </p:cNvSpPr>
          <p:nvPr>
            <p:ph idx="1"/>
          </p:nvPr>
        </p:nvSpPr>
        <p:spPr/>
        <p:txBody>
          <a:bodyPr/>
          <a:lstStyle/>
          <a:p>
            <a:r>
              <a:rPr lang="en-US" dirty="0"/>
              <a:t>The crucial difference between a pure monopolist and a purely competitive seller lies on the demand side of the market.</a:t>
            </a:r>
          </a:p>
          <a:p>
            <a:r>
              <a:rPr lang="en-US" dirty="0"/>
              <a:t>The purely competitive seller faces a perfectly elastic demand at the price determined by market supply and demand. It is a price taker that can sell as much or as little as it wants at the going market price. Each additional unit sold will add the amount of the constant product </a:t>
            </a:r>
            <a:r>
              <a:rPr lang="en-US" dirty="0" err="1"/>
              <a:t>priceto</a:t>
            </a:r>
            <a:r>
              <a:rPr lang="en-US" dirty="0"/>
              <a:t> the firm’s total revenue.</a:t>
            </a:r>
          </a:p>
          <a:p>
            <a:endParaRPr lang="en-US" dirty="0"/>
          </a:p>
        </p:txBody>
      </p:sp>
    </p:spTree>
    <p:extLst>
      <p:ext uri="{BB962C8B-B14F-4D97-AF65-F5344CB8AC3E}">
        <p14:creationId xmlns:p14="http://schemas.microsoft.com/office/powerpoint/2010/main" val="1867453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lstStyle/>
          <a:p>
            <a:r>
              <a:rPr lang="is-IS" sz="2400" dirty="0">
                <a:latin typeface="Arial"/>
                <a:cs typeface="Arial"/>
              </a:rPr>
              <a:t>Demand, marginal </a:t>
            </a:r>
            <a:r>
              <a:rPr lang="en-US" sz="2400" dirty="0">
                <a:latin typeface="Arial"/>
                <a:cs typeface="Arial"/>
              </a:rPr>
              <a:t>revenue, and total revenue for a pure monopolist</a:t>
            </a:r>
          </a:p>
        </p:txBody>
      </p:sp>
      <p:pic>
        <p:nvPicPr>
          <p:cNvPr id="4" name="Content Placeholder 3" descr="Screen Shot 2014-07-07 at 01.14.01.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962420" y="1609725"/>
            <a:ext cx="4228559" cy="4846638"/>
          </a:xfrm>
        </p:spPr>
      </p:pic>
    </p:spTree>
    <p:extLst>
      <p:ext uri="{BB962C8B-B14F-4D97-AF65-F5344CB8AC3E}">
        <p14:creationId xmlns:p14="http://schemas.microsoft.com/office/powerpoint/2010/main" val="604861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29108"/>
            <a:ext cx="8568952" cy="390908"/>
          </a:xfrm>
        </p:spPr>
        <p:txBody>
          <a:bodyPr>
            <a:normAutofit fontScale="90000"/>
          </a:bodyPr>
          <a:lstStyle/>
          <a:p>
            <a:r>
              <a:rPr lang="en-US" dirty="0"/>
              <a:t>Equilibrium price and output</a:t>
            </a:r>
          </a:p>
        </p:txBody>
      </p:sp>
      <p:pic>
        <p:nvPicPr>
          <p:cNvPr id="4" name="Content Placeholder 3" descr="Screen Shot 2014-07-07 at 01.17.46.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782665" y="1609725"/>
            <a:ext cx="6588070" cy="4846638"/>
          </a:xfrm>
        </p:spPr>
      </p:pic>
    </p:spTree>
    <p:extLst>
      <p:ext uri="{BB962C8B-B14F-4D97-AF65-F5344CB8AC3E}">
        <p14:creationId xmlns:p14="http://schemas.microsoft.com/office/powerpoint/2010/main" val="11799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Perfect Competition </a:t>
            </a:r>
          </a:p>
        </p:txBody>
      </p:sp>
    </p:spTree>
    <p:extLst>
      <p:ext uri="{BB962C8B-B14F-4D97-AF65-F5344CB8AC3E}">
        <p14:creationId xmlns:p14="http://schemas.microsoft.com/office/powerpoint/2010/main" val="1677135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a:cs typeface="Arial"/>
              </a:rPr>
              <a:t>Profit Maximization for a Monopolist</a:t>
            </a:r>
          </a:p>
        </p:txBody>
      </p:sp>
      <p:graphicFrame>
        <p:nvGraphicFramePr>
          <p:cNvPr id="4" name="Object 4">
            <a:hlinkClick r:id="" action="ppaction://ole?verb=0"/>
          </p:cNvPr>
          <p:cNvGraphicFramePr>
            <a:graphicFrameLocks noGrp="1"/>
          </p:cNvGraphicFramePr>
          <p:nvPr>
            <p:ph idx="1"/>
          </p:nvPr>
        </p:nvGraphicFramePr>
        <p:xfrm>
          <a:off x="457200" y="1962150"/>
          <a:ext cx="7239000" cy="4141788"/>
        </p:xfrm>
        <a:graphic>
          <a:graphicData uri="http://schemas.openxmlformats.org/presentationml/2006/ole">
            <mc:AlternateContent xmlns:mc="http://schemas.openxmlformats.org/markup-compatibility/2006">
              <mc:Choice xmlns:v="urn:schemas-microsoft-com:vml" Requires="v">
                <p:oleObj spid="_x0000_s3106" name="Document" r:id="rId3" imgW="8524980" imgH="4876890" progId="Word.Document.8">
                  <p:embed/>
                </p:oleObj>
              </mc:Choice>
              <mc:Fallback>
                <p:oleObj name="Document" r:id="rId3" imgW="8524980" imgH="487689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r="11256"/>
                      <a:stretch>
                        <a:fillRect/>
                      </a:stretch>
                    </p:blipFill>
                    <p:spPr bwMode="auto">
                      <a:xfrm>
                        <a:off x="457200" y="1962150"/>
                        <a:ext cx="7239000" cy="4141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1080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6981"/>
            <a:ext cx="8568952" cy="665230"/>
          </a:xfrm>
        </p:spPr>
        <p:txBody>
          <a:bodyPr>
            <a:normAutofit/>
          </a:bodyPr>
          <a:lstStyle/>
          <a:p>
            <a:pPr algn="r"/>
            <a:r>
              <a:rPr lang="en-US" sz="3200" dirty="0">
                <a:latin typeface="Arial"/>
                <a:cs typeface="Arial"/>
              </a:rPr>
              <a:t>Profit Maximization</a:t>
            </a:r>
          </a:p>
        </p:txBody>
      </p:sp>
      <p:pic>
        <p:nvPicPr>
          <p:cNvPr id="4" name="Content Placeholder 3" descr="ch25_f0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994" b="9241"/>
          <a:stretch/>
        </p:blipFill>
        <p:spPr bwMode="auto">
          <a:xfrm>
            <a:off x="909053" y="842211"/>
            <a:ext cx="7133014" cy="58813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43875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solidFill>
                  <a:srgbClr val="FF0000"/>
                </a:solidFill>
                <a:latin typeface="Arial"/>
                <a:cs typeface="Arial"/>
              </a:rPr>
              <a:t>MR = MC</a:t>
            </a:r>
            <a:r>
              <a:rPr lang="en-US" sz="3600" dirty="0">
                <a:solidFill>
                  <a:srgbClr val="FF0000"/>
                </a:solidFill>
                <a:latin typeface="Arial"/>
                <a:cs typeface="Arial"/>
              </a:rPr>
              <a:t> Determines the Profit-Maximizing Output</a:t>
            </a:r>
          </a:p>
        </p:txBody>
      </p:sp>
      <p:sp>
        <p:nvSpPr>
          <p:cNvPr id="3" name="Content Placeholder 2"/>
          <p:cNvSpPr>
            <a:spLocks noGrp="1"/>
          </p:cNvSpPr>
          <p:nvPr>
            <p:ph idx="1"/>
          </p:nvPr>
        </p:nvSpPr>
        <p:spPr>
          <a:xfrm>
            <a:off x="395536" y="2450388"/>
            <a:ext cx="8568952" cy="4176464"/>
          </a:xfrm>
        </p:spPr>
        <p:txBody>
          <a:bodyPr/>
          <a:lstStyle/>
          <a:p>
            <a:r>
              <a:rPr lang="en-US" dirty="0">
                <a:latin typeface="Arial"/>
                <a:cs typeface="Arial"/>
              </a:rPr>
              <a:t>If </a:t>
            </a:r>
            <a:r>
              <a:rPr lang="en-US" i="1" dirty="0">
                <a:latin typeface="Arial"/>
                <a:cs typeface="Arial"/>
              </a:rPr>
              <a:t>MR &gt; MC</a:t>
            </a:r>
            <a:r>
              <a:rPr lang="en-US" dirty="0">
                <a:latin typeface="Arial"/>
                <a:cs typeface="Arial"/>
              </a:rPr>
              <a:t>, the monopolist gains profit by increasing output.</a:t>
            </a:r>
          </a:p>
          <a:p>
            <a:r>
              <a:rPr lang="en-US" dirty="0">
                <a:latin typeface="Arial"/>
                <a:cs typeface="Arial"/>
              </a:rPr>
              <a:t>If </a:t>
            </a:r>
            <a:r>
              <a:rPr lang="en-US" i="1" dirty="0">
                <a:latin typeface="Arial"/>
                <a:cs typeface="Arial"/>
              </a:rPr>
              <a:t>MR &lt; MC</a:t>
            </a:r>
            <a:r>
              <a:rPr lang="en-US" dirty="0">
                <a:latin typeface="Arial"/>
                <a:cs typeface="Arial"/>
              </a:rPr>
              <a:t>, the monopolist gains profit by decreasing output.</a:t>
            </a:r>
          </a:p>
          <a:p>
            <a:r>
              <a:rPr lang="en-US" dirty="0">
                <a:latin typeface="Arial"/>
                <a:cs typeface="Arial"/>
              </a:rPr>
              <a:t>If </a:t>
            </a:r>
            <a:r>
              <a:rPr lang="en-US" i="1" dirty="0">
                <a:latin typeface="Arial"/>
                <a:cs typeface="Arial"/>
              </a:rPr>
              <a:t>MC = MR</a:t>
            </a:r>
            <a:r>
              <a:rPr lang="en-US" dirty="0">
                <a:latin typeface="Arial"/>
                <a:cs typeface="Arial"/>
              </a:rPr>
              <a:t>, the monopolist is maximizing profit.</a:t>
            </a:r>
          </a:p>
          <a:p>
            <a:endParaRPr lang="en-US" dirty="0">
              <a:latin typeface="Arial"/>
              <a:cs typeface="Arial"/>
            </a:endParaRPr>
          </a:p>
        </p:txBody>
      </p:sp>
    </p:spTree>
    <p:extLst>
      <p:ext uri="{BB962C8B-B14F-4D97-AF65-F5344CB8AC3E}">
        <p14:creationId xmlns:p14="http://schemas.microsoft.com/office/powerpoint/2010/main" val="4291153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92"/>
            <a:ext cx="8568952" cy="581263"/>
          </a:xfrm>
        </p:spPr>
        <p:txBody>
          <a:bodyPr/>
          <a:lstStyle/>
          <a:p>
            <a:pPr algn="r"/>
            <a:r>
              <a:rPr lang="en-US" sz="3200" dirty="0">
                <a:latin typeface="Arial"/>
                <a:cs typeface="Arial"/>
              </a:rPr>
              <a:t>Profit Maximization</a:t>
            </a:r>
          </a:p>
        </p:txBody>
      </p:sp>
      <p:pic>
        <p:nvPicPr>
          <p:cNvPr id="4" name="Content Placeholder 3" descr="ch25_f0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994" b="9020"/>
          <a:stretch/>
        </p:blipFill>
        <p:spPr bwMode="auto">
          <a:xfrm>
            <a:off x="648829" y="855955"/>
            <a:ext cx="7730726" cy="5660525"/>
          </a:xfrm>
          <a:prstGeom prst="rect">
            <a:avLst/>
          </a:prstGeom>
          <a:noFill/>
          <a:ln w="12700">
            <a:solidFill>
              <a:srgbClr val="FFFFFF"/>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63438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638"/>
            <a:ext cx="8964488" cy="850106"/>
          </a:xfrm>
        </p:spPr>
        <p:txBody>
          <a:bodyPr>
            <a:normAutofit fontScale="90000"/>
          </a:bodyPr>
          <a:lstStyle/>
          <a:p>
            <a:r>
              <a:rPr lang="en-US" sz="3200" dirty="0"/>
              <a:t>Inefficiency of pure monopoly relative to a purely competitive industry</a:t>
            </a:r>
          </a:p>
        </p:txBody>
      </p:sp>
      <p:pic>
        <p:nvPicPr>
          <p:cNvPr id="4" name="Content Placeholder 3" descr="Screen Shot 2014-07-07 at 01.20.21.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48722"/>
            <a:ext cx="7239000" cy="3368643"/>
          </a:xfrm>
        </p:spPr>
      </p:pic>
    </p:spTree>
    <p:extLst>
      <p:ext uri="{BB962C8B-B14F-4D97-AF65-F5344CB8AC3E}">
        <p14:creationId xmlns:p14="http://schemas.microsoft.com/office/powerpoint/2010/main" val="2239132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57" y="771699"/>
            <a:ext cx="8568952" cy="631985"/>
          </a:xfrm>
        </p:spPr>
        <p:txBody>
          <a:bodyPr>
            <a:normAutofit fontScale="90000"/>
          </a:bodyPr>
          <a:lstStyle/>
          <a:p>
            <a:r>
              <a:rPr lang="en-US" sz="3200" dirty="0">
                <a:latin typeface="Arial"/>
                <a:cs typeface="Arial"/>
              </a:rPr>
              <a:t>Perfect Competition and Monopoly Compared</a:t>
            </a:r>
          </a:p>
        </p:txBody>
      </p:sp>
      <p:pic>
        <p:nvPicPr>
          <p:cNvPr id="4" name="Content Placeholder 3" descr="ch25_f07"/>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32" b="25788"/>
          <a:stretch/>
        </p:blipFill>
        <p:spPr bwMode="auto">
          <a:xfrm>
            <a:off x="395536" y="1630947"/>
            <a:ext cx="8568952" cy="4077369"/>
          </a:xfrm>
          <a:prstGeom prst="rect">
            <a:avLst/>
          </a:prstGeom>
          <a:noFill/>
          <a:ln w="12700">
            <a:no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0409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Price </a:t>
            </a:r>
            <a:r>
              <a:rPr lang="de-DE" dirty="0" err="1"/>
              <a:t>Discrimination</a:t>
            </a:r>
            <a:endParaRPr lang="en-US" dirty="0"/>
          </a:p>
        </p:txBody>
      </p:sp>
      <p:sp>
        <p:nvSpPr>
          <p:cNvPr id="3" name="Content Placeholder 2"/>
          <p:cNvSpPr>
            <a:spLocks noGrp="1"/>
          </p:cNvSpPr>
          <p:nvPr>
            <p:ph idx="1"/>
          </p:nvPr>
        </p:nvSpPr>
        <p:spPr/>
        <p:txBody>
          <a:bodyPr/>
          <a:lstStyle/>
          <a:p>
            <a:r>
              <a:rPr lang="it-IT" dirty="0"/>
              <a:t>Price </a:t>
            </a:r>
            <a:r>
              <a:rPr lang="it-IT" dirty="0" err="1"/>
              <a:t>discrimination</a:t>
            </a:r>
            <a:r>
              <a:rPr lang="it-IT" dirty="0"/>
              <a:t> </a:t>
            </a:r>
            <a:r>
              <a:rPr lang="en-US" dirty="0"/>
              <a:t>can take three forms:</a:t>
            </a:r>
          </a:p>
          <a:p>
            <a:pPr lvl="1"/>
            <a:r>
              <a:rPr lang="en-US" dirty="0"/>
              <a:t>Charging each customer in a single market the maximum price she or he is willing to pay.</a:t>
            </a:r>
          </a:p>
          <a:p>
            <a:pPr lvl="1"/>
            <a:r>
              <a:rPr lang="en-US" dirty="0"/>
              <a:t>Charging each customer one price for the first set of units purchased and a lower price for subsequent units purchased.</a:t>
            </a:r>
          </a:p>
          <a:p>
            <a:pPr lvl="1"/>
            <a:r>
              <a:rPr lang="en-US" dirty="0"/>
              <a:t>Charging some customers one price and other customers another price.</a:t>
            </a:r>
          </a:p>
        </p:txBody>
      </p:sp>
    </p:spTree>
    <p:extLst>
      <p:ext uri="{BB962C8B-B14F-4D97-AF65-F5344CB8AC3E}">
        <p14:creationId xmlns:p14="http://schemas.microsoft.com/office/powerpoint/2010/main" val="64719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432325"/>
          </a:xfrm>
        </p:spPr>
        <p:txBody>
          <a:bodyPr>
            <a:normAutofit fontScale="90000"/>
          </a:bodyPr>
          <a:lstStyle/>
          <a:p>
            <a:r>
              <a:rPr lang="en-US" dirty="0"/>
              <a:t>Conditions for Price Discrimination </a:t>
            </a:r>
          </a:p>
        </p:txBody>
      </p:sp>
      <p:sp>
        <p:nvSpPr>
          <p:cNvPr id="3" name="Content Placeholder 2"/>
          <p:cNvSpPr>
            <a:spLocks noGrp="1"/>
          </p:cNvSpPr>
          <p:nvPr>
            <p:ph idx="1"/>
          </p:nvPr>
        </p:nvSpPr>
        <p:spPr>
          <a:xfrm>
            <a:off x="395536" y="1822357"/>
            <a:ext cx="8568952" cy="4486963"/>
          </a:xfrm>
        </p:spPr>
        <p:txBody>
          <a:bodyPr>
            <a:normAutofit lnSpcReduction="10000"/>
          </a:bodyPr>
          <a:lstStyle/>
          <a:p>
            <a:r>
              <a:rPr lang="en-US" b="1" dirty="0"/>
              <a:t>Monopoly power. </a:t>
            </a:r>
            <a:r>
              <a:rPr lang="en-US" dirty="0"/>
              <a:t>The seller must be a monopolist or, at least, must possess some degree of monopoly power, that is, some ability to control output and price.</a:t>
            </a:r>
          </a:p>
          <a:p>
            <a:r>
              <a:rPr lang="en-US" b="1" dirty="0"/>
              <a:t>Market segregation</a:t>
            </a:r>
            <a:r>
              <a:rPr lang="en-US" dirty="0"/>
              <a:t>. At relatively low cost to itself, the seller must be able to segregate buyers into distinct classes, each of which has a different willingness or ability to pay for the product. This separation of buyers is usually based on different price </a:t>
            </a:r>
            <a:r>
              <a:rPr lang="en-US" dirty="0" err="1"/>
              <a:t>elasticities</a:t>
            </a:r>
            <a:r>
              <a:rPr lang="en-US" dirty="0"/>
              <a:t> of demand, as the examples below will make clear.</a:t>
            </a:r>
          </a:p>
        </p:txBody>
      </p:sp>
    </p:spTree>
    <p:extLst>
      <p:ext uri="{BB962C8B-B14F-4D97-AF65-F5344CB8AC3E}">
        <p14:creationId xmlns:p14="http://schemas.microsoft.com/office/powerpoint/2010/main" val="1159445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Conditions for Price Discrimination </a:t>
            </a:r>
          </a:p>
        </p:txBody>
      </p:sp>
      <p:sp>
        <p:nvSpPr>
          <p:cNvPr id="3" name="Content Placeholder 2"/>
          <p:cNvSpPr>
            <a:spLocks noGrp="1"/>
          </p:cNvSpPr>
          <p:nvPr>
            <p:ph idx="1"/>
          </p:nvPr>
        </p:nvSpPr>
        <p:spPr/>
        <p:txBody>
          <a:bodyPr/>
          <a:lstStyle/>
          <a:p>
            <a:r>
              <a:rPr lang="en-US" b="1" dirty="0"/>
              <a:t>No resale. </a:t>
            </a:r>
            <a:r>
              <a:rPr lang="en-US" dirty="0"/>
              <a:t>The original purchaser cannot resell the product or service. If buyers in the low-price segment of the market could easily resell in the high-price segment, the monopolist’s price discrimination strategy would create competition in the high-price segment.</a:t>
            </a:r>
          </a:p>
        </p:txBody>
      </p:sp>
    </p:spTree>
    <p:extLst>
      <p:ext uri="{BB962C8B-B14F-4D97-AF65-F5344CB8AC3E}">
        <p14:creationId xmlns:p14="http://schemas.microsoft.com/office/powerpoint/2010/main" val="886931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568952" cy="418519"/>
          </a:xfrm>
        </p:spPr>
        <p:txBody>
          <a:bodyPr>
            <a:normAutofit fontScale="90000"/>
          </a:bodyPr>
          <a:lstStyle/>
          <a:p>
            <a:r>
              <a:rPr lang="de-DE" dirty="0"/>
              <a:t>Price </a:t>
            </a:r>
            <a:r>
              <a:rPr lang="de-DE" dirty="0" err="1"/>
              <a:t>Discrimination</a:t>
            </a:r>
            <a:endParaRPr lang="en-US" dirty="0"/>
          </a:p>
        </p:txBody>
      </p:sp>
      <p:pic>
        <p:nvPicPr>
          <p:cNvPr id="4" name="Content Placeholder 3" descr="Screen Shot 2014-07-07 at 01.27.14.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92831"/>
            <a:ext cx="7239000" cy="3080425"/>
          </a:xfrm>
        </p:spPr>
      </p:pic>
    </p:spTree>
    <p:extLst>
      <p:ext uri="{BB962C8B-B14F-4D97-AF65-F5344CB8AC3E}">
        <p14:creationId xmlns:p14="http://schemas.microsoft.com/office/powerpoint/2010/main" val="1015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93025"/>
            <a:ext cx="8568952" cy="850106"/>
          </a:xfrm>
        </p:spPr>
        <p:txBody>
          <a:bodyPr>
            <a:normAutofit fontScale="90000"/>
          </a:bodyPr>
          <a:lstStyle/>
          <a:p>
            <a:r>
              <a:rPr lang="en-US" dirty="0"/>
              <a:t>Main characteristics of perfect competition</a:t>
            </a:r>
          </a:p>
        </p:txBody>
      </p:sp>
      <p:sp>
        <p:nvSpPr>
          <p:cNvPr id="3" name="Content Placeholder 2"/>
          <p:cNvSpPr>
            <a:spLocks noGrp="1"/>
          </p:cNvSpPr>
          <p:nvPr>
            <p:ph idx="1"/>
          </p:nvPr>
        </p:nvSpPr>
        <p:spPr/>
        <p:txBody>
          <a:bodyPr>
            <a:normAutofit/>
          </a:bodyPr>
          <a:lstStyle/>
          <a:p>
            <a:r>
              <a:rPr lang="en-US" dirty="0"/>
              <a:t>Market to be defined as ‘perfect competitive’ a number of conditions must all be met simultaneously:</a:t>
            </a:r>
          </a:p>
          <a:p>
            <a:pPr lvl="1"/>
            <a:r>
              <a:rPr lang="en-US" dirty="0"/>
              <a:t>Large number of small firms</a:t>
            </a:r>
          </a:p>
          <a:p>
            <a:pPr lvl="1"/>
            <a:r>
              <a:rPr lang="en-US" dirty="0"/>
              <a:t>Each small firm is a ‘price taker’</a:t>
            </a:r>
          </a:p>
          <a:p>
            <a:pPr lvl="1"/>
            <a:r>
              <a:rPr lang="en-US" dirty="0"/>
              <a:t>Large number of buyers</a:t>
            </a:r>
          </a:p>
          <a:p>
            <a:pPr lvl="1"/>
            <a:r>
              <a:rPr lang="en-US" dirty="0"/>
              <a:t>Perfect information for both sellers and buyers</a:t>
            </a:r>
          </a:p>
          <a:p>
            <a:pPr lvl="1"/>
            <a:r>
              <a:rPr lang="en-US" dirty="0"/>
              <a:t>Homogenous product</a:t>
            </a:r>
          </a:p>
          <a:p>
            <a:pPr lvl="1"/>
            <a:r>
              <a:rPr lang="en-US" dirty="0"/>
              <a:t>Freedom to entry and exit</a:t>
            </a:r>
          </a:p>
          <a:p>
            <a:endParaRPr lang="en-US" dirty="0"/>
          </a:p>
        </p:txBody>
      </p:sp>
    </p:spTree>
    <p:extLst>
      <p:ext uri="{BB962C8B-B14F-4D97-AF65-F5344CB8AC3E}">
        <p14:creationId xmlns:p14="http://schemas.microsoft.com/office/powerpoint/2010/main" val="711937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Price discrimination to different groups of buyers </a:t>
            </a:r>
          </a:p>
        </p:txBody>
      </p:sp>
      <p:sp>
        <p:nvSpPr>
          <p:cNvPr id="3" name="Content Placeholder 2"/>
          <p:cNvSpPr>
            <a:spLocks noGrp="1"/>
          </p:cNvSpPr>
          <p:nvPr>
            <p:ph idx="1"/>
          </p:nvPr>
        </p:nvSpPr>
        <p:spPr/>
        <p:txBody>
          <a:bodyPr/>
          <a:lstStyle/>
          <a:p>
            <a:r>
              <a:rPr lang="en-US" sz="2000" dirty="0"/>
              <a:t>The price-discriminating monopolist represented here maximizes its total profit by dividing the market into two segments based on differences in elasticity of demand. </a:t>
            </a:r>
          </a:p>
          <a:p>
            <a:r>
              <a:rPr lang="en-US" sz="2000" dirty="0"/>
              <a:t>It then produces and sells the MR  MC output in each market segment. (For visual clarity, average total cost (ATC) is assumed to be constant. </a:t>
            </a:r>
          </a:p>
          <a:p>
            <a:r>
              <a:rPr lang="en-US" sz="2000" dirty="0"/>
              <a:t>Therefore MC equals ATC at all output levels.) (a) The firm charges a higher price (here, </a:t>
            </a:r>
            <a:r>
              <a:rPr lang="en-US" sz="2000" dirty="0" err="1"/>
              <a:t>Pb</a:t>
            </a:r>
            <a:r>
              <a:rPr lang="en-US" sz="2000" dirty="0"/>
              <a:t>) to customers who have a less elastic demand curve and (b) a lower price (here, Ps) to customers with a more elastic demand.</a:t>
            </a:r>
          </a:p>
          <a:p>
            <a:r>
              <a:rPr lang="en-US" sz="2000" dirty="0"/>
              <a:t>The price discriminator’s total profit is larger than it would be with no discrimination and therefore a single price.</a:t>
            </a:r>
          </a:p>
        </p:txBody>
      </p:sp>
    </p:spTree>
    <p:extLst>
      <p:ext uri="{BB962C8B-B14F-4D97-AF65-F5344CB8AC3E}">
        <p14:creationId xmlns:p14="http://schemas.microsoft.com/office/powerpoint/2010/main" val="2852621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Monopolistic Competition </a:t>
            </a:r>
          </a:p>
        </p:txBody>
      </p:sp>
      <p:sp>
        <p:nvSpPr>
          <p:cNvPr id="3" name="Content Placeholder 2"/>
          <p:cNvSpPr>
            <a:spLocks noGrp="1"/>
          </p:cNvSpPr>
          <p:nvPr>
            <p:ph idx="1"/>
          </p:nvPr>
        </p:nvSpPr>
        <p:spPr/>
        <p:txBody>
          <a:bodyPr/>
          <a:lstStyle/>
          <a:p>
            <a:r>
              <a:rPr lang="en-US" dirty="0"/>
              <a:t>monopolistic competition is characterized by (1) a relatively large number of sellers, (2) differentiated products (often promoted by heavy advertising), and (3) easy entry to, and exit from, the industry.</a:t>
            </a:r>
          </a:p>
        </p:txBody>
      </p:sp>
    </p:spTree>
    <p:extLst>
      <p:ext uri="{BB962C8B-B14F-4D97-AF65-F5344CB8AC3E}">
        <p14:creationId xmlns:p14="http://schemas.microsoft.com/office/powerpoint/2010/main" val="4239679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09594"/>
            <a:ext cx="8568952" cy="581248"/>
          </a:xfrm>
        </p:spPr>
        <p:txBody>
          <a:bodyPr/>
          <a:lstStyle/>
          <a:p>
            <a:r>
              <a:rPr lang="en-US" sz="3200" dirty="0"/>
              <a:t>Relatively Large Number of Sellers</a:t>
            </a:r>
          </a:p>
        </p:txBody>
      </p:sp>
      <p:sp>
        <p:nvSpPr>
          <p:cNvPr id="3" name="Content Placeholder 2"/>
          <p:cNvSpPr>
            <a:spLocks noGrp="1"/>
          </p:cNvSpPr>
          <p:nvPr>
            <p:ph idx="1"/>
          </p:nvPr>
        </p:nvSpPr>
        <p:spPr>
          <a:xfrm>
            <a:off x="395536" y="1778000"/>
            <a:ext cx="8568952" cy="4531320"/>
          </a:xfrm>
        </p:spPr>
        <p:txBody>
          <a:bodyPr/>
          <a:lstStyle/>
          <a:p>
            <a:r>
              <a:rPr lang="en-US" sz="2400" b="1" dirty="0"/>
              <a:t>Small market shares. </a:t>
            </a:r>
            <a:r>
              <a:rPr lang="en-US" sz="2400" dirty="0"/>
              <a:t>Each firm has a comparatively small percentage of the total market and consequently has limited control over market price.</a:t>
            </a:r>
          </a:p>
          <a:p>
            <a:r>
              <a:rPr lang="en-US" sz="2400" b="1" dirty="0"/>
              <a:t>No collusion. </a:t>
            </a:r>
            <a:r>
              <a:rPr lang="en-US" sz="2400" dirty="0"/>
              <a:t>The presence of a relatively large number of firms ensures that collusion by a group of firms to restrict output and set prices is unlikely.</a:t>
            </a:r>
          </a:p>
          <a:p>
            <a:r>
              <a:rPr lang="en-US" sz="2400" b="1" dirty="0"/>
              <a:t>Independent action. </a:t>
            </a:r>
            <a:r>
              <a:rPr lang="en-US" sz="2400" dirty="0"/>
              <a:t>With numerous firms in an industry, there is no feeling of interdependence among them; each firm can determine its own pricing policy without considering the possible reactions of rival firms. ably trigger no response.</a:t>
            </a:r>
          </a:p>
        </p:txBody>
      </p:sp>
    </p:spTree>
    <p:extLst>
      <p:ext uri="{BB962C8B-B14F-4D97-AF65-F5344CB8AC3E}">
        <p14:creationId xmlns:p14="http://schemas.microsoft.com/office/powerpoint/2010/main" val="2197313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Differentiated Products</a:t>
            </a:r>
          </a:p>
        </p:txBody>
      </p:sp>
      <p:sp>
        <p:nvSpPr>
          <p:cNvPr id="3" name="Content Placeholder 2"/>
          <p:cNvSpPr>
            <a:spLocks noGrp="1"/>
          </p:cNvSpPr>
          <p:nvPr>
            <p:ph idx="1"/>
          </p:nvPr>
        </p:nvSpPr>
        <p:spPr/>
        <p:txBody>
          <a:bodyPr/>
          <a:lstStyle/>
          <a:p>
            <a:r>
              <a:rPr lang="en-US" dirty="0"/>
              <a:t>Product differentiation may entail physical or qualitative differences in the products themselves.</a:t>
            </a:r>
          </a:p>
          <a:p>
            <a:r>
              <a:rPr lang="en-US" dirty="0"/>
              <a:t>Differentiation by:</a:t>
            </a:r>
          </a:p>
          <a:p>
            <a:pPr lvl="1"/>
            <a:r>
              <a:rPr lang="en-US" dirty="0"/>
              <a:t>Location</a:t>
            </a:r>
          </a:p>
          <a:p>
            <a:pPr lvl="1"/>
            <a:r>
              <a:rPr lang="en-US" dirty="0"/>
              <a:t>Brand names and packing</a:t>
            </a:r>
          </a:p>
          <a:p>
            <a:pPr lvl="1"/>
            <a:r>
              <a:rPr lang="en-US" dirty="0"/>
              <a:t>Services</a:t>
            </a:r>
          </a:p>
          <a:p>
            <a:pPr lvl="1"/>
            <a:r>
              <a:rPr lang="en-US" dirty="0"/>
              <a:t>Some control over prices</a:t>
            </a:r>
          </a:p>
        </p:txBody>
      </p:sp>
    </p:spTree>
    <p:extLst>
      <p:ext uri="{BB962C8B-B14F-4D97-AF65-F5344CB8AC3E}">
        <p14:creationId xmlns:p14="http://schemas.microsoft.com/office/powerpoint/2010/main" val="2678676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75910"/>
            <a:ext cx="8568952" cy="850106"/>
          </a:xfrm>
        </p:spPr>
        <p:txBody>
          <a:bodyPr>
            <a:normAutofit fontScale="90000"/>
          </a:bodyPr>
          <a:lstStyle/>
          <a:p>
            <a:r>
              <a:rPr lang="en-US" sz="2800" dirty="0"/>
              <a:t>Percentage of Output Produced by Firms in Selected Low-Concentration U.S. Manufacturing Industries</a:t>
            </a:r>
          </a:p>
        </p:txBody>
      </p:sp>
      <p:pic>
        <p:nvPicPr>
          <p:cNvPr id="4" name="Content Placeholder 3" descr="Screen Shot 2014-07-07 at 01.53.38.png"/>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57200" y="2754714"/>
            <a:ext cx="7239000" cy="2556659"/>
          </a:xfrm>
        </p:spPr>
      </p:pic>
    </p:spTree>
    <p:extLst>
      <p:ext uri="{BB962C8B-B14F-4D97-AF65-F5344CB8AC3E}">
        <p14:creationId xmlns:p14="http://schemas.microsoft.com/office/powerpoint/2010/main" val="540711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79" y="1196752"/>
            <a:ext cx="8870909" cy="850106"/>
          </a:xfrm>
        </p:spPr>
        <p:txBody>
          <a:bodyPr>
            <a:normAutofit fontScale="90000"/>
          </a:bodyPr>
          <a:lstStyle/>
          <a:p>
            <a:r>
              <a:rPr lang="en-US" sz="3200" dirty="0"/>
              <a:t>A monopolistically competitive firm: short run</a:t>
            </a:r>
          </a:p>
        </p:txBody>
      </p:sp>
      <p:pic>
        <p:nvPicPr>
          <p:cNvPr id="4" name="Content Placeholder 3" descr="Screen Shot 2014-07-07 at 01.54.55.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03" b="151"/>
          <a:stretch/>
        </p:blipFill>
        <p:spPr>
          <a:xfrm>
            <a:off x="1617579" y="2006753"/>
            <a:ext cx="4866105" cy="4851247"/>
          </a:xfrm>
        </p:spPr>
      </p:pic>
    </p:spTree>
    <p:extLst>
      <p:ext uri="{BB962C8B-B14F-4D97-AF65-F5344CB8AC3E}">
        <p14:creationId xmlns:p14="http://schemas.microsoft.com/office/powerpoint/2010/main" val="11810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monopolistically competitive firm: long run</a:t>
            </a:r>
          </a:p>
        </p:txBody>
      </p:sp>
      <p:pic>
        <p:nvPicPr>
          <p:cNvPr id="4" name="Content Placeholder 3" descr="Screen Shot 2014-07-07 at 01.57.06.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50" y="1727994"/>
            <a:ext cx="5626100" cy="4610100"/>
          </a:xfrm>
        </p:spPr>
      </p:pic>
    </p:spTree>
    <p:extLst>
      <p:ext uri="{BB962C8B-B14F-4D97-AF65-F5344CB8AC3E}">
        <p14:creationId xmlns:p14="http://schemas.microsoft.com/office/powerpoint/2010/main" val="1068434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Oligopoly</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2389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15104"/>
            <a:ext cx="8568952" cy="363296"/>
          </a:xfrm>
        </p:spPr>
        <p:txBody>
          <a:bodyPr>
            <a:normAutofit fontScale="90000"/>
          </a:bodyPr>
          <a:lstStyle/>
          <a:p>
            <a:r>
              <a:rPr lang="en-US" dirty="0"/>
              <a:t>Characteristics of Oligopoly</a:t>
            </a:r>
          </a:p>
        </p:txBody>
      </p:sp>
      <p:sp>
        <p:nvSpPr>
          <p:cNvPr id="3" name="Content Placeholder 2"/>
          <p:cNvSpPr>
            <a:spLocks noGrp="1"/>
          </p:cNvSpPr>
          <p:nvPr>
            <p:ph idx="1"/>
          </p:nvPr>
        </p:nvSpPr>
        <p:spPr>
          <a:xfrm>
            <a:off x="395536" y="1422757"/>
            <a:ext cx="8568952" cy="4486963"/>
          </a:xfrm>
        </p:spPr>
        <p:txBody>
          <a:bodyPr/>
          <a:lstStyle/>
          <a:p>
            <a:r>
              <a:rPr lang="en-US" dirty="0">
                <a:latin typeface="Arial"/>
                <a:cs typeface="Arial"/>
              </a:rPr>
              <a:t>An </a:t>
            </a:r>
            <a:r>
              <a:rPr lang="en-US" b="1" dirty="0">
                <a:latin typeface="Arial"/>
                <a:cs typeface="Arial"/>
              </a:rPr>
              <a:t>oligopoly</a:t>
            </a:r>
            <a:r>
              <a:rPr lang="en-US" dirty="0">
                <a:latin typeface="Arial"/>
                <a:cs typeface="Arial"/>
              </a:rPr>
              <a:t> is a market structure characterized by:</a:t>
            </a:r>
          </a:p>
          <a:p>
            <a:pPr lvl="1"/>
            <a:r>
              <a:rPr lang="en-US" sz="3200" dirty="0">
                <a:effectLst>
                  <a:outerShdw blurRad="38100" dist="38100" dir="2700000" algn="tl">
                    <a:srgbClr val="FFFFFF"/>
                  </a:outerShdw>
                </a:effectLst>
                <a:latin typeface="Arial"/>
                <a:cs typeface="Arial"/>
              </a:rPr>
              <a:t>Few firms</a:t>
            </a:r>
          </a:p>
          <a:p>
            <a:pPr lvl="1"/>
            <a:r>
              <a:rPr lang="en-US" sz="3200" dirty="0">
                <a:effectLst>
                  <a:outerShdw blurRad="38100" dist="38100" dir="2700000" algn="tl">
                    <a:srgbClr val="FFFFFF"/>
                  </a:outerShdw>
                </a:effectLst>
                <a:latin typeface="Arial"/>
                <a:cs typeface="Arial"/>
              </a:rPr>
              <a:t>Either standardized or differentiated products</a:t>
            </a:r>
          </a:p>
          <a:p>
            <a:pPr lvl="1"/>
            <a:r>
              <a:rPr lang="en-US" sz="3200" dirty="0">
                <a:effectLst>
                  <a:outerShdw blurRad="38100" dist="38100" dir="2700000" algn="tl">
                    <a:srgbClr val="FFFFFF"/>
                  </a:outerShdw>
                </a:effectLst>
                <a:latin typeface="Arial"/>
                <a:cs typeface="Arial"/>
              </a:rPr>
              <a:t>Difficult entry</a:t>
            </a:r>
          </a:p>
          <a:p>
            <a:r>
              <a:rPr lang="en-US" dirty="0">
                <a:latin typeface="Arial"/>
                <a:cs typeface="Arial"/>
              </a:rPr>
              <a:t>Oligopolies are made up of a small number of mutually interdependent firms.</a:t>
            </a:r>
          </a:p>
          <a:p>
            <a:r>
              <a:rPr lang="en-US" dirty="0">
                <a:latin typeface="Arial"/>
                <a:cs typeface="Arial"/>
              </a:rPr>
              <a:t>Each firm must take into account the expected reaction of other firms.</a:t>
            </a:r>
          </a:p>
          <a:p>
            <a:pPr lvl="1"/>
            <a:endParaRPr lang="en-US" dirty="0">
              <a:latin typeface="Arial"/>
              <a:cs typeface="Arial"/>
            </a:endParaRPr>
          </a:p>
        </p:txBody>
      </p:sp>
    </p:spTree>
    <p:extLst>
      <p:ext uri="{BB962C8B-B14F-4D97-AF65-F5344CB8AC3E}">
        <p14:creationId xmlns:p14="http://schemas.microsoft.com/office/powerpoint/2010/main" val="1233196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Oligopoly</a:t>
            </a:r>
          </a:p>
        </p:txBody>
      </p:sp>
      <p:sp>
        <p:nvSpPr>
          <p:cNvPr id="3" name="Content Placeholder 2"/>
          <p:cNvSpPr>
            <a:spLocks noGrp="1"/>
          </p:cNvSpPr>
          <p:nvPr>
            <p:ph idx="1"/>
          </p:nvPr>
        </p:nvSpPr>
        <p:spPr/>
        <p:txBody>
          <a:bodyPr/>
          <a:lstStyle/>
          <a:p>
            <a:r>
              <a:rPr lang="en-US" dirty="0"/>
              <a:t>Oligopoly refers to a situation in which a few firms dominate in the market. Crucially these firms few firms recognize their rivalry and interdependence, fully aware that any action on their part is likely to result counter-actions by their rivals.</a:t>
            </a:r>
          </a:p>
        </p:txBody>
      </p:sp>
    </p:spTree>
    <p:extLst>
      <p:ext uri="{BB962C8B-B14F-4D97-AF65-F5344CB8AC3E}">
        <p14:creationId xmlns:p14="http://schemas.microsoft.com/office/powerpoint/2010/main" val="232812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normAutofit/>
          </a:bodyPr>
          <a:lstStyle/>
          <a:p>
            <a:pPr lvl="1" algn="ctr" defTabSz="457200" rtl="0">
              <a:spcBef>
                <a:spcPct val="0"/>
              </a:spcBef>
            </a:pPr>
            <a:r>
              <a:rPr lang="en-US" sz="4000" dirty="0"/>
              <a:t>Homogenous product</a:t>
            </a:r>
          </a:p>
        </p:txBody>
      </p:sp>
      <p:sp>
        <p:nvSpPr>
          <p:cNvPr id="3" name="Content Placeholder 2"/>
          <p:cNvSpPr>
            <a:spLocks noGrp="1"/>
          </p:cNvSpPr>
          <p:nvPr>
            <p:ph idx="1"/>
          </p:nvPr>
        </p:nvSpPr>
        <p:spPr/>
        <p:txBody>
          <a:bodyPr/>
          <a:lstStyle/>
          <a:p>
            <a:endParaRPr lang="en-US" dirty="0"/>
          </a:p>
          <a:p>
            <a:endParaRPr lang="en-US" dirty="0"/>
          </a:p>
          <a:p>
            <a:r>
              <a:rPr lang="en-US" dirty="0"/>
              <a:t>Homogenous product so that the product offered by one firm is identical in all respects to the product offered by the other firms</a:t>
            </a:r>
          </a:p>
        </p:txBody>
      </p:sp>
    </p:spTree>
    <p:extLst>
      <p:ext uri="{BB962C8B-B14F-4D97-AF65-F5344CB8AC3E}">
        <p14:creationId xmlns:p14="http://schemas.microsoft.com/office/powerpoint/2010/main" val="4273893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Barriers</a:t>
            </a:r>
          </a:p>
        </p:txBody>
      </p:sp>
      <p:sp>
        <p:nvSpPr>
          <p:cNvPr id="3" name="Content Placeholder 2"/>
          <p:cNvSpPr>
            <a:spLocks noGrp="1"/>
          </p:cNvSpPr>
          <p:nvPr>
            <p:ph idx="1"/>
          </p:nvPr>
        </p:nvSpPr>
        <p:spPr/>
        <p:txBody>
          <a:bodyPr/>
          <a:lstStyle/>
          <a:p>
            <a:r>
              <a:rPr lang="en-US" dirty="0"/>
              <a:t>The same barriers to entry that create pure monopoly also contribute to the creation of oligopoly. </a:t>
            </a:r>
          </a:p>
          <a:p>
            <a:r>
              <a:rPr lang="en-US" dirty="0"/>
              <a:t>Economies of scale are important entry barriers in a number of oligopolistic industries, such as the aircraft, rubber, and copper industries.</a:t>
            </a:r>
          </a:p>
        </p:txBody>
      </p:sp>
    </p:spTree>
    <p:extLst>
      <p:ext uri="{BB962C8B-B14F-4D97-AF65-F5344CB8AC3E}">
        <p14:creationId xmlns:p14="http://schemas.microsoft.com/office/powerpoint/2010/main" val="1004816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Non-collusive oligopoly</a:t>
            </a:r>
          </a:p>
        </p:txBody>
      </p:sp>
      <p:sp>
        <p:nvSpPr>
          <p:cNvPr id="3" name="Content Placeholder 2"/>
          <p:cNvSpPr>
            <a:spLocks noGrp="1"/>
          </p:cNvSpPr>
          <p:nvPr>
            <p:ph idx="1"/>
          </p:nvPr>
        </p:nvSpPr>
        <p:spPr/>
        <p:txBody>
          <a:bodyPr/>
          <a:lstStyle/>
          <a:p>
            <a:r>
              <a:rPr lang="en-US" dirty="0"/>
              <a:t>Here firm compete each other using strategies and counter strategies, but do not seek to make agreements, whether formal or informal, to ‘fix’ the market outcomes.</a:t>
            </a:r>
          </a:p>
          <a:p>
            <a:endParaRPr lang="en-US" dirty="0"/>
          </a:p>
        </p:txBody>
      </p:sp>
    </p:spTree>
    <p:extLst>
      <p:ext uri="{BB962C8B-B14F-4D97-AF65-F5344CB8AC3E}">
        <p14:creationId xmlns:p14="http://schemas.microsoft.com/office/powerpoint/2010/main" val="2571846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39549"/>
            <a:ext cx="8568952" cy="514406"/>
          </a:xfrm>
        </p:spPr>
        <p:txBody>
          <a:bodyPr>
            <a:normAutofit fontScale="90000"/>
          </a:bodyPr>
          <a:lstStyle/>
          <a:p>
            <a:r>
              <a:rPr lang="en-US" sz="3600" dirty="0"/>
              <a:t>Kinked Demand Curve (1)</a:t>
            </a:r>
          </a:p>
        </p:txBody>
      </p:sp>
      <p:pic>
        <p:nvPicPr>
          <p:cNvPr id="11" name="Content Placeholder 10" descr="Screen Shot 2014-07-07 at 02.14.32.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23291"/>
            <a:ext cx="7239000" cy="3419505"/>
          </a:xfrm>
        </p:spPr>
      </p:pic>
    </p:spTree>
    <p:extLst>
      <p:ext uri="{BB962C8B-B14F-4D97-AF65-F5344CB8AC3E}">
        <p14:creationId xmlns:p14="http://schemas.microsoft.com/office/powerpoint/2010/main" val="237227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6338"/>
            <a:ext cx="8568952" cy="420827"/>
          </a:xfrm>
        </p:spPr>
        <p:txBody>
          <a:bodyPr>
            <a:normAutofit fontScale="90000"/>
          </a:bodyPr>
          <a:lstStyle/>
          <a:p>
            <a:r>
              <a:rPr lang="en-US" dirty="0"/>
              <a:t>Kinked Demand Curve (2)</a:t>
            </a:r>
          </a:p>
        </p:txBody>
      </p:sp>
      <p:sp>
        <p:nvSpPr>
          <p:cNvPr id="3" name="Content Placeholder 2"/>
          <p:cNvSpPr>
            <a:spLocks noGrp="1"/>
          </p:cNvSpPr>
          <p:nvPr>
            <p:ph idx="1"/>
          </p:nvPr>
        </p:nvSpPr>
        <p:spPr>
          <a:xfrm>
            <a:off x="395536" y="1644316"/>
            <a:ext cx="8568952" cy="4665004"/>
          </a:xfrm>
        </p:spPr>
        <p:txBody>
          <a:bodyPr/>
          <a:lstStyle/>
          <a:p>
            <a:r>
              <a:rPr lang="en-US" dirty="0"/>
              <a:t>If the firm were to raise its price above the current level, its rivals would not follow, content to let firm lose sales to them.</a:t>
            </a:r>
          </a:p>
          <a:p>
            <a:endParaRPr lang="en-US" dirty="0"/>
          </a:p>
          <a:p>
            <a:r>
              <a:rPr lang="en-US" dirty="0"/>
              <a:t>If the firm were to reduce its price, rivals would follow to protect their market share, so that the firm gains extra sales.</a:t>
            </a:r>
          </a:p>
        </p:txBody>
      </p:sp>
    </p:spTree>
    <p:extLst>
      <p:ext uri="{BB962C8B-B14F-4D97-AF65-F5344CB8AC3E}">
        <p14:creationId xmlns:p14="http://schemas.microsoft.com/office/powerpoint/2010/main" val="2251116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Oligopoly Models</a:t>
            </a:r>
          </a:p>
        </p:txBody>
      </p:sp>
      <p:sp>
        <p:nvSpPr>
          <p:cNvPr id="3" name="Content Placeholder 2"/>
          <p:cNvSpPr>
            <a:spLocks noGrp="1"/>
          </p:cNvSpPr>
          <p:nvPr>
            <p:ph idx="1"/>
          </p:nvPr>
        </p:nvSpPr>
        <p:spPr/>
        <p:txBody>
          <a:bodyPr/>
          <a:lstStyle/>
          <a:p>
            <a:r>
              <a:rPr lang="en-US" b="1" dirty="0"/>
              <a:t>Diversity of oligopolies. </a:t>
            </a:r>
            <a:r>
              <a:rPr lang="en-US" dirty="0"/>
              <a:t>Oligopoly encompasses a greater range and diversity of market situations than do other market structures.</a:t>
            </a:r>
          </a:p>
          <a:p>
            <a:r>
              <a:rPr lang="en-US" b="1" dirty="0"/>
              <a:t>Complications of interdependence.</a:t>
            </a:r>
            <a:r>
              <a:rPr lang="en-US" dirty="0"/>
              <a:t> The mutual interdependence of oligopolistic firms complicates matters significantly. Because firms cannot predict the reactions of their rivals with certainty, they cannot estimate their own demand and marginal-revenue data.</a:t>
            </a:r>
          </a:p>
          <a:p>
            <a:endParaRPr lang="en-US" dirty="0"/>
          </a:p>
        </p:txBody>
      </p:sp>
    </p:spTree>
    <p:extLst>
      <p:ext uri="{BB962C8B-B14F-4D97-AF65-F5344CB8AC3E}">
        <p14:creationId xmlns:p14="http://schemas.microsoft.com/office/powerpoint/2010/main" val="182782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theory</a:t>
            </a:r>
          </a:p>
        </p:txBody>
      </p:sp>
      <p:sp>
        <p:nvSpPr>
          <p:cNvPr id="3" name="Content Placeholder 2"/>
          <p:cNvSpPr>
            <a:spLocks noGrp="1"/>
          </p:cNvSpPr>
          <p:nvPr>
            <p:ph idx="1"/>
          </p:nvPr>
        </p:nvSpPr>
        <p:spPr/>
        <p:txBody>
          <a:bodyPr/>
          <a:lstStyle/>
          <a:p>
            <a:r>
              <a:rPr lang="en-US" dirty="0">
                <a:solidFill>
                  <a:srgbClr val="000000"/>
                </a:solidFill>
                <a:latin typeface="Arial"/>
                <a:cs typeface="Arial"/>
              </a:rPr>
              <a:t>Strategic behavior has been analyzed using the mathematical techniques of </a:t>
            </a:r>
            <a:r>
              <a:rPr lang="en-US" b="1" dirty="0">
                <a:solidFill>
                  <a:srgbClr val="000000"/>
                </a:solidFill>
                <a:latin typeface="Arial"/>
                <a:cs typeface="Arial"/>
              </a:rPr>
              <a:t>game theory</a:t>
            </a:r>
            <a:r>
              <a:rPr lang="en-US" dirty="0">
                <a:solidFill>
                  <a:srgbClr val="000000"/>
                </a:solidFill>
                <a:latin typeface="Arial"/>
                <a:cs typeface="Arial"/>
              </a:rPr>
              <a:t>.</a:t>
            </a:r>
            <a:br>
              <a:rPr lang="en-US" dirty="0">
                <a:solidFill>
                  <a:srgbClr val="000000"/>
                </a:solidFill>
                <a:latin typeface="Arial"/>
                <a:cs typeface="Arial"/>
              </a:rPr>
            </a:br>
            <a:endParaRPr lang="en-US" sz="2400" dirty="0">
              <a:solidFill>
                <a:srgbClr val="000000"/>
              </a:solidFill>
              <a:latin typeface="Arial"/>
              <a:cs typeface="Arial"/>
            </a:endParaRPr>
          </a:p>
          <a:p>
            <a:pPr>
              <a:buClr>
                <a:schemeClr val="tx1"/>
              </a:buClr>
            </a:pPr>
            <a:r>
              <a:rPr lang="en-US" b="1" dirty="0">
                <a:solidFill>
                  <a:srgbClr val="000000"/>
                </a:solidFill>
                <a:latin typeface="Arial"/>
                <a:cs typeface="Arial"/>
              </a:rPr>
              <a:t>Game theory</a:t>
            </a:r>
            <a:r>
              <a:rPr lang="en-US" dirty="0">
                <a:solidFill>
                  <a:srgbClr val="000000"/>
                </a:solidFill>
                <a:latin typeface="Arial"/>
                <a:cs typeface="Arial"/>
              </a:rPr>
              <a:t> provides a description of oligopolistic behavior as a series of strategic moves and countermoves</a:t>
            </a:r>
            <a:r>
              <a:rPr lang="en-US" dirty="0">
                <a:latin typeface="Book Antiqua" charset="0"/>
              </a:rPr>
              <a:t>.</a:t>
            </a:r>
          </a:p>
          <a:p>
            <a:endParaRPr lang="en-US" dirty="0"/>
          </a:p>
        </p:txBody>
      </p:sp>
    </p:spTree>
    <p:extLst>
      <p:ext uri="{BB962C8B-B14F-4D97-AF65-F5344CB8AC3E}">
        <p14:creationId xmlns:p14="http://schemas.microsoft.com/office/powerpoint/2010/main" val="30533486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32865"/>
            <a:ext cx="8568952" cy="527774"/>
          </a:xfrm>
        </p:spPr>
        <p:txBody>
          <a:bodyPr>
            <a:normAutofit fontScale="90000"/>
          </a:bodyPr>
          <a:lstStyle/>
          <a:p>
            <a:r>
              <a:rPr lang="en-US" sz="3200" dirty="0">
                <a:latin typeface="Arial"/>
                <a:cs typeface="Arial"/>
              </a:rPr>
              <a:t>Game Theory and Strategic Decision Making</a:t>
            </a:r>
          </a:p>
        </p:txBody>
      </p:sp>
      <p:sp>
        <p:nvSpPr>
          <p:cNvPr id="3" name="Content Placeholder 2"/>
          <p:cNvSpPr>
            <a:spLocks noGrp="1"/>
          </p:cNvSpPr>
          <p:nvPr>
            <p:ph idx="1"/>
          </p:nvPr>
        </p:nvSpPr>
        <p:spPr>
          <a:xfrm>
            <a:off x="395536" y="1684421"/>
            <a:ext cx="8568952" cy="4624899"/>
          </a:xfrm>
        </p:spPr>
        <p:txBody>
          <a:bodyPr/>
          <a:lstStyle/>
          <a:p>
            <a:r>
              <a:rPr lang="en-US" dirty="0">
                <a:solidFill>
                  <a:srgbClr val="000000"/>
                </a:solidFill>
                <a:latin typeface="Arial"/>
                <a:cs typeface="Arial"/>
              </a:rPr>
              <a:t>The </a:t>
            </a:r>
            <a:r>
              <a:rPr lang="en-US" b="1" i="1" dirty="0">
                <a:solidFill>
                  <a:srgbClr val="000000"/>
                </a:solidFill>
                <a:latin typeface="Arial"/>
                <a:cs typeface="Arial"/>
              </a:rPr>
              <a:t>prisoner</a:t>
            </a:r>
            <a:r>
              <a:rPr lang="ja-JP" altLang="en-US" b="1" i="1" dirty="0">
                <a:solidFill>
                  <a:srgbClr val="000000"/>
                </a:solidFill>
                <a:latin typeface="Arial"/>
                <a:cs typeface="Arial"/>
              </a:rPr>
              <a:t>’</a:t>
            </a:r>
            <a:r>
              <a:rPr lang="en-US" b="1" i="1" dirty="0">
                <a:solidFill>
                  <a:srgbClr val="000000"/>
                </a:solidFill>
                <a:latin typeface="Arial"/>
                <a:cs typeface="Arial"/>
              </a:rPr>
              <a:t>s dilemma</a:t>
            </a:r>
            <a:r>
              <a:rPr lang="en-US" dirty="0">
                <a:solidFill>
                  <a:srgbClr val="000000"/>
                </a:solidFill>
                <a:latin typeface="Arial"/>
                <a:cs typeface="Arial"/>
              </a:rPr>
              <a:t> is a well-known game that demonstrates the difficulty of cooperative behavior in certain circumstances.</a:t>
            </a:r>
          </a:p>
          <a:p>
            <a:endParaRPr lang="en-US" dirty="0"/>
          </a:p>
        </p:txBody>
      </p:sp>
    </p:spTree>
    <p:extLst>
      <p:ext uri="{BB962C8B-B14F-4D97-AF65-F5344CB8AC3E}">
        <p14:creationId xmlns:p14="http://schemas.microsoft.com/office/powerpoint/2010/main" val="31479373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a:cs typeface="Arial"/>
              </a:rPr>
              <a:t>The prisoners' dilemma</a:t>
            </a:r>
            <a:endParaRPr lang="en-US" dirty="0">
              <a:latin typeface="Arial"/>
              <a:cs typeface="Arial"/>
            </a:endParaRPr>
          </a:p>
        </p:txBody>
      </p:sp>
      <p:pic>
        <p:nvPicPr>
          <p:cNvPr id="5" name="Content Placeholder 4" descr="Screen Shot 2014-07-07 at 02.27.38.png"/>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57200" y="1626200"/>
            <a:ext cx="7239000" cy="4813688"/>
          </a:xfrm>
        </p:spPr>
      </p:pic>
    </p:spTree>
    <p:extLst>
      <p:ext uri="{BB962C8B-B14F-4D97-AF65-F5344CB8AC3E}">
        <p14:creationId xmlns:p14="http://schemas.microsoft.com/office/powerpoint/2010/main" val="684692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Game Theory and Strategic Decision Making</a:t>
            </a:r>
          </a:p>
        </p:txBody>
      </p:sp>
      <p:sp>
        <p:nvSpPr>
          <p:cNvPr id="3" name="Content Placeholder 2"/>
          <p:cNvSpPr>
            <a:spLocks noGrp="1"/>
          </p:cNvSpPr>
          <p:nvPr>
            <p:ph idx="1"/>
          </p:nvPr>
        </p:nvSpPr>
        <p:spPr/>
        <p:txBody>
          <a:bodyPr/>
          <a:lstStyle/>
          <a:p>
            <a:r>
              <a:rPr lang="en-US" dirty="0">
                <a:latin typeface="Arial"/>
                <a:cs typeface="Arial"/>
              </a:rPr>
              <a:t>In the prisoner</a:t>
            </a:r>
            <a:r>
              <a:rPr lang="ja-JP" altLang="en-US" dirty="0">
                <a:latin typeface="Arial"/>
                <a:cs typeface="Arial"/>
              </a:rPr>
              <a:t>’</a:t>
            </a:r>
            <a:r>
              <a:rPr lang="en-US" dirty="0">
                <a:latin typeface="Arial"/>
                <a:cs typeface="Arial"/>
              </a:rPr>
              <a:t>s dilemma, where mutual trust gets each one out of the dilemma, confessing is the rational choice.</a:t>
            </a:r>
          </a:p>
          <a:p>
            <a:endParaRPr lang="en-US" dirty="0"/>
          </a:p>
        </p:txBody>
      </p:sp>
    </p:spTree>
    <p:extLst>
      <p:ext uri="{BB962C8B-B14F-4D97-AF65-F5344CB8AC3E}">
        <p14:creationId xmlns:p14="http://schemas.microsoft.com/office/powerpoint/2010/main" val="2898855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a:cs typeface="Arial"/>
              </a:rPr>
              <a:t>Prisoner</a:t>
            </a:r>
            <a:r>
              <a:rPr lang="ja-JP" altLang="en-US" sz="3200" dirty="0">
                <a:latin typeface="Arial"/>
                <a:cs typeface="Arial"/>
              </a:rPr>
              <a:t>’</a:t>
            </a:r>
            <a:r>
              <a:rPr lang="en-US" sz="3200" dirty="0">
                <a:latin typeface="Arial"/>
                <a:cs typeface="Arial"/>
              </a:rPr>
              <a:t>s Dilemma and a Duopoly Example</a:t>
            </a:r>
          </a:p>
        </p:txBody>
      </p:sp>
      <p:sp>
        <p:nvSpPr>
          <p:cNvPr id="3" name="Content Placeholder 2"/>
          <p:cNvSpPr>
            <a:spLocks noGrp="1"/>
          </p:cNvSpPr>
          <p:nvPr>
            <p:ph idx="1"/>
          </p:nvPr>
        </p:nvSpPr>
        <p:spPr/>
        <p:txBody>
          <a:bodyPr/>
          <a:lstStyle/>
          <a:p>
            <a:r>
              <a:rPr lang="en-US" dirty="0">
                <a:latin typeface="Arial"/>
                <a:cs typeface="Arial"/>
              </a:rPr>
              <a:t>The prisoners dilemma has its simplest application when the oligopoly consists of only two firms—a duopoly.</a:t>
            </a:r>
          </a:p>
          <a:p>
            <a:endParaRPr lang="en-US" dirty="0"/>
          </a:p>
        </p:txBody>
      </p:sp>
    </p:spTree>
    <p:extLst>
      <p:ext uri="{BB962C8B-B14F-4D97-AF65-F5344CB8AC3E}">
        <p14:creationId xmlns:p14="http://schemas.microsoft.com/office/powerpoint/2010/main" val="298738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71699"/>
            <a:ext cx="8568952" cy="850106"/>
          </a:xfrm>
        </p:spPr>
        <p:txBody>
          <a:bodyPr/>
          <a:lstStyle/>
          <a:p>
            <a:r>
              <a:rPr lang="en-US" dirty="0"/>
              <a:t>The firm as a ‘price taker’</a:t>
            </a:r>
          </a:p>
        </p:txBody>
      </p:sp>
      <p:sp>
        <p:nvSpPr>
          <p:cNvPr id="3" name="Content Placeholder 2"/>
          <p:cNvSpPr>
            <a:spLocks noGrp="1"/>
          </p:cNvSpPr>
          <p:nvPr>
            <p:ph idx="1"/>
          </p:nvPr>
        </p:nvSpPr>
        <p:spPr/>
        <p:txBody>
          <a:bodyPr/>
          <a:lstStyle/>
          <a:p>
            <a:r>
              <a:rPr lang="en-US" dirty="0"/>
              <a:t>FIGURE 6.2</a:t>
            </a:r>
          </a:p>
        </p:txBody>
      </p:sp>
      <p:pic>
        <p:nvPicPr>
          <p:cNvPr id="7" name="Picture 6" descr="Screen Shot 2014-09-14 at 22.17.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589"/>
            <a:ext cx="9144000" cy="4775200"/>
          </a:xfrm>
          <a:prstGeom prst="rect">
            <a:avLst/>
          </a:prstGeom>
        </p:spPr>
      </p:pic>
    </p:spTree>
    <p:extLst>
      <p:ext uri="{BB962C8B-B14F-4D97-AF65-F5344CB8AC3E}">
        <p14:creationId xmlns:p14="http://schemas.microsoft.com/office/powerpoint/2010/main" val="24517848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69474"/>
            <a:ext cx="8568952" cy="614947"/>
          </a:xfrm>
        </p:spPr>
        <p:txBody>
          <a:bodyPr>
            <a:normAutofit fontScale="90000"/>
          </a:bodyPr>
          <a:lstStyle/>
          <a:p>
            <a:r>
              <a:rPr lang="en-US" sz="3200" dirty="0">
                <a:latin typeface="Arial"/>
                <a:cs typeface="Arial"/>
              </a:rPr>
              <a:t>Prisoner</a:t>
            </a:r>
            <a:r>
              <a:rPr lang="ja-JP" altLang="en-US" sz="3200" dirty="0">
                <a:latin typeface="Arial"/>
                <a:cs typeface="Arial"/>
              </a:rPr>
              <a:t>’</a:t>
            </a:r>
            <a:r>
              <a:rPr lang="en-US" sz="3200" dirty="0">
                <a:latin typeface="Arial"/>
                <a:cs typeface="Arial"/>
              </a:rPr>
              <a:t>s Dilemma and a Duopoly Example</a:t>
            </a:r>
          </a:p>
        </p:txBody>
      </p:sp>
      <p:sp>
        <p:nvSpPr>
          <p:cNvPr id="3" name="Content Placeholder 2"/>
          <p:cNvSpPr>
            <a:spLocks noGrp="1"/>
          </p:cNvSpPr>
          <p:nvPr>
            <p:ph idx="1"/>
          </p:nvPr>
        </p:nvSpPr>
        <p:spPr>
          <a:xfrm>
            <a:off x="395536" y="1684421"/>
            <a:ext cx="8568952" cy="4624899"/>
          </a:xfrm>
        </p:spPr>
        <p:txBody>
          <a:bodyPr/>
          <a:lstStyle/>
          <a:p>
            <a:r>
              <a:rPr lang="en-US" dirty="0">
                <a:solidFill>
                  <a:srgbClr val="000000"/>
                </a:solidFill>
                <a:latin typeface="Arial"/>
                <a:cs typeface="Arial"/>
              </a:rPr>
              <a:t>By analyzing the strategies of both firms under all situations, all possibilities are placed in a payoff matrix.</a:t>
            </a:r>
          </a:p>
          <a:p>
            <a:pPr marL="342900" lvl="1" indent="-342900">
              <a:buFont typeface="Arial" charset="0"/>
              <a:buChar char="•"/>
            </a:pPr>
            <a:r>
              <a:rPr lang="en-US" dirty="0">
                <a:solidFill>
                  <a:srgbClr val="000000"/>
                </a:solidFill>
                <a:latin typeface="Arial"/>
                <a:cs typeface="Arial"/>
              </a:rPr>
              <a:t>A </a:t>
            </a:r>
            <a:r>
              <a:rPr lang="en-US" b="1" i="1" dirty="0">
                <a:solidFill>
                  <a:srgbClr val="000000"/>
                </a:solidFill>
                <a:latin typeface="Arial"/>
                <a:cs typeface="Arial"/>
              </a:rPr>
              <a:t>payoff matrix</a:t>
            </a:r>
            <a:r>
              <a:rPr lang="en-US" dirty="0">
                <a:solidFill>
                  <a:srgbClr val="000000"/>
                </a:solidFill>
                <a:latin typeface="Arial"/>
                <a:cs typeface="Arial"/>
              </a:rPr>
              <a:t> is a box that contains the outcomes of a strategic game under various circumstances. </a:t>
            </a:r>
          </a:p>
          <a:p>
            <a:endParaRPr lang="en-US" dirty="0">
              <a:solidFill>
                <a:srgbClr val="000000"/>
              </a:solidFill>
              <a:latin typeface="Arial"/>
              <a:cs typeface="Arial"/>
            </a:endParaRPr>
          </a:p>
        </p:txBody>
      </p:sp>
    </p:spTree>
    <p:extLst>
      <p:ext uri="{BB962C8B-B14F-4D97-AF65-F5344CB8AC3E}">
        <p14:creationId xmlns:p14="http://schemas.microsoft.com/office/powerpoint/2010/main" val="25815373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02632"/>
            <a:ext cx="8568952" cy="655052"/>
          </a:xfrm>
        </p:spPr>
        <p:txBody>
          <a:bodyPr>
            <a:normAutofit fontScale="90000"/>
          </a:bodyPr>
          <a:lstStyle/>
          <a:p>
            <a:r>
              <a:rPr lang="en-US" sz="3200" dirty="0">
                <a:latin typeface="Arial"/>
                <a:cs typeface="Arial"/>
              </a:rPr>
              <a:t>The Payoff Matrix of Strategic Pricing Duopoly</a:t>
            </a:r>
          </a:p>
        </p:txBody>
      </p:sp>
      <p:pic>
        <p:nvPicPr>
          <p:cNvPr id="4" name="Content Placeholder 3" descr="Screen Shot 2014-07-07 at 02.30.48.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6662"/>
            <a:ext cx="7239000" cy="3972763"/>
          </a:xfrm>
        </p:spPr>
      </p:pic>
    </p:spTree>
    <p:extLst>
      <p:ext uri="{BB962C8B-B14F-4D97-AF65-F5344CB8AC3E}">
        <p14:creationId xmlns:p14="http://schemas.microsoft.com/office/powerpoint/2010/main" val="2198338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84" y="1196752"/>
            <a:ext cx="8830804" cy="850106"/>
          </a:xfrm>
        </p:spPr>
        <p:txBody>
          <a:bodyPr>
            <a:normAutofit fontScale="90000"/>
          </a:bodyPr>
          <a:lstStyle/>
          <a:p>
            <a:r>
              <a:rPr lang="en-US" sz="3200" dirty="0">
                <a:latin typeface="Arial"/>
                <a:cs typeface="Arial"/>
              </a:rPr>
              <a:t>Firm and Industry Duopoly Equilibrium When One Firm Cheats</a:t>
            </a:r>
          </a:p>
        </p:txBody>
      </p:sp>
      <p:pic>
        <p:nvPicPr>
          <p:cNvPr id="4" name="Content Placeholder 3" descr="Screen Shot 2014-07-07 at 02.34.42.png"/>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57200" y="2111084"/>
            <a:ext cx="7239000" cy="3843920"/>
          </a:xfrm>
        </p:spPr>
      </p:pic>
    </p:spTree>
    <p:extLst>
      <p:ext uri="{BB962C8B-B14F-4D97-AF65-F5344CB8AC3E}">
        <p14:creationId xmlns:p14="http://schemas.microsoft.com/office/powerpoint/2010/main" val="351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Collusion and the tendency toward joint-profit</a:t>
            </a:r>
            <a:br>
              <a:rPr lang="en-US" sz="3200" dirty="0"/>
            </a:br>
            <a:r>
              <a:rPr lang="en-US" sz="3200" dirty="0"/>
              <a:t>maximization</a:t>
            </a:r>
          </a:p>
        </p:txBody>
      </p:sp>
      <p:pic>
        <p:nvPicPr>
          <p:cNvPr id="4" name="Content Placeholder 3" descr="Screen Shot 2014-07-07 at 02.19.54.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0" y="1683544"/>
            <a:ext cx="6210300" cy="4699000"/>
          </a:xfrm>
        </p:spPr>
      </p:pic>
    </p:spTree>
    <p:extLst>
      <p:ext uri="{BB962C8B-B14F-4D97-AF65-F5344CB8AC3E}">
        <p14:creationId xmlns:p14="http://schemas.microsoft.com/office/powerpoint/2010/main" val="3423695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Collusion: Cartels</a:t>
            </a:r>
          </a:p>
        </p:txBody>
      </p:sp>
      <p:sp>
        <p:nvSpPr>
          <p:cNvPr id="3" name="Content Placeholder 2"/>
          <p:cNvSpPr>
            <a:spLocks noGrp="1"/>
          </p:cNvSpPr>
          <p:nvPr>
            <p:ph idx="1"/>
          </p:nvPr>
        </p:nvSpPr>
        <p:spPr/>
        <p:txBody>
          <a:bodyPr/>
          <a:lstStyle/>
          <a:p>
            <a:r>
              <a:rPr lang="en-US" dirty="0"/>
              <a:t>Cartels involves establishing and maintaining some kind of organizations which seek to direct policy of its members to reach some agreed end. For example OPEC (Oil Producing and Exporting Countries)</a:t>
            </a:r>
          </a:p>
        </p:txBody>
      </p:sp>
    </p:spTree>
    <p:extLst>
      <p:ext uri="{BB962C8B-B14F-4D97-AF65-F5344CB8AC3E}">
        <p14:creationId xmlns:p14="http://schemas.microsoft.com/office/powerpoint/2010/main" val="1479199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47" y="134868"/>
            <a:ext cx="8750593" cy="850106"/>
          </a:xfrm>
        </p:spPr>
        <p:txBody>
          <a:bodyPr>
            <a:normAutofit fontScale="90000"/>
          </a:bodyPr>
          <a:lstStyle/>
          <a:p>
            <a:r>
              <a:rPr lang="en-US" sz="3200" dirty="0"/>
              <a:t>Behavior of a Cartel:  Firms Agree to Act as a Monopolist</a:t>
            </a:r>
          </a:p>
        </p:txBody>
      </p:sp>
      <p:pic>
        <p:nvPicPr>
          <p:cNvPr id="4" name="Content Placeholder 3" descr="305000_la_26_08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2531" y="1609725"/>
            <a:ext cx="6648337" cy="4846638"/>
          </a:xfrm>
          <a:prstGeom prst="rect">
            <a:avLst/>
          </a:prstGeom>
          <a:noFill/>
          <a:ln w="12700">
            <a:solidFill>
              <a:srgbClr val="FFFFFF"/>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44012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Informal collusion </a:t>
            </a:r>
          </a:p>
        </p:txBody>
      </p:sp>
      <p:sp>
        <p:nvSpPr>
          <p:cNvPr id="3" name="Content Placeholder 2"/>
          <p:cNvSpPr>
            <a:spLocks noGrp="1"/>
          </p:cNvSpPr>
          <p:nvPr>
            <p:ph idx="1"/>
          </p:nvPr>
        </p:nvSpPr>
        <p:spPr/>
        <p:txBody>
          <a:bodyPr/>
          <a:lstStyle/>
          <a:p>
            <a:r>
              <a:rPr lang="en-US" dirty="0"/>
              <a:t>Dominant firm price leadership</a:t>
            </a:r>
          </a:p>
          <a:p>
            <a:r>
              <a:rPr lang="en-US" dirty="0"/>
              <a:t>Barometric price leadership </a:t>
            </a:r>
          </a:p>
          <a:p>
            <a:r>
              <a:rPr lang="en-US" dirty="0"/>
              <a:t>Collusive price leadership</a:t>
            </a:r>
          </a:p>
        </p:txBody>
      </p:sp>
    </p:spTree>
    <p:extLst>
      <p:ext uri="{BB962C8B-B14F-4D97-AF65-F5344CB8AC3E}">
        <p14:creationId xmlns:p14="http://schemas.microsoft.com/office/powerpoint/2010/main" val="22866955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063117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1119"/>
            <a:ext cx="8229600" cy="420520"/>
          </a:xfrm>
        </p:spPr>
        <p:txBody>
          <a:bodyPr>
            <a:normAutofit fontScale="90000"/>
          </a:bodyPr>
          <a:lstStyle/>
          <a:p>
            <a:r>
              <a:rPr lang="en-US" dirty="0"/>
              <a:t>Key terms (1)</a:t>
            </a:r>
          </a:p>
        </p:txBody>
      </p:sp>
      <p:sp>
        <p:nvSpPr>
          <p:cNvPr id="3" name="Content Placeholder 2"/>
          <p:cNvSpPr>
            <a:spLocks noGrp="1"/>
          </p:cNvSpPr>
          <p:nvPr>
            <p:ph idx="1"/>
          </p:nvPr>
        </p:nvSpPr>
        <p:spPr>
          <a:xfrm>
            <a:off x="457200" y="1476400"/>
            <a:ext cx="8229600" cy="5257216"/>
          </a:xfrm>
        </p:spPr>
        <p:txBody>
          <a:bodyPr>
            <a:normAutofit fontScale="92500"/>
          </a:bodyPr>
          <a:lstStyle/>
          <a:p>
            <a:r>
              <a:rPr lang="en-US" sz="2800" b="1" dirty="0"/>
              <a:t>Barometric-firm leadership. </a:t>
            </a:r>
            <a:r>
              <a:rPr lang="en-US" sz="2800" dirty="0"/>
              <a:t>Here the price leader is a small form, recognized by others as having a close knowledge of prevailing market conditions.</a:t>
            </a:r>
          </a:p>
          <a:p>
            <a:r>
              <a:rPr lang="en-US" sz="2800" b="1" dirty="0"/>
              <a:t>Barriers to entry. </a:t>
            </a:r>
            <a:r>
              <a:rPr lang="en-US" sz="2800" dirty="0"/>
              <a:t>Various deterrents to new firms to enter into a market.</a:t>
            </a:r>
          </a:p>
          <a:p>
            <a:r>
              <a:rPr lang="en-US" sz="2800" b="1" dirty="0"/>
              <a:t>Collusive price leadership.</a:t>
            </a:r>
            <a:r>
              <a:rPr lang="en-US" sz="2800" dirty="0"/>
              <a:t> Where a group of often large firms set similar prices for their product but where no ‘formal collusion’ (e.g. cartel) exists.</a:t>
            </a:r>
          </a:p>
          <a:p>
            <a:r>
              <a:rPr lang="en-US" sz="2800" b="1" dirty="0"/>
              <a:t>Contestable markets</a:t>
            </a:r>
            <a:r>
              <a:rPr lang="en-US" sz="2800" dirty="0"/>
              <a:t>. Markets in which the threat of new firm entry causes incumbents to act as though such potential competition actually existed.</a:t>
            </a:r>
          </a:p>
        </p:txBody>
      </p:sp>
    </p:spTree>
    <p:extLst>
      <p:ext uri="{BB962C8B-B14F-4D97-AF65-F5344CB8AC3E}">
        <p14:creationId xmlns:p14="http://schemas.microsoft.com/office/powerpoint/2010/main" val="1172675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6342"/>
            <a:ext cx="8229600" cy="415649"/>
          </a:xfrm>
        </p:spPr>
        <p:txBody>
          <a:bodyPr>
            <a:normAutofit fontScale="90000"/>
          </a:bodyPr>
          <a:lstStyle/>
          <a:p>
            <a:r>
              <a:rPr lang="en-US" dirty="0"/>
              <a:t>Key terms (2)</a:t>
            </a:r>
          </a:p>
        </p:txBody>
      </p:sp>
      <p:sp>
        <p:nvSpPr>
          <p:cNvPr id="3" name="Content Placeholder 2"/>
          <p:cNvSpPr>
            <a:spLocks noGrp="1"/>
          </p:cNvSpPr>
          <p:nvPr>
            <p:ph idx="1"/>
          </p:nvPr>
        </p:nvSpPr>
        <p:spPr>
          <a:xfrm>
            <a:off x="457200" y="1421991"/>
            <a:ext cx="8229600" cy="5284013"/>
          </a:xfrm>
        </p:spPr>
        <p:txBody>
          <a:bodyPr>
            <a:normAutofit lnSpcReduction="10000"/>
          </a:bodyPr>
          <a:lstStyle/>
          <a:p>
            <a:r>
              <a:rPr lang="en-US" sz="2800" b="1" dirty="0"/>
              <a:t>Dominant-price leadership</a:t>
            </a:r>
            <a:r>
              <a:rPr lang="en-US" sz="2800" dirty="0"/>
              <a:t>. Where the prices set by a single, usually dominant, firm in the market are followed by other smaller firms.</a:t>
            </a:r>
          </a:p>
          <a:p>
            <a:r>
              <a:rPr lang="en-US" sz="2800" b="1" dirty="0"/>
              <a:t>Dominant strategy</a:t>
            </a:r>
            <a:r>
              <a:rPr lang="en-US" sz="2800" dirty="0"/>
              <a:t>. One in which the respective firms seek to do the best they can in terms of the objectives set, irrespective of the possible actions/ reactions of any rival(s).</a:t>
            </a:r>
          </a:p>
          <a:p>
            <a:r>
              <a:rPr lang="en-US" sz="2800" b="1" dirty="0"/>
              <a:t>Limit price. </a:t>
            </a:r>
            <a:r>
              <a:rPr lang="en-US" sz="2800" dirty="0"/>
              <a:t>The highest price which the established firms believe they can charge without attracting new entry. </a:t>
            </a:r>
          </a:p>
          <a:p>
            <a:r>
              <a:rPr lang="en-US" sz="2800" b="1" dirty="0"/>
              <a:t>Long-run. </a:t>
            </a:r>
            <a:r>
              <a:rPr lang="en-US" sz="2800" dirty="0"/>
              <a:t>Period of time in which all factors of production can be varied.</a:t>
            </a:r>
          </a:p>
        </p:txBody>
      </p:sp>
    </p:spTree>
    <p:extLst>
      <p:ext uri="{BB962C8B-B14F-4D97-AF65-F5344CB8AC3E}">
        <p14:creationId xmlns:p14="http://schemas.microsoft.com/office/powerpoint/2010/main" val="218254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Profit-Maximizing Level of Output</a:t>
            </a:r>
          </a:p>
        </p:txBody>
      </p:sp>
      <p:sp>
        <p:nvSpPr>
          <p:cNvPr id="3" name="Content Placeholder 2"/>
          <p:cNvSpPr>
            <a:spLocks noGrp="1"/>
          </p:cNvSpPr>
          <p:nvPr>
            <p:ph idx="1"/>
          </p:nvPr>
        </p:nvSpPr>
        <p:spPr/>
        <p:txBody>
          <a:bodyPr/>
          <a:lstStyle/>
          <a:p>
            <a:r>
              <a:rPr lang="en-US" b="1" i="1" dirty="0">
                <a:latin typeface="Arial"/>
                <a:cs typeface="Arial"/>
              </a:rPr>
              <a:t>Marginal revenue</a:t>
            </a:r>
            <a:r>
              <a:rPr lang="en-US" dirty="0">
                <a:latin typeface="Arial"/>
                <a:cs typeface="Arial"/>
              </a:rPr>
              <a:t> (</a:t>
            </a:r>
            <a:r>
              <a:rPr lang="en-US" b="1" i="1" dirty="0">
                <a:latin typeface="Arial"/>
                <a:cs typeface="Arial"/>
              </a:rPr>
              <a:t>MR</a:t>
            </a:r>
            <a:r>
              <a:rPr lang="en-US" dirty="0">
                <a:latin typeface="Arial"/>
                <a:cs typeface="Arial"/>
              </a:rPr>
              <a:t>) – the change in total revenue associated with a change in quantity.</a:t>
            </a:r>
          </a:p>
          <a:p>
            <a:r>
              <a:rPr lang="en-US" b="1" i="1" dirty="0">
                <a:latin typeface="Arial"/>
                <a:cs typeface="Arial"/>
              </a:rPr>
              <a:t>Marginal cost (MC</a:t>
            </a:r>
            <a:r>
              <a:rPr lang="en-US" dirty="0">
                <a:latin typeface="Arial"/>
                <a:cs typeface="Arial"/>
              </a:rPr>
              <a:t>) – the change in total cost associated with a change in quantity.</a:t>
            </a:r>
          </a:p>
          <a:p>
            <a:endParaRPr lang="en-US" dirty="0">
              <a:latin typeface="Arial"/>
              <a:cs typeface="Arial"/>
            </a:endParaRPr>
          </a:p>
        </p:txBody>
      </p:sp>
    </p:spTree>
    <p:extLst>
      <p:ext uri="{BB962C8B-B14F-4D97-AF65-F5344CB8AC3E}">
        <p14:creationId xmlns:p14="http://schemas.microsoft.com/office/powerpoint/2010/main" val="212180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3537"/>
            <a:ext cx="8229600" cy="512289"/>
          </a:xfrm>
        </p:spPr>
        <p:txBody>
          <a:bodyPr>
            <a:normAutofit fontScale="90000"/>
          </a:bodyPr>
          <a:lstStyle/>
          <a:p>
            <a:r>
              <a:rPr lang="en-US" dirty="0"/>
              <a:t>Key terms (3)</a:t>
            </a:r>
          </a:p>
        </p:txBody>
      </p:sp>
      <p:sp>
        <p:nvSpPr>
          <p:cNvPr id="3" name="Content Placeholder 2"/>
          <p:cNvSpPr>
            <a:spLocks noGrp="1"/>
          </p:cNvSpPr>
          <p:nvPr>
            <p:ph idx="1"/>
          </p:nvPr>
        </p:nvSpPr>
        <p:spPr>
          <a:xfrm>
            <a:off x="457200" y="1415826"/>
            <a:ext cx="8229600" cy="5234955"/>
          </a:xfrm>
        </p:spPr>
        <p:txBody>
          <a:bodyPr>
            <a:noAutofit/>
          </a:bodyPr>
          <a:lstStyle/>
          <a:p>
            <a:r>
              <a:rPr lang="en-US" sz="2600" b="1" dirty="0"/>
              <a:t>Maxi-min.</a:t>
            </a:r>
            <a:r>
              <a:rPr lang="en-US" sz="2600" dirty="0"/>
              <a:t> An approach in game theory whereby each firm selects the worst of the best possible outcomes identified in a pay-off matrix. </a:t>
            </a:r>
          </a:p>
          <a:p>
            <a:r>
              <a:rPr lang="en-US" sz="2600" b="1" dirty="0"/>
              <a:t>Monopolistic competition. </a:t>
            </a:r>
            <a:r>
              <a:rPr lang="en-US" sz="2600" dirty="0"/>
              <a:t>A market structure which contains elements of both monopoly and competitive market forms. Differentiated products give firms an element of market power, but the existence of large numbers of relatively small firms, with freedom of entry/ exit, provide an element of competition. </a:t>
            </a:r>
          </a:p>
          <a:p>
            <a:r>
              <a:rPr lang="en-US" sz="2600" b="1" dirty="0"/>
              <a:t>Monopoly</a:t>
            </a:r>
            <a:r>
              <a:rPr lang="en-US" sz="2600" dirty="0"/>
              <a:t> where over 25% of the output of a product is in the hands of a single firm or group of linked firms.</a:t>
            </a:r>
          </a:p>
          <a:p>
            <a:endParaRPr lang="en-US" sz="2600" dirty="0"/>
          </a:p>
        </p:txBody>
      </p:sp>
    </p:spTree>
    <p:extLst>
      <p:ext uri="{BB962C8B-B14F-4D97-AF65-F5344CB8AC3E}">
        <p14:creationId xmlns:p14="http://schemas.microsoft.com/office/powerpoint/2010/main" val="28276072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1930"/>
            <a:ext cx="8229600" cy="415649"/>
          </a:xfrm>
        </p:spPr>
        <p:txBody>
          <a:bodyPr>
            <a:normAutofit fontScale="90000"/>
          </a:bodyPr>
          <a:lstStyle/>
          <a:p>
            <a:r>
              <a:rPr lang="en-US" dirty="0"/>
              <a:t>Key terms (4)</a:t>
            </a:r>
          </a:p>
        </p:txBody>
      </p:sp>
      <p:sp>
        <p:nvSpPr>
          <p:cNvPr id="3" name="Content Placeholder 2"/>
          <p:cNvSpPr>
            <a:spLocks noGrp="1"/>
          </p:cNvSpPr>
          <p:nvPr>
            <p:ph idx="1"/>
          </p:nvPr>
        </p:nvSpPr>
        <p:spPr>
          <a:xfrm>
            <a:off x="457200" y="1393906"/>
            <a:ext cx="8229600" cy="5242596"/>
          </a:xfrm>
        </p:spPr>
        <p:txBody>
          <a:bodyPr>
            <a:normAutofit fontScale="85000" lnSpcReduction="20000"/>
          </a:bodyPr>
          <a:lstStyle/>
          <a:p>
            <a:endParaRPr lang="en-US" sz="2800" b="1" dirty="0"/>
          </a:p>
          <a:p>
            <a:r>
              <a:rPr lang="en-US" sz="2800" b="1" dirty="0"/>
              <a:t>Nash equilibrium </a:t>
            </a:r>
            <a:r>
              <a:rPr lang="en-US" sz="2800" dirty="0"/>
              <a:t>occurs when each form is doing the best that it can in terms of its own objectives, given the strategies chosen by the other firms in the market.</a:t>
            </a:r>
          </a:p>
          <a:p>
            <a:r>
              <a:rPr lang="en-US" sz="2800" b="1" dirty="0"/>
              <a:t>Natural monopoly </a:t>
            </a:r>
            <a:r>
              <a:rPr lang="en-US" sz="2800" dirty="0"/>
              <a:t>situation where the minimum efficient size of the productive unit or enterprise is so large that the industry can sustain only a single operator. </a:t>
            </a:r>
          </a:p>
          <a:p>
            <a:r>
              <a:rPr lang="en-US" sz="2800" dirty="0"/>
              <a:t>Normal profit that profit just sufficient to keep the firm in the industry in the long run.</a:t>
            </a:r>
          </a:p>
          <a:p>
            <a:r>
              <a:rPr lang="en-US" sz="2800" b="1" dirty="0"/>
              <a:t>Oligopoly </a:t>
            </a:r>
            <a:r>
              <a:rPr lang="en-US" sz="2800" dirty="0"/>
              <a:t>a market dominated by a few large firms and in which their interdependence is recognized by those firms.</a:t>
            </a:r>
          </a:p>
          <a:p>
            <a:r>
              <a:rPr lang="en-US" sz="2800" b="1" dirty="0"/>
              <a:t>Pareto optimal </a:t>
            </a:r>
            <a:r>
              <a:rPr lang="en-US" sz="2800" dirty="0"/>
              <a:t>a resource allocation for which it is no longer possible to make anyone better off without making someone else worse off. </a:t>
            </a:r>
          </a:p>
          <a:p>
            <a:endParaRPr lang="en-US" sz="2800" dirty="0"/>
          </a:p>
        </p:txBody>
      </p:sp>
    </p:spTree>
    <p:extLst>
      <p:ext uri="{BB962C8B-B14F-4D97-AF65-F5344CB8AC3E}">
        <p14:creationId xmlns:p14="http://schemas.microsoft.com/office/powerpoint/2010/main" val="593463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284"/>
            <a:ext cx="8229600" cy="581318"/>
          </a:xfrm>
        </p:spPr>
        <p:txBody>
          <a:bodyPr>
            <a:normAutofit/>
          </a:bodyPr>
          <a:lstStyle/>
          <a:p>
            <a:r>
              <a:rPr lang="en-US" dirty="0"/>
              <a:t>Key terms (5)</a:t>
            </a:r>
          </a:p>
        </p:txBody>
      </p:sp>
      <p:sp>
        <p:nvSpPr>
          <p:cNvPr id="3" name="Content Placeholder 2"/>
          <p:cNvSpPr>
            <a:spLocks noGrp="1"/>
          </p:cNvSpPr>
          <p:nvPr>
            <p:ph idx="1"/>
          </p:nvPr>
        </p:nvSpPr>
        <p:spPr>
          <a:xfrm>
            <a:off x="457200" y="1573854"/>
            <a:ext cx="8229600" cy="5076927"/>
          </a:xfrm>
        </p:spPr>
        <p:txBody>
          <a:bodyPr>
            <a:normAutofit fontScale="92500"/>
          </a:bodyPr>
          <a:lstStyle/>
          <a:p>
            <a:r>
              <a:rPr lang="en-US" sz="2600" b="1" dirty="0"/>
              <a:t>Perfect competition.</a:t>
            </a:r>
            <a:r>
              <a:rPr lang="en-US" sz="2600" dirty="0"/>
              <a:t> A market in which there are a large number of small firms producing an identical product and in which there is freedom of entry and exit. </a:t>
            </a:r>
          </a:p>
          <a:p>
            <a:r>
              <a:rPr lang="en-US" sz="2600" b="1" dirty="0"/>
              <a:t>Perfectly contestable market. </a:t>
            </a:r>
            <a:r>
              <a:rPr lang="en-US" sz="2600" dirty="0"/>
              <a:t>Situation in which no barriers to entry exist so that incumbent firms are constrained by the threat of new firm entry to keep prices at levels that, in relation to costs, earn only normal profits.</a:t>
            </a:r>
          </a:p>
          <a:p>
            <a:r>
              <a:rPr lang="en-US" sz="2600" b="1" dirty="0"/>
              <a:t>Price discrimination. </a:t>
            </a:r>
            <a:r>
              <a:rPr lang="en-US" sz="2600" dirty="0"/>
              <a:t>Situation in which different prices are charged for identical units of a product.  </a:t>
            </a:r>
          </a:p>
          <a:p>
            <a:r>
              <a:rPr lang="en-US" sz="2600" b="1" dirty="0"/>
              <a:t>Price leadership </a:t>
            </a:r>
            <a:r>
              <a:rPr lang="en-US" sz="2600" dirty="0"/>
              <a:t>where firms tend to respond, when setting their own prices already set by one or more other firms in industry. </a:t>
            </a:r>
          </a:p>
        </p:txBody>
      </p:sp>
    </p:spTree>
    <p:extLst>
      <p:ext uri="{BB962C8B-B14F-4D97-AF65-F5344CB8AC3E}">
        <p14:creationId xmlns:p14="http://schemas.microsoft.com/office/powerpoint/2010/main" val="35733881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8760"/>
            <a:ext cx="8229600" cy="374232"/>
          </a:xfrm>
        </p:spPr>
        <p:txBody>
          <a:bodyPr>
            <a:normAutofit fontScale="90000"/>
          </a:bodyPr>
          <a:lstStyle/>
          <a:p>
            <a:r>
              <a:rPr lang="en-US" dirty="0"/>
              <a:t>Key terms (6)</a:t>
            </a:r>
          </a:p>
        </p:txBody>
      </p:sp>
      <p:sp>
        <p:nvSpPr>
          <p:cNvPr id="3" name="Content Placeholder 2"/>
          <p:cNvSpPr>
            <a:spLocks noGrp="1"/>
          </p:cNvSpPr>
          <p:nvPr>
            <p:ph idx="1"/>
          </p:nvPr>
        </p:nvSpPr>
        <p:spPr>
          <a:xfrm>
            <a:off x="457200" y="1463408"/>
            <a:ext cx="8229600" cy="5173567"/>
          </a:xfrm>
        </p:spPr>
        <p:txBody>
          <a:bodyPr>
            <a:normAutofit/>
          </a:bodyPr>
          <a:lstStyle/>
          <a:p>
            <a:r>
              <a:rPr lang="en-US" b="1" dirty="0"/>
              <a:t>Pure monopoly. </a:t>
            </a:r>
            <a:r>
              <a:rPr lang="en-US" dirty="0"/>
              <a:t>A single supplier of the product.</a:t>
            </a:r>
          </a:p>
          <a:p>
            <a:r>
              <a:rPr lang="en-US" b="1" dirty="0"/>
              <a:t>Short-run. </a:t>
            </a:r>
            <a:r>
              <a:rPr lang="en-US" dirty="0"/>
              <a:t>Period of time in which at least one factor of production is fixed.</a:t>
            </a:r>
          </a:p>
          <a:p>
            <a:r>
              <a:rPr lang="en-US" b="1" dirty="0"/>
              <a:t>Stable-equilibrium. </a:t>
            </a:r>
            <a:r>
              <a:rPr lang="en-US" dirty="0"/>
              <a:t>Situation in which any movement away from an equilibrium initiates changes that move the situation back towards that equilibrium.</a:t>
            </a:r>
          </a:p>
          <a:p>
            <a:r>
              <a:rPr lang="en-US" b="1" dirty="0"/>
              <a:t>Zero-sum game. </a:t>
            </a:r>
            <a:r>
              <a:rPr lang="en-US" dirty="0"/>
              <a:t>A game in which a gain for one or more players is offset by an equivalent loss for some other players. </a:t>
            </a:r>
          </a:p>
        </p:txBody>
      </p:sp>
    </p:spTree>
    <p:extLst>
      <p:ext uri="{BB962C8B-B14F-4D97-AF65-F5344CB8AC3E}">
        <p14:creationId xmlns:p14="http://schemas.microsoft.com/office/powerpoint/2010/main" val="48552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Revenue</a:t>
            </a:r>
          </a:p>
        </p:txBody>
      </p:sp>
      <p:sp>
        <p:nvSpPr>
          <p:cNvPr id="3" name="Content Placeholder 2"/>
          <p:cNvSpPr>
            <a:spLocks noGrp="1"/>
          </p:cNvSpPr>
          <p:nvPr>
            <p:ph idx="1"/>
          </p:nvPr>
        </p:nvSpPr>
        <p:spPr/>
        <p:txBody>
          <a:bodyPr/>
          <a:lstStyle/>
          <a:p>
            <a:r>
              <a:rPr lang="en-US" dirty="0">
                <a:latin typeface="Arial"/>
                <a:cs typeface="Arial"/>
              </a:rPr>
              <a:t>A perfect competitor accepts the market price as given.</a:t>
            </a:r>
          </a:p>
          <a:p>
            <a:r>
              <a:rPr lang="en-US" dirty="0">
                <a:latin typeface="Arial"/>
                <a:cs typeface="Arial"/>
              </a:rPr>
              <a:t>As a result, marginal revenue equals price (</a:t>
            </a:r>
            <a:r>
              <a:rPr lang="en-US" i="1" dirty="0">
                <a:latin typeface="Arial"/>
                <a:cs typeface="Arial"/>
              </a:rPr>
              <a:t>MR = P</a:t>
            </a:r>
            <a:r>
              <a:rPr lang="en-US" dirty="0">
                <a:latin typeface="Arial"/>
                <a:cs typeface="Arial"/>
              </a:rPr>
              <a:t>).</a:t>
            </a:r>
          </a:p>
          <a:p>
            <a:endParaRPr lang="en-US" dirty="0"/>
          </a:p>
        </p:txBody>
      </p:sp>
    </p:spTree>
    <p:extLst>
      <p:ext uri="{BB962C8B-B14F-4D97-AF65-F5344CB8AC3E}">
        <p14:creationId xmlns:p14="http://schemas.microsoft.com/office/powerpoint/2010/main" val="263360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udonai-pilkas">
  <a:themeElements>
    <a:clrScheme name="Prabangus">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rabangus">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abangu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raudonai-pilkas</Template>
  <TotalTime>5011</TotalTime>
  <Words>4474</Words>
  <Application>Microsoft Macintosh PowerPoint</Application>
  <PresentationFormat>On-screen Show (4:3)</PresentationFormat>
  <Paragraphs>342</Paragraphs>
  <Slides>83</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2" baseType="lpstr">
      <vt:lpstr>HG丸ｺﾞｼｯｸM-PRO</vt:lpstr>
      <vt:lpstr>Arial</vt:lpstr>
      <vt:lpstr>Book Antiqua</vt:lpstr>
      <vt:lpstr>Calibri</vt:lpstr>
      <vt:lpstr>Trebuchet MS</vt:lpstr>
      <vt:lpstr>Wingdings</vt:lpstr>
      <vt:lpstr>Wingdings 2</vt:lpstr>
      <vt:lpstr>raudonai-pilkas</vt:lpstr>
      <vt:lpstr>Document</vt:lpstr>
      <vt:lpstr>MARKET</vt:lpstr>
      <vt:lpstr>Objectives of the topic</vt:lpstr>
      <vt:lpstr>Classification of market structure</vt:lpstr>
      <vt:lpstr>Perfect Competition </vt:lpstr>
      <vt:lpstr>Main characteristics of perfect competition</vt:lpstr>
      <vt:lpstr>Homogenous product</vt:lpstr>
      <vt:lpstr>The firm as a ‘price taker’</vt:lpstr>
      <vt:lpstr>Profit-Maximizing Level of Output</vt:lpstr>
      <vt:lpstr>Marginal Revenue</vt:lpstr>
      <vt:lpstr>Marginal Cost</vt:lpstr>
      <vt:lpstr>Firm’s short-run supply curve</vt:lpstr>
      <vt:lpstr>Firm’s demand curve</vt:lpstr>
      <vt:lpstr>Firm’s long-run supply curve</vt:lpstr>
      <vt:lpstr>Industry supply curve</vt:lpstr>
      <vt:lpstr>Five forces framework and industry’s profitability</vt:lpstr>
      <vt:lpstr>Five forces framework and industry’s profitability</vt:lpstr>
      <vt:lpstr>Short-run equilibrium (1)</vt:lpstr>
      <vt:lpstr>Long-run equilibrium</vt:lpstr>
      <vt:lpstr>Perfect competition and efficiency (1)</vt:lpstr>
      <vt:lpstr>Perfect competition and efficiency (2)</vt:lpstr>
      <vt:lpstr>Monopoly</vt:lpstr>
      <vt:lpstr>Definition of Monopoly</vt:lpstr>
      <vt:lpstr>Types of Monopolies</vt:lpstr>
      <vt:lpstr>Creation of Monopolies</vt:lpstr>
      <vt:lpstr>Main Characteristics of Pure Monopoly</vt:lpstr>
      <vt:lpstr>Main Characteristics of Pure Monopoly</vt:lpstr>
      <vt:lpstr>Main Characteristics of Pure Monopoly</vt:lpstr>
      <vt:lpstr>Legal Barriers to Entry: Patents and Licenses</vt:lpstr>
      <vt:lpstr>Licenses</vt:lpstr>
      <vt:lpstr>Ownership or Control of Essential Resources</vt:lpstr>
      <vt:lpstr>Pricing and Other Strategic Barriers to Entry</vt:lpstr>
      <vt:lpstr>Other barriers</vt:lpstr>
      <vt:lpstr>Economies of Scale</vt:lpstr>
      <vt:lpstr>Economies of Scale</vt:lpstr>
      <vt:lpstr>Economies of Scale: Natural monopoly case</vt:lpstr>
      <vt:lpstr>Demand Curve for Monopoly Firm</vt:lpstr>
      <vt:lpstr>Price under perfect competition and monopoly</vt:lpstr>
      <vt:lpstr>Demand, marginal revenue, and total revenue for a pure monopolist</vt:lpstr>
      <vt:lpstr>Equilibrium price and output</vt:lpstr>
      <vt:lpstr>Profit Maximization for a Monopolist</vt:lpstr>
      <vt:lpstr>Profit Maximization</vt:lpstr>
      <vt:lpstr>MR = MC Determines the Profit-Maximizing Output</vt:lpstr>
      <vt:lpstr>Profit Maximization</vt:lpstr>
      <vt:lpstr>Inefficiency of pure monopoly relative to a purely competitive industry</vt:lpstr>
      <vt:lpstr>Perfect Competition and Monopoly Compared</vt:lpstr>
      <vt:lpstr>Price Discrimination</vt:lpstr>
      <vt:lpstr>Conditions for Price Discrimination </vt:lpstr>
      <vt:lpstr>Conditions for Price Discrimination </vt:lpstr>
      <vt:lpstr>Price Discrimination</vt:lpstr>
      <vt:lpstr>Price discrimination to different groups of buyers </vt:lpstr>
      <vt:lpstr>Monopolistic Competition </vt:lpstr>
      <vt:lpstr>Relatively Large Number of Sellers</vt:lpstr>
      <vt:lpstr>Differentiated Products</vt:lpstr>
      <vt:lpstr>Percentage of Output Produced by Firms in Selected Low-Concentration U.S. Manufacturing Industries</vt:lpstr>
      <vt:lpstr>A monopolistically competitive firm: short run</vt:lpstr>
      <vt:lpstr>A monopolistically competitive firm: long run</vt:lpstr>
      <vt:lpstr>Oligopoly</vt:lpstr>
      <vt:lpstr>Characteristics of Oligopoly</vt:lpstr>
      <vt:lpstr>Oligopoly</vt:lpstr>
      <vt:lpstr>Entry Barriers</vt:lpstr>
      <vt:lpstr>Non-collusive oligopoly</vt:lpstr>
      <vt:lpstr>Kinked Demand Curve (1)</vt:lpstr>
      <vt:lpstr>Kinked Demand Curve (2)</vt:lpstr>
      <vt:lpstr>Three Oligopoly Models</vt:lpstr>
      <vt:lpstr>Game theory</vt:lpstr>
      <vt:lpstr>Game Theory and Strategic Decision Making</vt:lpstr>
      <vt:lpstr>The prisoners' dilemma</vt:lpstr>
      <vt:lpstr>Game Theory and Strategic Decision Making</vt:lpstr>
      <vt:lpstr>Prisoner’s Dilemma and a Duopoly Example</vt:lpstr>
      <vt:lpstr>Prisoner’s Dilemma and a Duopoly Example</vt:lpstr>
      <vt:lpstr>The Payoff Matrix of Strategic Pricing Duopoly</vt:lpstr>
      <vt:lpstr>Firm and Industry Duopoly Equilibrium When One Firm Cheats</vt:lpstr>
      <vt:lpstr>Collusion and the tendency toward joint-profit maximization</vt:lpstr>
      <vt:lpstr>Formal Collusion: Cartels</vt:lpstr>
      <vt:lpstr>Behavior of a Cartel:  Firms Agree to Act as a Monopolist</vt:lpstr>
      <vt:lpstr>Informal collusion </vt:lpstr>
      <vt:lpstr>Thank you!</vt:lpstr>
      <vt:lpstr>Key terms (1)</vt:lpstr>
      <vt:lpstr>Key terms (2)</vt:lpstr>
      <vt:lpstr>Key terms (3)</vt:lpstr>
      <vt:lpstr>Key terms (4)</vt:lpstr>
      <vt:lpstr>Key terms (5)</vt:lpstr>
      <vt:lpstr>Key terms (6)</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dc:title>
  <dc:creator>User</dc:creator>
  <cp:lastModifiedBy>Agnė Agnė</cp:lastModifiedBy>
  <cp:revision>66</cp:revision>
  <dcterms:created xsi:type="dcterms:W3CDTF">2014-07-04T10:56:31Z</dcterms:created>
  <dcterms:modified xsi:type="dcterms:W3CDTF">2019-09-25T12:48:20Z</dcterms:modified>
</cp:coreProperties>
</file>