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4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FB6D-C787-CB45-B16D-445543E3C83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97DBF-9074-C149-9E56-96950873B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8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None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Engineering Costs: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Value of the economic resources used in the production of goods and services.</a:t>
            </a:r>
          </a:p>
          <a:p>
            <a:pPr algn="l" rtl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None/>
            </a:pPr>
            <a:r>
              <a:rPr lang="en-US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	Land, labor, capital or initial investment, wages and</a:t>
            </a:r>
          </a:p>
          <a:p>
            <a:pPr algn="l" rtl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salaries, material purchases, utilities</a:t>
            </a:r>
          </a:p>
          <a:p>
            <a:pPr algn="l" rtl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Cost estimating: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Approximating the cost of resources or activities	</a:t>
            </a:r>
          </a:p>
          <a:p>
            <a:pPr algn="l" rtl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Cost estimating is necessary for any economic analysis</a:t>
            </a:r>
          </a:p>
          <a:p>
            <a:pPr algn="l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Key Question: Where do the numbers we use in an engineering economic analysis come from?</a:t>
            </a:r>
          </a:p>
          <a:p>
            <a:pPr algn="l" rtl="0"/>
            <a:r>
              <a:rPr lang="en-US" dirty="0">
                <a:latin typeface="Times New Roman" pitchFamily="18" charset="0"/>
                <a:cs typeface="Times New Roman" pitchFamily="18" charset="0"/>
              </a:rPr>
              <a:t>When working in industry, you may need to consult with</a:t>
            </a:r>
          </a:p>
          <a:p>
            <a:pPr algn="l" rtl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professional accountants to obtain such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97DBF-9074-C149-9E56-96950873B8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avadinimo skaidr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ačiakampis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esioji jungtis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Antraštė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Paantraštė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os vietos rezervavimo ženklas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6F9B8CD-342D-4579-98EC-A8FD6B7370E1}" type="datetimeFigureOut">
              <a:rPr lang="en-US" smtClean="0"/>
              <a:pPr/>
              <a:t>10/3/19</a:t>
            </a:fld>
            <a:endParaRPr lang="en-US" dirty="0"/>
          </a:p>
        </p:txBody>
      </p:sp>
      <p:sp>
        <p:nvSpPr>
          <p:cNvPr id="18" name="Poraštės vietos rezervavimo ženklas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9" name="Skaidrės numerio vietos rezervavimo ženklas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3884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10/3/19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80338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10/3/19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83773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10/3/19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5359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6F9B8CD-342D-4579-98EC-A8FD6B7370E1}" type="datetimeFigureOut">
              <a:rPr lang="en-US" smtClean="0"/>
              <a:pPr/>
              <a:t>10/3/19</a:t>
            </a:fld>
            <a:endParaRPr lang="en-US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089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10/3/19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13914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Turinio vietos rezervavimo ženklas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10/3/19</a:t>
            </a:fld>
            <a:endParaRPr lang="en-US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98968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10/3/19</a:t>
            </a:fld>
            <a:endParaRPr lang="en-US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28439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6F9B8CD-342D-4579-98EC-A8FD6B7370E1}" type="datetimeFigureOut">
              <a:rPr lang="en-US" smtClean="0"/>
              <a:pPr/>
              <a:t>10/3/19</a:t>
            </a:fld>
            <a:endParaRPr lang="en-US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079239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10/3/19</a:t>
            </a:fld>
            <a:endParaRPr lang="en-US" dirty="0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060695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aveikslėlis ir antrašt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ačiakampis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ačiakampis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Edit Master text styles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10/3/19</a:t>
            </a:fld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Paveikslėlio vietos rezervavimo ženklas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69950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čiakampis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avadinimo vietos rezervavimo ženklas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lt-LT"/>
              <a:t>Spustelėkite, jei norite keisite ruoš. pav. stilių</a:t>
            </a:r>
            <a:endParaRPr kumimoji="0" lang="en-US"/>
          </a:p>
        </p:txBody>
      </p:sp>
      <p:sp>
        <p:nvSpPr>
          <p:cNvPr id="31" name="Teksto vietos rezervavimo ženklas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lt-LT"/>
              <a:t>Spustelėkite ruošinio teksto stiliams keisti</a:t>
            </a:r>
          </a:p>
          <a:p>
            <a:pPr lvl="1" eaLnBrk="1" latinLnBrk="0" hangingPunct="1"/>
            <a:r>
              <a:rPr kumimoji="0" lang="lt-LT"/>
              <a:t>Antras lygmuo</a:t>
            </a:r>
          </a:p>
          <a:p>
            <a:pPr lvl="2" eaLnBrk="1" latinLnBrk="0" hangingPunct="1"/>
            <a:r>
              <a:rPr kumimoji="0" lang="lt-LT"/>
              <a:t>Trečias lygmuo</a:t>
            </a:r>
          </a:p>
          <a:p>
            <a:pPr lvl="3" eaLnBrk="1" latinLnBrk="0" hangingPunct="1"/>
            <a:r>
              <a:rPr kumimoji="0" lang="lt-LT"/>
              <a:t>Ketvirtas lygmuo</a:t>
            </a:r>
          </a:p>
          <a:p>
            <a:pPr lvl="4" eaLnBrk="1" latinLnBrk="0" hangingPunct="1"/>
            <a:r>
              <a:rPr kumimoji="0" lang="lt-LT"/>
              <a:t>Penktas lygmuo</a:t>
            </a:r>
            <a:endParaRPr kumimoji="0" lang="en-US"/>
          </a:p>
        </p:txBody>
      </p:sp>
      <p:sp>
        <p:nvSpPr>
          <p:cNvPr id="27" name="Datos vietos rezervavimo ženklas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10/3/19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6" name="Skaidrės numerio vietos rezervavimo ženklas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ransition spd="slow">
    <p:wheel spokes="8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Cost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7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Profit and Loss Terms (non-linear cost and revenue)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8758" y="2194560"/>
            <a:ext cx="5535970" cy="3977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Total revenue = Unit price x units sold</a:t>
            </a:r>
          </a:p>
          <a:p>
            <a:r>
              <a:rPr lang="en-US" dirty="0"/>
              <a:t>Breakeven: total revenue = total costs</a:t>
            </a:r>
          </a:p>
          <a:p>
            <a:r>
              <a:rPr lang="en-US" dirty="0"/>
              <a:t>Just getting by</a:t>
            </a:r>
          </a:p>
          <a:p>
            <a:r>
              <a:rPr lang="en-US" dirty="0"/>
              <a:t>Profit region:</a:t>
            </a:r>
          </a:p>
          <a:p>
            <a:pPr lvl="1"/>
            <a:r>
              <a:rPr lang="en-US" dirty="0"/>
              <a:t>total revenue &gt; total costs</a:t>
            </a:r>
          </a:p>
          <a:p>
            <a:pPr lvl="1"/>
            <a:r>
              <a:rPr lang="en-US" dirty="0"/>
              <a:t>Putting money in the bank</a:t>
            </a:r>
          </a:p>
          <a:p>
            <a:r>
              <a:rPr lang="en-US" dirty="0"/>
              <a:t>Loss region:</a:t>
            </a:r>
          </a:p>
          <a:p>
            <a:pPr lvl="1"/>
            <a:r>
              <a:rPr lang="en-US" dirty="0"/>
              <a:t>total revenue &lt; total costs	</a:t>
            </a:r>
          </a:p>
          <a:p>
            <a:pPr lvl="1"/>
            <a:r>
              <a:rPr lang="en-US" dirty="0"/>
              <a:t>Going into debt</a:t>
            </a:r>
          </a:p>
        </p:txBody>
      </p:sp>
      <p:pic>
        <p:nvPicPr>
          <p:cNvPr id="7" name="Content Placeholder 6" descr="AACQQLW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25" y="1679815"/>
            <a:ext cx="4694238" cy="436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0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79071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Sunk (Past) Costs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9848" y="1669521"/>
            <a:ext cx="10058400" cy="468028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sunk cost is money already spent due to a past decision.</a:t>
            </a:r>
          </a:p>
          <a:p>
            <a:r>
              <a:rPr lang="en-US" sz="2400" dirty="0"/>
              <a:t>As engineering economists we deal with present and future opportunities</a:t>
            </a:r>
          </a:p>
          <a:p>
            <a:r>
              <a:rPr lang="en-US" sz="2400" dirty="0"/>
              <a:t>We must be careful not to be influenced by the past</a:t>
            </a:r>
          </a:p>
          <a:p>
            <a:r>
              <a:rPr lang="en-US" sz="2400" dirty="0"/>
              <a:t>Disregard sunk costs in engineering economic analysis</a:t>
            </a:r>
          </a:p>
          <a:p>
            <a:r>
              <a:rPr lang="en-US" sz="2400" dirty="0"/>
              <a:t>Example: Suppose that three years ago you bought a laptop PC for </a:t>
            </a:r>
            <a:r>
              <a:rPr lang="en-GB" sz="2400" dirty="0"/>
              <a:t>€ </a:t>
            </a:r>
            <a:r>
              <a:rPr lang="en-US" sz="2400" dirty="0"/>
              <a:t>2,000.</a:t>
            </a:r>
          </a:p>
          <a:p>
            <a:r>
              <a:rPr lang="en-US" sz="2400" dirty="0"/>
              <a:t>How likely is it that you can sell it today for what it cost?</a:t>
            </a:r>
          </a:p>
          <a:p>
            <a:r>
              <a:rPr lang="en-US" sz="2400" dirty="0"/>
              <a:t>Suppose you can sell the laptop today for </a:t>
            </a:r>
            <a:r>
              <a:rPr lang="en-GB" sz="2400" dirty="0"/>
              <a:t>€</a:t>
            </a:r>
            <a:r>
              <a:rPr lang="en-US" sz="2400" dirty="0"/>
              <a:t>400. Does the </a:t>
            </a:r>
            <a:r>
              <a:rPr lang="en-GB" sz="2400" dirty="0"/>
              <a:t>€</a:t>
            </a:r>
            <a:r>
              <a:rPr lang="en-US" sz="2400" dirty="0"/>
              <a:t>2000 purchase cost have any effect on the selling price today?</a:t>
            </a:r>
          </a:p>
          <a:p>
            <a:r>
              <a:rPr lang="en-US" sz="2400" dirty="0"/>
              <a:t>The </a:t>
            </a:r>
            <a:r>
              <a:rPr lang="en-GB" sz="2400" dirty="0"/>
              <a:t>€</a:t>
            </a:r>
            <a:r>
              <a:rPr lang="en-US" sz="2400" dirty="0"/>
              <a:t>2,000 is a sunk cost. It has no influence on the present opportunity to sell the laptop for </a:t>
            </a:r>
            <a:r>
              <a:rPr lang="en-GB" sz="2400" dirty="0"/>
              <a:t>€</a:t>
            </a:r>
            <a:r>
              <a:rPr lang="en-US" sz="2400" dirty="0"/>
              <a:t>400.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36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54848"/>
            <a:ext cx="10058400" cy="63430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Opportunity (Future)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3" y="1140436"/>
            <a:ext cx="11752288" cy="5582653"/>
          </a:xfrm>
        </p:spPr>
        <p:txBody>
          <a:bodyPr/>
          <a:lstStyle/>
          <a:p>
            <a:r>
              <a:rPr lang="en-US" sz="2400" dirty="0"/>
              <a:t>An opportunity cost is a benefit that is foregone by engaging a business resource in a chosen activity instead of engaging that same resource in the foregone activity.</a:t>
            </a:r>
          </a:p>
          <a:p>
            <a:r>
              <a:rPr lang="en-US" sz="2400" dirty="0"/>
              <a:t>Example: </a:t>
            </a:r>
          </a:p>
          <a:p>
            <a:pPr lvl="1"/>
            <a:r>
              <a:rPr lang="en-US" dirty="0"/>
              <a:t>Suppose your wealthy uncle gives you </a:t>
            </a:r>
            <a:r>
              <a:rPr lang="en-GB" dirty="0"/>
              <a:t>€  </a:t>
            </a:r>
            <a:r>
              <a:rPr lang="en-US" dirty="0"/>
              <a:t>75,000 when you graduate from high school. It is enough to put you through college (5 years at</a:t>
            </a:r>
            <a:r>
              <a:rPr lang="en-GB" dirty="0"/>
              <a:t> € </a:t>
            </a:r>
            <a:r>
              <a:rPr lang="en-US" dirty="0"/>
              <a:t>15,000 per year). It is also enough for you to open a business making web pages for small companies instead of going to college.	</a:t>
            </a:r>
          </a:p>
          <a:p>
            <a:r>
              <a:rPr lang="en-US" sz="2400" dirty="0"/>
              <a:t>You estimate you would make </a:t>
            </a:r>
            <a:r>
              <a:rPr lang="en-GB" sz="2400" dirty="0"/>
              <a:t>€ </a:t>
            </a:r>
            <a:r>
              <a:rPr lang="en-US" sz="2400" dirty="0"/>
              <a:t>20,000 per year with this business.</a:t>
            </a:r>
          </a:p>
          <a:p>
            <a:r>
              <a:rPr lang="en-US" sz="2400" dirty="0"/>
              <a:t>If you decide to go to college you give up the opportunity to make </a:t>
            </a:r>
            <a:r>
              <a:rPr lang="en-GB" sz="2400" dirty="0"/>
              <a:t>€ </a:t>
            </a:r>
            <a:r>
              <a:rPr lang="en-US" sz="2400" dirty="0"/>
              <a:t>20,000 per year</a:t>
            </a:r>
          </a:p>
          <a:p>
            <a:r>
              <a:rPr lang="en-US" sz="2400" dirty="0"/>
              <a:t>Your opportunity cost is </a:t>
            </a:r>
            <a:r>
              <a:rPr lang="en-GB" sz="2400" dirty="0"/>
              <a:t>€ </a:t>
            </a:r>
            <a:r>
              <a:rPr lang="en-US" sz="2400" dirty="0"/>
              <a:t>20,000</a:t>
            </a:r>
          </a:p>
          <a:p>
            <a:r>
              <a:rPr lang="en-US" sz="2400" dirty="0"/>
              <a:t>Your total cost per year is </a:t>
            </a:r>
            <a:r>
              <a:rPr lang="en-GB" sz="2400" dirty="0"/>
              <a:t>€ </a:t>
            </a:r>
            <a:r>
              <a:rPr lang="en-US" sz="2400" dirty="0"/>
              <a:t>35,000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86179"/>
          </a:xfrm>
        </p:spPr>
        <p:txBody>
          <a:bodyPr>
            <a:normAutofit/>
          </a:bodyPr>
          <a:lstStyle/>
          <a:p>
            <a:r>
              <a:rPr lang="en-US"/>
              <a:t>Recurring and Non-Recurring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" y="1359568"/>
            <a:ext cx="11538283" cy="48126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Recurring costs are those expenses that are known, anticipated, and occur at regular intervals.</a:t>
            </a:r>
          </a:p>
          <a:p>
            <a:r>
              <a:rPr lang="en-US" dirty="0"/>
              <a:t>These costs can be modeled as cash flows. </a:t>
            </a:r>
          </a:p>
          <a:p>
            <a:r>
              <a:rPr lang="en-US" dirty="0"/>
              <a:t> Non-recurring costs are one-of-a-kind (one-time) event that occurs at irregular intervals. They are difficult to plan for or anticipate.</a:t>
            </a:r>
          </a:p>
          <a:p>
            <a:r>
              <a:rPr lang="en-US" u="sng" dirty="0"/>
              <a:t>Example: </a:t>
            </a:r>
          </a:p>
          <a:p>
            <a:r>
              <a:rPr lang="en-US" dirty="0"/>
              <a:t>A company decided to landscape a lot of ground and then care for it. Which are recurring and which are non-recurring costs the company incur?</a:t>
            </a:r>
          </a:p>
          <a:p>
            <a:pPr lvl="1"/>
            <a:r>
              <a:rPr lang="en-US" dirty="0"/>
              <a:t>Remove existing trees, vegetation</a:t>
            </a:r>
          </a:p>
          <a:p>
            <a:pPr lvl="1"/>
            <a:r>
              <a:rPr lang="en-US" dirty="0"/>
              <a:t>Have land graded with bulldozer</a:t>
            </a:r>
          </a:p>
          <a:p>
            <a:pPr lvl="1"/>
            <a:r>
              <a:rPr lang="en-US" dirty="0"/>
              <a:t>Have yard planted with grass</a:t>
            </a:r>
          </a:p>
          <a:p>
            <a:pPr lvl="1"/>
            <a:r>
              <a:rPr lang="en-US" dirty="0"/>
              <a:t>Plant shrubs, trees</a:t>
            </a:r>
          </a:p>
          <a:p>
            <a:pPr lvl="1"/>
            <a:r>
              <a:rPr lang="en-US" dirty="0"/>
              <a:t>Mow grass</a:t>
            </a:r>
          </a:p>
          <a:p>
            <a:pPr lvl="1"/>
            <a:r>
              <a:rPr lang="en-US" dirty="0"/>
              <a:t>Fertilize grass, shrubs</a:t>
            </a:r>
          </a:p>
          <a:p>
            <a:pPr lvl="1"/>
            <a:r>
              <a:rPr lang="en-US" dirty="0"/>
              <a:t>Water grass, shrubs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2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2747"/>
          </a:xfrm>
        </p:spPr>
        <p:txBody>
          <a:bodyPr>
            <a:normAutofit/>
          </a:bodyPr>
          <a:lstStyle/>
          <a:p>
            <a:r>
              <a:rPr lang="en-US"/>
              <a:t>Incremental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31758"/>
            <a:ext cx="10058400" cy="4740442"/>
          </a:xfrm>
        </p:spPr>
        <p:txBody>
          <a:bodyPr/>
          <a:lstStyle/>
          <a:p>
            <a:r>
              <a:rPr lang="en-US" sz="3600" dirty="0"/>
              <a:t>Incremental Cost is the additional cost that results from selecting one alternative over another.</a:t>
            </a:r>
          </a:p>
          <a:p>
            <a:endParaRPr lang="en-US" sz="3600" dirty="0"/>
          </a:p>
          <a:p>
            <a:r>
              <a:rPr lang="en-US" sz="3600" dirty="0"/>
              <a:t>It is the difference in cost between two alternative investments or activities.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5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2127"/>
            <a:ext cx="10058400" cy="526021"/>
          </a:xfrm>
        </p:spPr>
        <p:txBody>
          <a:bodyPr>
            <a:normAutofit fontScale="90000"/>
          </a:bodyPr>
          <a:lstStyle/>
          <a:p>
            <a:r>
              <a:rPr lang="en-US" dirty="0"/>
              <a:t>Cash Costs vs. Book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74" y="974558"/>
            <a:ext cx="10490574" cy="519764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Cash Costs: require the cash transaction of euros out of one person’s  pocket into the pocket of someone else.</a:t>
            </a:r>
          </a:p>
          <a:p>
            <a:endParaRPr lang="en-US" sz="2400" dirty="0"/>
          </a:p>
          <a:p>
            <a:r>
              <a:rPr lang="en-US" sz="2400" dirty="0"/>
              <a:t>Book Costs: cost of a past transaction that is recorded in a book (accounting book) of a firm</a:t>
            </a:r>
          </a:p>
          <a:p>
            <a:pPr lvl="1"/>
            <a:r>
              <a:rPr lang="en-US" sz="2400" dirty="0"/>
              <a:t>Do not represent cash flows</a:t>
            </a:r>
          </a:p>
          <a:p>
            <a:pPr lvl="1"/>
            <a:r>
              <a:rPr lang="en-US" sz="2400" dirty="0"/>
              <a:t>Not included in engineering economic analysis</a:t>
            </a:r>
          </a:p>
          <a:p>
            <a:pPr lvl="1"/>
            <a:r>
              <a:rPr lang="en-US" sz="2400" dirty="0"/>
              <a:t>One exception is for asset depreciation (used for tax purposes)</a:t>
            </a:r>
          </a:p>
          <a:p>
            <a:endParaRPr lang="en-US" sz="2400" dirty="0"/>
          </a:p>
          <a:p>
            <a:r>
              <a:rPr lang="en-US" sz="2400" dirty="0"/>
              <a:t>Example: </a:t>
            </a:r>
          </a:p>
          <a:p>
            <a:r>
              <a:rPr lang="en-US" sz="2400" dirty="0"/>
              <a:t>You got offers to sell your car for</a:t>
            </a:r>
            <a:r>
              <a:rPr lang="en-GB" sz="2400" dirty="0"/>
              <a:t> € </a:t>
            </a:r>
            <a:r>
              <a:rPr lang="en-US" sz="2400" dirty="0"/>
              <a:t>6,000 (i.e., the book value of your car is </a:t>
            </a:r>
            <a:r>
              <a:rPr lang="en-GB" sz="2400" dirty="0"/>
              <a:t>€ </a:t>
            </a:r>
            <a:r>
              <a:rPr lang="en-US" sz="2400" dirty="0"/>
              <a:t>6,000). The book value can be thought of as the book cost. If you actually sell the car to a friend for </a:t>
            </a:r>
            <a:r>
              <a:rPr lang="en-GB" sz="2400" dirty="0"/>
              <a:t>€ </a:t>
            </a:r>
            <a:r>
              <a:rPr lang="en-US" sz="2400" dirty="0"/>
              <a:t>5,500, then the cash cost to your friend is </a:t>
            </a:r>
            <a:r>
              <a:rPr lang="en-GB" sz="2400" dirty="0"/>
              <a:t>€ </a:t>
            </a:r>
            <a:r>
              <a:rPr lang="en-US" sz="2400" dirty="0"/>
              <a:t>5,500.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32" y="147748"/>
            <a:ext cx="10058400" cy="814779"/>
          </a:xfrm>
        </p:spPr>
        <p:txBody>
          <a:bodyPr>
            <a:normAutofit/>
          </a:bodyPr>
          <a:lstStyle/>
          <a:p>
            <a:r>
              <a:rPr lang="en-US"/>
              <a:t>Life-Cycle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9" y="878306"/>
            <a:ext cx="11562346" cy="569093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Life-cycle Costs are the summation of all costs, both recurring and nonrecurring, related to a product, structure, system, or service during its lifetime.</a:t>
            </a:r>
          </a:p>
          <a:p>
            <a:r>
              <a:rPr lang="en-US" sz="2800" dirty="0"/>
              <a:t>Products go through a life cycle in phases:</a:t>
            </a:r>
          </a:p>
          <a:p>
            <a:pPr lvl="1"/>
            <a:r>
              <a:rPr lang="en-US" sz="2600" dirty="0"/>
              <a:t>Assessment &amp; Justification</a:t>
            </a:r>
          </a:p>
          <a:p>
            <a:pPr lvl="1"/>
            <a:r>
              <a:rPr lang="en-US" sz="2600" dirty="0"/>
              <a:t>Conceptual or Preliminary Design</a:t>
            </a:r>
          </a:p>
          <a:p>
            <a:pPr lvl="1"/>
            <a:r>
              <a:rPr lang="en-US" sz="2600" dirty="0"/>
              <a:t>Detailed Design</a:t>
            </a:r>
          </a:p>
          <a:p>
            <a:pPr lvl="1"/>
            <a:r>
              <a:rPr lang="en-US" sz="2600" dirty="0"/>
              <a:t>Production or Construction</a:t>
            </a:r>
          </a:p>
          <a:p>
            <a:pPr lvl="1"/>
            <a:r>
              <a:rPr lang="en-US" sz="2600" dirty="0"/>
              <a:t>Operational Use</a:t>
            </a:r>
          </a:p>
          <a:p>
            <a:pPr lvl="1"/>
            <a:r>
              <a:rPr lang="en-US" sz="2600" dirty="0"/>
              <a:t>Decline and Retirement</a:t>
            </a:r>
          </a:p>
          <a:p>
            <a:r>
              <a:rPr lang="en-US" sz="2800" dirty="0"/>
              <a:t>Engineers should consider all life-cycle costs when designing</a:t>
            </a:r>
          </a:p>
          <a:p>
            <a:r>
              <a:rPr lang="en-US" sz="2800" dirty="0"/>
              <a:t>products and the systems that produce them.</a:t>
            </a:r>
          </a:p>
          <a:p>
            <a:r>
              <a:rPr lang="en-US" sz="2800" dirty="0"/>
              <a:t> About 70-90% of all costs are set during the design phases when only 10-30% of cumulative life-cycle costs have been spent.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5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2" y="484632"/>
            <a:ext cx="10959806" cy="1055410"/>
          </a:xfrm>
        </p:spPr>
        <p:txBody>
          <a:bodyPr>
            <a:normAutofit/>
          </a:bodyPr>
          <a:lstStyle/>
          <a:p>
            <a:r>
              <a:rPr lang="en-US"/>
              <a:t>The general price-demand relationship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2821" y="2194560"/>
            <a:ext cx="5511907" cy="3977640"/>
          </a:xfrm>
        </p:spPr>
        <p:txBody>
          <a:bodyPr>
            <a:normAutofit/>
          </a:bodyPr>
          <a:lstStyle/>
          <a:p>
            <a:r>
              <a:rPr lang="en-US" sz="2800" dirty="0"/>
              <a:t>The demand for a product or service is directly related to its price according to p=a-</a:t>
            </a:r>
            <a:r>
              <a:rPr lang="en-US" sz="2800" dirty="0" err="1"/>
              <a:t>bD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where p is price, D is demand, and a and b are constants that depend on the particular product or service.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Total revenue depends on price and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069848" y="2121408"/>
                <a:ext cx="10058400" cy="1993392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indent="0" eaLnBrk="1" hangingPunct="1">
                  <a:buFontTx/>
                  <a:buNone/>
                </a:pPr>
                <a:r>
                  <a:rPr lang="en-US" altLang="en-US" sz="2800" dirty="0"/>
                  <a:t>Total revenue (TR) is the product of the selling price per unit, </a:t>
                </a:r>
                <a:r>
                  <a:rPr lang="en-US" altLang="en-US" sz="2800" i="1" dirty="0"/>
                  <a:t>p</a:t>
                </a:r>
                <a:r>
                  <a:rPr lang="en-US" altLang="en-US" sz="2800" dirty="0"/>
                  <a:t>, and the number of units sold, </a:t>
                </a:r>
                <a:r>
                  <a:rPr lang="en-US" altLang="en-US" sz="2800" i="1" dirty="0"/>
                  <a:t>D</a:t>
                </a:r>
                <a:r>
                  <a:rPr lang="en-US" altLang="en-US" sz="2800" dirty="0"/>
                  <a:t>.</a:t>
                </a:r>
              </a:p>
              <a:p>
                <a:pPr marL="0" indent="0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altLang="en-US" sz="2800" b="0" i="1" smtClean="0">
                          <a:latin typeface="Cambria Math" charset="0"/>
                        </a:rPr>
                        <m:t>𝑇𝑅</m:t>
                      </m:r>
                      <m:r>
                        <a:rPr lang="en-GB" alt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 charset="0"/>
                        </a:rPr>
                        <m:t>𝑝𝐷</m:t>
                      </m:r>
                      <m:r>
                        <a:rPr lang="en-GB" altLang="en-US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GB" altLang="en-US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GB" altLang="en-US" sz="2800" b="0" i="1" smtClean="0">
                              <a:latin typeface="Cambria Math" charset="0"/>
                            </a:rPr>
                            <m:t>𝑏𝐷</m:t>
                          </m:r>
                        </m:e>
                      </m:d>
                      <m:r>
                        <a:rPr lang="en-GB" altLang="en-US" sz="2800" b="0" i="1" smtClean="0">
                          <a:latin typeface="Cambria Math" charset="0"/>
                        </a:rPr>
                        <m:t>𝐷</m:t>
                      </m:r>
                      <m:r>
                        <a:rPr lang="en-GB" alt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 charset="0"/>
                        </a:rPr>
                        <m:t>𝐴𝐷</m:t>
                      </m:r>
                      <m:r>
                        <a:rPr lang="en-GB" altLang="en-US" sz="2800" b="0" i="1" smtClean="0">
                          <a:latin typeface="Cambria Math" charset="0"/>
                        </a:rPr>
                        <m:t>−</m:t>
                      </m:r>
                      <m:r>
                        <a:rPr lang="en-GB" altLang="en-US" sz="2800" b="0" i="1" smtClean="0">
                          <a:latin typeface="Cambria Math" charset="0"/>
                        </a:rPr>
                        <m:t>𝑏</m:t>
                      </m:r>
                      <m:sSup>
                        <m:sSup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GB" altLang="en-US" sz="28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2800" dirty="0"/>
              </a:p>
              <a:p>
                <a:pPr marL="0" indent="0" eaLnBrk="1" hangingPunct="1">
                  <a:buFontTx/>
                  <a:buNone/>
                </a:pPr>
                <a:endParaRPr lang="en-US" altLang="en-US" sz="2800" dirty="0"/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800" dirty="0"/>
                  <a:t>For                        and </a:t>
                </a:r>
                <a14:m>
                  <m:oMath xmlns:m="http://schemas.openxmlformats.org/officeDocument/2006/math">
                    <m:r>
                      <a:rPr lang="en-GB" altLang="en-US" sz="2800" b="0" i="1" smtClean="0">
                        <a:latin typeface="Cambria Math" charset="0"/>
                      </a:rPr>
                      <m:t>𝑎</m:t>
                    </m:r>
                    <m:r>
                      <a:rPr lang="mr-IN" alt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GB" alt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0, </m:t>
                    </m:r>
                    <m:r>
                      <a:rPr lang="en-GB" alt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mr-IN" alt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GB" alt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69848" y="2121408"/>
                <a:ext cx="10058400" cy="1993392"/>
              </a:xfrm>
              <a:blipFill rotWithShape="0">
                <a:blip r:embed="rId2"/>
                <a:stretch>
                  <a:fillRect l="-1091" t="-8563" b="-122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02457" y="3427109"/>
                <a:ext cx="2562726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0</m:t>
                      </m:r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GB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num>
                        <m:den>
                          <m:r>
                            <a:rPr lang="en-GB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57" y="3427109"/>
                <a:ext cx="2562726" cy="5666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57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5716"/>
            <a:ext cx="11963400" cy="1609344"/>
          </a:xfrm>
        </p:spPr>
        <p:txBody>
          <a:bodyPr>
            <a:normAutofit/>
          </a:bodyPr>
          <a:lstStyle/>
          <a:p>
            <a:r>
              <a:rPr lang="en-US" sz="4800" dirty="0"/>
              <a:t>Calculus can help determine the demand that maximizes 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41775" y="2082499"/>
                <a:ext cx="4754880" cy="39776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Solving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the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</a:rPr>
                          <m:t>𝑑𝑇𝑅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</a:rPr>
                          <m:t>𝑑𝐷</m:t>
                        </m:r>
                      </m:den>
                    </m:f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−2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𝑏𝐷</m:t>
                    </m:r>
                    <m:r>
                      <a:rPr lang="en-GB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optimal demand is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charset="0"/>
                          </a:rPr>
                          <m:t>𝐷</m:t>
                        </m:r>
                      </m:e>
                    </m:acc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41775" y="2082499"/>
                <a:ext cx="4754880" cy="3977640"/>
              </a:xfrm>
              <a:blipFill rotWithShape="0">
                <a:blip r:embed="rId2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ACQQLX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1414463"/>
            <a:ext cx="4754562" cy="459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lecture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analyse</a:t>
            </a:r>
            <a:r>
              <a:rPr lang="en-US" dirty="0"/>
              <a:t> short-term alternatives when time value of money is not a factor. </a:t>
            </a:r>
          </a:p>
        </p:txBody>
      </p:sp>
    </p:spTree>
    <p:extLst>
      <p:ext uri="{BB962C8B-B14F-4D97-AF65-F5344CB8AC3E}">
        <p14:creationId xmlns:p14="http://schemas.microsoft.com/office/powerpoint/2010/main" val="139643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874"/>
            <a:ext cx="11923294" cy="850873"/>
          </a:xfrm>
        </p:spPr>
        <p:txBody>
          <a:bodyPr/>
          <a:lstStyle/>
          <a:p>
            <a:pPr algn="ctr"/>
            <a:r>
              <a:rPr lang="en-US" dirty="0"/>
              <a:t>We can also find maximum profit</a:t>
            </a:r>
            <a:r>
              <a:rPr lang="mr-IN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179095"/>
                <a:ext cx="10058400" cy="4993105"/>
              </a:xfrm>
            </p:spPr>
            <p:txBody>
              <a:bodyPr/>
              <a:lstStyle/>
              <a:p>
                <a:r>
                  <a:rPr lang="en-US" sz="3200" dirty="0"/>
                  <a:t>Profit is revenue minus cost,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charset="0"/>
                        </a:rPr>
                        <m:t>𝑃𝑟𝑜𝑓𝑖𝑡</m:t>
                      </m:r>
                      <m:r>
                        <a:rPr lang="en-GB" sz="3600" b="0" i="1" smtClean="0">
                          <a:latin typeface="Cambria Math" charset="0"/>
                        </a:rPr>
                        <m:t>=−</m:t>
                      </m:r>
                      <m:r>
                        <a:rPr lang="en-GB" sz="3600" b="0" i="1" smtClean="0">
                          <a:latin typeface="Cambria Math" charset="0"/>
                        </a:rPr>
                        <m:t>𝑏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mr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GB" sz="3600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GB" sz="3600" b="0" i="1" smtClean="0">
                          <a:latin typeface="Cambria Math" charset="0"/>
                        </a:rPr>
                        <m:t>𝐷</m:t>
                      </m:r>
                      <m:r>
                        <a:rPr lang="en-GB" sz="3600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lt-LT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lt-LT" b="0" i="1" dirty="0">
                  <a:latin typeface="Cambria Math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lt-LT" b="0" i="1" smtClean="0">
                        <a:latin typeface="Cambria Math" charset="0"/>
                      </a:rPr>
                      <m:t>0</m:t>
                    </m:r>
                    <m:r>
                      <a:rPr lang="lt-L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lt-L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𝐷</m:t>
                    </m:r>
                    <m:r>
                      <a:rPr lang="lt-LT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lt-L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num>
                      <m:den>
                        <m:r>
                          <a:rPr lang="lt-LT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lt-LT" b="0" i="1" smtClean="0">
                        <a:latin typeface="Cambria Math" charset="0"/>
                      </a:rPr>
                      <m:t>𝑎</m:t>
                    </m:r>
                    <m:r>
                      <a:rPr lang="lt-LT" b="0" i="1" smtClean="0">
                        <a:latin typeface="Cambria Math" charset="0"/>
                      </a:rPr>
                      <m:t>&gt;0, </m:t>
                    </m:r>
                    <m:r>
                      <a:rPr lang="lt-LT" b="0" i="1" smtClean="0">
                        <a:latin typeface="Cambria Math" charset="0"/>
                      </a:rPr>
                      <m:t>𝑏</m:t>
                    </m:r>
                    <m:r>
                      <a:rPr lang="lt-LT" b="0" i="1" smtClean="0">
                        <a:latin typeface="Cambria Math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179095"/>
                <a:ext cx="10058400" cy="4993105"/>
              </a:xfrm>
              <a:blipFill rotWithShape="0">
                <a:blip r:embed="rId2"/>
                <a:stretch>
                  <a:fillRect l="-1030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01406" y="2697781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1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1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1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+mn-lt"/>
              </a:rPr>
              <a:t>for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07167" y="4482955"/>
                <a:ext cx="10222833" cy="1689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Differentiating, we can find the value of D that maximizes profit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mr-I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GB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GB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67" y="4482955"/>
                <a:ext cx="10222833" cy="1689245"/>
              </a:xfrm>
              <a:prstGeom prst="rect">
                <a:avLst/>
              </a:prstGeom>
              <a:blipFill>
                <a:blip r:embed="rId3"/>
                <a:stretch>
                  <a:fillRect l="-1241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8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we can find revenue/cost breakeven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5011" y="2121408"/>
                <a:ext cx="11454063" cy="4050792"/>
              </a:xfrm>
            </p:spPr>
            <p:txBody>
              <a:bodyPr/>
              <a:lstStyle/>
              <a:p>
                <a:r>
                  <a:rPr lang="en-US" sz="3600" dirty="0"/>
                  <a:t>Breakeven is found when total revenue = total cost. 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 Solving, we find the demand at which this occurs.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t-LT" sz="32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lt-LT" sz="32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mr-IN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32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  <m:r>
                            <a:rPr lang="mr-I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mr-IN" sz="32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32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𝑎</m:t>
                                      </m:r>
                                      <m:r>
                                        <a:rPr lang="en-GB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2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sz="32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mr-IN" sz="32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GB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mr-IN" sz="32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GB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mr-IN" sz="3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GB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011" y="2121408"/>
                <a:ext cx="11454063" cy="4050792"/>
              </a:xfrm>
              <a:blipFill rotWithShape="0">
                <a:blip r:embed="rId2"/>
                <a:stretch>
                  <a:fillRect l="-1118" t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95" y="183842"/>
            <a:ext cx="11622505" cy="1609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Engineers must consider cost in the design of products, processes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3" y="2121408"/>
            <a:ext cx="10574795" cy="4050792"/>
          </a:xfrm>
        </p:spPr>
        <p:txBody>
          <a:bodyPr/>
          <a:lstStyle/>
          <a:p>
            <a:r>
              <a:rPr lang="en-US" sz="3200" dirty="0"/>
              <a:t>“Cost-driven design optimization” is critical in today’s competitive business environment.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In our brief examination we examine discrete and continuous problems that consider a single primary cost driver.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84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43" y="231969"/>
            <a:ext cx="11815010" cy="1609344"/>
          </a:xfrm>
        </p:spPr>
        <p:txBody>
          <a:bodyPr/>
          <a:lstStyle/>
          <a:p>
            <a:pPr algn="ctr"/>
            <a:r>
              <a:rPr lang="en-US"/>
              <a:t>Two main tasks are involved in cost-driven design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43" y="2121408"/>
            <a:ext cx="11467057" cy="4050792"/>
          </a:xfrm>
        </p:spPr>
        <p:txBody>
          <a:bodyPr>
            <a:normAutofit/>
          </a:bodyPr>
          <a:lstStyle/>
          <a:p>
            <a:r>
              <a:rPr lang="en-US" sz="3200" dirty="0"/>
              <a:t>Determine the optimal value for a certain alternative’s design variable.</a:t>
            </a:r>
          </a:p>
          <a:p>
            <a:r>
              <a:rPr lang="en-US" sz="3200" dirty="0"/>
              <a:t>Select the best alternative, each with its own unique value for the design variable.</a:t>
            </a:r>
          </a:p>
          <a:p>
            <a:endParaRPr lang="en-US" sz="3200" dirty="0"/>
          </a:p>
          <a:p>
            <a:r>
              <a:rPr lang="en-US" sz="3200" dirty="0"/>
              <a:t>Cost models are developed around the design variable, X.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709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11653"/>
            <a:ext cx="10058400" cy="1609344"/>
          </a:xfrm>
        </p:spPr>
        <p:txBody>
          <a:bodyPr/>
          <a:lstStyle/>
          <a:p>
            <a:r>
              <a:rPr lang="en-US" dirty="0"/>
              <a:t>Optimizing a design with respect to cost is a four-step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9" y="1592018"/>
            <a:ext cx="11899232" cy="5265982"/>
          </a:xfrm>
        </p:spPr>
        <p:txBody>
          <a:bodyPr>
            <a:noAutofit/>
          </a:bodyPr>
          <a:lstStyle/>
          <a:p>
            <a:r>
              <a:rPr lang="en-US" sz="2800" dirty="0"/>
              <a:t>Identify the design variable that is the primary cost driver.</a:t>
            </a:r>
          </a:p>
          <a:p>
            <a:endParaRPr lang="en-US" sz="2800" dirty="0"/>
          </a:p>
          <a:p>
            <a:r>
              <a:rPr lang="en-US" sz="2800" dirty="0"/>
              <a:t>Express the cost model in terms of the design variable.</a:t>
            </a:r>
          </a:p>
          <a:p>
            <a:endParaRPr lang="en-US" sz="2800" dirty="0"/>
          </a:p>
          <a:p>
            <a:r>
              <a:rPr lang="en-US" sz="2800" dirty="0"/>
              <a:t>For continuous cost functions, differentiate to find the optimal value.  For discrete functions, calculate cost over a range of values of the design variable.</a:t>
            </a:r>
          </a:p>
          <a:p>
            <a:endParaRPr lang="en-US" sz="2800" dirty="0"/>
          </a:p>
          <a:p>
            <a:r>
              <a:rPr lang="en-US" sz="2800" dirty="0"/>
              <a:t>Solve the equation in step 3 for a continuous function.  For discrete, the optimum value has the minimum cost value found in step 3.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508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02747"/>
          </a:xfrm>
        </p:spPr>
        <p:txBody>
          <a:bodyPr>
            <a:normAutofit/>
          </a:bodyPr>
          <a:lstStyle/>
          <a:p>
            <a:r>
              <a:rPr lang="en-US"/>
              <a:t>simplified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503947"/>
                <a:ext cx="10058400" cy="466825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lt-LT" sz="3600" b="0" i="1" smtClean="0">
                          <a:latin typeface="Cambria Math" charset="0"/>
                        </a:rPr>
                        <m:t>𝐶𝑜𝑠𝑡</m:t>
                      </m:r>
                      <m:r>
                        <a:rPr lang="en-GB" sz="3600" b="0" i="1" smtClean="0">
                          <a:latin typeface="Cambria Math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charset="0"/>
                        </a:rPr>
                        <m:t>𝑎𝑋</m:t>
                      </m:r>
                      <m:r>
                        <a:rPr lang="en-GB" sz="3600" b="0" i="1" smtClean="0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b="0" i="1" smtClean="0">
                              <a:latin typeface="Cambria Math" charset="0"/>
                            </a:rPr>
                            <m:t>𝑏</m:t>
                          </m:r>
                        </m:num>
                        <m:den>
                          <m:r>
                            <a:rPr lang="en-GB" sz="3600" b="0" i="1" smtClean="0">
                              <a:latin typeface="Cambria Math" charset="0"/>
                            </a:rPr>
                            <m:t>𝑋</m:t>
                          </m:r>
                        </m:den>
                      </m:f>
                      <m:r>
                        <a:rPr lang="mr-IN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where,</a:t>
                </a:r>
              </a:p>
              <a:p>
                <a:r>
                  <a:rPr lang="en-US" dirty="0"/>
                  <a:t>a is a parameter that represents the directly varying cost(s),</a:t>
                </a:r>
              </a:p>
              <a:p>
                <a:r>
                  <a:rPr lang="en-US" dirty="0"/>
                  <a:t>b is a parameter that represents the indirectly varying cost(s),</a:t>
                </a:r>
              </a:p>
              <a:p>
                <a:r>
                  <a:rPr lang="en-US" dirty="0"/>
                  <a:t>k is a parameter that represents the fixed cost(s), and</a:t>
                </a:r>
              </a:p>
              <a:p>
                <a:r>
                  <a:rPr lang="en-US" dirty="0"/>
                  <a:t>X represents the design variable in question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503947"/>
                <a:ext cx="10058400" cy="4668253"/>
              </a:xfrm>
              <a:blipFill rotWithShape="0"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416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2" y="120315"/>
            <a:ext cx="11478126" cy="13355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“Present economy studies” can ignore 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4" y="1660358"/>
            <a:ext cx="11586410" cy="4511841"/>
          </a:xfrm>
        </p:spPr>
        <p:txBody>
          <a:bodyPr>
            <a:noAutofit/>
          </a:bodyPr>
          <a:lstStyle/>
          <a:p>
            <a:r>
              <a:rPr lang="en-US" sz="3200" dirty="0"/>
              <a:t>Alternatives are being compared over one year or less.</a:t>
            </a:r>
          </a:p>
          <a:p>
            <a:endParaRPr lang="en-US" sz="3200" dirty="0"/>
          </a:p>
          <a:p>
            <a:r>
              <a:rPr lang="en-US" sz="3200" dirty="0"/>
              <a:t>When revenues and other economic benefits vary among alternatives, choose the alternative that maximizes overall profitability of defect-free output.</a:t>
            </a:r>
          </a:p>
          <a:p>
            <a:endParaRPr lang="en-US" sz="3200" dirty="0"/>
          </a:p>
          <a:p>
            <a:r>
              <a:rPr lang="en-US" sz="3200" dirty="0"/>
              <a:t>When revenues and other economic benefits are not present or are constant among alternatives, choose the alternative that minimizes total cost per defect-free unit.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6474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0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05" y="484632"/>
            <a:ext cx="11514221" cy="94712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Cost can be categorized in several ways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2121408"/>
            <a:ext cx="11417968" cy="4050792"/>
          </a:xfrm>
        </p:spPr>
        <p:txBody>
          <a:bodyPr>
            <a:normAutofit/>
          </a:bodyPr>
          <a:lstStyle/>
          <a:p>
            <a:r>
              <a:rPr lang="en-US" sz="3200" dirty="0"/>
              <a:t>Fixed cost: unaffected by changes in activity level</a:t>
            </a:r>
          </a:p>
          <a:p>
            <a:endParaRPr lang="en-US" sz="3200" dirty="0"/>
          </a:p>
          <a:p>
            <a:r>
              <a:rPr lang="en-US" sz="3200" dirty="0"/>
              <a:t>Variable cost: vary in total with the quantity of output (or similar measure of activity)</a:t>
            </a:r>
          </a:p>
          <a:p>
            <a:endParaRPr lang="en-US" sz="3200" dirty="0"/>
          </a:p>
          <a:p>
            <a:r>
              <a:rPr lang="en-US" sz="3200" dirty="0"/>
              <a:t>Incremental cost: additional cost resulting from increasing output of a system by one (or more) units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47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4632"/>
            <a:ext cx="10671048" cy="79071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Cost can be categorized in several ways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85" y="2009273"/>
            <a:ext cx="11742821" cy="4716379"/>
          </a:xfrm>
        </p:spPr>
        <p:txBody>
          <a:bodyPr>
            <a:normAutofit/>
          </a:bodyPr>
          <a:lstStyle/>
          <a:p>
            <a:r>
              <a:rPr lang="en-US" sz="3200" dirty="0"/>
              <a:t>Direct: can be measured and allocated to a specific work activity</a:t>
            </a:r>
          </a:p>
          <a:p>
            <a:endParaRPr lang="en-US" sz="3200" dirty="0"/>
          </a:p>
          <a:p>
            <a:r>
              <a:rPr lang="en-US" sz="3200" dirty="0"/>
              <a:t>Indirect: difficult to attribute or allocate to a specific output or work activity (also overhead or burden)</a:t>
            </a:r>
          </a:p>
          <a:p>
            <a:endParaRPr lang="en-US" sz="3200" dirty="0"/>
          </a:p>
          <a:p>
            <a:r>
              <a:rPr lang="en-US" sz="3200" dirty="0"/>
              <a:t>Standard cost: cost per unit of output, established in advance of production or service delivery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33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terminology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53" y="1828800"/>
            <a:ext cx="11610473" cy="4343400"/>
          </a:xfrm>
        </p:spPr>
        <p:txBody>
          <a:bodyPr>
            <a:normAutofit/>
          </a:bodyPr>
          <a:lstStyle/>
          <a:p>
            <a:r>
              <a:rPr lang="en-US" sz="3200" dirty="0"/>
              <a:t>Cash cost: a cost that involves a payment of cash.</a:t>
            </a:r>
          </a:p>
          <a:p>
            <a:endParaRPr lang="en-US" sz="3200" dirty="0"/>
          </a:p>
          <a:p>
            <a:r>
              <a:rPr lang="en-US" sz="3200" dirty="0"/>
              <a:t>Book cost: a cost that does not involve a cash transaction but is reflected in the accounting system.</a:t>
            </a:r>
          </a:p>
          <a:p>
            <a:endParaRPr lang="en-US" sz="3200" dirty="0"/>
          </a:p>
          <a:p>
            <a:r>
              <a:rPr lang="en-US" sz="3200" dirty="0"/>
              <a:t>Sunk cost: a cost that has occurred in the past and has no relevance to estimates of future costs and revenues related to an alternative course of action.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20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terminology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16" y="1876926"/>
            <a:ext cx="10779332" cy="4295274"/>
          </a:xfrm>
        </p:spPr>
        <p:txBody>
          <a:bodyPr/>
          <a:lstStyle/>
          <a:p>
            <a:r>
              <a:rPr lang="en-US" sz="3200" dirty="0"/>
              <a:t>Opportunity cost: the monetary advantage foregone due to limited resources.  The cost of the best rejected opportunity.</a:t>
            </a:r>
          </a:p>
          <a:p>
            <a:endParaRPr lang="en-US" sz="3200" dirty="0"/>
          </a:p>
          <a:p>
            <a:r>
              <a:rPr lang="en-US" sz="3200" dirty="0"/>
              <a:t>Life-cycle cost: the summation of all costs related to a product, structure, system, or service during its life span.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16190"/>
            <a:ext cx="10058400" cy="6944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(TABLE and graph presented in Excel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5" y="1335505"/>
            <a:ext cx="11273588" cy="4836695"/>
          </a:xfrm>
        </p:spPr>
        <p:txBody>
          <a:bodyPr/>
          <a:lstStyle/>
          <a:p>
            <a:r>
              <a:rPr lang="en-US" dirty="0"/>
              <a:t>Amin plans to charter a bus to take people to see some events show in the city. He categorized his costs at shown below:</a:t>
            </a:r>
          </a:p>
          <a:p>
            <a:r>
              <a:rPr lang="en-US" dirty="0"/>
              <a:t>Which of the costs are fixed and which are variable costs?</a:t>
            </a:r>
          </a:p>
          <a:p>
            <a:r>
              <a:rPr lang="en-US" dirty="0"/>
              <a:t>How do we compute Amin’s total cost if he takes </a:t>
            </a:r>
            <a:r>
              <a:rPr lang="en-US" i="1" dirty="0"/>
              <a:t>n</a:t>
            </a:r>
            <a:r>
              <a:rPr lang="en-US" dirty="0"/>
              <a:t> people to City?</a:t>
            </a:r>
          </a:p>
          <a:p>
            <a:r>
              <a:rPr lang="en-US" dirty="0"/>
              <a:t>Total Cost = Fixed cost + Variable cost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79" y="3181967"/>
            <a:ext cx="10058400" cy="33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1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75" y="240632"/>
            <a:ext cx="11177336" cy="1094873"/>
          </a:xfrm>
        </p:spPr>
        <p:txBody>
          <a:bodyPr/>
          <a:lstStyle/>
          <a:p>
            <a:r>
              <a:rPr lang="en-US" dirty="0"/>
              <a:t>Average and Marginal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5" y="1335505"/>
            <a:ext cx="10719173" cy="4836695"/>
          </a:xfrm>
        </p:spPr>
        <p:txBody>
          <a:bodyPr/>
          <a:lstStyle/>
          <a:p>
            <a:r>
              <a:rPr lang="en-US" dirty="0"/>
              <a:t>Average  Cost: Computed as total cost divided by the number of units produced.</a:t>
            </a:r>
          </a:p>
          <a:p>
            <a:r>
              <a:rPr lang="en-US" dirty="0"/>
              <a:t>Marginal Cost: The change in total cost that arises when the quantity produced changes by one unit; i.e. the cost to produce one more unit.</a:t>
            </a:r>
          </a:p>
          <a:p>
            <a:r>
              <a:rPr lang="en-US" dirty="0"/>
              <a:t>Avg. Cost = TC/n= (225+20n)/n</a:t>
            </a:r>
          </a:p>
          <a:p>
            <a:r>
              <a:rPr lang="en-US" dirty="0"/>
              <a:t> For n = 33, TC = 885</a:t>
            </a:r>
          </a:p>
          <a:p>
            <a:r>
              <a:rPr lang="en-US" dirty="0"/>
              <a:t> Avg. Cost = 885/30 = 29.50</a:t>
            </a:r>
          </a:p>
          <a:p>
            <a:r>
              <a:rPr lang="en-US" dirty="0"/>
              <a:t> Total cost cannot be calculated from an average cost value	</a:t>
            </a:r>
          </a:p>
          <a:p>
            <a:r>
              <a:rPr lang="en-US" dirty="0"/>
              <a:t>For n =35:  TC=35*(29.50) = 1,032.50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2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44001"/>
            <a:ext cx="10058400" cy="63430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TABLE and graph presented in Excel file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3316"/>
            <a:ext cx="12055642" cy="3980263"/>
          </a:xfrm>
        </p:spPr>
      </p:pic>
    </p:spTree>
    <p:extLst>
      <p:ext uri="{BB962C8B-B14F-4D97-AF65-F5344CB8AC3E}">
        <p14:creationId xmlns:p14="http://schemas.microsoft.com/office/powerpoint/2010/main" val="544734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udonai-pilkas">
  <a:themeElements>
    <a:clrScheme name="Prabangus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Prabangus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abangu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raudonai-pilkas</Template>
  <TotalTime>7246</TotalTime>
  <Words>1472</Words>
  <Application>Microsoft Macintosh PowerPoint</Application>
  <PresentationFormat>Widescreen</PresentationFormat>
  <Paragraphs>182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Calibri</vt:lpstr>
      <vt:lpstr>Cambria Math</vt:lpstr>
      <vt:lpstr>Mangal</vt:lpstr>
      <vt:lpstr>Times New Roman</vt:lpstr>
      <vt:lpstr>Trebuchet MS</vt:lpstr>
      <vt:lpstr>Wingdings</vt:lpstr>
      <vt:lpstr>Wingdings 2</vt:lpstr>
      <vt:lpstr>raudonai-pilkas</vt:lpstr>
      <vt:lpstr>Cost Concepts</vt:lpstr>
      <vt:lpstr>Objective of the lecture  </vt:lpstr>
      <vt:lpstr>Cost can be categorized in several ways (1)</vt:lpstr>
      <vt:lpstr>Cost can be categorized in several ways (2)</vt:lpstr>
      <vt:lpstr>cost terminology (1)</vt:lpstr>
      <vt:lpstr>cost terminology (2)</vt:lpstr>
      <vt:lpstr>Example (TABLE and graph presented in Excel file)</vt:lpstr>
      <vt:lpstr>Average and Marginal Costs</vt:lpstr>
      <vt:lpstr>Example TABLE and graph presented in Excel file</vt:lpstr>
      <vt:lpstr>Profit and Loss Terms (non-linear cost and revenue)</vt:lpstr>
      <vt:lpstr>Sunk (Past) Costs</vt:lpstr>
      <vt:lpstr>Opportunity (Future) Cost</vt:lpstr>
      <vt:lpstr>Recurring and Non-Recurring Costs</vt:lpstr>
      <vt:lpstr>Incremental Cost</vt:lpstr>
      <vt:lpstr>Cash Costs vs. Book Costs</vt:lpstr>
      <vt:lpstr>Life-Cycle Costs</vt:lpstr>
      <vt:lpstr>The general price-demand relationship</vt:lpstr>
      <vt:lpstr>Total revenue depends on price and demand</vt:lpstr>
      <vt:lpstr>Calculus can help determine the demand that maximizes revenue</vt:lpstr>
      <vt:lpstr>We can also find maximum profit…</vt:lpstr>
      <vt:lpstr>And we can find revenue/cost breakeven</vt:lpstr>
      <vt:lpstr>Engineers must consider cost in the design of products, processes and services</vt:lpstr>
      <vt:lpstr>Two main tasks are involved in cost-driven design optimization</vt:lpstr>
      <vt:lpstr>Optimizing a design with respect to cost is a four-step process</vt:lpstr>
      <vt:lpstr>simplified cost function</vt:lpstr>
      <vt:lpstr>“Present economy studies” can ignore the time value of money</vt:lpstr>
      <vt:lpstr>Thank you 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Concepts</dc:title>
  <dc:creator>Agnė Agnė</dc:creator>
  <cp:lastModifiedBy>Agnė Agnė</cp:lastModifiedBy>
  <cp:revision>45</cp:revision>
  <cp:lastPrinted>2019-09-23T17:07:32Z</cp:lastPrinted>
  <dcterms:created xsi:type="dcterms:W3CDTF">2018-02-07T19:45:14Z</dcterms:created>
  <dcterms:modified xsi:type="dcterms:W3CDTF">2019-10-03T05:45:52Z</dcterms:modified>
</cp:coreProperties>
</file>